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32" r:id="rId2"/>
    <p:sldId id="346" r:id="rId3"/>
    <p:sldId id="335" r:id="rId4"/>
    <p:sldId id="341" r:id="rId5"/>
    <p:sldId id="352" r:id="rId6"/>
    <p:sldId id="333" r:id="rId7"/>
    <p:sldId id="347" r:id="rId8"/>
    <p:sldId id="348" r:id="rId9"/>
    <p:sldId id="349" r:id="rId10"/>
    <p:sldId id="350" r:id="rId11"/>
    <p:sldId id="351" r:id="rId12"/>
    <p:sldId id="340" r:id="rId13"/>
    <p:sldId id="355" r:id="rId14"/>
    <p:sldId id="611" r:id="rId15"/>
    <p:sldId id="612" r:id="rId16"/>
    <p:sldId id="354" r:id="rId17"/>
    <p:sldId id="326" r:id="rId18"/>
  </p:sldIdLst>
  <p:sldSz cx="12192000" cy="68580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rgil Ion" initials="VI" lastIdx="1" clrIdx="0">
    <p:extLst>
      <p:ext uri="{19B8F6BF-5375-455C-9EA6-DF929625EA0E}">
        <p15:presenceInfo xmlns:p15="http://schemas.microsoft.com/office/powerpoint/2012/main" userId="Virgil 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5137" autoAdjust="0"/>
  </p:normalViewPr>
  <p:slideViewPr>
    <p:cSldViewPr snapToGrid="0">
      <p:cViewPr varScale="1">
        <p:scale>
          <a:sx n="121" d="100"/>
          <a:sy n="121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4769" cy="458788"/>
          </a:xfrm>
          <a:prstGeom prst="rect">
            <a:avLst/>
          </a:prstGeom>
        </p:spPr>
        <p:txBody>
          <a:bodyPr vert="horz" lIns="92129" tIns="46065" rIns="92129" bIns="460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4" y="0"/>
            <a:ext cx="3024769" cy="458788"/>
          </a:xfrm>
          <a:prstGeom prst="rect">
            <a:avLst/>
          </a:prstGeom>
        </p:spPr>
        <p:txBody>
          <a:bodyPr vert="horz" lIns="92129" tIns="46065" rIns="92129" bIns="46065" rtlCol="0"/>
          <a:lstStyle>
            <a:lvl1pPr algn="r">
              <a:defRPr sz="1200"/>
            </a:lvl1pPr>
          </a:lstStyle>
          <a:p>
            <a:fld id="{72068222-8788-46F5-9434-9CA27B7CC572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9" tIns="46065" rIns="92129" bIns="460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2129" tIns="46065" rIns="92129" bIns="4606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3024769" cy="458787"/>
          </a:xfrm>
          <a:prstGeom prst="rect">
            <a:avLst/>
          </a:prstGeom>
        </p:spPr>
        <p:txBody>
          <a:bodyPr vert="horz" lIns="92129" tIns="46065" rIns="92129" bIns="460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4" y="8685214"/>
            <a:ext cx="3024769" cy="458787"/>
          </a:xfrm>
          <a:prstGeom prst="rect">
            <a:avLst/>
          </a:prstGeom>
        </p:spPr>
        <p:txBody>
          <a:bodyPr vert="horz" lIns="92129" tIns="46065" rIns="92129" bIns="46065" rtlCol="0" anchor="b"/>
          <a:lstStyle>
            <a:lvl1pPr algn="r">
              <a:defRPr sz="1200"/>
            </a:lvl1pPr>
          </a:lstStyle>
          <a:p>
            <a:fld id="{D03BE727-ED57-4407-9642-EDDC996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9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DD0D-E97D-402F-CFF5-58602096E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2BCEB-3584-9921-9602-557A9DE07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AE2C2-7570-0F4E-C821-50C45779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17.12.2024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B995E-D995-F393-87BA-FBECBAA3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260FF-13F5-944C-A561-C054A4282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5657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DF761-0146-D270-FB64-8274DB7BD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815EE-C1F5-3CBC-3F6D-091BCE98C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88F9A-609E-1B1B-B219-E547BA82F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17.12.2024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D6FBE-9E09-DAC8-B3A0-7AB3DBEF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E4C92-1A2F-9746-BB5D-7AC4D99FD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940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CB943E-725A-B279-9E1E-562118795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CC2A0-5D57-15D2-3467-9E90AF8A7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2864B-0CFB-8E39-530B-CC6E68EA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17.12.2024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F9921-DB3D-C66C-9905-6432F1BBD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85472-1375-821B-2201-74951174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241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C0B58-92A5-6589-9BBF-44FE4093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6C787-0581-F066-6B2E-7932930FF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27E98-2E73-D9E5-598C-9D9D7415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17.12.2024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689E0-E03A-843A-EBAC-B9D12E32E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4838E-909E-2BD7-52EA-9F8B1AF6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095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4B414-7233-CF25-31DD-E517EB082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A4ADF-FF63-FB92-F59F-F786375D0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567D5-7A77-72A4-9885-9A0EE4FE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17.12.2024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921B3-47A6-F61C-246A-80809B02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89A5E-D93F-6C60-7CBD-CCC2C805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3658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B4A05-3418-3F76-ABCF-FF133DEE2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53098-AAAA-6123-4AEA-BDA6A5B56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C04DB-C534-4126-1406-344AA403E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45909-1138-A0E3-7BCE-86DE04763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17.12.2024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ED443-757F-9E59-46C6-17341F3EA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B0B5D-E97D-CC59-5E41-1A69FA153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452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042C-59C3-0BAB-F4D6-FEB076E55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93162-7790-D63B-022F-7583DAFCB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F5E2B-2791-B181-345D-FF4306A25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AAD433-F494-4E42-AC23-F6E414619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3CC3A-CFAD-145D-BB2A-A147469A5B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B112EC-6722-BE8E-11D8-890AFF8A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17.12.2024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189311-1BC2-B189-59C2-2EE0C0D58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EE4C8A-69CD-1F39-BC7E-166B7D9C7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4485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2C79F-F97D-FA35-CD54-0D771C12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6D7AFD-CD94-AEC1-4F4C-B54772EE7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17.12.2024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83BFE1-01D5-0AED-7222-FF1D7E9E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2FB95-23AA-621C-094C-E6B1369C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397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1668DE-560C-906A-1BE8-2DE1B52C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17.12.2024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407CD-97EB-BB1B-2A85-BA1799AE3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A1114-7B61-7B41-90C6-52A625435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98343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399EB-C434-76CE-21FD-AB67B886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478BB-BCE7-3F11-5593-65772A301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247E7-C3E2-4439-79A8-09F601738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B9CA4-6F6F-7487-1CDF-D40432687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17.12.2024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14EF3-F9D7-AE5A-5CD3-17B33411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A4AB5-EAE6-91C0-8E84-AAB5E6379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4019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02DA2-5035-8709-6D79-06D0B5D8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87229E-3C52-BE05-E1FB-4F19B941C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43420-2B3F-F961-67F9-B3E7B80F8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2F18B-D2E9-AB2B-2A98-AC55F25AB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17.12.2024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C2083-AA93-A5C0-B95E-AADF5EB02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45C24-F218-78D0-3410-E27AC2D62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5605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3A8DED-66BD-7651-EFB7-F0AD6353C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77EDE-E365-077E-2822-D341246C3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C8A3F-39D4-F46B-27F8-DD0E9AAAB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5C595F-A9E8-407C-B6A5-BD83D942DD5A}" type="datetimeFigureOut">
              <a:rPr lang="ro-RO" smtClean="0"/>
              <a:t>17.12.2024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F4A23-5C9D-89EC-8A48-2CDC652C4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08BE2-18BC-8CF7-5B04-919CE9DC6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3108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anc.edu.ro/competente/" TargetMode="External"/><Relationship Id="rId4" Type="http://schemas.openxmlformats.org/officeDocument/2006/relationships/hyperlink" Target="https://www.anc.edu.ro/clasificarea-internationala-standard-a-educatiei-isce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office@anc.edu.r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295960" y="1405388"/>
            <a:ext cx="9600079" cy="41981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5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Registrul</a:t>
            </a:r>
            <a:r>
              <a:rPr lang="en-US" sz="2500" b="1" dirty="0">
                <a:solidFill>
                  <a:srgbClr val="00319A"/>
                </a:solidFill>
                <a:latin typeface="Trebuchet MS" panose="020B0603020202020204" pitchFamily="34" charset="0"/>
              </a:rPr>
              <a:t> Na</a:t>
            </a:r>
            <a:r>
              <a:rPr lang="ro-RO" sz="2500" b="1" dirty="0">
                <a:solidFill>
                  <a:srgbClr val="00319A"/>
                </a:solidFill>
                <a:latin typeface="Trebuchet MS" panose="020B0603020202020204" pitchFamily="34" charset="0"/>
              </a:rPr>
              <a:t>țional al Calificărilor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1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1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Autoritatea Națională pentru Calificări (ANC)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9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- </a:t>
            </a:r>
            <a:r>
              <a:rPr lang="pt-BR" sz="29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Tiberiu</a:t>
            </a:r>
            <a:r>
              <a:rPr lang="pt-BR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ro-RO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DOBRESCU</a:t>
            </a:r>
            <a:r>
              <a:rPr lang="pt-BR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ro-RO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-</a:t>
            </a:r>
            <a:r>
              <a:rPr lang="pt-BR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pt-BR" sz="29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Nicolae</a:t>
            </a:r>
            <a:r>
              <a:rPr lang="pt-BR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ro-RO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POSTĂVARU</a:t>
            </a:r>
            <a:r>
              <a:rPr lang="pt-BR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ro-RO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-</a:t>
            </a:r>
            <a:r>
              <a:rPr lang="pt-BR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pt-BR" sz="29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Virgil</a:t>
            </a:r>
            <a:r>
              <a:rPr lang="pt-BR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ro-RO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ION -</a:t>
            </a:r>
            <a:r>
              <a:rPr lang="pt-BR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303" y="268516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8AF6924-D316-E8BD-4D30-2BBE78E7CE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754129"/>
            <a:ext cx="1439545" cy="61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94613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303" y="268516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15A2869-EAD3-414F-7CF9-DC78D5719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819338"/>
            <a:ext cx="1439545" cy="6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F88DD6-F4F8-1BD3-D03F-8E057A775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0555" y="50156"/>
            <a:ext cx="6473282" cy="626342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8BE169-FAEA-0D80-990B-A4BD146304E9}"/>
              </a:ext>
            </a:extLst>
          </p:cNvPr>
          <p:cNvCxnSpPr/>
          <p:nvPr/>
        </p:nvCxnSpPr>
        <p:spPr>
          <a:xfrm flipH="1">
            <a:off x="8338252" y="2836506"/>
            <a:ext cx="88039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E36CE21-28E3-81A6-7906-8605524162B7}"/>
              </a:ext>
            </a:extLst>
          </p:cNvPr>
          <p:cNvSpPr txBox="1"/>
          <p:nvPr/>
        </p:nvSpPr>
        <p:spPr>
          <a:xfrm>
            <a:off x="9229998" y="2412376"/>
            <a:ext cx="27711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19A"/>
                </a:solidFill>
                <a:latin typeface="Trebuchet MS" panose="020B0603020202020204" pitchFamily="34" charset="0"/>
              </a:rPr>
              <a:t>Pct.8.</a:t>
            </a:r>
            <a:r>
              <a:rPr lang="ro-RO" b="1" dirty="0">
                <a:solidFill>
                  <a:srgbClr val="00319A"/>
                </a:solidFill>
                <a:latin typeface="Trebuchet MS" panose="020B0603020202020204" pitchFamily="34" charset="0"/>
              </a:rPr>
              <a:t>Se va elimina în noul ordin privind înscrierea în RNCIS;</a:t>
            </a:r>
            <a:endParaRPr lang="en-US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Va</a:t>
            </a:r>
            <a:r>
              <a:rPr lang="en-US" b="1" dirty="0">
                <a:solidFill>
                  <a:srgbClr val="00319A"/>
                </a:solidFill>
                <a:latin typeface="Trebuchet MS" panose="020B0603020202020204" pitchFamily="34" charset="0"/>
              </a:rPr>
              <a:t> intra in </a:t>
            </a:r>
            <a:r>
              <a:rPr lang="rm-CH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sarcina</a:t>
            </a:r>
            <a:r>
              <a:rPr lang="en-US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Senatului</a:t>
            </a:r>
            <a:endParaRPr lang="ro-RO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113538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303" y="268516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15A2869-EAD3-414F-7CF9-DC78D5719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819338"/>
            <a:ext cx="1439545" cy="6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3D3F4B-16C9-E609-043C-8EEDCB693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83" y="3746062"/>
            <a:ext cx="6054699" cy="1983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8FD75-6981-CE32-C7BD-0269C34D6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5475" y="170963"/>
            <a:ext cx="5773598" cy="591955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676210-5687-1545-4493-7FE7CF7F3587}"/>
              </a:ext>
            </a:extLst>
          </p:cNvPr>
          <p:cNvCxnSpPr>
            <a:cxnSpLocks/>
          </p:cNvCxnSpPr>
          <p:nvPr/>
        </p:nvCxnSpPr>
        <p:spPr>
          <a:xfrm>
            <a:off x="2126878" y="2948473"/>
            <a:ext cx="0" cy="6915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B6C06C3-FD76-4CE3-694F-21B2C4E6DC67}"/>
              </a:ext>
            </a:extLst>
          </p:cNvPr>
          <p:cNvSpPr txBox="1"/>
          <p:nvPr/>
        </p:nvSpPr>
        <p:spPr>
          <a:xfrm>
            <a:off x="741282" y="2115711"/>
            <a:ext cx="2771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rgbClr val="00319A"/>
                </a:solidFill>
                <a:latin typeface="Trebuchet MS" panose="020B0603020202020204" pitchFamily="34" charset="0"/>
              </a:rPr>
              <a:t>Se va completa conform OM 3725/2023;</a:t>
            </a:r>
          </a:p>
          <a:p>
            <a:endParaRPr lang="ro-RO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91732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3" y="-89394"/>
            <a:ext cx="12501403" cy="6947394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310199" y="1409436"/>
            <a:ext cx="6419850" cy="6148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RNCIS – Prezentare generală</a:t>
            </a:r>
            <a:endParaRPr lang="en-US" sz="2000" b="1" dirty="0">
              <a:latin typeface="Trebuchet MS" panose="020B0603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303" y="34785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E2188FC-6A43-304C-8884-866ED4E54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06" y="2240596"/>
            <a:ext cx="11374016" cy="32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19995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36FBD-4AEB-2DE2-A6AA-D910343CA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31A2F93-5EAA-A428-5CFA-2FC58E135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3" y="-89394"/>
            <a:ext cx="12501403" cy="6947394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663A9E7E-5A76-D2B3-CACA-C5EACE404FC2}"/>
              </a:ext>
            </a:extLst>
          </p:cNvPr>
          <p:cNvSpPr txBox="1">
            <a:spLocks/>
          </p:cNvSpPr>
          <p:nvPr/>
        </p:nvSpPr>
        <p:spPr>
          <a:xfrm>
            <a:off x="310199" y="1409436"/>
            <a:ext cx="6419850" cy="6148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RNCIS – Prezentare generală</a:t>
            </a:r>
            <a:endParaRPr lang="en-US" sz="2000" b="1" dirty="0">
              <a:latin typeface="Trebuchet MS" panose="020B0603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2A4B5D4-2A6D-903F-9E3F-7A111F7185A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19986C-6607-9EB8-E3C0-1A708523535D}"/>
              </a:ext>
            </a:extLst>
          </p:cNvPr>
          <p:cNvGrpSpPr/>
          <p:nvPr/>
        </p:nvGrpSpPr>
        <p:grpSpPr>
          <a:xfrm>
            <a:off x="2730303" y="34785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>
              <a:extLst>
                <a:ext uri="{FF2B5EF4-FFF2-40B4-BE49-F238E27FC236}">
                  <a16:creationId xmlns:a16="http://schemas.microsoft.com/office/drawing/2014/main" id="{A0B837E0-1A6F-DA49-4A52-97E6D2CA7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>
              <a:extLst>
                <a:ext uri="{FF2B5EF4-FFF2-40B4-BE49-F238E27FC236}">
                  <a16:creationId xmlns:a16="http://schemas.microsoft.com/office/drawing/2014/main" id="{1EE7726C-57F3-7F52-FC18-4AD3ACF0D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B2BAB9-4DD5-99C2-9A81-89CC8854F015}"/>
                </a:ext>
              </a:extLst>
            </p:cNvPr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>
                <a:extLst>
                  <a:ext uri="{FF2B5EF4-FFF2-40B4-BE49-F238E27FC236}">
                    <a16:creationId xmlns:a16="http://schemas.microsoft.com/office/drawing/2014/main" id="{9CE7A1F8-D8A9-5763-38E2-78768587AB72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396D7DD-F20D-0C90-AF57-507F36310D4C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8F582B5-C0DE-AFB8-053E-7F442867B8D4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D28CFE1-99AA-C7DF-6BCD-C9CCCF20F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06" y="2240596"/>
            <a:ext cx="11374016" cy="32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73505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43687-8B6B-BE58-38DD-88DFBA99B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B8851F7-5C6D-4D7E-BBC5-9AE815948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3" y="-89394"/>
            <a:ext cx="12501403" cy="6947394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63DB655-EC47-0C77-4A8C-1410BA480216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54BB4A-3D49-6AC0-31AE-0A19BD2BF060}"/>
              </a:ext>
            </a:extLst>
          </p:cNvPr>
          <p:cNvGrpSpPr/>
          <p:nvPr/>
        </p:nvGrpSpPr>
        <p:grpSpPr>
          <a:xfrm>
            <a:off x="2730303" y="34785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>
              <a:extLst>
                <a:ext uri="{FF2B5EF4-FFF2-40B4-BE49-F238E27FC236}">
                  <a16:creationId xmlns:a16="http://schemas.microsoft.com/office/drawing/2014/main" id="{8917E8A6-2837-9E88-9CE7-C2FF3A79D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>
              <a:extLst>
                <a:ext uri="{FF2B5EF4-FFF2-40B4-BE49-F238E27FC236}">
                  <a16:creationId xmlns:a16="http://schemas.microsoft.com/office/drawing/2014/main" id="{F714028F-30B3-1523-7EEB-3D6360022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34218A1-2B4F-158F-25ED-8208EE982522}"/>
                </a:ext>
              </a:extLst>
            </p:cNvPr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>
                <a:extLst>
                  <a:ext uri="{FF2B5EF4-FFF2-40B4-BE49-F238E27FC236}">
                    <a16:creationId xmlns:a16="http://schemas.microsoft.com/office/drawing/2014/main" id="{F1E010C6-A9E7-39CD-2944-6559D64F9298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4DC3671-AE8C-F039-A30F-31B22E3ED0FE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12EBA42-3C03-23CB-828E-F0B45669A41E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61765AA-B605-DA8F-872C-A022B0B1553E}"/>
              </a:ext>
            </a:extLst>
          </p:cNvPr>
          <p:cNvSpPr txBox="1">
            <a:spLocks/>
          </p:cNvSpPr>
          <p:nvPr/>
        </p:nvSpPr>
        <p:spPr>
          <a:xfrm>
            <a:off x="838200" y="1813956"/>
            <a:ext cx="10515600" cy="3940173"/>
          </a:xfrm>
          <a:prstGeom prst="rect">
            <a:avLst/>
          </a:prstGeom>
        </p:spPr>
        <p:txBody>
          <a:bodyPr vert="horz" lIns="91440" tIns="45720" rIns="91440" bIns="45720" numCol="2" spcCol="36576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Noutăți importante ale legii:</a:t>
            </a:r>
          </a:p>
          <a:p>
            <a:pPr lvl="1" algn="l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art.71 alin.(4)</a:t>
            </a:r>
          </a:p>
          <a:p>
            <a:pPr lvl="2" algn="l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programe de studii postuniversitare de formare profesională a adulților;</a:t>
            </a:r>
          </a:p>
          <a:p>
            <a:pPr lvl="1" algn="l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art.179 alin. (4)</a:t>
            </a:r>
          </a:p>
          <a:p>
            <a:pPr lvl="2" algn="l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învățământul superior, învățarea pe tot parcursul vieții, cuprinde:  </a:t>
            </a:r>
          </a:p>
          <a:p>
            <a:pPr marL="384048" lvl="2" algn="l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a) formarea inițială realizată prin programele de studii universitare, organizate pe cele patru cicluri de studii, de nivel 5-8;</a:t>
            </a:r>
          </a:p>
          <a:p>
            <a:pPr marL="201168" lvl="1" algn="l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b) formarea continuă, prin programele de studii postuniversitare;</a:t>
            </a:r>
          </a:p>
          <a:p>
            <a:pPr marL="201168" lvl="1" algn="l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c) programe de formare profesională a adulților, de nivel 5;</a:t>
            </a:r>
          </a:p>
          <a:p>
            <a:pPr marL="201168" lvl="1" algn="l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d) recunoașterea competențelor dobândite în contexte non-formale și informale.</a:t>
            </a:r>
          </a:p>
          <a:p>
            <a:pPr marL="201168" lvl="1" algn="l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e) servicii de consiliere și orientare în carieră; </a:t>
            </a:r>
          </a:p>
          <a:p>
            <a:pPr algn="l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f) activități pentru tineret, </a:t>
            </a:r>
          </a:p>
          <a:p>
            <a:pPr algn="l"/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Programe pentru dezvoltare  profesională:</a:t>
            </a:r>
          </a:p>
          <a:p>
            <a:pPr algn="l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Tipuri de programe organizate </a:t>
            </a:r>
          </a:p>
          <a:p>
            <a:pPr lvl="1" algn="l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Inițiere</a:t>
            </a:r>
          </a:p>
          <a:p>
            <a:pPr lvl="1" algn="l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Perfecționare</a:t>
            </a:r>
          </a:p>
          <a:p>
            <a:pPr lvl="1" algn="l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Specializare</a:t>
            </a:r>
          </a:p>
          <a:p>
            <a:pPr lvl="1" algn="l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Reconversie profesională /recalificare </a:t>
            </a:r>
          </a:p>
          <a:p>
            <a:pPr algn="l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Nou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Programe de formare continuă pentru dezvoltare personală:</a:t>
            </a:r>
          </a:p>
          <a:p>
            <a:pPr lvl="3" algn="l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Dezvoltarea de competențe cheie,</a:t>
            </a:r>
          </a:p>
          <a:p>
            <a:pPr lvl="3" algn="l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Dezvoltarea de competențe transversale,</a:t>
            </a:r>
          </a:p>
          <a:p>
            <a:pPr algn="l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Programe de pregătire a tinerilor de nivel 4 CNC (inclusiv pentru BAC)</a:t>
            </a:r>
          </a:p>
          <a:p>
            <a:pPr algn="l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Programe de pregătire profesională de nivel 5 CNC – postliceal.</a:t>
            </a:r>
          </a:p>
          <a:p>
            <a:pPr marL="201168" lvl="1" algn="l"/>
            <a:endParaRPr lang="ro-RO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o-RO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1227B1-F97A-98AA-D470-DEEC11B6C804}"/>
              </a:ext>
            </a:extLst>
          </p:cNvPr>
          <p:cNvSpPr txBox="1">
            <a:spLocks/>
          </p:cNvSpPr>
          <p:nvPr/>
        </p:nvSpPr>
        <p:spPr>
          <a:xfrm>
            <a:off x="838200" y="1470627"/>
            <a:ext cx="10515600" cy="343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Programele </a:t>
            </a:r>
            <a:r>
              <a:rPr lang="ro-RO" sz="16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</a:t>
            </a:r>
            <a:r>
              <a:rPr kumimoji="0" lang="ro-RO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ostuniversitare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o-RO" sz="16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și 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învățarea pe tot parcursul vieții:</a:t>
            </a:r>
            <a:b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</a:b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3388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86793-BF10-2E16-2A32-C313366B7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6F3F024-1867-70C7-7B0A-F1164CFA8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3" y="-89394"/>
            <a:ext cx="12501403" cy="6947394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3446A9A-4DD9-AEE4-E07F-F08596612CD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B5C1B2-A0C7-3C29-12D3-359712EFA02C}"/>
              </a:ext>
            </a:extLst>
          </p:cNvPr>
          <p:cNvGrpSpPr/>
          <p:nvPr/>
        </p:nvGrpSpPr>
        <p:grpSpPr>
          <a:xfrm>
            <a:off x="2730303" y="34785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>
              <a:extLst>
                <a:ext uri="{FF2B5EF4-FFF2-40B4-BE49-F238E27FC236}">
                  <a16:creationId xmlns:a16="http://schemas.microsoft.com/office/drawing/2014/main" id="{1E6A60EA-DCA6-5CBF-F4AF-2FCED3E9C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>
              <a:extLst>
                <a:ext uri="{FF2B5EF4-FFF2-40B4-BE49-F238E27FC236}">
                  <a16:creationId xmlns:a16="http://schemas.microsoft.com/office/drawing/2014/main" id="{79F61488-2982-9ACB-FACB-0159D8E48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92CD612-3D92-16A5-DF1F-AD88C10048C5}"/>
                </a:ext>
              </a:extLst>
            </p:cNvPr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>
                <a:extLst>
                  <a:ext uri="{FF2B5EF4-FFF2-40B4-BE49-F238E27FC236}">
                    <a16:creationId xmlns:a16="http://schemas.microsoft.com/office/drawing/2014/main" id="{3043E195-DDF1-9546-79B0-5BF1F70C2D20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57704DB-A776-8807-61FF-5EC9B915C5E1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74F53A3-CC77-A54D-E4DC-B555D6446631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4D7A4053-0D7A-DFD3-1583-15C9A19ABE2F}"/>
              </a:ext>
            </a:extLst>
          </p:cNvPr>
          <p:cNvSpPr txBox="1">
            <a:spLocks/>
          </p:cNvSpPr>
          <p:nvPr/>
        </p:nvSpPr>
        <p:spPr>
          <a:xfrm>
            <a:off x="386442" y="1101204"/>
            <a:ext cx="10515600" cy="4009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1800" b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Art. 184 (6) Ordin al ministrului educației privind microcertificările:</a:t>
            </a:r>
            <a:endParaRPr lang="ro-RO" sz="1800" b="1" dirty="0">
              <a:solidFill>
                <a:srgbClr val="4472C4">
                  <a:lumMod val="75000"/>
                </a:srgbClr>
              </a:solidFill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A455B3-E33B-1058-698C-916ADA7671AC}"/>
              </a:ext>
            </a:extLst>
          </p:cNvPr>
          <p:cNvSpPr txBox="1">
            <a:spLocks/>
          </p:cNvSpPr>
          <p:nvPr/>
        </p:nvSpPr>
        <p:spPr>
          <a:xfrm>
            <a:off x="478971" y="1709155"/>
            <a:ext cx="11337472" cy="4796366"/>
          </a:xfrm>
          <a:prstGeom prst="rect">
            <a:avLst/>
          </a:prstGeom>
        </p:spPr>
        <p:txBody>
          <a:bodyPr vert="horz" lIns="91440" tIns="45720" rIns="91440" bIns="45720" numCol="2" spcCol="4572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microcertificat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se citește „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microcertificare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(Rectificare la Recomandarea Consiliului din 22 iunie 2022 privind o abordare europeană a 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microcertificatelor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pentru învățarea pe tot parcursul vieții și capacitatea de inserție profesională )</a:t>
            </a:r>
          </a:p>
          <a:p>
            <a:pPr algn="just">
              <a:lnSpc>
                <a:spcPct val="100000"/>
              </a:lnSpc>
            </a:pP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Definitie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microcertificat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înseamnă înregistrarea 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rezultatelor învățării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dobândite de un cursant în urma unui 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 de învățare redus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Aceste rezultate ale învățării vor fi fost evaluate pe baza unor </a:t>
            </a:r>
            <a:r>
              <a:rPr lang="ro-RO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criterii transparente și clar definite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Experiențele de învățare care se finalizează prin acordarea unui 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microcertificat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concepute pentru a-i oferi cursantului cunoștințe, aptitudini și competențe specifice care să răspundă unor nevoi </a:t>
            </a:r>
            <a:r>
              <a:rPr lang="ro-RO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societale, personale, culturale sau ale pieței forței de muncă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Microcertificatele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deținute de cursanți, pot </a:t>
            </a:r>
            <a:r>
              <a:rPr lang="ro-RO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 </a:t>
            </a:r>
            <a:r>
              <a:rPr lang="ro-RO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partajate și sunt portabile</a:t>
            </a:r>
            <a:r>
              <a:rPr lang="ro-R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Acestea pot fi de sine stătătoare sau combinate pentru a constitui certificări mai generale</a:t>
            </a:r>
            <a:r>
              <a:rPr lang="ro-RO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 se bazează pe 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asigurarea calității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conformitate cu standardele convenite în sectorul sau domeniul de activitate relevant.</a:t>
            </a:r>
          </a:p>
          <a:p>
            <a:pPr algn="just">
              <a:lnSpc>
                <a:spcPct val="100000"/>
              </a:lnSpc>
            </a:pP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Conform </a:t>
            </a:r>
            <a:r>
              <a:rPr lang="ro-RO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Recomandării Consiliului din 22 iunie 2022 privind o abordare europeană a </a:t>
            </a:r>
            <a:r>
              <a:rPr lang="ro-RO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microcertificatelor</a:t>
            </a:r>
            <a:r>
              <a:rPr lang="ro-RO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pentru învățarea pe tot parcursul vieții și capacitatea de inserție profesională</a:t>
            </a:r>
            <a:endParaRPr lang="ro-RO" sz="1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o-RO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 de învățare redus = număr întreg de credite ECTS, minimum 1 ECTS</a:t>
            </a:r>
          </a:p>
          <a:p>
            <a:pPr marL="201168" lvl="1" algn="just">
              <a:lnSpc>
                <a:spcPct val="100000"/>
              </a:lnSpc>
            </a:pP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Caracteristici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Dobândirea de competențe: cheie, personale, sociale, transversale, profesionale.</a:t>
            </a:r>
          </a:p>
          <a:p>
            <a:pPr algn="just">
              <a:lnSpc>
                <a:spcPct val="100000"/>
              </a:lnSpc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Certificate pe tipuri de programe: specializări, perfecționări, calificări/recalificări parțiale,</a:t>
            </a:r>
          </a:p>
          <a:p>
            <a:pPr algn="just">
              <a:lnSpc>
                <a:spcPct val="100000"/>
              </a:lnSpc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Portabile și digitale: format digital, cardul de competențe, înregistrate,</a:t>
            </a:r>
          </a:p>
          <a:p>
            <a:pPr algn="just">
              <a:lnSpc>
                <a:spcPct val="100000"/>
              </a:lnSpc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„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cumulabilitate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sau prin acumulare  pot conduce la o calificare – Rec. UE privind 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microcertificările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00000"/>
              </a:lnSpc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Asigurarea calității conform standardelor este obligatorie.</a:t>
            </a:r>
          </a:p>
          <a:p>
            <a:pPr algn="just">
              <a:lnSpc>
                <a:spcPct val="100000"/>
              </a:lnSpc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Certificat în Format European. </a:t>
            </a:r>
          </a:p>
          <a:p>
            <a:pPr algn="just">
              <a:lnSpc>
                <a:spcPct val="100000"/>
              </a:lnSpc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Similar Certificatului de Competențe, dar cu QR.</a:t>
            </a:r>
          </a:p>
        </p:txBody>
      </p:sp>
    </p:spTree>
    <p:extLst>
      <p:ext uri="{BB962C8B-B14F-4D97-AF65-F5344CB8AC3E}">
        <p14:creationId xmlns:p14="http://schemas.microsoft.com/office/powerpoint/2010/main" val="4184788499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3" y="-89394"/>
            <a:ext cx="12501403" cy="6947394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310199" y="1409436"/>
            <a:ext cx="6419850" cy="6148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Asigurarea </a:t>
            </a:r>
            <a:r>
              <a:rPr lang="en-US" sz="20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transparen</a:t>
            </a:r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ței: RNC </a:t>
            </a:r>
            <a:endParaRPr lang="en-US" sz="2000" b="1" dirty="0">
              <a:latin typeface="Trebuchet MS" panose="020B0603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303" y="34785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FFDFA2-EC9C-BE1A-597F-6030D8E097EC}"/>
              </a:ext>
            </a:extLst>
          </p:cNvPr>
          <p:cNvSpPr txBox="1">
            <a:spLocks/>
          </p:cNvSpPr>
          <p:nvPr/>
        </p:nvSpPr>
        <p:spPr>
          <a:xfrm>
            <a:off x="310198" y="2247062"/>
            <a:ext cx="10121425" cy="19100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ro-RO" sz="2000" dirty="0">
                <a:latin typeface="Trebuchet MS" panose="020B0603020202020204" pitchFamily="34" charset="0"/>
              </a:rPr>
              <a:t>Cum căutăm în:</a:t>
            </a:r>
          </a:p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  <a:defRPr/>
            </a:pPr>
            <a:r>
              <a:rPr lang="ro-RO" sz="2000" dirty="0">
                <a:latin typeface="Trebuchet MS" panose="020B0603020202020204" pitchFamily="34" charset="0"/>
              </a:rPr>
              <a:t>Programe de studii: licență, masterat, postuniversitare </a:t>
            </a:r>
          </a:p>
          <a:p>
            <a:pPr marL="342900" lvl="0" indent="-342900" algn="l">
              <a:buFont typeface="Arial" panose="020B0604020202020204" pitchFamily="34" charset="0"/>
              <a:buChar char="•"/>
              <a:defRPr/>
            </a:pPr>
            <a:r>
              <a:rPr lang="ro-RO" sz="2000" dirty="0">
                <a:latin typeface="Trebuchet MS" panose="020B0603020202020204" pitchFamily="34" charset="0"/>
              </a:rPr>
              <a:t>Standarde ocupaționale </a:t>
            </a:r>
          </a:p>
          <a:p>
            <a:pPr marL="342900" lvl="0" indent="-342900" algn="l">
              <a:buFont typeface="Arial" panose="020B0604020202020204" pitchFamily="34" charset="0"/>
              <a:buChar char="•"/>
              <a:defRPr/>
            </a:pPr>
            <a:r>
              <a:rPr lang="ro-RO" sz="2000" dirty="0">
                <a:latin typeface="Trebuchet MS" panose="020B0603020202020204" pitchFamily="34" charset="0"/>
              </a:rPr>
              <a:t>Furnizori </a:t>
            </a:r>
          </a:p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000" dirty="0">
                <a:latin typeface="Trebuchet MS" panose="020B0603020202020204" pitchFamily="34" charset="0"/>
              </a:rPr>
              <a:t>Exemple, aplicații, situații de caz: </a:t>
            </a:r>
            <a:r>
              <a:rPr lang="it-IT" sz="2000" dirty="0" err="1">
                <a:latin typeface="Trebuchet MS" panose="020B0603020202020204" pitchFamily="34" charset="0"/>
              </a:rPr>
              <a:t>Universitatea</a:t>
            </a:r>
            <a:r>
              <a:rPr lang="it-IT" sz="2000" dirty="0">
                <a:latin typeface="Trebuchet MS" panose="020B0603020202020204" pitchFamily="34" charset="0"/>
              </a:rPr>
              <a:t> „VALAHIA” </a:t>
            </a:r>
            <a:r>
              <a:rPr lang="it-IT" sz="2000" dirty="0" err="1">
                <a:latin typeface="Trebuchet MS" panose="020B0603020202020204" pitchFamily="34" charset="0"/>
              </a:rPr>
              <a:t>din</a:t>
            </a:r>
            <a:r>
              <a:rPr lang="it-IT" sz="2000" dirty="0">
                <a:latin typeface="Trebuchet MS" panose="020B0603020202020204" pitchFamily="34" charset="0"/>
              </a:rPr>
              <a:t> </a:t>
            </a:r>
            <a:r>
              <a:rPr lang="it-IT" sz="2000" dirty="0" err="1">
                <a:latin typeface="Trebuchet MS" panose="020B0603020202020204" pitchFamily="34" charset="0"/>
              </a:rPr>
              <a:t>Târgoviște</a:t>
            </a:r>
            <a:endParaRPr lang="ro-RO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51095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D3428C7-1EC2-4E72-B2C7-599AC6BD5AF2}"/>
              </a:ext>
            </a:extLst>
          </p:cNvPr>
          <p:cNvSpPr txBox="1"/>
          <p:nvPr/>
        </p:nvSpPr>
        <p:spPr>
          <a:xfrm>
            <a:off x="2388637" y="1871478"/>
            <a:ext cx="6733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72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Vă mulțumim!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B07ACA-41F1-4AD5-AF9A-407D293E7F28}"/>
              </a:ext>
            </a:extLst>
          </p:cNvPr>
          <p:cNvSpPr txBox="1"/>
          <p:nvPr/>
        </p:nvSpPr>
        <p:spPr>
          <a:xfrm>
            <a:off x="7559352" y="4582192"/>
            <a:ext cx="5443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office@anc.edu.ro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45CB86-0185-4259-A4B0-2C929D842612}"/>
              </a:ext>
            </a:extLst>
          </p:cNvPr>
          <p:cNvSpPr txBox="1"/>
          <p:nvPr/>
        </p:nvSpPr>
        <p:spPr>
          <a:xfrm>
            <a:off x="7559352" y="4325458"/>
            <a:ext cx="5443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https://www.anc.edu.ro/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86A5A-B2C7-4CAE-8A98-9537815F2C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01012" y="4400176"/>
            <a:ext cx="158340" cy="15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E3A495-0275-422E-8489-C4D058AFD1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1012" y="4684028"/>
            <a:ext cx="158340" cy="15834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676842" y="306757"/>
            <a:ext cx="6838315" cy="937895"/>
            <a:chOff x="0" y="0"/>
            <a:chExt cx="6838315" cy="937895"/>
          </a:xfrm>
        </p:grpSpPr>
        <p:pic>
          <p:nvPicPr>
            <p:cNvPr id="15" name="Picture 14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C:\Users\Anc\Downloads\logo_ME_new_2021_0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" name="Group 21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24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4531973-EFCD-DE3A-374C-6D4850CCB1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819338"/>
            <a:ext cx="1439545" cy="61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757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585893" y="810716"/>
            <a:ext cx="10433560" cy="7022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o-RO" sz="3000" b="1" dirty="0">
                <a:solidFill>
                  <a:srgbClr val="00319A"/>
                </a:solidFill>
                <a:latin typeface="Trebuchet MS" panose="020B0603020202020204" pitchFamily="34" charset="0"/>
              </a:rPr>
              <a:t>Sarcini ANC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388189" y="1512955"/>
            <a:ext cx="11324840" cy="458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b="1" dirty="0">
              <a:latin typeface="Trebuchet MS" panose="020B0603020202020204" pitchFamily="34" charset="0"/>
            </a:endParaRPr>
          </a:p>
          <a:p>
            <a:pPr algn="l"/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În conformitate cu Legea învățământului superior nr. 199/2023, Autoritatea Națională pentru Calificări are următoarele atribuții:</a:t>
            </a:r>
            <a:endParaRPr lang="en-US" sz="20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rebuchet MS" panose="020B0603020202020204" pitchFamily="34" charset="0"/>
              </a:rPr>
              <a:t>elaborează</a:t>
            </a:r>
            <a:r>
              <a:rPr lang="en-US" sz="2000" dirty="0">
                <a:latin typeface="Trebuchet MS" panose="020B0603020202020204" pitchFamily="34" charset="0"/>
              </a:rPr>
              <a:t>, </a:t>
            </a:r>
            <a:r>
              <a:rPr lang="en-US" sz="2000" dirty="0" err="1">
                <a:latin typeface="Trebuchet MS" panose="020B0603020202020204" pitchFamily="34" charset="0"/>
              </a:rPr>
              <a:t>implementează</a:t>
            </a:r>
            <a:r>
              <a:rPr lang="en-US" sz="2000" dirty="0">
                <a:latin typeface="Trebuchet MS" panose="020B0603020202020204" pitchFamily="34" charset="0"/>
              </a:rPr>
              <a:t>, </a:t>
            </a:r>
            <a:r>
              <a:rPr lang="en-US" sz="2000" dirty="0" err="1">
                <a:latin typeface="Trebuchet MS" panose="020B0603020202020204" pitchFamily="34" charset="0"/>
              </a:rPr>
              <a:t>actualizează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și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gestionează</a:t>
            </a:r>
            <a:r>
              <a:rPr lang="en-US" sz="2000" dirty="0">
                <a:latin typeface="Trebuchet MS" panose="020B0603020202020204" pitchFamily="34" charset="0"/>
              </a:rPr>
              <a:t> CNC pe </a:t>
            </a:r>
            <a:r>
              <a:rPr lang="en-US" sz="2000" dirty="0" err="1">
                <a:latin typeface="Trebuchet MS" panose="020B0603020202020204" pitchFamily="34" charset="0"/>
              </a:rPr>
              <a:t>baza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corelării</a:t>
            </a:r>
            <a:r>
              <a:rPr lang="en-US" sz="2000" dirty="0">
                <a:latin typeface="Trebuchet MS" panose="020B0603020202020204" pitchFamily="34" charset="0"/>
              </a:rPr>
              <a:t> cu </a:t>
            </a:r>
            <a:r>
              <a:rPr lang="en-US" sz="2000" dirty="0" err="1">
                <a:latin typeface="Trebuchet MS" panose="020B0603020202020204" pitchFamily="34" charset="0"/>
              </a:rPr>
              <a:t>Cadrul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european</a:t>
            </a:r>
            <a:r>
              <a:rPr lang="en-US" sz="2000" dirty="0">
                <a:latin typeface="Trebuchet MS" panose="020B0603020202020204" pitchFamily="34" charset="0"/>
              </a:rPr>
              <a:t> al </a:t>
            </a:r>
            <a:r>
              <a:rPr lang="en-US" sz="2000" dirty="0" err="1">
                <a:latin typeface="Trebuchet MS" panose="020B0603020202020204" pitchFamily="34" charset="0"/>
              </a:rPr>
              <a:t>calificărilor;reglementeaza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domeniul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calificarilor</a:t>
            </a:r>
            <a:r>
              <a:rPr lang="en-US" sz="2000" dirty="0">
                <a:latin typeface="Trebuchet MS" panose="020B0603020202020204" pitchFamily="34" charset="0"/>
              </a:rPr>
              <a:t> ;</a:t>
            </a:r>
            <a:endParaRPr lang="ro-RO" sz="2000" dirty="0">
              <a:latin typeface="Trebuchet MS" panose="020B06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o-RO" sz="2000" dirty="0">
                <a:latin typeface="Trebuchet MS" panose="020B0603020202020204" pitchFamily="34" charset="0"/>
              </a:rPr>
              <a:t>implementează, actualizează și gestionează RNC</a:t>
            </a:r>
            <a:r>
              <a:rPr lang="en-US" sz="2000" dirty="0">
                <a:latin typeface="Trebuchet MS" panose="020B0603020202020204" pitchFamily="34" charset="0"/>
              </a:rPr>
              <a:t> respective RNCIS </a:t>
            </a:r>
            <a:r>
              <a:rPr lang="en-US" sz="2000" dirty="0" err="1">
                <a:latin typeface="Trebuchet MS" panose="020B0603020202020204" pitchFamily="34" charset="0"/>
              </a:rPr>
              <a:t>si</a:t>
            </a:r>
            <a:r>
              <a:rPr lang="en-US" sz="2000" dirty="0">
                <a:latin typeface="Trebuchet MS" panose="020B0603020202020204" pitchFamily="34" charset="0"/>
              </a:rPr>
              <a:t> RNCP </a:t>
            </a:r>
            <a:r>
              <a:rPr lang="ro-RO" sz="2000" dirty="0">
                <a:latin typeface="Trebuchet MS" panose="020B0603020202020204" pitchFamily="34" charset="0"/>
              </a:rPr>
              <a:t>,</a:t>
            </a:r>
            <a:r>
              <a:rPr lang="en-US" sz="2000" dirty="0">
                <a:latin typeface="Trebuchet MS" panose="020B0603020202020204" pitchFamily="34" charset="0"/>
              </a:rPr>
              <a:t>care </a:t>
            </a:r>
            <a:r>
              <a:rPr lang="en-US" sz="2000" dirty="0" err="1">
                <a:latin typeface="Trebuchet MS" panose="020B0603020202020204" pitchFamily="34" charset="0"/>
              </a:rPr>
              <a:t>asigura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transparenta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corelari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</a:rPr>
              <a:t> calificărilor </a:t>
            </a:r>
            <a:r>
              <a:rPr lang="en-US" sz="2000" dirty="0">
                <a:latin typeface="Trebuchet MS" panose="020B0603020202020204" pitchFamily="34" charset="0"/>
              </a:rPr>
              <a:t>din </a:t>
            </a:r>
            <a:r>
              <a:rPr lang="ro-RO" sz="2000" dirty="0">
                <a:latin typeface="Trebuchet MS" panose="020B0603020202020204" pitchFamily="34" charset="0"/>
              </a:rPr>
              <a:t>învățământul terțiar universitar și </a:t>
            </a:r>
            <a:r>
              <a:rPr lang="ro-RO" sz="2000" dirty="0" err="1">
                <a:latin typeface="Trebuchet MS" panose="020B0603020202020204" pitchFamily="34" charset="0"/>
              </a:rPr>
              <a:t>nonuniversitar</a:t>
            </a:r>
            <a:r>
              <a:rPr lang="ro-RO" sz="2000" dirty="0">
                <a:latin typeface="Trebuchet MS" panose="020B0603020202020204" pitchFamily="34" charset="0"/>
              </a:rPr>
              <a:t>, învățământul preuniversitar, respectiv formarea profesională a adulților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</a:rPr>
              <a:t>cu cerințele pieței muncii</a:t>
            </a:r>
            <a:r>
              <a:rPr lang="en-US" sz="2000" dirty="0">
                <a:latin typeface="Trebuchet MS" panose="020B0603020202020204" pitchFamily="34" charset="0"/>
              </a:rPr>
              <a:t>;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o-RO" sz="2000" dirty="0">
                <a:latin typeface="Trebuchet MS" panose="020B0603020202020204" pitchFamily="34" charset="0"/>
              </a:rPr>
              <a:t>este Punct național de contact pentru Cadrul european al calificărilor, Europass, sistemul IMI, ESCO, Euroguidance;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o-RO" sz="2000" dirty="0">
                <a:latin typeface="Trebuchet MS" panose="020B0603020202020204" pitchFamily="34" charset="0"/>
              </a:rPr>
              <a:t>elaborează metodologia de acordare a creditelor transferabile în învățarea pe tot parcursul vieții, care se aprobă prin ordin al ministrului educației;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metodologia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pentru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programele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postuniversitare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si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microcertificari</a:t>
            </a:r>
            <a:r>
              <a:rPr lang="en-US" sz="2000" dirty="0">
                <a:latin typeface="Trebuchet MS" panose="020B0603020202020204" pitchFamily="34" charset="0"/>
              </a:rPr>
              <a:t>.</a:t>
            </a:r>
            <a:endParaRPr lang="ro-RO" sz="2000" dirty="0">
              <a:latin typeface="Trebuchet MS" panose="020B06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o-RO" sz="2000" dirty="0"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endParaRPr lang="ro-RO" sz="1800" dirty="0">
              <a:latin typeface="Trebuchet MS" panose="020B0603020202020204" pitchFamily="34" charset="0"/>
            </a:endParaRPr>
          </a:p>
          <a:p>
            <a:pPr algn="l">
              <a:buClr>
                <a:srgbClr val="00319A"/>
              </a:buClr>
            </a:pPr>
            <a:endParaRPr kumimoji="0" lang="ro-RO" sz="18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endParaRPr kumimoji="0" lang="en-US" sz="18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16B83F-E257-AEF2-58F3-6FAF5A966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754129"/>
            <a:ext cx="1439545" cy="612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0A8DE82-5AC6-167C-7FA5-FE7C8C911356}"/>
              </a:ext>
            </a:extLst>
          </p:cNvPr>
          <p:cNvGrpSpPr/>
          <p:nvPr/>
        </p:nvGrpSpPr>
        <p:grpSpPr>
          <a:xfrm>
            <a:off x="2676842" y="109900"/>
            <a:ext cx="6838315" cy="937895"/>
            <a:chOff x="0" y="0"/>
            <a:chExt cx="6838315" cy="937895"/>
          </a:xfrm>
        </p:grpSpPr>
        <p:pic>
          <p:nvPicPr>
            <p:cNvPr id="4" name="Picture 3" descr="C:\Users\Anc\AppData\Local\Microsoft\Windows\INetCache\Content.Word\text_and_logoANC2022.png">
              <a:extLst>
                <a:ext uri="{FF2B5EF4-FFF2-40B4-BE49-F238E27FC236}">
                  <a16:creationId xmlns:a16="http://schemas.microsoft.com/office/drawing/2014/main" id="{85D40C8C-D50F-0E9E-35C9-2523B995D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C:\Users\Anc\Downloads\logo_ME_new_2021_0.png">
              <a:extLst>
                <a:ext uri="{FF2B5EF4-FFF2-40B4-BE49-F238E27FC236}">
                  <a16:creationId xmlns:a16="http://schemas.microsoft.com/office/drawing/2014/main" id="{4E8C5239-7FE8-CF50-1731-E2EB8E510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6EDD0A9-E120-71AF-F87F-35033F044FE2}"/>
                </a:ext>
              </a:extLst>
            </p:cNvPr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7" name="Text Box 12">
                <a:extLst>
                  <a:ext uri="{FF2B5EF4-FFF2-40B4-BE49-F238E27FC236}">
                    <a16:creationId xmlns:a16="http://schemas.microsoft.com/office/drawing/2014/main" id="{F0829C60-BDC4-AF5F-45F2-5735B96F46DB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4DEE601-F32C-EE22-6205-2A59D03B01B6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6796CE5-4758-BBD4-A65C-DA1DD750F9C7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5799777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585893" y="810716"/>
            <a:ext cx="10433560" cy="7022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o-RO" sz="3100" b="1" dirty="0">
                <a:solidFill>
                  <a:srgbClr val="00319A"/>
                </a:solidFill>
                <a:latin typeface="Trebuchet MS" panose="020B0603020202020204" pitchFamily="34" charset="0"/>
              </a:rPr>
              <a:t>Registrul Național al Calificărilor (RNC)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388189" y="1512955"/>
            <a:ext cx="11324840" cy="458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algn="l">
              <a:buClr>
                <a:srgbClr val="00319A"/>
              </a:buClr>
            </a:pPr>
            <a:r>
              <a:rPr lang="ro-RO" sz="1800" dirty="0">
                <a:latin typeface="Trebuchet MS" panose="020B0603020202020204" pitchFamily="34" charset="0"/>
              </a:rPr>
              <a:t> În prezent, RNC este format din trei registre:</a:t>
            </a:r>
          </a:p>
          <a:p>
            <a:pPr algn="l">
              <a:buClr>
                <a:srgbClr val="00319A"/>
              </a:buClr>
            </a:pPr>
            <a:endParaRPr lang="en-US" sz="1800" dirty="0"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Font typeface="Arial" panose="020B0604020202020204" pitchFamily="34" charset="0"/>
              <a:buAutoNum type="arabicPeriod"/>
            </a:pPr>
            <a:r>
              <a:rPr lang="ro-RO" sz="1800" dirty="0">
                <a:latin typeface="Trebuchet MS" panose="020B0603020202020204" pitchFamily="34" charset="0"/>
              </a:rPr>
              <a:t>Registrul Național al Calificărilor din Învățământul Superior (RNCIS) </a:t>
            </a:r>
            <a:r>
              <a:rPr lang="en-US" sz="1800" dirty="0">
                <a:latin typeface="Trebuchet MS" panose="020B0603020202020204" pitchFamily="34" charset="0"/>
              </a:rPr>
              <a:t>,in care se </a:t>
            </a:r>
            <a:r>
              <a:rPr lang="en-US" sz="1800" dirty="0" err="1">
                <a:latin typeface="Trebuchet MS" panose="020B0603020202020204" pitchFamily="34" charset="0"/>
              </a:rPr>
              <a:t>regaseste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separat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si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ro-RO" sz="1800" dirty="0">
                <a:solidFill>
                  <a:prstClr val="black"/>
                </a:solidFill>
                <a:latin typeface="Trebuchet MS" panose="020B0603020202020204" pitchFamily="34" charset="0"/>
              </a:rPr>
              <a:t>Registrul Național al Programelor Postuniversitare (RNPP)</a:t>
            </a:r>
            <a:endParaRPr lang="ro-RO" sz="1800" dirty="0"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r>
              <a:rPr kumimoji="0" lang="ro-RO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Registrul Național al Calificărilor Profesionale (RNCP)</a:t>
            </a:r>
          </a:p>
          <a:p>
            <a:pPr marL="342900" indent="-342900" algn="l">
              <a:buClr>
                <a:srgbClr val="00319A"/>
              </a:buClr>
              <a:buAutoNum type="arabicPeriod"/>
            </a:pPr>
            <a:r>
              <a:rPr lang="ro-RO" sz="1800" dirty="0">
                <a:solidFill>
                  <a:prstClr val="black"/>
                </a:solidFill>
                <a:latin typeface="Trebuchet MS" panose="020B0603020202020204" pitchFamily="34" charset="0"/>
              </a:rPr>
              <a:t>Registrul Național al Programelor Postuniversitare (RNPP)</a:t>
            </a:r>
            <a:endParaRPr lang="nn-NO" sz="1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endParaRPr lang="en-US" sz="1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285750" indent="-285750" algn="l">
              <a:buClr>
                <a:srgbClr val="00319A"/>
              </a:buClr>
              <a:buFont typeface="Arial" panose="020B0604020202020204" pitchFamily="34" charset="0"/>
              <a:buChar char="•"/>
            </a:pPr>
            <a:r>
              <a:rPr lang="ro-RO" sz="1800" dirty="0">
                <a:solidFill>
                  <a:prstClr val="black"/>
                </a:solidFill>
                <a:latin typeface="Trebuchet MS" panose="020B0603020202020204" pitchFamily="34" charset="0"/>
              </a:rPr>
              <a:t>În prezent, o nouă propunere de Hotărâre de Guvern privind Registrul Național al Calificărilor</a:t>
            </a:r>
            <a:r>
              <a:rPr lang="en-US" sz="18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ro-RO" sz="1800" dirty="0">
                <a:solidFill>
                  <a:prstClr val="black"/>
                </a:solidFill>
                <a:latin typeface="Trebuchet MS" panose="020B0603020202020204" pitchFamily="34" charset="0"/>
              </a:rPr>
              <a:t>este în curs de aprobare, pe circuitul legislativ.</a:t>
            </a:r>
          </a:p>
          <a:p>
            <a:pPr marL="342900" indent="-342900" algn="l">
              <a:buClr>
                <a:srgbClr val="00319A"/>
              </a:buClr>
              <a:buAutoNum type="arabicPeriod"/>
            </a:pP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46469A-0C56-9EB3-461E-54ABA0F4A0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754129"/>
            <a:ext cx="1439545" cy="612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43BB6DD-2503-ED21-7647-BA9D2AC0122D}"/>
              </a:ext>
            </a:extLst>
          </p:cNvPr>
          <p:cNvGrpSpPr/>
          <p:nvPr/>
        </p:nvGrpSpPr>
        <p:grpSpPr>
          <a:xfrm>
            <a:off x="2676842" y="109900"/>
            <a:ext cx="6838315" cy="937895"/>
            <a:chOff x="0" y="0"/>
            <a:chExt cx="6838315" cy="937895"/>
          </a:xfrm>
        </p:grpSpPr>
        <p:pic>
          <p:nvPicPr>
            <p:cNvPr id="4" name="Picture 3" descr="C:\Users\Anc\AppData\Local\Microsoft\Windows\INetCache\Content.Word\text_and_logoANC2022.png">
              <a:extLst>
                <a:ext uri="{FF2B5EF4-FFF2-40B4-BE49-F238E27FC236}">
                  <a16:creationId xmlns:a16="http://schemas.microsoft.com/office/drawing/2014/main" id="{822B9D6A-DDC2-13D9-E7F1-7450B3EA9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C:\Users\Anc\Downloads\logo_ME_new_2021_0.png">
              <a:extLst>
                <a:ext uri="{FF2B5EF4-FFF2-40B4-BE49-F238E27FC236}">
                  <a16:creationId xmlns:a16="http://schemas.microsoft.com/office/drawing/2014/main" id="{5F96248E-2067-FF2A-C54F-840975275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B116A91-B80E-059B-8B27-42A03B629E1B}"/>
                </a:ext>
              </a:extLst>
            </p:cNvPr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7" name="Text Box 12">
                <a:extLst>
                  <a:ext uri="{FF2B5EF4-FFF2-40B4-BE49-F238E27FC236}">
                    <a16:creationId xmlns:a16="http://schemas.microsoft.com/office/drawing/2014/main" id="{DD23696A-2829-1F37-6626-157FE7BA86E3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877A952-EED0-55AB-92E7-E36F4B9DC9CB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59CFB34-96F2-827C-5182-ED615DC59AC5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7055415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3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585893" y="810716"/>
            <a:ext cx="10433560" cy="7022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o-RO" sz="3100" b="1" dirty="0">
                <a:solidFill>
                  <a:srgbClr val="00319A"/>
                </a:solidFill>
                <a:latin typeface="Trebuchet MS" panose="020B0603020202020204" pitchFamily="34" charset="0"/>
              </a:rPr>
              <a:t>Legislație europeană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512955"/>
            <a:ext cx="5730931" cy="458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algn="l">
              <a:buClr>
                <a:srgbClr val="00319A"/>
              </a:buClr>
            </a:pPr>
            <a:r>
              <a:rPr kumimoji="0" lang="ro-RO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Toate registrele gestionate de ANC, au fost implementate având la bază </a:t>
            </a:r>
            <a:r>
              <a:rPr lang="ro-RO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Recomandarea consiliului 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din 22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mai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2017</a:t>
            </a:r>
            <a:r>
              <a:rPr lang="ro-RO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privind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Cadrul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european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al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calificărilor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pentru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învățarea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pe tot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parcursul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vieții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și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de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abrogare</a:t>
            </a:r>
            <a:r>
              <a:rPr lang="ro-RO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a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Recomandării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Parlamentului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European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și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a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Consiliului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din 23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aprilie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2008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privind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stabilirea</a:t>
            </a:r>
            <a:r>
              <a:rPr lang="ro-RO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Cadrului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european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al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calificărilor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pentru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învățarea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de-a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lungul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vieții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.</a:t>
            </a:r>
          </a:p>
          <a:p>
            <a:pPr algn="l">
              <a:buClr>
                <a:srgbClr val="00319A"/>
              </a:buClr>
            </a:pPr>
            <a:endParaRPr lang="en-GB" sz="1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algn="l">
              <a:buClr>
                <a:srgbClr val="00319A"/>
              </a:buClr>
            </a:pPr>
            <a:r>
              <a:rPr lang="ro-RO" sz="1800" dirty="0">
                <a:latin typeface="Trebuchet MS" panose="020B0603020202020204" pitchFamily="34" charset="0"/>
              </a:rPr>
              <a:t>Adoptarea recomandării a avut loc în martie 2018, prin Hotărârea de Guvern nr. 132/2018 privind aprobarea Cadrului Național al Calificărilor.</a:t>
            </a:r>
            <a:endParaRPr lang="en-GB" sz="1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algn="l">
              <a:buClr>
                <a:srgbClr val="00319A"/>
              </a:buClr>
            </a:pPr>
            <a:r>
              <a:rPr lang="ro-RO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Pentru a asigura principiul transparenței </a:t>
            </a:r>
            <a:r>
              <a:rPr lang="ro-RO" sz="1800" dirty="0">
                <a:latin typeface="Trebuchet MS" panose="020B0603020202020204" pitchFamily="34" charset="0"/>
              </a:rPr>
              <a:t>toate câmpurile din RNC conțin toate câmpurile obligatorii din recomandarea EQF </a:t>
            </a:r>
            <a:r>
              <a:rPr lang="en-GB" sz="1800" dirty="0">
                <a:latin typeface="Trebuchet MS" panose="020B0603020202020204" pitchFamily="34" charset="0"/>
              </a:rPr>
              <a:t>(</a:t>
            </a:r>
            <a:r>
              <a:rPr lang="ro-RO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dreapta</a:t>
            </a:r>
            <a:r>
              <a:rPr lang="en-GB" sz="1800" dirty="0">
                <a:latin typeface="Trebuchet MS" panose="020B0603020202020204" pitchFamily="34" charset="0"/>
              </a:rPr>
              <a:t>)</a:t>
            </a:r>
            <a:r>
              <a:rPr lang="ro-RO" sz="1800" dirty="0">
                <a:latin typeface="Trebuchet MS" panose="020B0603020202020204" pitchFamily="34" charset="0"/>
              </a:rPr>
              <a:t>.</a:t>
            </a:r>
            <a:endParaRPr kumimoji="0" lang="ro-RO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endParaRPr lang="ro-RO" sz="1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l">
              <a:buClr>
                <a:srgbClr val="00319A"/>
              </a:buClr>
            </a:pPr>
            <a:endParaRPr kumimoji="0" lang="ro-RO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9C26EC-F6FC-D661-FB87-4ECCE492FCD1}"/>
              </a:ext>
            </a:extLst>
          </p:cNvPr>
          <p:cNvGrpSpPr/>
          <p:nvPr/>
        </p:nvGrpSpPr>
        <p:grpSpPr>
          <a:xfrm>
            <a:off x="2676842" y="52938"/>
            <a:ext cx="6838315" cy="937895"/>
            <a:chOff x="0" y="0"/>
            <a:chExt cx="6838315" cy="937895"/>
          </a:xfrm>
        </p:grpSpPr>
        <p:pic>
          <p:nvPicPr>
            <p:cNvPr id="4" name="Picture 3" descr="C:\Users\Anc\AppData\Local\Microsoft\Windows\INetCache\Content.Word\text_and_logoANC2022.png">
              <a:extLst>
                <a:ext uri="{FF2B5EF4-FFF2-40B4-BE49-F238E27FC236}">
                  <a16:creationId xmlns:a16="http://schemas.microsoft.com/office/drawing/2014/main" id="{39C0D372-65EF-8624-7A36-FA2AD77BF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C:\Users\Anc\Downloads\logo_ME_new_2021_0.png">
              <a:extLst>
                <a:ext uri="{FF2B5EF4-FFF2-40B4-BE49-F238E27FC236}">
                  <a16:creationId xmlns:a16="http://schemas.microsoft.com/office/drawing/2014/main" id="{873E132B-5B31-F8B0-DA49-5E4242D2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56E7CA0-8135-513A-F079-8B9757D5EEEA}"/>
                </a:ext>
              </a:extLst>
            </p:cNvPr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7" name="Text Box 12">
                <a:extLst>
                  <a:ext uri="{FF2B5EF4-FFF2-40B4-BE49-F238E27FC236}">
                    <a16:creationId xmlns:a16="http://schemas.microsoft.com/office/drawing/2014/main" id="{43765389-DC5B-CEAC-6FE8-0D570C0C666C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9CBCE0A-75D5-8B7F-1EFF-F924F8CD0B3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C5CBFCE-2F5E-70BC-54D1-157B62E7A027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DC97910-5AD4-BC9F-AEB9-2BAC368B98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84" y="5859843"/>
            <a:ext cx="1439545" cy="6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B104E8-6BCE-504C-9B58-3ED4241AAF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221" y="733913"/>
            <a:ext cx="6010779" cy="55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151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3" y="-294667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585893" y="810716"/>
            <a:ext cx="10433560" cy="7022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o-RO" sz="3100" b="1" dirty="0">
                <a:solidFill>
                  <a:srgbClr val="00319A"/>
                </a:solidFill>
                <a:latin typeface="Trebuchet MS" panose="020B0603020202020204" pitchFamily="34" charset="0"/>
              </a:rPr>
              <a:t>Standarde internaționale utilizate în RNC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512955"/>
            <a:ext cx="10433560" cy="458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r>
              <a:rPr lang="ro-RO" sz="1800" dirty="0">
                <a:solidFill>
                  <a:prstClr val="black"/>
                </a:solidFill>
                <a:latin typeface="Trebuchet MS" panose="020B0603020202020204" pitchFamily="34" charset="0"/>
              </a:rPr>
              <a:t>Clasificarea Internaționala Standard a Educației (ISCED F 2013) </a:t>
            </a:r>
          </a:p>
          <a:p>
            <a:pPr marL="800100" lvl="1" indent="-342900" algn="l">
              <a:buClr>
                <a:srgbClr val="00319A"/>
              </a:buClr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</a:rPr>
              <a:t>Implementată prin OM nr. 3725/2023 privind aprobarea utilizării domeniilor de studii ISCED F-2013 pentru corelarea Nomenclatorului domeniilor de studii universitare realizat de către Ministerul </a:t>
            </a:r>
            <a:r>
              <a:rPr lang="ro-RO" sz="1400" dirty="0" err="1">
                <a:solidFill>
                  <a:prstClr val="black"/>
                </a:solidFill>
                <a:latin typeface="Trebuchet MS" panose="020B0603020202020204" pitchFamily="34" charset="0"/>
              </a:rPr>
              <a:t>Educaţiei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</a:rPr>
              <a:t>;</a:t>
            </a:r>
          </a:p>
          <a:p>
            <a:pPr marL="800100" lvl="1" indent="-342900" algn="l">
              <a:buClr>
                <a:srgbClr val="00319A"/>
              </a:buClr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</a:rPr>
              <a:t>Corelarea domeniilor de studii ISCED F 2013 cu grupele de bază ISCO-08/COR se regăsește pe site-ul ANC, urmând calea 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  <a:hlinkClick r:id="rId4"/>
              </a:rPr>
              <a:t>https://www.anc.edu.ro/clasificarea-internationala-standard-a-educatiei-isced/</a:t>
            </a:r>
            <a:endParaRPr lang="en-US" sz="1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r>
              <a:rPr kumimoji="0" lang="ro-RO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Clasificarea Internațională Standard a Ocupațiilor (ISCO-08) </a:t>
            </a:r>
          </a:p>
          <a:p>
            <a:pPr marL="800100" lvl="1" indent="-342900" algn="l">
              <a:buClr>
                <a:srgbClr val="00319A"/>
              </a:buClr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</a:rPr>
              <a:t>Adoptată prin HG nr. 1352/2010;</a:t>
            </a:r>
          </a:p>
          <a:p>
            <a:pPr marL="800100" lvl="1" indent="-342900" algn="l">
              <a:buClr>
                <a:srgbClr val="00319A"/>
              </a:buClr>
              <a:buFont typeface="Arial" panose="020B0604020202020204" pitchFamily="34" charset="0"/>
              <a:buChar char="•"/>
            </a:pPr>
            <a:r>
              <a:rPr kumimoji="0" lang="ro-RO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În prezent toate grupele de bază din ISCO-08 se regăsesc în Clasificarea Ocupațiilor din România (COR), precum și în ESCO. 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O </a:t>
            </a:r>
            <a:r>
              <a:rPr kumimoji="0" lang="en-US" sz="14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corelare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a </a:t>
            </a:r>
            <a:r>
              <a:rPr kumimoji="0" lang="en-US" sz="14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grupelor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de </a:t>
            </a:r>
            <a:r>
              <a:rPr kumimoji="0" lang="en-US" sz="14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baz</a:t>
            </a:r>
            <a:r>
              <a:rPr kumimoji="0" lang="ro-RO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ă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ISCO cu </a:t>
            </a:r>
            <a:r>
              <a:rPr kumimoji="0" lang="ro-RO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domeniile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ro-RO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de educație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ISCED se </a:t>
            </a:r>
            <a:r>
              <a:rPr kumimoji="0" lang="ro-RO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regăsește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en-US" sz="14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pe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site</a:t>
            </a:r>
            <a:r>
              <a:rPr kumimoji="0" lang="ro-RO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-</a:t>
            </a:r>
            <a:r>
              <a:rPr kumimoji="0" lang="ro-RO" sz="14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ul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anc.edu.ro. </a:t>
            </a:r>
            <a:endParaRPr kumimoji="0" lang="ro-RO" sz="14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r>
              <a:rPr lang="ro-RO" sz="1800" dirty="0">
                <a:solidFill>
                  <a:prstClr val="black"/>
                </a:solidFill>
                <a:latin typeface="Trebuchet MS" panose="020B0603020202020204" pitchFamily="34" charset="0"/>
              </a:rPr>
              <a:t>Clasificarea multilingvă a aptitudinilor, competențelor, calificărilor și ocupațiilor europene (ESCO)</a:t>
            </a:r>
          </a:p>
          <a:p>
            <a:pPr marL="800100" lvl="1" indent="-342900" algn="l">
              <a:buClr>
                <a:srgbClr val="00319A"/>
              </a:buClr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</a:rPr>
              <a:t>Implementată prin OM nr. 3475/2017 pentru înscrierea calificărilor în RNCIS;</a:t>
            </a:r>
          </a:p>
          <a:p>
            <a:pPr marL="800100" lvl="1" indent="-342900" algn="l">
              <a:buClr>
                <a:srgbClr val="00319A"/>
              </a:buClr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</a:rPr>
              <a:t>În prezent toate competențele ESCO aferente grupelor de bază se regăsesc pe site-ul ANC și sunt utilizate în descrierea programelor;</a:t>
            </a:r>
          </a:p>
          <a:p>
            <a:pPr marL="800100" lvl="1" indent="-342900" algn="l">
              <a:buClr>
                <a:srgbClr val="00319A"/>
              </a:buClr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</a:rPr>
              <a:t>Link: 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  <a:hlinkClick r:id="rId5"/>
              </a:rPr>
              <a:t>https://www.anc.edu.ro/competente/</a:t>
            </a:r>
            <a:endParaRPr lang="ro-RO" sz="1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l">
              <a:buClr>
                <a:srgbClr val="00319A"/>
              </a:buClr>
            </a:pPr>
            <a:endParaRPr lang="en-GB" sz="1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endParaRPr lang="ro-RO" sz="1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l">
              <a:buClr>
                <a:srgbClr val="00319A"/>
              </a:buClr>
            </a:pPr>
            <a:endParaRPr kumimoji="0" lang="ro-RO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9C26EC-F6FC-D661-FB87-4ECCE492FCD1}"/>
              </a:ext>
            </a:extLst>
          </p:cNvPr>
          <p:cNvGrpSpPr/>
          <p:nvPr/>
        </p:nvGrpSpPr>
        <p:grpSpPr>
          <a:xfrm>
            <a:off x="2676842" y="52938"/>
            <a:ext cx="6838315" cy="937895"/>
            <a:chOff x="0" y="0"/>
            <a:chExt cx="6838315" cy="937895"/>
          </a:xfrm>
        </p:grpSpPr>
        <p:pic>
          <p:nvPicPr>
            <p:cNvPr id="4" name="Picture 3" descr="C:\Users\Anc\AppData\Local\Microsoft\Windows\INetCache\Content.Word\text_and_logoANC2022.png">
              <a:extLst>
                <a:ext uri="{FF2B5EF4-FFF2-40B4-BE49-F238E27FC236}">
                  <a16:creationId xmlns:a16="http://schemas.microsoft.com/office/drawing/2014/main" id="{39C0D372-65EF-8624-7A36-FA2AD77BF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C:\Users\Anc\Downloads\logo_ME_new_2021_0.png">
              <a:extLst>
                <a:ext uri="{FF2B5EF4-FFF2-40B4-BE49-F238E27FC236}">
                  <a16:creationId xmlns:a16="http://schemas.microsoft.com/office/drawing/2014/main" id="{873E132B-5B31-F8B0-DA49-5E4242D2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56E7CA0-8135-513A-F079-8B9757D5EEEA}"/>
                </a:ext>
              </a:extLst>
            </p:cNvPr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7" name="Text Box 12">
                <a:extLst>
                  <a:ext uri="{FF2B5EF4-FFF2-40B4-BE49-F238E27FC236}">
                    <a16:creationId xmlns:a16="http://schemas.microsoft.com/office/drawing/2014/main" id="{43765389-DC5B-CEAC-6FE8-0D570C0C666C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9CBCE0A-75D5-8B7F-1EFF-F924F8CD0B3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C5CBFCE-2F5E-70BC-54D1-157B62E7A027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DC97910-5AD4-BC9F-AEB9-2BAC368B98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84" y="5859843"/>
            <a:ext cx="1439545" cy="61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25438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773446" y="1330525"/>
            <a:ext cx="9600079" cy="49081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endParaRPr lang="en-US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endParaRPr lang="en-US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endParaRPr lang="en-US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endParaRPr lang="en-US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700" b="1" dirty="0">
                <a:solidFill>
                  <a:srgbClr val="00319A"/>
                </a:solidFill>
                <a:latin typeface="Trebuchet MS" panose="020B0603020202020204" pitchFamily="34" charset="0"/>
              </a:rPr>
              <a:t>Înscrierea programelor de studii de licență și masterat în RNCIS</a:t>
            </a:r>
            <a:endParaRPr lang="en-US" sz="27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lvl="0" algn="l">
              <a:defRPr/>
            </a:pPr>
            <a:endParaRPr lang="en-US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000" b="1" dirty="0">
                <a:latin typeface="Trebuchet MS" panose="020B0603020202020204" pitchFamily="34" charset="0"/>
              </a:rPr>
              <a:t>Documente necesare:</a:t>
            </a:r>
          </a:p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000" dirty="0">
                <a:latin typeface="Trebuchet MS" panose="020B0603020202020204" pitchFamily="34" charset="0"/>
              </a:rPr>
              <a:t>a) cerere de înregistrare/actualizare a programului, conform modelului prevăzut în anexa nr. 2 la metodologie;</a:t>
            </a:r>
          </a:p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000" dirty="0">
                <a:latin typeface="Trebuchet MS" panose="020B0603020202020204" pitchFamily="34" charset="0"/>
              </a:rPr>
              <a:t>b) formularul de înregistrare/actualizare a programului de studii, conform modelului prevăzut în anexa nr. 3 la metodologie;</a:t>
            </a:r>
          </a:p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000" dirty="0">
                <a:latin typeface="Trebuchet MS" panose="020B0603020202020204" pitchFamily="34" charset="0"/>
              </a:rPr>
              <a:t>c) hotărârea senatului instituției de învățământ superior prin care se aprobă programul de studii și se solicită înscrierea în RNCIS a programului de studii universitare aferent respectivei calificări;</a:t>
            </a:r>
          </a:p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000" dirty="0">
                <a:latin typeface="Trebuchet MS" panose="020B0603020202020204" pitchFamily="34" charset="0"/>
              </a:rPr>
              <a:t>d) dovada achitării tarifului de evaluare; pentru eliberarea facturii recomandăm transmiterea unei solicitări în avans pentru a vă informa cu privire la sumele aferente, la adresa </a:t>
            </a:r>
            <a:r>
              <a:rPr lang="ro-RO" sz="2000" dirty="0">
                <a:latin typeface="Trebuchet MS" panose="020B0603020202020204" pitchFamily="34" charset="0"/>
                <a:hlinkClick r:id="rId4"/>
              </a:rPr>
              <a:t>office@anc.edu.ro</a:t>
            </a:r>
            <a:r>
              <a:rPr lang="ro-RO" sz="2000" dirty="0">
                <a:latin typeface="Trebuchet MS" panose="020B0603020202020204" pitchFamily="34" charset="0"/>
              </a:rPr>
              <a:t>.</a:t>
            </a:r>
          </a:p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endParaRPr lang="en-GB" sz="2000" dirty="0">
              <a:latin typeface="Trebuchet MS" panose="020B06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303" y="268516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38F0AED-208E-A058-CC08-439913449B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819338"/>
            <a:ext cx="1439545" cy="61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773560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303" y="268516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15A2869-EAD3-414F-7CF9-DC78D5719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819338"/>
            <a:ext cx="1439545" cy="6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7F374F-6091-8952-1BF7-2200267463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1" y="1066076"/>
            <a:ext cx="5842876" cy="53270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3DD2AA-5EE5-E7B1-3980-1B3A034F87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0383" y="2790647"/>
            <a:ext cx="5992131" cy="3570986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7C0C64D-0D1D-8B0A-B237-E7A6A4B479EB}"/>
              </a:ext>
            </a:extLst>
          </p:cNvPr>
          <p:cNvCxnSpPr/>
          <p:nvPr/>
        </p:nvCxnSpPr>
        <p:spPr>
          <a:xfrm flipH="1">
            <a:off x="5879441" y="2068224"/>
            <a:ext cx="88039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26D25BF-FCE6-CC2D-3E36-F7C38BA7F4D5}"/>
              </a:ext>
            </a:extLst>
          </p:cNvPr>
          <p:cNvSpPr txBox="1"/>
          <p:nvPr/>
        </p:nvSpPr>
        <p:spPr>
          <a:xfrm>
            <a:off x="6759833" y="1750983"/>
            <a:ext cx="4343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00319A"/>
                </a:solidFill>
                <a:latin typeface="Trebuchet MS" panose="020B0603020202020204" pitchFamily="34" charset="0"/>
              </a:rPr>
              <a:t>Se va completa pe baza corelării ISCO-08/ISCED publicată pe site-ul ANC;</a:t>
            </a:r>
          </a:p>
        </p:txBody>
      </p:sp>
    </p:spTree>
    <p:extLst>
      <p:ext uri="{BB962C8B-B14F-4D97-AF65-F5344CB8AC3E}">
        <p14:creationId xmlns:p14="http://schemas.microsoft.com/office/powerpoint/2010/main" val="4115683575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303" y="268516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15A2869-EAD3-414F-7CF9-DC78D5719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819338"/>
            <a:ext cx="1439545" cy="6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04D2DE-5E52-07E0-02E4-DE9BF9C61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8063" y="1219483"/>
            <a:ext cx="8302945" cy="439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07077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41" y="93664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303" y="268516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15A2869-EAD3-414F-7CF9-DC78D5719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819338"/>
            <a:ext cx="1439545" cy="6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1DC2BC-27AA-280C-66B5-7A9ACD074E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781" y="1217314"/>
            <a:ext cx="8235510" cy="43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6535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14854</TotalTime>
  <Words>1473</Words>
  <Application>Microsoft Macintosh PowerPoint</Application>
  <PresentationFormat>Widescreen</PresentationFormat>
  <Paragraphs>145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INTALNIRE ARACIS-ANC</dc:title>
  <dc:creator>Windows User</dc:creator>
  <cp:lastModifiedBy>Ion Virgil</cp:lastModifiedBy>
  <cp:revision>662</cp:revision>
  <cp:lastPrinted>2022-06-27T05:11:15Z</cp:lastPrinted>
  <dcterms:created xsi:type="dcterms:W3CDTF">2022-04-27T23:52:38Z</dcterms:created>
  <dcterms:modified xsi:type="dcterms:W3CDTF">2024-12-17T17:43:44Z</dcterms:modified>
</cp:coreProperties>
</file>