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18"/>
  </p:notesMasterIdLst>
  <p:sldIdLst>
    <p:sldId id="269" r:id="rId3"/>
    <p:sldId id="256" r:id="rId4"/>
    <p:sldId id="257" r:id="rId5"/>
    <p:sldId id="258" r:id="rId6"/>
    <p:sldId id="259" r:id="rId7"/>
    <p:sldId id="260" r:id="rId8"/>
    <p:sldId id="271" r:id="rId9"/>
    <p:sldId id="261" r:id="rId10"/>
    <p:sldId id="262" r:id="rId11"/>
    <p:sldId id="263" r:id="rId12"/>
    <p:sldId id="264" r:id="rId13"/>
    <p:sldId id="272" r:id="rId14"/>
    <p:sldId id="267" r:id="rId15"/>
    <p:sldId id="274" r:id="rId16"/>
    <p:sldId id="268" r:id="rId17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36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4578A-905F-4CB4-AB44-EF5EAB286BF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6EBCD-D0F2-4800-BCD1-02F3BFE7C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30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BC5680-4E12-4DD9-8AC6-5BE96C2F1C90}" type="slidenum">
              <a:rPr kumimoji="0" lang="ro-R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916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6EBCD-D0F2-4800-BCD1-02F3BFE7C4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55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6EBCD-D0F2-4800-BCD1-02F3BFE7C4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28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BC5680-4E12-4DD9-8AC6-5BE96C2F1C90}" type="slidenum">
              <a:rPr kumimoji="0" lang="ro-R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45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1F4E79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8ADD-26AB-4FA2-BC2E-8F76715FC293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2193D-6745-4993-8F24-DF9489E4B9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554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8ADD-26AB-4FA2-BC2E-8F76715FC293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2193D-6745-4993-8F24-DF9489E4B9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309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8ADD-26AB-4FA2-BC2E-8F76715FC293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2193D-6745-4993-8F24-DF9489E4B9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006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8ADD-26AB-4FA2-BC2E-8F76715FC293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2193D-6745-4993-8F24-DF9489E4B9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235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8ADD-26AB-4FA2-BC2E-8F76715FC293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2193D-6745-4993-8F24-DF9489E4B9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970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8ADD-26AB-4FA2-BC2E-8F76715FC293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2193D-6745-4993-8F24-DF9489E4B9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150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8ADD-26AB-4FA2-BC2E-8F76715FC293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2193D-6745-4993-8F24-DF9489E4B9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644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1F4E79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1F4E79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1F4E79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754365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6591299"/>
            <a:ext cx="12192000" cy="266700"/>
          </a:xfrm>
          <a:custGeom>
            <a:avLst/>
            <a:gdLst/>
            <a:ahLst/>
            <a:cxnLst/>
            <a:rect l="l" t="t" r="r" b="b"/>
            <a:pathLst>
              <a:path w="12192000" h="266700">
                <a:moveTo>
                  <a:pt x="12192000" y="266698"/>
                </a:moveTo>
                <a:lnTo>
                  <a:pt x="12192000" y="0"/>
                </a:lnTo>
                <a:lnTo>
                  <a:pt x="0" y="0"/>
                </a:lnTo>
                <a:lnTo>
                  <a:pt x="0" y="266698"/>
                </a:lnTo>
                <a:lnTo>
                  <a:pt x="12192000" y="266698"/>
                </a:lnTo>
                <a:close/>
              </a:path>
            </a:pathLst>
          </a:custGeom>
          <a:solidFill>
            <a:srgbClr val="163C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8ADD-26AB-4FA2-BC2E-8F76715FC293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2193D-6745-4993-8F24-DF9489E4B9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69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8ADD-26AB-4FA2-BC2E-8F76715FC293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2193D-6745-4993-8F24-DF9489E4B9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246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8ADD-26AB-4FA2-BC2E-8F76715FC293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2193D-6745-4993-8F24-DF9489E4B9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351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8ADD-26AB-4FA2-BC2E-8F76715FC293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2193D-6745-4993-8F24-DF9489E4B9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999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2842" y="1145285"/>
            <a:ext cx="5887720" cy="574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1F4E79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60189" y="1955673"/>
            <a:ext cx="7314565" cy="342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38ADD-26AB-4FA2-BC2E-8F76715FC293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2193D-6745-4993-8F24-DF9489E4B9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773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D232121-9760-CDEB-FFCC-B52DC6C0A06A}"/>
              </a:ext>
            </a:extLst>
          </p:cNvPr>
          <p:cNvSpPr/>
          <p:nvPr/>
        </p:nvSpPr>
        <p:spPr>
          <a:xfrm>
            <a:off x="0" y="0"/>
            <a:ext cx="6293963" cy="435133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969" y="1241246"/>
            <a:ext cx="10515600" cy="1319295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 Black" panose="020B0A04020102020204" pitchFamily="34" charset="0"/>
              </a:rPr>
              <a:t>Digital Education </a:t>
            </a:r>
            <a:r>
              <a:rPr lang="ro-RO" b="1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ro-RO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GB" b="1" dirty="0">
                <a:solidFill>
                  <a:schemeClr val="bg1"/>
                </a:solidFill>
                <a:latin typeface="Arial Black" panose="020B0A04020102020204" pitchFamily="34" charset="0"/>
              </a:rPr>
              <a:t>Action Plan </a:t>
            </a:r>
            <a:r>
              <a:rPr lang="ro-RO" b="1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ro-RO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GB" b="1" dirty="0">
                <a:solidFill>
                  <a:schemeClr val="bg1"/>
                </a:solidFill>
                <a:latin typeface="Arial Black" panose="020B0A04020102020204" pitchFamily="34" charset="0"/>
              </a:rPr>
              <a:t>(2021-2027) </a:t>
            </a:r>
            <a:r>
              <a:rPr lang="en-GB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en-GB" sz="32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en-GB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5218" y="2006174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en-GB" sz="2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European Digital </a:t>
            </a:r>
            <a:endParaRPr lang="ro-RO" sz="2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r">
              <a:buNone/>
            </a:pPr>
            <a:r>
              <a:rPr lang="en-GB" sz="2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Skills Certificate</a:t>
            </a:r>
            <a:r>
              <a:rPr lang="ro-RO" sz="2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GB" sz="2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EDSC</a:t>
            </a:r>
          </a:p>
          <a:p>
            <a:pPr marL="0" indent="0" algn="r">
              <a:buNone/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National Qualification Authority </a:t>
            </a:r>
          </a:p>
          <a:p>
            <a:pPr marL="0" indent="0" algn="r">
              <a:buNone/>
            </a:pP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Propuneri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plan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educatia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digitala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indent="0" algn="r">
              <a:buNone/>
            </a:pPr>
            <a:endParaRPr lang="en-US" sz="2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r">
              <a:buNone/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TULCEA </a:t>
            </a:r>
          </a:p>
          <a:p>
            <a:pPr marL="0" indent="0" algn="r">
              <a:buNone/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14-15.octombrie 2024 </a:t>
            </a:r>
            <a:r>
              <a:rPr lang="en-GB" sz="20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sz="2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r">
              <a:buNone/>
            </a:pPr>
            <a:endParaRPr lang="en-GB" sz="2000" dirty="0"/>
          </a:p>
          <a:p>
            <a:pPr marL="0" indent="0" algn="r">
              <a:buNone/>
            </a:pPr>
            <a:endParaRPr lang="ro-RO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endParaRPr lang="ro-RO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Tiberiu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1600" b="1" dirty="0">
                <a:latin typeface="Arial" panose="020B0604020202020204" pitchFamily="34" charset="0"/>
                <a:cs typeface="Arial" panose="020B0604020202020204" pitchFamily="34" charset="0"/>
              </a:rPr>
              <a:t>DOBRESCU 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en-GB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Nicolae</a:t>
            </a:r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1600" b="1" dirty="0">
                <a:latin typeface="Arial" panose="020B0604020202020204" pitchFamily="34" charset="0"/>
                <a:cs typeface="Arial" panose="020B0604020202020204" pitchFamily="34" charset="0"/>
              </a:rPr>
              <a:t>POSTĂVARU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o-RO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ătă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lin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1600" b="1" dirty="0">
                <a:latin typeface="Arial" panose="020B0604020202020204" pitchFamily="34" charset="0"/>
                <a:cs typeface="Arial" panose="020B0604020202020204" pitchFamily="34" charset="0"/>
              </a:rPr>
              <a:t>SILVESTRU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endParaRPr lang="en-GB" sz="16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B00C069-B470-175E-4303-5AF8D0856E50}"/>
              </a:ext>
            </a:extLst>
          </p:cNvPr>
          <p:cNvCxnSpPr>
            <a:cxnSpLocks/>
          </p:cNvCxnSpPr>
          <p:nvPr/>
        </p:nvCxnSpPr>
        <p:spPr>
          <a:xfrm>
            <a:off x="6293963" y="0"/>
            <a:ext cx="0" cy="6858000"/>
          </a:xfrm>
          <a:prstGeom prst="line">
            <a:avLst/>
          </a:prstGeom>
          <a:ln w="19050">
            <a:solidFill>
              <a:srgbClr val="132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CCF6293-E731-494D-381B-85F116E197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165" y="622390"/>
            <a:ext cx="2013884" cy="8736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06BA3C-AD7A-C6E3-F263-ADE95D0812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1" y="659131"/>
            <a:ext cx="2874390" cy="72216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368C314-2D1A-20C3-F173-81DB9F1D3252}"/>
              </a:ext>
            </a:extLst>
          </p:cNvPr>
          <p:cNvSpPr/>
          <p:nvPr/>
        </p:nvSpPr>
        <p:spPr>
          <a:xfrm>
            <a:off x="6293963" y="6675544"/>
            <a:ext cx="5898037" cy="182456"/>
          </a:xfrm>
          <a:prstGeom prst="rect">
            <a:avLst/>
          </a:prstGeom>
          <a:solidFill>
            <a:srgbClr val="132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6DDCA98-B7FD-5953-4430-696D503B51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0507" y="3365053"/>
            <a:ext cx="5096984" cy="1523998"/>
          </a:xfrm>
          <a:prstGeom prst="rect">
            <a:avLst/>
          </a:prstGeom>
        </p:spPr>
      </p:pic>
      <p:pic>
        <p:nvPicPr>
          <p:cNvPr id="2050" name="Picture 2" descr="Education ecosystem: the Next Generation Digital Learning Environment">
            <a:extLst>
              <a:ext uri="{FF2B5EF4-FFF2-40B4-BE49-F238E27FC236}">
                <a16:creationId xmlns:a16="http://schemas.microsoft.com/office/drawing/2014/main" id="{19C7C920-DD63-1C18-04A3-F530A67E2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1896" y="2768600"/>
            <a:ext cx="7538560" cy="417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83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6091" y="1208659"/>
            <a:ext cx="46666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Etapa</a:t>
            </a:r>
            <a:r>
              <a:rPr spc="-25" dirty="0"/>
              <a:t> </a:t>
            </a:r>
            <a:r>
              <a:rPr dirty="0"/>
              <a:t>III</a:t>
            </a:r>
            <a:r>
              <a:rPr spc="-20" dirty="0"/>
              <a:t> </a:t>
            </a:r>
            <a:r>
              <a:rPr dirty="0"/>
              <a:t>-</a:t>
            </a:r>
            <a:r>
              <a:rPr spc="-20" dirty="0"/>
              <a:t> </a:t>
            </a:r>
            <a:r>
              <a:rPr spc="-10" dirty="0"/>
              <a:t>Training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54455" y="2060268"/>
            <a:ext cx="5120005" cy="393827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290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dirty="0">
                <a:latin typeface="Calibri"/>
                <a:cs typeface="Calibri"/>
              </a:rPr>
              <a:t>Furnizori</a:t>
            </a:r>
            <a:r>
              <a:rPr sz="2400" spc="-114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pentru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adulți</a:t>
            </a:r>
            <a:endParaRPr sz="2400" dirty="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90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dirty="0">
                <a:latin typeface="Calibri"/>
                <a:cs typeface="Calibri"/>
              </a:rPr>
              <a:t>Licee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matematică-informatică</a:t>
            </a:r>
            <a:endParaRPr sz="2400" dirty="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04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spc="-10" dirty="0">
                <a:latin typeface="Calibri"/>
                <a:cs typeface="Calibri"/>
              </a:rPr>
              <a:t>Universități</a:t>
            </a:r>
            <a:endParaRPr sz="2400" dirty="0">
              <a:latin typeface="Calibri"/>
              <a:cs typeface="Calibri"/>
            </a:endParaRPr>
          </a:p>
          <a:p>
            <a:pPr marL="469900" marR="5080" indent="-457200">
              <a:lnSpc>
                <a:spcPct val="107100"/>
              </a:lnSpc>
              <a:buFont typeface="Wingdings"/>
              <a:buChar char=""/>
              <a:tabLst>
                <a:tab pos="469900" algn="l"/>
              </a:tabLst>
            </a:pPr>
            <a:r>
              <a:rPr sz="2400" dirty="0">
                <a:latin typeface="Calibri"/>
                <a:cs typeface="Calibri"/>
              </a:rPr>
              <a:t>Formă: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frecvență/frecvență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redusă/la distanță.</a:t>
            </a:r>
            <a:endParaRPr sz="2400" dirty="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04"/>
              </a:spcBef>
              <a:buFont typeface="Wingdings"/>
              <a:buChar char=""/>
              <a:tabLst>
                <a:tab pos="469265" algn="l"/>
                <a:tab pos="3531235" algn="l"/>
              </a:tabLst>
            </a:pPr>
            <a:r>
              <a:rPr sz="2400" dirty="0">
                <a:latin typeface="Calibri"/>
                <a:cs typeface="Calibri"/>
              </a:rPr>
              <a:t>Acreditat</a:t>
            </a:r>
            <a:r>
              <a:rPr sz="2400" spc="-1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pentru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nivelul</a:t>
            </a:r>
            <a:r>
              <a:rPr sz="2400" dirty="0">
                <a:latin typeface="Calibri"/>
                <a:cs typeface="Calibri"/>
              </a:rPr>
              <a:t>	de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calificare</a:t>
            </a:r>
            <a:endParaRPr sz="2400" dirty="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195"/>
              </a:spcBef>
            </a:pPr>
            <a:r>
              <a:rPr sz="2400" dirty="0">
                <a:latin typeface="Calibri"/>
                <a:cs typeface="Calibri"/>
              </a:rPr>
              <a:t>și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competențe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digitale</a:t>
            </a:r>
            <a:endParaRPr sz="2400" dirty="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04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dirty="0">
                <a:latin typeface="Calibri"/>
                <a:cs typeface="Calibri"/>
              </a:rPr>
              <a:t>Individual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 smtClean="0">
                <a:latin typeface="Calibri"/>
                <a:cs typeface="Calibri"/>
              </a:rPr>
              <a:t>personal</a:t>
            </a:r>
            <a:r>
              <a:rPr lang="en-US" sz="2400" spc="-10" dirty="0" smtClean="0">
                <a:latin typeface="Calibri"/>
                <a:cs typeface="Calibri"/>
              </a:rPr>
              <a:t> </a:t>
            </a:r>
            <a:r>
              <a:rPr lang="en-US" sz="2400" spc="-10" dirty="0" err="1" smtClean="0">
                <a:latin typeface="Calibri"/>
                <a:cs typeface="Calibri"/>
              </a:rPr>
              <a:t>calificat</a:t>
            </a:r>
            <a:endParaRPr sz="2400" dirty="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00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spc="-10" dirty="0">
                <a:latin typeface="Calibri"/>
                <a:cs typeface="Calibri"/>
              </a:rPr>
              <a:t>Finanțare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individual/proiecte</a:t>
            </a:r>
            <a:endParaRPr sz="2400" dirty="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04"/>
              </a:spcBef>
              <a:buFont typeface="Wingdings"/>
              <a:buChar char=""/>
              <a:tabLst>
                <a:tab pos="469265" algn="l"/>
                <a:tab pos="3542029" algn="l"/>
              </a:tabLst>
            </a:pPr>
            <a:r>
              <a:rPr sz="2400" dirty="0">
                <a:latin typeface="Calibri"/>
                <a:cs typeface="Calibri"/>
              </a:rPr>
              <a:t>După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training: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revine</a:t>
            </a:r>
            <a:r>
              <a:rPr sz="2400" dirty="0">
                <a:latin typeface="Calibri"/>
                <a:cs typeface="Calibri"/>
              </a:rPr>
              <a:t>	LA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70" dirty="0">
                <a:latin typeface="Calibri"/>
                <a:cs typeface="Calibri"/>
              </a:rPr>
              <a:t>ETAPA</a:t>
            </a:r>
            <a:r>
              <a:rPr sz="2400" spc="-25" dirty="0">
                <a:latin typeface="Calibri"/>
                <a:cs typeface="Calibri"/>
              </a:rPr>
              <a:t> II.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66459" y="1071372"/>
            <a:ext cx="6108953" cy="458190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0" y="6591299"/>
            <a:ext cx="12192000" cy="266700"/>
          </a:xfrm>
          <a:custGeom>
            <a:avLst/>
            <a:gdLst/>
            <a:ahLst/>
            <a:cxnLst/>
            <a:rect l="l" t="t" r="r" b="b"/>
            <a:pathLst>
              <a:path w="12192000" h="266700">
                <a:moveTo>
                  <a:pt x="12192000" y="266698"/>
                </a:moveTo>
                <a:lnTo>
                  <a:pt x="12192000" y="0"/>
                </a:lnTo>
                <a:lnTo>
                  <a:pt x="0" y="0"/>
                </a:lnTo>
                <a:lnTo>
                  <a:pt x="0" y="266698"/>
                </a:lnTo>
                <a:lnTo>
                  <a:pt x="12192000" y="266698"/>
                </a:lnTo>
                <a:close/>
              </a:path>
            </a:pathLst>
          </a:custGeom>
          <a:solidFill>
            <a:srgbClr val="163C6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08547" y="1987295"/>
            <a:ext cx="6182106" cy="358673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50747" y="1287602"/>
            <a:ext cx="91090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Etapa</a:t>
            </a:r>
            <a:r>
              <a:rPr spc="25" dirty="0"/>
              <a:t> </a:t>
            </a:r>
            <a:r>
              <a:rPr dirty="0"/>
              <a:t>IV</a:t>
            </a:r>
            <a:r>
              <a:rPr spc="40" dirty="0"/>
              <a:t> </a:t>
            </a:r>
            <a:r>
              <a:rPr dirty="0"/>
              <a:t>–</a:t>
            </a:r>
            <a:r>
              <a:rPr spc="40" dirty="0"/>
              <a:t> </a:t>
            </a:r>
            <a:r>
              <a:rPr dirty="0"/>
              <a:t>Certificare</a:t>
            </a:r>
            <a:r>
              <a:rPr spc="60" dirty="0"/>
              <a:t> </a:t>
            </a:r>
            <a:r>
              <a:rPr dirty="0"/>
              <a:t>si</a:t>
            </a:r>
            <a:r>
              <a:rPr spc="45" dirty="0"/>
              <a:t> </a:t>
            </a:r>
            <a:r>
              <a:rPr spc="-10" dirty="0"/>
              <a:t>Inregistrare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50747" y="2204719"/>
            <a:ext cx="4839970" cy="198120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290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dirty="0">
                <a:latin typeface="Calibri"/>
                <a:cs typeface="Calibri"/>
              </a:rPr>
              <a:t>Certificat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digital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ANC</a:t>
            </a:r>
            <a:endParaRPr sz="2400" dirty="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95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spc="-10" dirty="0">
                <a:latin typeface="Calibri"/>
                <a:cs typeface="Calibri"/>
              </a:rPr>
              <a:t>Recunoaștere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europeană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apostilă</a:t>
            </a:r>
            <a:endParaRPr sz="2400" dirty="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00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spc="-10" dirty="0">
                <a:latin typeface="Calibri"/>
                <a:cs typeface="Calibri"/>
              </a:rPr>
              <a:t>Înregistrare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Registru</a:t>
            </a:r>
            <a:r>
              <a:rPr sz="2400" spc="-11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Național</a:t>
            </a:r>
            <a:endParaRPr sz="2400" dirty="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04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dirty="0">
                <a:latin typeface="Calibri"/>
                <a:cs typeface="Calibri"/>
              </a:rPr>
              <a:t>Certificat</a:t>
            </a:r>
            <a:r>
              <a:rPr sz="2400" spc="-1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conform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Europass</a:t>
            </a:r>
            <a:endParaRPr sz="2400" dirty="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04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dirty="0" err="1">
                <a:latin typeface="Calibri"/>
                <a:cs typeface="Calibri"/>
              </a:rPr>
              <a:t>Metodologie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lang="en-US" sz="2400" spc="-65" dirty="0" err="1" smtClean="0">
                <a:latin typeface="Calibri"/>
                <a:cs typeface="Calibri"/>
              </a:rPr>
              <a:t>si</a:t>
            </a:r>
            <a:r>
              <a:rPr lang="en-US" sz="2400" spc="-65" dirty="0" smtClean="0">
                <a:latin typeface="Calibri"/>
                <a:cs typeface="Calibri"/>
              </a:rPr>
              <a:t> Securitate IT </a:t>
            </a:r>
            <a:r>
              <a:rPr sz="2400" dirty="0" smtClean="0">
                <a:latin typeface="Calibri"/>
                <a:cs typeface="Calibri"/>
              </a:rPr>
              <a:t>-</a:t>
            </a:r>
            <a:r>
              <a:rPr sz="2400" spc="-75" dirty="0" smtClean="0">
                <a:latin typeface="Calibri"/>
                <a:cs typeface="Calibri"/>
              </a:rPr>
              <a:t> </a:t>
            </a:r>
            <a:r>
              <a:rPr lang="en-US" sz="2400" spc="-25" dirty="0" smtClean="0">
                <a:latin typeface="Calibri"/>
                <a:cs typeface="Calibri"/>
              </a:rPr>
              <a:t>UE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591299"/>
            <a:ext cx="12192000" cy="266700"/>
          </a:xfrm>
          <a:custGeom>
            <a:avLst/>
            <a:gdLst/>
            <a:ahLst/>
            <a:cxnLst/>
            <a:rect l="l" t="t" r="r" b="b"/>
            <a:pathLst>
              <a:path w="12192000" h="266700">
                <a:moveTo>
                  <a:pt x="12192000" y="266698"/>
                </a:moveTo>
                <a:lnTo>
                  <a:pt x="12192000" y="0"/>
                </a:lnTo>
                <a:lnTo>
                  <a:pt x="0" y="0"/>
                </a:lnTo>
                <a:lnTo>
                  <a:pt x="0" y="266698"/>
                </a:lnTo>
                <a:lnTo>
                  <a:pt x="12192000" y="266698"/>
                </a:lnTo>
                <a:close/>
              </a:path>
            </a:pathLst>
          </a:custGeom>
          <a:solidFill>
            <a:srgbClr val="163C6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15AA5566-D5EB-31E0-6B5B-517DCA07D0B7}"/>
              </a:ext>
            </a:extLst>
          </p:cNvPr>
          <p:cNvSpPr/>
          <p:nvPr/>
        </p:nvSpPr>
        <p:spPr>
          <a:xfrm rot="18000000">
            <a:off x="5444676" y="230841"/>
            <a:ext cx="6229916" cy="3695128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655" y="365125"/>
            <a:ext cx="8081745" cy="608316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sz="5100" b="1" dirty="0" smtClean="0">
                <a:solidFill>
                  <a:srgbClr val="0028A8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MODELUL </a:t>
            </a:r>
            <a:endParaRPr lang="en-GB" dirty="0">
              <a:solidFill>
                <a:srgbClr val="0028A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GB" sz="2900" b="1" dirty="0">
                <a:solidFill>
                  <a:srgbClr val="0028A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</a:t>
            </a:r>
            <a:r>
              <a:rPr lang="ro-RO" sz="2900" b="1" dirty="0">
                <a:solidFill>
                  <a:srgbClr val="0028A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GB" sz="2900" b="1" dirty="0">
                <a:solidFill>
                  <a:srgbClr val="0028A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</a:t>
            </a:r>
            <a:r>
              <a:rPr lang="ro-RO" sz="2900" b="1" dirty="0">
                <a:solidFill>
                  <a:srgbClr val="0028A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o-RO" altLang="en-US" sz="2400" b="1" dirty="0">
                <a:solidFill>
                  <a:srgbClr val="1F1F1F"/>
                </a:solidFill>
                <a:latin typeface="inherit"/>
              </a:rPr>
              <a:t>Accesibilitate și incluziune</a:t>
            </a:r>
            <a:r>
              <a:rPr lang="ro-RO" altLang="en-US" sz="900" b="1" dirty="0"/>
              <a:t> </a:t>
            </a:r>
            <a:endParaRPr lang="ro-RO" altLang="en-US" sz="2000" b="1" dirty="0">
              <a:latin typeface="Arial" panose="020B0604020202020204" pitchFamily="34" charset="0"/>
            </a:endParaRPr>
          </a:p>
          <a:p>
            <a:pPr marL="520700" indent="342900">
              <a:buFont typeface="Wingdings" panose="05000000000000000000" pitchFamily="2" charset="2"/>
              <a:buChar char="Ø"/>
            </a:pP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Auto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evaluare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prin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Europass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acasa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en-GB" sz="2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20700" indent="342900">
              <a:buFont typeface="Wingdings" panose="05000000000000000000" pitchFamily="2" charset="2"/>
              <a:buChar char="Ø"/>
            </a:pP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Evaluare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oficiala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:centre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nationale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regionale</a:t>
            </a:r>
            <a:endParaRPr lang="en-GB" sz="2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</a:t>
            </a:r>
            <a:r>
              <a:rPr lang="ro-RO" sz="2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ro-RO" sz="2600" b="1" dirty="0">
                <a:solidFill>
                  <a:srgbClr val="0028A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900" b="1" dirty="0">
                <a:solidFill>
                  <a:srgbClr val="0028A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GB" sz="29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ro-RO" sz="29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29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etode</a:t>
            </a:r>
            <a:r>
              <a:rPr lang="en-US" sz="29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de </a:t>
            </a:r>
            <a:r>
              <a:rPr lang="en-US" sz="29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evaluare</a:t>
            </a:r>
            <a:r>
              <a:rPr lang="en-US" sz="29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GB" sz="29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20700" lvl="1" indent="342900">
              <a:buFont typeface="Wingdings" panose="05000000000000000000" pitchFamily="2" charset="2"/>
              <a:buChar char="Ø"/>
            </a:pP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Utilizarea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platformei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existente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Europass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–auto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evaluare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,</a:t>
            </a:r>
            <a:endParaRPr lang="en-GB" sz="2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20700" lvl="1" indent="342900">
              <a:buFont typeface="Wingdings" panose="05000000000000000000" pitchFamily="2" charset="2"/>
              <a:buChar char="Ø"/>
            </a:pP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 centre special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utilizand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echipamente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speciale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de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siguranta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,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protectie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IT ,</a:t>
            </a:r>
            <a:endParaRPr lang="en-GB" sz="2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20700" lvl="1" indent="342900">
              <a:buFont typeface="Wingdings" panose="05000000000000000000" pitchFamily="2" charset="2"/>
              <a:buChar char="Ø"/>
            </a:pP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Examinare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pentru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oricine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fara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discriminare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,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fara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bariere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,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fara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limite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,</a:t>
            </a:r>
            <a:endParaRPr lang="en-GB" sz="2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GB" sz="2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GB" sz="2600" b="1" dirty="0">
                <a:solidFill>
                  <a:srgbClr val="0028A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GB" sz="2900" b="1" dirty="0">
                <a:solidFill>
                  <a:srgbClr val="0028A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GB" sz="2900" b="1" dirty="0" err="1" smtClean="0">
                <a:solidFill>
                  <a:srgbClr val="0028A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Asigurarea</a:t>
            </a:r>
            <a:r>
              <a:rPr lang="en-GB" sz="2900" b="1" dirty="0" smtClean="0">
                <a:solidFill>
                  <a:srgbClr val="0028A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900" b="1" dirty="0" err="1" smtClean="0">
                <a:solidFill>
                  <a:srgbClr val="0028A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Calitatii</a:t>
            </a:r>
            <a:r>
              <a:rPr lang="en-GB" sz="2900" b="1" dirty="0" smtClean="0">
                <a:solidFill>
                  <a:srgbClr val="0028A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900" b="1" dirty="0" err="1" smtClean="0">
                <a:solidFill>
                  <a:srgbClr val="0028A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</a:t>
            </a:r>
            <a:r>
              <a:rPr lang="en-GB" sz="2900" b="1" dirty="0" smtClean="0">
                <a:solidFill>
                  <a:srgbClr val="0028A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900" b="1" dirty="0" err="1" smtClean="0">
                <a:solidFill>
                  <a:srgbClr val="0028A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recunoastere</a:t>
            </a:r>
            <a:r>
              <a:rPr lang="en-GB" sz="2900" b="1" dirty="0" smtClean="0">
                <a:solidFill>
                  <a:srgbClr val="0028A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GB" sz="29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Acreditarea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centrelor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de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catre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ANC conform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unei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metodologi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europene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, </a:t>
            </a:r>
            <a:endParaRPr lang="en-GB" sz="2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1"/>
            <a:endParaRPr lang="en-GB" sz="2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GB" sz="2900" b="1" dirty="0">
                <a:solidFill>
                  <a:srgbClr val="0028A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lang="en-GB" sz="2900" b="1" dirty="0" smtClean="0">
                <a:solidFill>
                  <a:srgbClr val="0028A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Format </a:t>
            </a:r>
            <a:r>
              <a:rPr lang="en-GB" sz="2900" b="1" dirty="0" err="1" smtClean="0">
                <a:solidFill>
                  <a:srgbClr val="0028A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audentic</a:t>
            </a:r>
            <a:r>
              <a:rPr lang="en-GB" sz="2900" b="1" dirty="0" smtClean="0">
                <a:solidFill>
                  <a:srgbClr val="0028A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GB" sz="29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ro-RO" sz="2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Certificat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digital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transmis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acasa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de ANC conform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rezultatelor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evaluari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endParaRPr lang="en-GB" sz="2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ro-RO" sz="2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ANC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organizeaza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registru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national al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certificatelor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digitale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GB" sz="2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GB" sz="2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GB" sz="2900" b="1" dirty="0">
                <a:solidFill>
                  <a:srgbClr val="0028A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5. </a:t>
            </a:r>
            <a:r>
              <a:rPr lang="en-GB" sz="2900" b="1" dirty="0" err="1" smtClean="0">
                <a:solidFill>
                  <a:srgbClr val="0028A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Pregatire</a:t>
            </a:r>
            <a:r>
              <a:rPr lang="en-GB" sz="2900" b="1" dirty="0" smtClean="0">
                <a:solidFill>
                  <a:srgbClr val="0028A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900" b="1" dirty="0" err="1" smtClean="0">
                <a:solidFill>
                  <a:srgbClr val="0028A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pentru</a:t>
            </a:r>
            <a:r>
              <a:rPr lang="en-GB" sz="2900" b="1" dirty="0" smtClean="0">
                <a:solidFill>
                  <a:srgbClr val="0028A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900" b="1" dirty="0" err="1" smtClean="0">
                <a:solidFill>
                  <a:srgbClr val="0028A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examinare</a:t>
            </a:r>
            <a:r>
              <a:rPr lang="en-GB" sz="2900" b="1" dirty="0" smtClean="0">
                <a:solidFill>
                  <a:srgbClr val="0028A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900" b="1" dirty="0" err="1" smtClean="0">
                <a:solidFill>
                  <a:srgbClr val="0028A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</a:t>
            </a:r>
            <a:r>
              <a:rPr lang="en-GB" sz="2900" b="1" dirty="0" smtClean="0">
                <a:solidFill>
                  <a:srgbClr val="0028A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900" b="1" dirty="0" err="1" smtClean="0">
                <a:solidFill>
                  <a:srgbClr val="0028A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nivele</a:t>
            </a:r>
            <a:r>
              <a:rPr lang="en-GB" sz="2900" b="1" dirty="0" smtClean="0">
                <a:solidFill>
                  <a:srgbClr val="0028A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900" b="1" dirty="0" err="1" smtClean="0">
                <a:solidFill>
                  <a:srgbClr val="0028A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superioare</a:t>
            </a:r>
            <a:endParaRPr lang="en-GB" sz="29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ro-RO" sz="2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Nonformala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informal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Furnizori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de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formare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profesionala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pentru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competente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DigComp</a:t>
            </a:r>
            <a:endParaRPr lang="en-GB" sz="2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ro-RO" sz="2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GB" sz="2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Formatori</a:t>
            </a:r>
            <a:r>
              <a:rPr lang="en-GB" sz="2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GB" sz="2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IT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B7788A-0C2B-D54A-CDA7-DB10474143FA}"/>
              </a:ext>
            </a:extLst>
          </p:cNvPr>
          <p:cNvSpPr/>
          <p:nvPr/>
        </p:nvSpPr>
        <p:spPr>
          <a:xfrm>
            <a:off x="-152400" y="6692900"/>
            <a:ext cx="12496800" cy="165100"/>
          </a:xfrm>
          <a:prstGeom prst="rect">
            <a:avLst/>
          </a:prstGeom>
          <a:solidFill>
            <a:srgbClr val="132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2DF390-5844-2334-7D46-3E861315A68F}"/>
              </a:ext>
            </a:extLst>
          </p:cNvPr>
          <p:cNvGrpSpPr/>
          <p:nvPr/>
        </p:nvGrpSpPr>
        <p:grpSpPr>
          <a:xfrm>
            <a:off x="786063" y="5613400"/>
            <a:ext cx="10567737" cy="1994010"/>
            <a:chOff x="609600" y="5556140"/>
            <a:chExt cx="10871200" cy="20512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2B340F6-5A87-CEC4-A9B4-774A6F192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5200" y="5556140"/>
              <a:ext cx="2717800" cy="18734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3EAA7C1-445E-63F9-E752-5C5E57F9B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000" y="5556140"/>
              <a:ext cx="2717800" cy="187347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07B3388-5854-3884-59F5-D5E277B15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5733940"/>
              <a:ext cx="2717800" cy="187347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656AC39-FBE7-CB30-1BDA-86C117950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400" y="5733940"/>
              <a:ext cx="2717800" cy="1873470"/>
            </a:xfrm>
            <a:prstGeom prst="rect">
              <a:avLst/>
            </a:prstGeom>
          </p:spPr>
        </p:pic>
      </p:grp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3294D2CA-189D-113F-AF0B-AEEFF408682B}"/>
              </a:ext>
            </a:extLst>
          </p:cNvPr>
          <p:cNvSpPr/>
          <p:nvPr/>
        </p:nvSpPr>
        <p:spPr>
          <a:xfrm rot="6338533">
            <a:off x="9335203" y="3620244"/>
            <a:ext cx="2785354" cy="1652067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12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7543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4" name="object 4"/>
            <p:cNvSpPr/>
            <p:nvPr/>
          </p:nvSpPr>
          <p:spPr>
            <a:xfrm>
              <a:off x="0" y="6591299"/>
              <a:ext cx="12192000" cy="266700"/>
            </a:xfrm>
            <a:custGeom>
              <a:avLst/>
              <a:gdLst/>
              <a:ahLst/>
              <a:cxnLst/>
              <a:rect l="l" t="t" r="r" b="b"/>
              <a:pathLst>
                <a:path w="12192000" h="266700">
                  <a:moveTo>
                    <a:pt x="12192000" y="266698"/>
                  </a:moveTo>
                  <a:lnTo>
                    <a:pt x="12192000" y="0"/>
                  </a:lnTo>
                  <a:lnTo>
                    <a:pt x="0" y="0"/>
                  </a:lnTo>
                  <a:lnTo>
                    <a:pt x="0" y="266698"/>
                  </a:lnTo>
                  <a:lnTo>
                    <a:pt x="12192000" y="266698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6527672" y="3309620"/>
            <a:ext cx="1377315" cy="801370"/>
          </a:xfrm>
          <a:custGeom>
            <a:avLst/>
            <a:gdLst/>
            <a:ahLst/>
            <a:cxnLst/>
            <a:rect l="l" t="t" r="r" b="b"/>
            <a:pathLst>
              <a:path w="1377315" h="801370">
                <a:moveTo>
                  <a:pt x="1268361" y="760538"/>
                </a:moveTo>
                <a:lnTo>
                  <a:pt x="1249426" y="793622"/>
                </a:lnTo>
                <a:lnTo>
                  <a:pt x="1376933" y="800988"/>
                </a:lnTo>
                <a:lnTo>
                  <a:pt x="1356361" y="770000"/>
                </a:lnTo>
                <a:lnTo>
                  <a:pt x="1284858" y="770000"/>
                </a:lnTo>
                <a:lnTo>
                  <a:pt x="1268361" y="760538"/>
                </a:lnTo>
                <a:close/>
              </a:path>
              <a:path w="1377315" h="801370">
                <a:moveTo>
                  <a:pt x="1287266" y="727507"/>
                </a:moveTo>
                <a:lnTo>
                  <a:pt x="1268361" y="760538"/>
                </a:lnTo>
                <a:lnTo>
                  <a:pt x="1284858" y="770000"/>
                </a:lnTo>
                <a:lnTo>
                  <a:pt x="1303781" y="736980"/>
                </a:lnTo>
                <a:lnTo>
                  <a:pt x="1287266" y="727507"/>
                </a:lnTo>
                <a:close/>
              </a:path>
              <a:path w="1377315" h="801370">
                <a:moveTo>
                  <a:pt x="1306195" y="694435"/>
                </a:moveTo>
                <a:lnTo>
                  <a:pt x="1287266" y="727507"/>
                </a:lnTo>
                <a:lnTo>
                  <a:pt x="1303781" y="736980"/>
                </a:lnTo>
                <a:lnTo>
                  <a:pt x="1284858" y="770000"/>
                </a:lnTo>
                <a:lnTo>
                  <a:pt x="1356361" y="770000"/>
                </a:lnTo>
                <a:lnTo>
                  <a:pt x="1306195" y="694435"/>
                </a:lnTo>
                <a:close/>
              </a:path>
              <a:path w="1377315" h="801370">
                <a:moveTo>
                  <a:pt x="19050" y="0"/>
                </a:moveTo>
                <a:lnTo>
                  <a:pt x="0" y="33019"/>
                </a:lnTo>
                <a:lnTo>
                  <a:pt x="1268361" y="760538"/>
                </a:lnTo>
                <a:lnTo>
                  <a:pt x="1287266" y="727507"/>
                </a:lnTo>
                <a:lnTo>
                  <a:pt x="190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359146" y="2852166"/>
            <a:ext cx="1338580" cy="454612"/>
          </a:xfrm>
          <a:prstGeom prst="rect">
            <a:avLst/>
          </a:prstGeom>
          <a:solidFill>
            <a:srgbClr val="FFFFFF"/>
          </a:solidFill>
          <a:ln w="28955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243840">
              <a:lnSpc>
                <a:spcPct val="100000"/>
              </a:lnSpc>
              <a:spcBef>
                <a:spcPts val="185"/>
              </a:spcBef>
            </a:pPr>
            <a:r>
              <a:rPr lang="en-US" sz="2800" spc="-25" dirty="0" smtClean="0">
                <a:solidFill>
                  <a:srgbClr val="1F4E79"/>
                </a:solidFill>
                <a:latin typeface="Arial Black"/>
                <a:cs typeface="Arial Black"/>
              </a:rPr>
              <a:t>UE</a:t>
            </a:r>
            <a:endParaRPr sz="2800" dirty="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560311" y="958037"/>
            <a:ext cx="864869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0000"/>
                </a:solidFill>
                <a:latin typeface="Calibri"/>
                <a:cs typeface="Calibri"/>
              </a:rPr>
              <a:t>Centre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86066" y="4110990"/>
            <a:ext cx="1454150" cy="707390"/>
          </a:xfrm>
          <a:prstGeom prst="rect">
            <a:avLst/>
          </a:prstGeom>
          <a:solidFill>
            <a:srgbClr val="FFFFFF"/>
          </a:solidFill>
          <a:ln w="28955">
            <a:solidFill>
              <a:srgbClr val="000000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397510" marR="240029" indent="-152400">
              <a:lnSpc>
                <a:spcPct val="100000"/>
              </a:lnSpc>
              <a:spcBef>
                <a:spcPts val="225"/>
              </a:spcBef>
            </a:pPr>
            <a:r>
              <a:rPr sz="2000" b="1" spc="-10" dirty="0">
                <a:latin typeface="Calibri"/>
                <a:cs typeface="Calibri"/>
              </a:rPr>
              <a:t>Certificat digital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42147" y="4818126"/>
            <a:ext cx="114300" cy="494665"/>
          </a:xfrm>
          <a:custGeom>
            <a:avLst/>
            <a:gdLst/>
            <a:ahLst/>
            <a:cxnLst/>
            <a:rect l="l" t="t" r="r" b="b"/>
            <a:pathLst>
              <a:path w="114300" h="494664">
                <a:moveTo>
                  <a:pt x="38100" y="380111"/>
                </a:moveTo>
                <a:lnTo>
                  <a:pt x="0" y="380111"/>
                </a:lnTo>
                <a:lnTo>
                  <a:pt x="57150" y="494411"/>
                </a:lnTo>
                <a:lnTo>
                  <a:pt x="104775" y="399161"/>
                </a:lnTo>
                <a:lnTo>
                  <a:pt x="38100" y="399161"/>
                </a:lnTo>
                <a:lnTo>
                  <a:pt x="38100" y="380111"/>
                </a:lnTo>
                <a:close/>
              </a:path>
              <a:path w="114300" h="494664">
                <a:moveTo>
                  <a:pt x="76200" y="0"/>
                </a:moveTo>
                <a:lnTo>
                  <a:pt x="38100" y="0"/>
                </a:lnTo>
                <a:lnTo>
                  <a:pt x="38100" y="399161"/>
                </a:lnTo>
                <a:lnTo>
                  <a:pt x="76200" y="399161"/>
                </a:lnTo>
                <a:lnTo>
                  <a:pt x="76200" y="0"/>
                </a:lnTo>
                <a:close/>
              </a:path>
              <a:path w="114300" h="494664">
                <a:moveTo>
                  <a:pt x="114300" y="380111"/>
                </a:moveTo>
                <a:lnTo>
                  <a:pt x="76200" y="380111"/>
                </a:lnTo>
                <a:lnTo>
                  <a:pt x="76200" y="399161"/>
                </a:lnTo>
                <a:lnTo>
                  <a:pt x="104775" y="399161"/>
                </a:lnTo>
                <a:lnTo>
                  <a:pt x="114300" y="3801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575295" y="5259222"/>
            <a:ext cx="1076325" cy="678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7325" marR="5080" indent="-175260">
              <a:lnSpc>
                <a:spcPct val="107000"/>
              </a:lnSpc>
              <a:spcBef>
                <a:spcPts val="95"/>
              </a:spcBef>
            </a:pPr>
            <a:r>
              <a:rPr sz="2000" b="1" spc="-10" dirty="0">
                <a:latin typeface="Calibri"/>
                <a:cs typeface="Calibri"/>
              </a:rPr>
              <a:t>Individual Online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44670" y="1303908"/>
            <a:ext cx="1267460" cy="1540510"/>
          </a:xfrm>
          <a:custGeom>
            <a:avLst/>
            <a:gdLst/>
            <a:ahLst/>
            <a:cxnLst/>
            <a:rect l="l" t="t" r="r" b="b"/>
            <a:pathLst>
              <a:path w="1267460" h="1540510">
                <a:moveTo>
                  <a:pt x="1180203" y="1463681"/>
                </a:moveTo>
                <a:lnTo>
                  <a:pt x="1150746" y="1487804"/>
                </a:lnTo>
                <a:lnTo>
                  <a:pt x="1267332" y="1540002"/>
                </a:lnTo>
                <a:lnTo>
                  <a:pt x="1253394" y="1478406"/>
                </a:lnTo>
                <a:lnTo>
                  <a:pt x="1192276" y="1478406"/>
                </a:lnTo>
                <a:lnTo>
                  <a:pt x="1180203" y="1463681"/>
                </a:lnTo>
                <a:close/>
              </a:path>
              <a:path w="1267460" h="1540510">
                <a:moveTo>
                  <a:pt x="1209667" y="1439551"/>
                </a:moveTo>
                <a:lnTo>
                  <a:pt x="1180203" y="1463681"/>
                </a:lnTo>
                <a:lnTo>
                  <a:pt x="1192276" y="1478406"/>
                </a:lnTo>
                <a:lnTo>
                  <a:pt x="1221739" y="1454277"/>
                </a:lnTo>
                <a:lnTo>
                  <a:pt x="1209667" y="1439551"/>
                </a:lnTo>
                <a:close/>
              </a:path>
              <a:path w="1267460" h="1540510">
                <a:moveTo>
                  <a:pt x="1239139" y="1415414"/>
                </a:moveTo>
                <a:lnTo>
                  <a:pt x="1209667" y="1439551"/>
                </a:lnTo>
                <a:lnTo>
                  <a:pt x="1221739" y="1454277"/>
                </a:lnTo>
                <a:lnTo>
                  <a:pt x="1192276" y="1478406"/>
                </a:lnTo>
                <a:lnTo>
                  <a:pt x="1253394" y="1478406"/>
                </a:lnTo>
                <a:lnTo>
                  <a:pt x="1239139" y="1415414"/>
                </a:lnTo>
                <a:close/>
              </a:path>
              <a:path w="1267460" h="1540510">
                <a:moveTo>
                  <a:pt x="29463" y="0"/>
                </a:moveTo>
                <a:lnTo>
                  <a:pt x="0" y="24129"/>
                </a:lnTo>
                <a:lnTo>
                  <a:pt x="1180203" y="1463681"/>
                </a:lnTo>
                <a:lnTo>
                  <a:pt x="1209667" y="1439551"/>
                </a:lnTo>
                <a:lnTo>
                  <a:pt x="294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785110" y="936497"/>
            <a:ext cx="2964180" cy="401320"/>
          </a:xfrm>
          <a:prstGeom prst="rect">
            <a:avLst/>
          </a:prstGeom>
          <a:solidFill>
            <a:srgbClr val="FFFFFF"/>
          </a:solidFill>
          <a:ln w="28955">
            <a:solidFill>
              <a:srgbClr val="000000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357505">
              <a:lnSpc>
                <a:spcPct val="100000"/>
              </a:lnSpc>
              <a:spcBef>
                <a:spcPts val="225"/>
              </a:spcBef>
            </a:pPr>
            <a:r>
              <a:rPr sz="2000" b="1" spc="-10" dirty="0">
                <a:latin typeface="Calibri"/>
                <a:cs typeface="Calibri"/>
              </a:rPr>
              <a:t>Recunoaștere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UE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-</a:t>
            </a:r>
            <a:r>
              <a:rPr sz="2000" b="1" spc="-25" dirty="0">
                <a:latin typeface="Calibri"/>
                <a:cs typeface="Calibri"/>
              </a:rPr>
              <a:t>QA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218554" y="1355344"/>
            <a:ext cx="2732405" cy="1771014"/>
            <a:chOff x="6218554" y="1355344"/>
            <a:chExt cx="2732405" cy="1771014"/>
          </a:xfrm>
        </p:grpSpPr>
        <p:sp>
          <p:nvSpPr>
            <p:cNvPr id="15" name="object 15"/>
            <p:cNvSpPr/>
            <p:nvPr/>
          </p:nvSpPr>
          <p:spPr>
            <a:xfrm>
              <a:off x="6218555" y="1355343"/>
              <a:ext cx="1928495" cy="1616075"/>
            </a:xfrm>
            <a:custGeom>
              <a:avLst/>
              <a:gdLst/>
              <a:ahLst/>
              <a:cxnLst/>
              <a:rect l="l" t="t" r="r" b="b"/>
              <a:pathLst>
                <a:path w="1928495" h="1616075">
                  <a:moveTo>
                    <a:pt x="690118" y="15748"/>
                  </a:moveTo>
                  <a:lnTo>
                    <a:pt x="655447" y="0"/>
                  </a:lnTo>
                  <a:lnTo>
                    <a:pt x="34696" y="1364894"/>
                  </a:lnTo>
                  <a:lnTo>
                    <a:pt x="0" y="1349121"/>
                  </a:lnTo>
                  <a:lnTo>
                    <a:pt x="4699" y="1476756"/>
                  </a:lnTo>
                  <a:lnTo>
                    <a:pt x="101968" y="1398016"/>
                  </a:lnTo>
                  <a:lnTo>
                    <a:pt x="104013" y="1396365"/>
                  </a:lnTo>
                  <a:lnTo>
                    <a:pt x="69367" y="1380642"/>
                  </a:lnTo>
                  <a:lnTo>
                    <a:pt x="690118" y="15748"/>
                  </a:lnTo>
                  <a:close/>
                </a:path>
                <a:path w="1928495" h="1616075">
                  <a:moveTo>
                    <a:pt x="1928495" y="550418"/>
                  </a:moveTo>
                  <a:lnTo>
                    <a:pt x="1905635" y="519938"/>
                  </a:lnTo>
                  <a:lnTo>
                    <a:pt x="558596" y="1532039"/>
                  </a:lnTo>
                  <a:lnTo>
                    <a:pt x="535686" y="1501521"/>
                  </a:lnTo>
                  <a:lnTo>
                    <a:pt x="478663" y="1615948"/>
                  </a:lnTo>
                  <a:lnTo>
                    <a:pt x="604393" y="1592961"/>
                  </a:lnTo>
                  <a:lnTo>
                    <a:pt x="590067" y="1573911"/>
                  </a:lnTo>
                  <a:lnTo>
                    <a:pt x="581494" y="1562493"/>
                  </a:lnTo>
                  <a:lnTo>
                    <a:pt x="1928495" y="55041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498585" y="2559558"/>
              <a:ext cx="437515" cy="443865"/>
            </a:xfrm>
            <a:custGeom>
              <a:avLst/>
              <a:gdLst/>
              <a:ahLst/>
              <a:cxnLst/>
              <a:rect l="l" t="t" r="r" b="b"/>
              <a:pathLst>
                <a:path w="437515" h="443864">
                  <a:moveTo>
                    <a:pt x="437387" y="0"/>
                  </a:moveTo>
                  <a:lnTo>
                    <a:pt x="0" y="0"/>
                  </a:lnTo>
                  <a:lnTo>
                    <a:pt x="0" y="443484"/>
                  </a:lnTo>
                  <a:lnTo>
                    <a:pt x="437387" y="443484"/>
                  </a:lnTo>
                  <a:lnTo>
                    <a:pt x="4373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498585" y="2559558"/>
              <a:ext cx="437515" cy="443865"/>
            </a:xfrm>
            <a:custGeom>
              <a:avLst/>
              <a:gdLst/>
              <a:ahLst/>
              <a:cxnLst/>
              <a:rect l="l" t="t" r="r" b="b"/>
              <a:pathLst>
                <a:path w="437515" h="443864">
                  <a:moveTo>
                    <a:pt x="0" y="443484"/>
                  </a:moveTo>
                  <a:lnTo>
                    <a:pt x="437387" y="443484"/>
                  </a:lnTo>
                  <a:lnTo>
                    <a:pt x="437387" y="0"/>
                  </a:lnTo>
                  <a:lnTo>
                    <a:pt x="0" y="0"/>
                  </a:lnTo>
                  <a:lnTo>
                    <a:pt x="0" y="443484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697217" y="2758694"/>
              <a:ext cx="1804670" cy="367665"/>
            </a:xfrm>
            <a:custGeom>
              <a:avLst/>
              <a:gdLst/>
              <a:ahLst/>
              <a:cxnLst/>
              <a:rect l="l" t="t" r="r" b="b"/>
              <a:pathLst>
                <a:path w="1804670" h="367664">
                  <a:moveTo>
                    <a:pt x="102870" y="254634"/>
                  </a:moveTo>
                  <a:lnTo>
                    <a:pt x="0" y="330453"/>
                  </a:lnTo>
                  <a:lnTo>
                    <a:pt x="122427" y="367283"/>
                  </a:lnTo>
                  <a:lnTo>
                    <a:pt x="116474" y="332993"/>
                  </a:lnTo>
                  <a:lnTo>
                    <a:pt x="97154" y="332993"/>
                  </a:lnTo>
                  <a:lnTo>
                    <a:pt x="90550" y="295401"/>
                  </a:lnTo>
                  <a:lnTo>
                    <a:pt x="109382" y="292144"/>
                  </a:lnTo>
                  <a:lnTo>
                    <a:pt x="102870" y="254634"/>
                  </a:lnTo>
                  <a:close/>
                </a:path>
                <a:path w="1804670" h="367664">
                  <a:moveTo>
                    <a:pt x="109382" y="292144"/>
                  </a:moveTo>
                  <a:lnTo>
                    <a:pt x="90550" y="295401"/>
                  </a:lnTo>
                  <a:lnTo>
                    <a:pt x="97154" y="332993"/>
                  </a:lnTo>
                  <a:lnTo>
                    <a:pt x="115911" y="329749"/>
                  </a:lnTo>
                  <a:lnTo>
                    <a:pt x="109382" y="292144"/>
                  </a:lnTo>
                  <a:close/>
                </a:path>
                <a:path w="1804670" h="367664">
                  <a:moveTo>
                    <a:pt x="115911" y="329749"/>
                  </a:moveTo>
                  <a:lnTo>
                    <a:pt x="97154" y="332993"/>
                  </a:lnTo>
                  <a:lnTo>
                    <a:pt x="116474" y="332993"/>
                  </a:lnTo>
                  <a:lnTo>
                    <a:pt x="115911" y="329749"/>
                  </a:lnTo>
                  <a:close/>
                </a:path>
                <a:path w="1804670" h="367664">
                  <a:moveTo>
                    <a:pt x="1798065" y="0"/>
                  </a:moveTo>
                  <a:lnTo>
                    <a:pt x="109382" y="292144"/>
                  </a:lnTo>
                  <a:lnTo>
                    <a:pt x="115911" y="329749"/>
                  </a:lnTo>
                  <a:lnTo>
                    <a:pt x="1804670" y="37591"/>
                  </a:lnTo>
                  <a:lnTo>
                    <a:pt x="17980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6158865" y="3245739"/>
            <a:ext cx="2555875" cy="2112645"/>
            <a:chOff x="6158865" y="3245739"/>
            <a:chExt cx="2555875" cy="2112645"/>
          </a:xfrm>
        </p:grpSpPr>
        <p:sp>
          <p:nvSpPr>
            <p:cNvPr id="20" name="object 20"/>
            <p:cNvSpPr/>
            <p:nvPr/>
          </p:nvSpPr>
          <p:spPr>
            <a:xfrm>
              <a:off x="8262366" y="3394710"/>
              <a:ext cx="437515" cy="443865"/>
            </a:xfrm>
            <a:custGeom>
              <a:avLst/>
              <a:gdLst/>
              <a:ahLst/>
              <a:cxnLst/>
              <a:rect l="l" t="t" r="r" b="b"/>
              <a:pathLst>
                <a:path w="437515" h="443864">
                  <a:moveTo>
                    <a:pt x="437387" y="0"/>
                  </a:moveTo>
                  <a:lnTo>
                    <a:pt x="0" y="0"/>
                  </a:lnTo>
                  <a:lnTo>
                    <a:pt x="0" y="443483"/>
                  </a:lnTo>
                  <a:lnTo>
                    <a:pt x="437387" y="443483"/>
                  </a:lnTo>
                  <a:lnTo>
                    <a:pt x="4373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262366" y="3394710"/>
              <a:ext cx="437515" cy="443865"/>
            </a:xfrm>
            <a:custGeom>
              <a:avLst/>
              <a:gdLst/>
              <a:ahLst/>
              <a:cxnLst/>
              <a:rect l="l" t="t" r="r" b="b"/>
              <a:pathLst>
                <a:path w="437515" h="443864">
                  <a:moveTo>
                    <a:pt x="0" y="443483"/>
                  </a:moveTo>
                  <a:lnTo>
                    <a:pt x="437387" y="443483"/>
                  </a:lnTo>
                  <a:lnTo>
                    <a:pt x="437387" y="0"/>
                  </a:lnTo>
                  <a:lnTo>
                    <a:pt x="0" y="0"/>
                  </a:lnTo>
                  <a:lnTo>
                    <a:pt x="0" y="443483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697218" y="3245739"/>
              <a:ext cx="1569085" cy="389890"/>
            </a:xfrm>
            <a:custGeom>
              <a:avLst/>
              <a:gdLst/>
              <a:ahLst/>
              <a:cxnLst/>
              <a:rect l="l" t="t" r="r" b="b"/>
              <a:pathLst>
                <a:path w="1569084" h="389889">
                  <a:moveTo>
                    <a:pt x="115746" y="37177"/>
                  </a:moveTo>
                  <a:lnTo>
                    <a:pt x="107659" y="74397"/>
                  </a:lnTo>
                  <a:lnTo>
                    <a:pt x="1560576" y="389381"/>
                  </a:lnTo>
                  <a:lnTo>
                    <a:pt x="1568703" y="352171"/>
                  </a:lnTo>
                  <a:lnTo>
                    <a:pt x="115746" y="37177"/>
                  </a:lnTo>
                  <a:close/>
                </a:path>
                <a:path w="1569084" h="389889">
                  <a:moveTo>
                    <a:pt x="123825" y="0"/>
                  </a:moveTo>
                  <a:lnTo>
                    <a:pt x="0" y="31623"/>
                  </a:lnTo>
                  <a:lnTo>
                    <a:pt x="99567" y="111633"/>
                  </a:lnTo>
                  <a:lnTo>
                    <a:pt x="107659" y="74397"/>
                  </a:lnTo>
                  <a:lnTo>
                    <a:pt x="89026" y="70358"/>
                  </a:lnTo>
                  <a:lnTo>
                    <a:pt x="97154" y="33147"/>
                  </a:lnTo>
                  <a:lnTo>
                    <a:pt x="116622" y="33147"/>
                  </a:lnTo>
                  <a:lnTo>
                    <a:pt x="123825" y="0"/>
                  </a:lnTo>
                  <a:close/>
                </a:path>
                <a:path w="1569084" h="389889">
                  <a:moveTo>
                    <a:pt x="97154" y="33147"/>
                  </a:moveTo>
                  <a:lnTo>
                    <a:pt x="89026" y="70358"/>
                  </a:lnTo>
                  <a:lnTo>
                    <a:pt x="107659" y="74397"/>
                  </a:lnTo>
                  <a:lnTo>
                    <a:pt x="115746" y="37177"/>
                  </a:lnTo>
                  <a:lnTo>
                    <a:pt x="97154" y="33147"/>
                  </a:lnTo>
                  <a:close/>
                </a:path>
                <a:path w="1569084" h="389889">
                  <a:moveTo>
                    <a:pt x="116622" y="33147"/>
                  </a:moveTo>
                  <a:lnTo>
                    <a:pt x="97154" y="33147"/>
                  </a:lnTo>
                  <a:lnTo>
                    <a:pt x="115746" y="37177"/>
                  </a:lnTo>
                  <a:lnTo>
                    <a:pt x="116622" y="331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342126" y="4900422"/>
              <a:ext cx="437515" cy="443865"/>
            </a:xfrm>
            <a:custGeom>
              <a:avLst/>
              <a:gdLst/>
              <a:ahLst/>
              <a:cxnLst/>
              <a:rect l="l" t="t" r="r" b="b"/>
              <a:pathLst>
                <a:path w="437515" h="443864">
                  <a:moveTo>
                    <a:pt x="437387" y="0"/>
                  </a:moveTo>
                  <a:lnTo>
                    <a:pt x="0" y="0"/>
                  </a:lnTo>
                  <a:lnTo>
                    <a:pt x="0" y="443483"/>
                  </a:lnTo>
                  <a:lnTo>
                    <a:pt x="437387" y="443483"/>
                  </a:lnTo>
                  <a:lnTo>
                    <a:pt x="4373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342126" y="4900422"/>
              <a:ext cx="437515" cy="443865"/>
            </a:xfrm>
            <a:custGeom>
              <a:avLst/>
              <a:gdLst/>
              <a:ahLst/>
              <a:cxnLst/>
              <a:rect l="l" t="t" r="r" b="b"/>
              <a:pathLst>
                <a:path w="437515" h="443864">
                  <a:moveTo>
                    <a:pt x="0" y="443483"/>
                  </a:moveTo>
                  <a:lnTo>
                    <a:pt x="437387" y="443483"/>
                  </a:lnTo>
                  <a:lnTo>
                    <a:pt x="437387" y="0"/>
                  </a:lnTo>
                  <a:lnTo>
                    <a:pt x="0" y="0"/>
                  </a:lnTo>
                  <a:lnTo>
                    <a:pt x="0" y="443483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158865" y="3326130"/>
              <a:ext cx="421005" cy="1579245"/>
            </a:xfrm>
            <a:custGeom>
              <a:avLst/>
              <a:gdLst/>
              <a:ahLst/>
              <a:cxnLst/>
              <a:rect l="l" t="t" r="r" b="b"/>
              <a:pathLst>
                <a:path w="421004" h="1579245">
                  <a:moveTo>
                    <a:pt x="74233" y="106791"/>
                  </a:moveTo>
                  <a:lnTo>
                    <a:pt x="37149" y="115554"/>
                  </a:lnTo>
                  <a:lnTo>
                    <a:pt x="383413" y="1579118"/>
                  </a:lnTo>
                  <a:lnTo>
                    <a:pt x="420496" y="1570355"/>
                  </a:lnTo>
                  <a:lnTo>
                    <a:pt x="74233" y="106791"/>
                  </a:lnTo>
                  <a:close/>
                </a:path>
                <a:path w="421004" h="1579245">
                  <a:moveTo>
                    <a:pt x="29337" y="0"/>
                  </a:moveTo>
                  <a:lnTo>
                    <a:pt x="0" y="124333"/>
                  </a:lnTo>
                  <a:lnTo>
                    <a:pt x="37149" y="115554"/>
                  </a:lnTo>
                  <a:lnTo>
                    <a:pt x="32765" y="97028"/>
                  </a:lnTo>
                  <a:lnTo>
                    <a:pt x="69850" y="88265"/>
                  </a:lnTo>
                  <a:lnTo>
                    <a:pt x="103081" y="88265"/>
                  </a:lnTo>
                  <a:lnTo>
                    <a:pt x="29337" y="0"/>
                  </a:lnTo>
                  <a:close/>
                </a:path>
                <a:path w="421004" h="1579245">
                  <a:moveTo>
                    <a:pt x="69850" y="88265"/>
                  </a:moveTo>
                  <a:lnTo>
                    <a:pt x="32765" y="97028"/>
                  </a:lnTo>
                  <a:lnTo>
                    <a:pt x="37149" y="115554"/>
                  </a:lnTo>
                  <a:lnTo>
                    <a:pt x="74233" y="106791"/>
                  </a:lnTo>
                  <a:lnTo>
                    <a:pt x="69850" y="88265"/>
                  </a:lnTo>
                  <a:close/>
                </a:path>
                <a:path w="421004" h="1579245">
                  <a:moveTo>
                    <a:pt x="103081" y="88265"/>
                  </a:moveTo>
                  <a:lnTo>
                    <a:pt x="69850" y="88265"/>
                  </a:lnTo>
                  <a:lnTo>
                    <a:pt x="74233" y="106791"/>
                  </a:lnTo>
                  <a:lnTo>
                    <a:pt x="111251" y="98044"/>
                  </a:lnTo>
                  <a:lnTo>
                    <a:pt x="103081" y="882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3214116" y="2142744"/>
            <a:ext cx="2141220" cy="888365"/>
            <a:chOff x="3214116" y="2142744"/>
            <a:chExt cx="2141220" cy="888365"/>
          </a:xfrm>
        </p:grpSpPr>
        <p:sp>
          <p:nvSpPr>
            <p:cNvPr id="27" name="object 27"/>
            <p:cNvSpPr/>
            <p:nvPr/>
          </p:nvSpPr>
          <p:spPr>
            <a:xfrm>
              <a:off x="3659251" y="2360422"/>
              <a:ext cx="1696085" cy="670560"/>
            </a:xfrm>
            <a:custGeom>
              <a:avLst/>
              <a:gdLst/>
              <a:ahLst/>
              <a:cxnLst/>
              <a:rect l="l" t="t" r="r" b="b"/>
              <a:pathLst>
                <a:path w="1696085" h="670560">
                  <a:moveTo>
                    <a:pt x="1582306" y="634498"/>
                  </a:moveTo>
                  <a:lnTo>
                    <a:pt x="1568831" y="670178"/>
                  </a:lnTo>
                  <a:lnTo>
                    <a:pt x="1695958" y="657098"/>
                  </a:lnTo>
                  <a:lnTo>
                    <a:pt x="1681285" y="641223"/>
                  </a:lnTo>
                  <a:lnTo>
                    <a:pt x="1600073" y="641223"/>
                  </a:lnTo>
                  <a:lnTo>
                    <a:pt x="1582306" y="634498"/>
                  </a:lnTo>
                  <a:close/>
                </a:path>
                <a:path w="1696085" h="670560">
                  <a:moveTo>
                    <a:pt x="1595740" y="598927"/>
                  </a:moveTo>
                  <a:lnTo>
                    <a:pt x="1582306" y="634498"/>
                  </a:lnTo>
                  <a:lnTo>
                    <a:pt x="1600073" y="641223"/>
                  </a:lnTo>
                  <a:lnTo>
                    <a:pt x="1613535" y="605663"/>
                  </a:lnTo>
                  <a:lnTo>
                    <a:pt x="1595740" y="598927"/>
                  </a:lnTo>
                  <a:close/>
                </a:path>
                <a:path w="1696085" h="670560">
                  <a:moveTo>
                    <a:pt x="1609216" y="563244"/>
                  </a:moveTo>
                  <a:lnTo>
                    <a:pt x="1595740" y="598927"/>
                  </a:lnTo>
                  <a:lnTo>
                    <a:pt x="1613535" y="605663"/>
                  </a:lnTo>
                  <a:lnTo>
                    <a:pt x="1600073" y="641223"/>
                  </a:lnTo>
                  <a:lnTo>
                    <a:pt x="1681285" y="641223"/>
                  </a:lnTo>
                  <a:lnTo>
                    <a:pt x="1609216" y="563244"/>
                  </a:lnTo>
                  <a:close/>
                </a:path>
                <a:path w="1696085" h="670560">
                  <a:moveTo>
                    <a:pt x="13462" y="0"/>
                  </a:moveTo>
                  <a:lnTo>
                    <a:pt x="0" y="35560"/>
                  </a:lnTo>
                  <a:lnTo>
                    <a:pt x="1582306" y="634498"/>
                  </a:lnTo>
                  <a:lnTo>
                    <a:pt x="1595740" y="598927"/>
                  </a:lnTo>
                  <a:lnTo>
                    <a:pt x="1346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228594" y="2157222"/>
              <a:ext cx="437515" cy="443865"/>
            </a:xfrm>
            <a:custGeom>
              <a:avLst/>
              <a:gdLst/>
              <a:ahLst/>
              <a:cxnLst/>
              <a:rect l="l" t="t" r="r" b="b"/>
              <a:pathLst>
                <a:path w="437514" h="443864">
                  <a:moveTo>
                    <a:pt x="437387" y="0"/>
                  </a:moveTo>
                  <a:lnTo>
                    <a:pt x="0" y="0"/>
                  </a:lnTo>
                  <a:lnTo>
                    <a:pt x="0" y="443484"/>
                  </a:lnTo>
                  <a:lnTo>
                    <a:pt x="437387" y="443484"/>
                  </a:lnTo>
                  <a:lnTo>
                    <a:pt x="4373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228594" y="2157222"/>
              <a:ext cx="437515" cy="443865"/>
            </a:xfrm>
            <a:custGeom>
              <a:avLst/>
              <a:gdLst/>
              <a:ahLst/>
              <a:cxnLst/>
              <a:rect l="l" t="t" r="r" b="b"/>
              <a:pathLst>
                <a:path w="437514" h="443864">
                  <a:moveTo>
                    <a:pt x="0" y="443484"/>
                  </a:moveTo>
                  <a:lnTo>
                    <a:pt x="437387" y="443484"/>
                  </a:lnTo>
                  <a:lnTo>
                    <a:pt x="437387" y="0"/>
                  </a:lnTo>
                  <a:lnTo>
                    <a:pt x="0" y="0"/>
                  </a:lnTo>
                  <a:lnTo>
                    <a:pt x="0" y="443484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3109722" y="3211829"/>
            <a:ext cx="2758566" cy="2245233"/>
            <a:chOff x="3109722" y="3179063"/>
            <a:chExt cx="2758566" cy="2277999"/>
          </a:xfrm>
        </p:grpSpPr>
        <p:sp>
          <p:nvSpPr>
            <p:cNvPr id="31" name="object 31"/>
            <p:cNvSpPr/>
            <p:nvPr/>
          </p:nvSpPr>
          <p:spPr>
            <a:xfrm>
              <a:off x="5430773" y="5013197"/>
              <a:ext cx="437515" cy="443865"/>
            </a:xfrm>
            <a:custGeom>
              <a:avLst/>
              <a:gdLst/>
              <a:ahLst/>
              <a:cxnLst/>
              <a:rect l="l" t="t" r="r" b="b"/>
              <a:pathLst>
                <a:path w="437514" h="443864">
                  <a:moveTo>
                    <a:pt x="437388" y="0"/>
                  </a:moveTo>
                  <a:lnTo>
                    <a:pt x="0" y="0"/>
                  </a:lnTo>
                  <a:lnTo>
                    <a:pt x="0" y="443483"/>
                  </a:lnTo>
                  <a:lnTo>
                    <a:pt x="437388" y="443483"/>
                  </a:lnTo>
                  <a:lnTo>
                    <a:pt x="4373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430773" y="5013197"/>
              <a:ext cx="437515" cy="443865"/>
            </a:xfrm>
            <a:custGeom>
              <a:avLst/>
              <a:gdLst/>
              <a:ahLst/>
              <a:cxnLst/>
              <a:rect l="l" t="t" r="r" b="b"/>
              <a:pathLst>
                <a:path w="437514" h="443864">
                  <a:moveTo>
                    <a:pt x="0" y="443483"/>
                  </a:moveTo>
                  <a:lnTo>
                    <a:pt x="437388" y="443483"/>
                  </a:lnTo>
                  <a:lnTo>
                    <a:pt x="437388" y="0"/>
                  </a:lnTo>
                  <a:lnTo>
                    <a:pt x="0" y="0"/>
                  </a:lnTo>
                  <a:lnTo>
                    <a:pt x="0" y="443483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629655" y="3326129"/>
              <a:ext cx="170180" cy="1688464"/>
            </a:xfrm>
            <a:custGeom>
              <a:avLst/>
              <a:gdLst/>
              <a:ahLst/>
              <a:cxnLst/>
              <a:rect l="l" t="t" r="r" b="b"/>
              <a:pathLst>
                <a:path w="170179" h="1688464">
                  <a:moveTo>
                    <a:pt x="93987" y="112985"/>
                  </a:moveTo>
                  <a:lnTo>
                    <a:pt x="0" y="1686052"/>
                  </a:lnTo>
                  <a:lnTo>
                    <a:pt x="38100" y="1688338"/>
                  </a:lnTo>
                  <a:lnTo>
                    <a:pt x="132089" y="115234"/>
                  </a:lnTo>
                  <a:lnTo>
                    <a:pt x="93987" y="112985"/>
                  </a:lnTo>
                  <a:close/>
                </a:path>
                <a:path w="170179" h="1688464">
                  <a:moveTo>
                    <a:pt x="160020" y="93980"/>
                  </a:moveTo>
                  <a:lnTo>
                    <a:pt x="95123" y="93980"/>
                  </a:lnTo>
                  <a:lnTo>
                    <a:pt x="133223" y="96266"/>
                  </a:lnTo>
                  <a:lnTo>
                    <a:pt x="132089" y="115234"/>
                  </a:lnTo>
                  <a:lnTo>
                    <a:pt x="170053" y="117475"/>
                  </a:lnTo>
                  <a:lnTo>
                    <a:pt x="160020" y="93980"/>
                  </a:lnTo>
                  <a:close/>
                </a:path>
                <a:path w="170179" h="1688464">
                  <a:moveTo>
                    <a:pt x="95123" y="93980"/>
                  </a:moveTo>
                  <a:lnTo>
                    <a:pt x="93987" y="112985"/>
                  </a:lnTo>
                  <a:lnTo>
                    <a:pt x="132089" y="115234"/>
                  </a:lnTo>
                  <a:lnTo>
                    <a:pt x="133223" y="96266"/>
                  </a:lnTo>
                  <a:lnTo>
                    <a:pt x="95123" y="93980"/>
                  </a:lnTo>
                  <a:close/>
                </a:path>
                <a:path w="170179" h="1688464">
                  <a:moveTo>
                    <a:pt x="119888" y="0"/>
                  </a:moveTo>
                  <a:lnTo>
                    <a:pt x="56007" y="110744"/>
                  </a:lnTo>
                  <a:lnTo>
                    <a:pt x="93987" y="112985"/>
                  </a:lnTo>
                  <a:lnTo>
                    <a:pt x="95123" y="93980"/>
                  </a:lnTo>
                  <a:lnTo>
                    <a:pt x="160020" y="93980"/>
                  </a:lnTo>
                  <a:lnTo>
                    <a:pt x="1198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455413" y="4792217"/>
              <a:ext cx="437515" cy="441959"/>
            </a:xfrm>
            <a:custGeom>
              <a:avLst/>
              <a:gdLst/>
              <a:ahLst/>
              <a:cxnLst/>
              <a:rect l="l" t="t" r="r" b="b"/>
              <a:pathLst>
                <a:path w="437514" h="441960">
                  <a:moveTo>
                    <a:pt x="437388" y="0"/>
                  </a:moveTo>
                  <a:lnTo>
                    <a:pt x="0" y="0"/>
                  </a:lnTo>
                  <a:lnTo>
                    <a:pt x="0" y="441959"/>
                  </a:lnTo>
                  <a:lnTo>
                    <a:pt x="437388" y="441959"/>
                  </a:lnTo>
                  <a:lnTo>
                    <a:pt x="4373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455413" y="4792217"/>
              <a:ext cx="437515" cy="441959"/>
            </a:xfrm>
            <a:custGeom>
              <a:avLst/>
              <a:gdLst/>
              <a:ahLst/>
              <a:cxnLst/>
              <a:rect l="l" t="t" r="r" b="b"/>
              <a:pathLst>
                <a:path w="437514" h="441960">
                  <a:moveTo>
                    <a:pt x="0" y="441959"/>
                  </a:moveTo>
                  <a:lnTo>
                    <a:pt x="437388" y="441959"/>
                  </a:lnTo>
                  <a:lnTo>
                    <a:pt x="437388" y="0"/>
                  </a:lnTo>
                  <a:lnTo>
                    <a:pt x="0" y="0"/>
                  </a:lnTo>
                  <a:lnTo>
                    <a:pt x="0" y="441959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657979" y="3326129"/>
              <a:ext cx="772795" cy="1474470"/>
            </a:xfrm>
            <a:custGeom>
              <a:avLst/>
              <a:gdLst/>
              <a:ahLst/>
              <a:cxnLst/>
              <a:rect l="l" t="t" r="r" b="b"/>
              <a:pathLst>
                <a:path w="772795" h="1474470">
                  <a:moveTo>
                    <a:pt x="703215" y="92909"/>
                  </a:moveTo>
                  <a:lnTo>
                    <a:pt x="0" y="1456817"/>
                  </a:lnTo>
                  <a:lnTo>
                    <a:pt x="33782" y="1474216"/>
                  </a:lnTo>
                  <a:lnTo>
                    <a:pt x="737097" y="110358"/>
                  </a:lnTo>
                  <a:lnTo>
                    <a:pt x="703215" y="92909"/>
                  </a:lnTo>
                  <a:close/>
                </a:path>
                <a:path w="772795" h="1474470">
                  <a:moveTo>
                    <a:pt x="771559" y="75946"/>
                  </a:moveTo>
                  <a:lnTo>
                    <a:pt x="711962" y="75946"/>
                  </a:lnTo>
                  <a:lnTo>
                    <a:pt x="745871" y="93345"/>
                  </a:lnTo>
                  <a:lnTo>
                    <a:pt x="737097" y="110358"/>
                  </a:lnTo>
                  <a:lnTo>
                    <a:pt x="770890" y="127762"/>
                  </a:lnTo>
                  <a:lnTo>
                    <a:pt x="771559" y="75946"/>
                  </a:lnTo>
                  <a:close/>
                </a:path>
                <a:path w="772795" h="1474470">
                  <a:moveTo>
                    <a:pt x="711962" y="75946"/>
                  </a:moveTo>
                  <a:lnTo>
                    <a:pt x="703215" y="92909"/>
                  </a:lnTo>
                  <a:lnTo>
                    <a:pt x="737097" y="110358"/>
                  </a:lnTo>
                  <a:lnTo>
                    <a:pt x="745871" y="93345"/>
                  </a:lnTo>
                  <a:lnTo>
                    <a:pt x="711962" y="75946"/>
                  </a:lnTo>
                  <a:close/>
                </a:path>
                <a:path w="772795" h="1474470">
                  <a:moveTo>
                    <a:pt x="772541" y="0"/>
                  </a:moveTo>
                  <a:lnTo>
                    <a:pt x="669290" y="75437"/>
                  </a:lnTo>
                  <a:lnTo>
                    <a:pt x="703215" y="92909"/>
                  </a:lnTo>
                  <a:lnTo>
                    <a:pt x="711962" y="75946"/>
                  </a:lnTo>
                  <a:lnTo>
                    <a:pt x="771559" y="75946"/>
                  </a:lnTo>
                  <a:lnTo>
                    <a:pt x="77254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109722" y="3192017"/>
              <a:ext cx="549529" cy="626109"/>
            </a:xfrm>
            <a:custGeom>
              <a:avLst/>
              <a:gdLst/>
              <a:ahLst/>
              <a:cxnLst/>
              <a:rect l="l" t="t" r="r" b="b"/>
              <a:pathLst>
                <a:path w="437514" h="443864">
                  <a:moveTo>
                    <a:pt x="437388" y="0"/>
                  </a:moveTo>
                  <a:lnTo>
                    <a:pt x="0" y="0"/>
                  </a:lnTo>
                  <a:lnTo>
                    <a:pt x="0" y="443484"/>
                  </a:lnTo>
                  <a:lnTo>
                    <a:pt x="437388" y="443484"/>
                  </a:lnTo>
                  <a:lnTo>
                    <a:pt x="4373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en-US" dirty="0" smtClean="0"/>
                <a:t>Pilot</a:t>
              </a:r>
            </a:p>
          </p:txBody>
        </p:sp>
        <p:sp>
          <p:nvSpPr>
            <p:cNvPr id="38" name="object 38"/>
            <p:cNvSpPr/>
            <p:nvPr/>
          </p:nvSpPr>
          <p:spPr>
            <a:xfrm>
              <a:off x="3109722" y="3192017"/>
              <a:ext cx="437515" cy="443865"/>
            </a:xfrm>
            <a:custGeom>
              <a:avLst/>
              <a:gdLst/>
              <a:ahLst/>
              <a:cxnLst/>
              <a:rect l="l" t="t" r="r" b="b"/>
              <a:pathLst>
                <a:path w="437514" h="443864">
                  <a:moveTo>
                    <a:pt x="0" y="443484"/>
                  </a:moveTo>
                  <a:lnTo>
                    <a:pt x="437388" y="443484"/>
                  </a:lnTo>
                  <a:lnTo>
                    <a:pt x="437388" y="0"/>
                  </a:lnTo>
                  <a:lnTo>
                    <a:pt x="0" y="0"/>
                  </a:lnTo>
                  <a:lnTo>
                    <a:pt x="0" y="443484"/>
                  </a:lnTo>
                  <a:close/>
                </a:path>
              </a:pathLst>
            </a:custGeom>
            <a:ln w="289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545077" y="3179063"/>
              <a:ext cx="1818639" cy="254635"/>
            </a:xfrm>
            <a:custGeom>
              <a:avLst/>
              <a:gdLst/>
              <a:ahLst/>
              <a:cxnLst/>
              <a:rect l="l" t="t" r="r" b="b"/>
              <a:pathLst>
                <a:path w="1818639" h="254635">
                  <a:moveTo>
                    <a:pt x="1702608" y="37931"/>
                  </a:moveTo>
                  <a:lnTo>
                    <a:pt x="0" y="216281"/>
                  </a:lnTo>
                  <a:lnTo>
                    <a:pt x="4063" y="254253"/>
                  </a:lnTo>
                  <a:lnTo>
                    <a:pt x="1706583" y="75775"/>
                  </a:lnTo>
                  <a:lnTo>
                    <a:pt x="1702608" y="37931"/>
                  </a:lnTo>
                  <a:close/>
                </a:path>
                <a:path w="1818639" h="254635">
                  <a:moveTo>
                    <a:pt x="1794264" y="35940"/>
                  </a:moveTo>
                  <a:lnTo>
                    <a:pt x="1721612" y="35940"/>
                  </a:lnTo>
                  <a:lnTo>
                    <a:pt x="1725549" y="73787"/>
                  </a:lnTo>
                  <a:lnTo>
                    <a:pt x="1706583" y="75775"/>
                  </a:lnTo>
                  <a:lnTo>
                    <a:pt x="1710563" y="113664"/>
                  </a:lnTo>
                  <a:lnTo>
                    <a:pt x="1818259" y="44958"/>
                  </a:lnTo>
                  <a:lnTo>
                    <a:pt x="1794264" y="35940"/>
                  </a:lnTo>
                  <a:close/>
                </a:path>
                <a:path w="1818639" h="254635">
                  <a:moveTo>
                    <a:pt x="1721612" y="35940"/>
                  </a:moveTo>
                  <a:lnTo>
                    <a:pt x="1702608" y="37931"/>
                  </a:lnTo>
                  <a:lnTo>
                    <a:pt x="1706583" y="75775"/>
                  </a:lnTo>
                  <a:lnTo>
                    <a:pt x="1725549" y="73787"/>
                  </a:lnTo>
                  <a:lnTo>
                    <a:pt x="1721612" y="35940"/>
                  </a:lnTo>
                  <a:close/>
                </a:path>
                <a:path w="1818639" h="254635">
                  <a:moveTo>
                    <a:pt x="1698625" y="0"/>
                  </a:moveTo>
                  <a:lnTo>
                    <a:pt x="1702608" y="37931"/>
                  </a:lnTo>
                  <a:lnTo>
                    <a:pt x="1721612" y="35940"/>
                  </a:lnTo>
                  <a:lnTo>
                    <a:pt x="1794264" y="35940"/>
                  </a:lnTo>
                  <a:lnTo>
                    <a:pt x="16986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16"/>
          <p:cNvSpPr/>
          <p:nvPr/>
        </p:nvSpPr>
        <p:spPr>
          <a:xfrm>
            <a:off x="8147050" y="1600200"/>
            <a:ext cx="437515" cy="443865"/>
          </a:xfrm>
          <a:custGeom>
            <a:avLst/>
            <a:gdLst/>
            <a:ahLst/>
            <a:cxnLst/>
            <a:rect l="l" t="t" r="r" b="b"/>
            <a:pathLst>
              <a:path w="437515" h="443864">
                <a:moveTo>
                  <a:pt x="437387" y="0"/>
                </a:moveTo>
                <a:lnTo>
                  <a:pt x="0" y="0"/>
                </a:lnTo>
                <a:lnTo>
                  <a:pt x="0" y="443484"/>
                </a:lnTo>
                <a:lnTo>
                  <a:pt x="437387" y="443484"/>
                </a:lnTo>
                <a:lnTo>
                  <a:pt x="437387" y="0"/>
                </a:ln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3772" y="2321152"/>
            <a:ext cx="2772266" cy="1325563"/>
          </a:xfrm>
        </p:spPr>
        <p:txBody>
          <a:bodyPr>
            <a:normAutofit/>
          </a:bodyPr>
          <a:lstStyle/>
          <a:p>
            <a:r>
              <a:rPr lang="en-GB" sz="8000" dirty="0">
                <a:solidFill>
                  <a:srgbClr val="0028A8"/>
                </a:solidFill>
                <a:latin typeface="Arial Black" panose="020B0A04020102020204" pitchFamily="34" charset="0"/>
              </a:rPr>
              <a:t>Q&amp;A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7696" y="5631238"/>
            <a:ext cx="2264416" cy="5027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sz="2000" b="1" dirty="0">
                <a:solidFill>
                  <a:srgbClr val="132399"/>
                </a:solidFill>
              </a:rPr>
              <a:t>office@anc.edu.ro</a:t>
            </a:r>
            <a:endParaRPr lang="en-GB" sz="2000" b="1" dirty="0">
              <a:solidFill>
                <a:srgbClr val="13239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FB0680-E3CB-460E-EC5C-E8216A4726F0}"/>
              </a:ext>
            </a:extLst>
          </p:cNvPr>
          <p:cNvSpPr/>
          <p:nvPr/>
        </p:nvSpPr>
        <p:spPr>
          <a:xfrm>
            <a:off x="-152400" y="6692900"/>
            <a:ext cx="12496800" cy="165100"/>
          </a:xfrm>
          <a:prstGeom prst="rect">
            <a:avLst/>
          </a:prstGeom>
          <a:solidFill>
            <a:srgbClr val="132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9876CD-1589-A69E-0CFF-C851CB58D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141" y="4385788"/>
            <a:ext cx="2870897" cy="1245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092451-4727-1AAE-FD42-11A661671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308" y="469900"/>
            <a:ext cx="7220562" cy="34864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BC0E62-A9E9-ABCA-5EF9-3681E24ED58D}"/>
              </a:ext>
            </a:extLst>
          </p:cNvPr>
          <p:cNvSpPr txBox="1"/>
          <p:nvPr/>
        </p:nvSpPr>
        <p:spPr>
          <a:xfrm>
            <a:off x="4178824" y="3395085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3200" b="1" i="0" u="none" strike="noStrike" kern="1200" cap="none" spc="0" normalizeH="0" baseline="0" noProof="0" dirty="0">
                <a:ln>
                  <a:noFill/>
                </a:ln>
                <a:solidFill>
                  <a:srgbClr val="13239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1200" dirty="0" smtClean="0">
                <a:solidFill>
                  <a:srgbClr val="132399"/>
                </a:solidFill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MULTUMIM </a:t>
            </a:r>
            <a:endParaRPr kumimoji="0" lang="ro-RO" sz="3200" b="1" i="0" u="none" strike="noStrike" kern="1200" cap="none" spc="0" normalizeH="0" baseline="0" noProof="0" dirty="0">
              <a:ln>
                <a:noFill/>
              </a:ln>
              <a:solidFill>
                <a:srgbClr val="13239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95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14009" y="293886"/>
            <a:ext cx="1364615" cy="2004695"/>
          </a:xfrm>
          <a:prstGeom prst="rect">
            <a:avLst/>
          </a:prstGeom>
        </p:spPr>
        <p:txBody>
          <a:bodyPr vert="horz" wrap="square" lIns="0" tIns="3879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55"/>
              </a:spcBef>
            </a:pPr>
            <a:r>
              <a:rPr sz="6000" spc="-25" dirty="0">
                <a:latin typeface="Calibri"/>
                <a:cs typeface="Calibri"/>
              </a:rPr>
              <a:t>ANC</a:t>
            </a:r>
            <a:endParaRPr sz="6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585"/>
              </a:spcBef>
            </a:pPr>
            <a:r>
              <a:rPr sz="3200" spc="-25" dirty="0">
                <a:latin typeface="Calibri"/>
                <a:cs typeface="Calibri"/>
              </a:rPr>
              <a:t>Q&amp;A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44261" y="4174616"/>
            <a:ext cx="190500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latin typeface="Calibri"/>
                <a:cs typeface="Calibri"/>
              </a:rPr>
              <a:t>Mulțumim!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66229" y="1943861"/>
            <a:ext cx="4123054" cy="29367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indent="-342900"/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UE digital plan 2027 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EDSC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Transparenta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Recunoastere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reciproca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certificatului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competente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digitale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spatial European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Utilizarea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DigComp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Cadru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competente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-Un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nou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ecosystem digital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Asigurarea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Calitatii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recunoastere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Accesibilitate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incluziune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-Format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audenticitate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14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88783" y="382625"/>
            <a:ext cx="1753868" cy="77092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1294" y="415001"/>
            <a:ext cx="2671404" cy="60258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0" y="6591299"/>
            <a:ext cx="12192000" cy="266700"/>
          </a:xfrm>
          <a:custGeom>
            <a:avLst/>
            <a:gdLst/>
            <a:ahLst/>
            <a:cxnLst/>
            <a:rect l="l" t="t" r="r" b="b"/>
            <a:pathLst>
              <a:path w="12192000" h="266700">
                <a:moveTo>
                  <a:pt x="12192000" y="266698"/>
                </a:moveTo>
                <a:lnTo>
                  <a:pt x="12192000" y="0"/>
                </a:lnTo>
                <a:lnTo>
                  <a:pt x="0" y="0"/>
                </a:lnTo>
                <a:lnTo>
                  <a:pt x="0" y="266698"/>
                </a:lnTo>
                <a:lnTo>
                  <a:pt x="12192000" y="266698"/>
                </a:lnTo>
                <a:close/>
              </a:path>
            </a:pathLst>
          </a:custGeom>
          <a:solidFill>
            <a:srgbClr val="B4C6E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5319" y="1455419"/>
            <a:ext cx="5944361" cy="445846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79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5800" y="1145285"/>
            <a:ext cx="7086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 smtClean="0"/>
              <a:t>Plan :</a:t>
            </a:r>
            <a:r>
              <a:rPr dirty="0" err="1" smtClean="0"/>
              <a:t>Platformă</a:t>
            </a:r>
            <a:r>
              <a:rPr spc="-50" dirty="0" smtClean="0"/>
              <a:t> </a:t>
            </a:r>
            <a:r>
              <a:rPr spc="-45" dirty="0" smtClean="0"/>
              <a:t> </a:t>
            </a:r>
            <a:r>
              <a:rPr spc="-10" dirty="0"/>
              <a:t>online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55216" y="1943862"/>
            <a:ext cx="3232785" cy="286512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290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spc="-10" dirty="0">
                <a:latin typeface="Calibri"/>
                <a:cs typeface="Calibri"/>
              </a:rPr>
              <a:t>Principii:</a:t>
            </a:r>
            <a:endParaRPr sz="24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95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spc="-10" dirty="0">
                <a:latin typeface="Calibri"/>
                <a:cs typeface="Calibri"/>
              </a:rPr>
              <a:t>Transparență</a:t>
            </a:r>
            <a:endParaRPr sz="24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00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spc="-10" dirty="0">
                <a:latin typeface="Calibri"/>
                <a:cs typeface="Calibri"/>
              </a:rPr>
              <a:t>Flexibilitate</a:t>
            </a:r>
            <a:endParaRPr sz="24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04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spc="-10" dirty="0">
                <a:latin typeface="Calibri"/>
                <a:cs typeface="Calibri"/>
              </a:rPr>
              <a:t>Egalitate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gen</a:t>
            </a:r>
            <a:endParaRPr sz="24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04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spc="-10" dirty="0">
                <a:latin typeface="Calibri"/>
                <a:cs typeface="Calibri"/>
              </a:rPr>
              <a:t>Prietenoasă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cu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mediul</a:t>
            </a:r>
            <a:endParaRPr sz="24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04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spc="-10" dirty="0">
                <a:latin typeface="Calibri"/>
                <a:cs typeface="Calibri"/>
              </a:rPr>
              <a:t>Accesibilitate</a:t>
            </a:r>
            <a:endParaRPr sz="24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000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spc="-10" dirty="0">
                <a:latin typeface="Calibri"/>
                <a:cs typeface="Calibri"/>
              </a:rPr>
              <a:t>Portabilitate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36892" y="1787651"/>
            <a:ext cx="3779520" cy="3777996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0" y="6591299"/>
            <a:ext cx="12192000" cy="266700"/>
          </a:xfrm>
          <a:custGeom>
            <a:avLst/>
            <a:gdLst/>
            <a:ahLst/>
            <a:cxnLst/>
            <a:rect l="l" t="t" r="r" b="b"/>
            <a:pathLst>
              <a:path w="12192000" h="266700">
                <a:moveTo>
                  <a:pt x="12192000" y="266698"/>
                </a:moveTo>
                <a:lnTo>
                  <a:pt x="12192000" y="0"/>
                </a:lnTo>
                <a:lnTo>
                  <a:pt x="0" y="0"/>
                </a:lnTo>
                <a:lnTo>
                  <a:pt x="0" y="266698"/>
                </a:lnTo>
                <a:lnTo>
                  <a:pt x="12192000" y="266698"/>
                </a:lnTo>
                <a:close/>
              </a:path>
            </a:pathLst>
          </a:custGeom>
          <a:solidFill>
            <a:srgbClr val="163C6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1842" y="2725038"/>
            <a:ext cx="6643370" cy="158940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290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spc="-10" dirty="0">
                <a:latin typeface="Calibri"/>
                <a:cs typeface="Calibri"/>
              </a:rPr>
              <a:t>Elevi</a:t>
            </a:r>
            <a:endParaRPr sz="24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95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spc="-10" dirty="0">
                <a:latin typeface="Calibri"/>
                <a:cs typeface="Calibri"/>
              </a:rPr>
              <a:t>Studenți</a:t>
            </a:r>
            <a:endParaRPr sz="24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00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dirty="0">
                <a:latin typeface="Calibri"/>
                <a:cs typeface="Calibri"/>
              </a:rPr>
              <a:t>Adulți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fără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deosebire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gen,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vârstă,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loc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muncă</a:t>
            </a:r>
            <a:endParaRPr sz="24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09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spc="-10" dirty="0">
                <a:latin typeface="Calibri"/>
                <a:cs typeface="Calibri"/>
              </a:rPr>
              <a:t>Cetățeni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EU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02842" y="1926463"/>
            <a:ext cx="51447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Accesibil</a:t>
            </a:r>
            <a:r>
              <a:rPr spc="20" dirty="0"/>
              <a:t> </a:t>
            </a:r>
            <a:r>
              <a:rPr dirty="0"/>
              <a:t>pentru</a:t>
            </a:r>
            <a:r>
              <a:rPr spc="10" dirty="0"/>
              <a:t> </a:t>
            </a:r>
            <a:r>
              <a:rPr spc="-20" dirty="0"/>
              <a:t>toți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87056" y="0"/>
            <a:ext cx="4504943" cy="6857998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0" y="6591299"/>
            <a:ext cx="12192000" cy="266700"/>
          </a:xfrm>
          <a:custGeom>
            <a:avLst/>
            <a:gdLst/>
            <a:ahLst/>
            <a:cxnLst/>
            <a:rect l="l" t="t" r="r" b="b"/>
            <a:pathLst>
              <a:path w="12192000" h="266700">
                <a:moveTo>
                  <a:pt x="12192000" y="266698"/>
                </a:moveTo>
                <a:lnTo>
                  <a:pt x="12192000" y="0"/>
                </a:lnTo>
                <a:lnTo>
                  <a:pt x="0" y="0"/>
                </a:lnTo>
                <a:lnTo>
                  <a:pt x="0" y="266698"/>
                </a:lnTo>
                <a:lnTo>
                  <a:pt x="12192000" y="266698"/>
                </a:lnTo>
                <a:close/>
              </a:path>
            </a:pathLst>
          </a:custGeom>
          <a:solidFill>
            <a:srgbClr val="163C6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Afiliere</a:t>
            </a:r>
            <a:r>
              <a:rPr spc="-75" dirty="0"/>
              <a:t> </a:t>
            </a:r>
            <a:r>
              <a:rPr spc="-25" dirty="0"/>
              <a:t>EU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55216" y="1943862"/>
            <a:ext cx="1753235" cy="276288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290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spc="-10" dirty="0">
                <a:latin typeface="Calibri"/>
                <a:cs typeface="Calibri"/>
              </a:rPr>
              <a:t>Europass</a:t>
            </a:r>
            <a:endParaRPr sz="24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95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dirty="0">
                <a:latin typeface="Calibri"/>
                <a:cs typeface="Calibri"/>
              </a:rPr>
              <a:t>Dig.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Comp</a:t>
            </a:r>
            <a:endParaRPr sz="24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00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spc="-25" dirty="0">
                <a:latin typeface="Calibri"/>
                <a:cs typeface="Calibri"/>
              </a:rPr>
              <a:t>EQF</a:t>
            </a:r>
            <a:endParaRPr sz="24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04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spc="-20" dirty="0">
                <a:latin typeface="Calibri"/>
                <a:cs typeface="Calibri"/>
              </a:rPr>
              <a:t>ISCO</a:t>
            </a:r>
            <a:endParaRPr sz="24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04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spc="-10" dirty="0">
                <a:latin typeface="Calibri"/>
                <a:cs typeface="Calibri"/>
              </a:rPr>
              <a:t>ISCED</a:t>
            </a:r>
            <a:endParaRPr sz="24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04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spc="-20" dirty="0">
                <a:latin typeface="Calibri"/>
                <a:cs typeface="Calibri"/>
              </a:rPr>
              <a:t>ESCO</a:t>
            </a:r>
            <a:endParaRPr sz="24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90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spc="-10" dirty="0">
                <a:latin typeface="Calibri"/>
                <a:cs typeface="Calibri"/>
              </a:rPr>
              <a:t>EURES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4476" y="637031"/>
            <a:ext cx="5583174" cy="558165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0" y="6591299"/>
            <a:ext cx="12192000" cy="266700"/>
          </a:xfrm>
          <a:custGeom>
            <a:avLst/>
            <a:gdLst/>
            <a:ahLst/>
            <a:cxnLst/>
            <a:rect l="l" t="t" r="r" b="b"/>
            <a:pathLst>
              <a:path w="12192000" h="266700">
                <a:moveTo>
                  <a:pt x="12192000" y="266698"/>
                </a:moveTo>
                <a:lnTo>
                  <a:pt x="12192000" y="0"/>
                </a:lnTo>
                <a:lnTo>
                  <a:pt x="0" y="0"/>
                </a:lnTo>
                <a:lnTo>
                  <a:pt x="0" y="266698"/>
                </a:lnTo>
                <a:lnTo>
                  <a:pt x="12192000" y="266698"/>
                </a:lnTo>
                <a:close/>
              </a:path>
            </a:pathLst>
          </a:custGeom>
          <a:solidFill>
            <a:srgbClr val="163C6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7804" y="1574291"/>
            <a:ext cx="3499485" cy="3333115"/>
          </a:xfrm>
          <a:custGeom>
            <a:avLst/>
            <a:gdLst/>
            <a:ahLst/>
            <a:cxnLst/>
            <a:rect l="l" t="t" r="r" b="b"/>
            <a:pathLst>
              <a:path w="3499485" h="3333115">
                <a:moveTo>
                  <a:pt x="2972943" y="0"/>
                </a:moveTo>
                <a:lnTo>
                  <a:pt x="0" y="0"/>
                </a:lnTo>
                <a:lnTo>
                  <a:pt x="0" y="3332988"/>
                </a:lnTo>
                <a:lnTo>
                  <a:pt x="2972943" y="3332988"/>
                </a:lnTo>
                <a:lnTo>
                  <a:pt x="3499104" y="1666494"/>
                </a:lnTo>
                <a:lnTo>
                  <a:pt x="2972943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0059" y="2717419"/>
            <a:ext cx="3072765" cy="2075568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596265" marR="5080" indent="-584200">
              <a:lnSpc>
                <a:spcPts val="3890"/>
              </a:lnSpc>
              <a:spcBef>
                <a:spcPts val="585"/>
              </a:spcBef>
            </a:pPr>
            <a:r>
              <a:rPr spc="-10" dirty="0" err="1">
                <a:solidFill>
                  <a:srgbClr val="FFFFFF"/>
                </a:solidFill>
              </a:rPr>
              <a:t>Competențe</a:t>
            </a:r>
            <a:r>
              <a:rPr spc="-10" dirty="0">
                <a:solidFill>
                  <a:srgbClr val="FFFFFF"/>
                </a:solidFill>
              </a:rPr>
              <a:t> </a:t>
            </a:r>
            <a:r>
              <a:rPr spc="-10" dirty="0" err="1" smtClean="0">
                <a:solidFill>
                  <a:srgbClr val="FFFFFF"/>
                </a:solidFill>
              </a:rPr>
              <a:t>digitale</a:t>
            </a:r>
            <a:r>
              <a:rPr lang="en-US" spc="-10" dirty="0" smtClean="0">
                <a:solidFill>
                  <a:srgbClr val="FFFFFF"/>
                </a:solidFill>
              </a:rPr>
              <a:t/>
            </a:r>
            <a:br>
              <a:rPr lang="en-US" spc="-10" dirty="0" smtClean="0">
                <a:solidFill>
                  <a:srgbClr val="FFFFFF"/>
                </a:solidFill>
              </a:rPr>
            </a:br>
            <a:r>
              <a:rPr lang="en-US" spc="-10" dirty="0" err="1" smtClean="0">
                <a:solidFill>
                  <a:srgbClr val="FFFFFF"/>
                </a:solidFill>
              </a:rPr>
              <a:t>profesor</a:t>
            </a:r>
            <a:r>
              <a:rPr lang="en-US" spc="-10" dirty="0" smtClean="0">
                <a:solidFill>
                  <a:srgbClr val="FFFFFF"/>
                </a:solidFill>
              </a:rPr>
              <a:t>=</a:t>
            </a:r>
            <a:br>
              <a:rPr lang="en-US" spc="-10" dirty="0" smtClean="0">
                <a:solidFill>
                  <a:srgbClr val="FFFFFF"/>
                </a:solidFill>
              </a:rPr>
            </a:br>
            <a:r>
              <a:rPr lang="en-US" spc="-10" dirty="0" err="1" smtClean="0">
                <a:solidFill>
                  <a:srgbClr val="FFFFFF"/>
                </a:solidFill>
              </a:rPr>
              <a:t>nivel</a:t>
            </a:r>
            <a:r>
              <a:rPr lang="en-US" spc="-10" dirty="0" smtClean="0">
                <a:solidFill>
                  <a:srgbClr val="FFFFFF"/>
                </a:solidFill>
              </a:rPr>
              <a:t> +1 </a:t>
            </a:r>
            <a:endParaRPr spc="-10" dirty="0">
              <a:solidFill>
                <a:srgbClr val="FFFFFF"/>
              </a:solidFill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912572"/>
              </p:ext>
            </p:extLst>
          </p:nvPr>
        </p:nvGraphicFramePr>
        <p:xfrm>
          <a:off x="4379544" y="1955673"/>
          <a:ext cx="7736255" cy="38246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18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85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89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75690">
                <a:tc>
                  <a:txBody>
                    <a:bodyPr/>
                    <a:lstStyle/>
                    <a:p>
                      <a:pPr marL="141605">
                        <a:lnSpc>
                          <a:spcPts val="3845"/>
                        </a:lnSpc>
                      </a:pPr>
                      <a:r>
                        <a:rPr sz="33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Nivel</a:t>
                      </a:r>
                      <a:endParaRPr sz="3300">
                        <a:latin typeface="Calibri"/>
                        <a:cs typeface="Calibri"/>
                      </a:endParaRPr>
                    </a:p>
                    <a:p>
                      <a:pPr marL="1416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33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Dig.Comp</a:t>
                      </a:r>
                      <a:endParaRPr sz="3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ts val="3845"/>
                        </a:lnSpc>
                      </a:pPr>
                      <a:r>
                        <a:rPr sz="33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Nivel</a:t>
                      </a:r>
                      <a:endParaRPr sz="3300">
                        <a:latin typeface="Calibri"/>
                        <a:cs typeface="Calibri"/>
                      </a:endParaRPr>
                    </a:p>
                    <a:p>
                      <a:pPr marL="1422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33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CNC</a:t>
                      </a:r>
                      <a:endParaRPr sz="3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ts val="3845"/>
                        </a:lnSpc>
                      </a:pPr>
                      <a:r>
                        <a:rPr sz="33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Nivel</a:t>
                      </a:r>
                      <a:endParaRPr sz="3300">
                        <a:latin typeface="Calibri"/>
                        <a:cs typeface="Calibri"/>
                      </a:endParaRPr>
                    </a:p>
                    <a:p>
                      <a:pPr marL="1422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33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Educație</a:t>
                      </a:r>
                      <a:endParaRPr sz="3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105">
                <a:tc>
                  <a:txBody>
                    <a:bodyPr/>
                    <a:lstStyle/>
                    <a:p>
                      <a:pPr marL="141605">
                        <a:lnSpc>
                          <a:spcPts val="3845"/>
                        </a:lnSpc>
                      </a:pPr>
                      <a:r>
                        <a:rPr sz="33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endParaRPr sz="3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ts val="3845"/>
                        </a:lnSpc>
                      </a:pPr>
                      <a:r>
                        <a:rPr sz="3300" spc="-25" dirty="0">
                          <a:latin typeface="Calibri"/>
                          <a:cs typeface="Calibri"/>
                        </a:rPr>
                        <a:t>1-</a:t>
                      </a:r>
                      <a:r>
                        <a:rPr sz="3300" spc="-50" dirty="0">
                          <a:latin typeface="Calibri"/>
                          <a:cs typeface="Calibri"/>
                        </a:rPr>
                        <a:t>2</a:t>
                      </a:r>
                      <a:endParaRPr sz="3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ts val="3845"/>
                        </a:lnSpc>
                      </a:pPr>
                      <a:r>
                        <a:rPr sz="3300" dirty="0">
                          <a:latin typeface="Calibri"/>
                          <a:cs typeface="Calibri"/>
                        </a:rPr>
                        <a:t>8</a:t>
                      </a:r>
                      <a:r>
                        <a:rPr sz="33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300" spc="-10" dirty="0">
                          <a:latin typeface="Calibri"/>
                          <a:cs typeface="Calibri"/>
                        </a:rPr>
                        <a:t>clase</a:t>
                      </a:r>
                      <a:endParaRPr sz="3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105">
                <a:tc>
                  <a:txBody>
                    <a:bodyPr/>
                    <a:lstStyle/>
                    <a:p>
                      <a:pPr marL="141605">
                        <a:lnSpc>
                          <a:spcPts val="3845"/>
                        </a:lnSpc>
                      </a:pPr>
                      <a:r>
                        <a:rPr sz="33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II</a:t>
                      </a:r>
                      <a:endParaRPr sz="33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ts val="3845"/>
                        </a:lnSpc>
                      </a:pPr>
                      <a:r>
                        <a:rPr sz="3300" spc="-25" dirty="0" smtClean="0">
                          <a:latin typeface="Calibri"/>
                          <a:cs typeface="Calibri"/>
                        </a:rPr>
                        <a:t>3-4</a:t>
                      </a:r>
                      <a:endParaRPr sz="33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ts val="3845"/>
                        </a:lnSpc>
                      </a:pPr>
                      <a:r>
                        <a:rPr sz="3300" spc="-25" dirty="0" smtClean="0">
                          <a:latin typeface="Calibri"/>
                          <a:cs typeface="Calibri"/>
                        </a:rPr>
                        <a:t>10-</a:t>
                      </a:r>
                      <a:r>
                        <a:rPr sz="3300" dirty="0" smtClean="0">
                          <a:latin typeface="Calibri"/>
                          <a:cs typeface="Calibri"/>
                        </a:rPr>
                        <a:t>12</a:t>
                      </a:r>
                      <a:r>
                        <a:rPr sz="3300" spc="-3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sz="3300" spc="-10" dirty="0">
                          <a:latin typeface="Calibri"/>
                          <a:cs typeface="Calibri"/>
                        </a:rPr>
                        <a:t>clase</a:t>
                      </a:r>
                      <a:endParaRPr sz="33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105">
                <a:tc>
                  <a:txBody>
                    <a:bodyPr/>
                    <a:lstStyle/>
                    <a:p>
                      <a:pPr marL="141605">
                        <a:lnSpc>
                          <a:spcPts val="3845"/>
                        </a:lnSpc>
                      </a:pPr>
                      <a:r>
                        <a:rPr sz="33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III</a:t>
                      </a:r>
                      <a:endParaRPr sz="3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ts val="3845"/>
                        </a:lnSpc>
                      </a:pPr>
                      <a:r>
                        <a:rPr sz="3300" spc="-10" dirty="0" smtClean="0">
                          <a:latin typeface="Calibri"/>
                          <a:cs typeface="Calibri"/>
                        </a:rPr>
                        <a:t>5/6</a:t>
                      </a:r>
                      <a:endParaRPr sz="33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ts val="3845"/>
                        </a:lnSpc>
                      </a:pPr>
                      <a:r>
                        <a:rPr lang="en-US" sz="3300" spc="-10" dirty="0" err="1" smtClean="0">
                          <a:latin typeface="Calibri"/>
                          <a:cs typeface="Calibri"/>
                        </a:rPr>
                        <a:t>Postliceal</a:t>
                      </a:r>
                      <a:r>
                        <a:rPr lang="en-US" sz="3300" spc="-10" dirty="0" smtClean="0">
                          <a:latin typeface="Calibri"/>
                          <a:cs typeface="Calibri"/>
                        </a:rPr>
                        <a:t>/</a:t>
                      </a:r>
                      <a:r>
                        <a:rPr sz="3300" spc="-10" dirty="0" err="1" smtClean="0">
                          <a:latin typeface="Calibri"/>
                          <a:cs typeface="Calibri"/>
                        </a:rPr>
                        <a:t>Licență</a:t>
                      </a:r>
                      <a:endParaRPr sz="33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6105">
                <a:tc>
                  <a:txBody>
                    <a:bodyPr/>
                    <a:lstStyle/>
                    <a:p>
                      <a:pPr marL="141605">
                        <a:lnSpc>
                          <a:spcPts val="3850"/>
                        </a:lnSpc>
                      </a:pPr>
                      <a:r>
                        <a:rPr sz="33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IV</a:t>
                      </a:r>
                      <a:endParaRPr sz="3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ts val="3850"/>
                        </a:lnSpc>
                      </a:pPr>
                      <a:r>
                        <a:rPr sz="3300" spc="-50" dirty="0">
                          <a:latin typeface="Calibri"/>
                          <a:cs typeface="Calibri"/>
                        </a:rPr>
                        <a:t>8</a:t>
                      </a:r>
                      <a:endParaRPr sz="3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42240" marR="0" lvl="0" indent="0" defTabSz="914400" eaLnBrk="1" fontAlgn="auto" latinLnBrk="0" hangingPunct="1">
                        <a:lnSpc>
                          <a:spcPts val="38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300" spc="-10" dirty="0" err="1" smtClean="0">
                          <a:latin typeface="+mn-lt"/>
                          <a:cs typeface="Calibri"/>
                        </a:rPr>
                        <a:t>masterat</a:t>
                      </a:r>
                      <a:endParaRPr lang="en-US" sz="3300" dirty="0" smtClean="0">
                        <a:latin typeface="+mn-lt"/>
                        <a:cs typeface="Calibri"/>
                      </a:endParaRPr>
                    </a:p>
                    <a:p>
                      <a:pPr marL="142240">
                        <a:lnSpc>
                          <a:spcPts val="3850"/>
                        </a:lnSpc>
                      </a:pPr>
                      <a:r>
                        <a:rPr lang="en-US" sz="3300" dirty="0" smtClean="0">
                          <a:latin typeface="Calibri"/>
                          <a:cs typeface="Calibri"/>
                        </a:rPr>
                        <a:t>/</a:t>
                      </a:r>
                      <a:r>
                        <a:rPr sz="3300" dirty="0" err="1" smtClean="0">
                          <a:latin typeface="Calibri"/>
                          <a:cs typeface="Calibri"/>
                        </a:rPr>
                        <a:t>Doctorat</a:t>
                      </a:r>
                      <a:r>
                        <a:rPr sz="3300" spc="-95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sz="3300" dirty="0">
                          <a:latin typeface="Calibri"/>
                          <a:cs typeface="Calibri"/>
                        </a:rPr>
                        <a:t>și</a:t>
                      </a:r>
                      <a:r>
                        <a:rPr sz="33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300" spc="-25" dirty="0">
                          <a:latin typeface="Calibri"/>
                          <a:cs typeface="Calibri"/>
                        </a:rPr>
                        <a:t>IT</a:t>
                      </a:r>
                      <a:endParaRPr sz="33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0" y="6591299"/>
            <a:ext cx="12192000" cy="266700"/>
          </a:xfrm>
          <a:custGeom>
            <a:avLst/>
            <a:gdLst/>
            <a:ahLst/>
            <a:cxnLst/>
            <a:rect l="l" t="t" r="r" b="b"/>
            <a:pathLst>
              <a:path w="12192000" h="266700">
                <a:moveTo>
                  <a:pt x="12192000" y="266698"/>
                </a:moveTo>
                <a:lnTo>
                  <a:pt x="12192000" y="0"/>
                </a:lnTo>
                <a:lnTo>
                  <a:pt x="0" y="0"/>
                </a:lnTo>
                <a:lnTo>
                  <a:pt x="0" y="266698"/>
                </a:lnTo>
                <a:lnTo>
                  <a:pt x="12192000" y="266698"/>
                </a:lnTo>
                <a:close/>
              </a:path>
            </a:pathLst>
          </a:custGeom>
          <a:solidFill>
            <a:srgbClr val="163C6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6D549F4E-587E-BA5A-0399-C13111419747}"/>
              </a:ext>
            </a:extLst>
          </p:cNvPr>
          <p:cNvGrpSpPr/>
          <p:nvPr/>
        </p:nvGrpSpPr>
        <p:grpSpPr>
          <a:xfrm>
            <a:off x="3187083" y="727513"/>
            <a:ext cx="5492857" cy="5402973"/>
            <a:chOff x="3123583" y="564194"/>
            <a:chExt cx="5492857" cy="540297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D0B58B1-627A-415C-4391-CF33D3B31219}"/>
                </a:ext>
              </a:extLst>
            </p:cNvPr>
            <p:cNvGrpSpPr/>
            <p:nvPr/>
          </p:nvGrpSpPr>
          <p:grpSpPr>
            <a:xfrm>
              <a:off x="3123583" y="564194"/>
              <a:ext cx="5492857" cy="5402973"/>
              <a:chOff x="-405245" y="0"/>
              <a:chExt cx="6879144" cy="676656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9D68668-94FC-DCC3-E586-3486C570C13B}"/>
                  </a:ext>
                </a:extLst>
              </p:cNvPr>
              <p:cNvSpPr/>
              <p:nvPr/>
            </p:nvSpPr>
            <p:spPr>
              <a:xfrm>
                <a:off x="1162050" y="1133475"/>
                <a:ext cx="4578350" cy="457835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968C7A1-057D-995D-23EE-E6148CD8B3DF}"/>
                  </a:ext>
                </a:extLst>
              </p:cNvPr>
              <p:cNvSpPr/>
              <p:nvPr/>
            </p:nvSpPr>
            <p:spPr>
              <a:xfrm>
                <a:off x="676275" y="2676525"/>
                <a:ext cx="1014095" cy="101409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Text Box 2">
                <a:extLst>
                  <a:ext uri="{FF2B5EF4-FFF2-40B4-BE49-F238E27FC236}">
                    <a16:creationId xmlns:a16="http://schemas.microsoft.com/office/drawing/2014/main" id="{4480FAFC-5BF3-1350-4EA7-2F1C54A30F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39039" y="0"/>
                <a:ext cx="2529119" cy="4667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SELFASSESSMENT</a:t>
                </a:r>
                <a:endParaRPr kumimoji="0" lang="ro-RO" sz="1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1D9B0E8-C079-E309-1316-ECB99D88B631}"/>
                  </a:ext>
                </a:extLst>
              </p:cNvPr>
              <p:cNvSpPr/>
              <p:nvPr/>
            </p:nvSpPr>
            <p:spPr>
              <a:xfrm>
                <a:off x="2819400" y="400050"/>
                <a:ext cx="1148316" cy="1148316"/>
              </a:xfrm>
              <a:prstGeom prst="rect">
                <a:avLst/>
              </a:prstGeom>
              <a:blipFill dpi="0"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93596AB-D07E-F1E6-AAF1-534C38663D56}"/>
                  </a:ext>
                </a:extLst>
              </p:cNvPr>
              <p:cNvSpPr/>
              <p:nvPr/>
            </p:nvSpPr>
            <p:spPr>
              <a:xfrm>
                <a:off x="4857750" y="2352675"/>
                <a:ext cx="1616149" cy="1616149"/>
              </a:xfrm>
              <a:prstGeom prst="rect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20A9D32-6BD9-6ACB-DA21-0A6F4E59F857}"/>
                  </a:ext>
                </a:extLst>
              </p:cNvPr>
              <p:cNvSpPr/>
              <p:nvPr/>
            </p:nvSpPr>
            <p:spPr>
              <a:xfrm>
                <a:off x="4048125" y="4914900"/>
                <a:ext cx="1047750" cy="1047750"/>
              </a:xfrm>
              <a:prstGeom prst="rect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981A732-62C7-BFD7-9063-5CEE497A0642}"/>
                  </a:ext>
                </a:extLst>
              </p:cNvPr>
              <p:cNvSpPr/>
              <p:nvPr/>
            </p:nvSpPr>
            <p:spPr>
              <a:xfrm>
                <a:off x="1695450" y="4905375"/>
                <a:ext cx="1085850" cy="1085850"/>
              </a:xfrm>
              <a:prstGeom prst="rect">
                <a:avLst/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 Box 2">
                <a:extLst>
                  <a:ext uri="{FF2B5EF4-FFF2-40B4-BE49-F238E27FC236}">
                    <a16:creationId xmlns:a16="http://schemas.microsoft.com/office/drawing/2014/main" id="{D2AC32DD-42C4-D229-75E8-063A73A54A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27145" y="1590676"/>
                <a:ext cx="787301" cy="3479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o-RO" sz="1100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ACASĂ</a:t>
                </a:r>
                <a:endParaRPr kumimoji="0" lang="ro-RO" sz="1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 Box 2">
                <a:extLst>
                  <a:ext uri="{FF2B5EF4-FFF2-40B4-BE49-F238E27FC236}">
                    <a16:creationId xmlns:a16="http://schemas.microsoft.com/office/drawing/2014/main" id="{5D600DBB-E314-B893-7B48-9DD42D1C44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67718" y="2894537"/>
                <a:ext cx="1467013" cy="840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o-RO" sz="1200" b="1" i="0" u="none" strike="noStrike" kern="1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ASSESSMENT</a:t>
                </a:r>
                <a:endParaRPr kumimoji="0" lang="en-US" sz="1200" b="1" i="0" u="none" strike="noStrike" kern="1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o-RO" sz="1050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CENTER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105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 Box 2">
                <a:extLst>
                  <a:ext uri="{FF2B5EF4-FFF2-40B4-BE49-F238E27FC236}">
                    <a16:creationId xmlns:a16="http://schemas.microsoft.com/office/drawing/2014/main" id="{A5582A09-39CA-C9E6-0159-D59D4BA721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88710" y="2894535"/>
                <a:ext cx="1386603" cy="840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o-RO" sz="1200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PERSONAL CARD</a:t>
                </a:r>
                <a:endParaRPr kumimoji="0" lang="ro-RO" sz="105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 Box 2">
                <a:extLst>
                  <a:ext uri="{FF2B5EF4-FFF2-40B4-BE49-F238E27FC236}">
                    <a16:creationId xmlns:a16="http://schemas.microsoft.com/office/drawing/2014/main" id="{3DCB5113-CF6E-CC6A-AEE9-8432E84233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53653" y="4497276"/>
                <a:ext cx="913720" cy="438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NQA</a:t>
                </a:r>
                <a:endParaRPr kumimoji="0" lang="ro-RO" sz="105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 Box 2">
                <a:extLst>
                  <a:ext uri="{FF2B5EF4-FFF2-40B4-BE49-F238E27FC236}">
                    <a16:creationId xmlns:a16="http://schemas.microsoft.com/office/drawing/2014/main" id="{DD2A5E1A-FD3B-C7EC-8797-4F7D3442F4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58772" y="5686425"/>
                <a:ext cx="1148792" cy="438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o-RO" sz="1400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internet</a:t>
                </a:r>
                <a:endParaRPr kumimoji="0" lang="ro-RO" sz="11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 Box 2">
                <a:extLst>
                  <a:ext uri="{FF2B5EF4-FFF2-40B4-BE49-F238E27FC236}">
                    <a16:creationId xmlns:a16="http://schemas.microsoft.com/office/drawing/2014/main" id="{688BEA76-AF95-6C74-E4BE-ED8D5BC98A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000000">
                <a:off x="4858068" y="4124007"/>
                <a:ext cx="1067435" cy="438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o-RO" sz="1200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internet</a:t>
                </a:r>
                <a:endParaRPr kumimoji="0" lang="ro-RO" sz="105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 Box 2">
                <a:extLst>
                  <a:ext uri="{FF2B5EF4-FFF2-40B4-BE49-F238E27FC236}">
                    <a16:creationId xmlns:a16="http://schemas.microsoft.com/office/drawing/2014/main" id="{13CE0827-68EB-7CF2-39D3-17E70969EB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800000">
                <a:off x="1016989" y="4320272"/>
                <a:ext cx="476885" cy="438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o-RO" sz="1400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IT</a:t>
                </a:r>
                <a:endParaRPr kumimoji="0" lang="ro-RO" sz="11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867F2257-8AA2-9624-9F75-420A057FCA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726314">
                <a:off x="1521600" y="1457422"/>
                <a:ext cx="476885" cy="438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o-RO" sz="1400" b="1" i="0" u="none" strike="noStrike" kern="1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IT</a:t>
                </a:r>
                <a:endParaRPr kumimoji="0" lang="ro-RO" sz="1100" b="0" i="0" u="none" strike="noStrike" kern="1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 Box 2">
                <a:extLst>
                  <a:ext uri="{FF2B5EF4-FFF2-40B4-BE49-F238E27FC236}">
                    <a16:creationId xmlns:a16="http://schemas.microsoft.com/office/drawing/2014/main" id="{CCDF58B4-7056-F5D5-AEA6-BC0F4BC11A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405245" y="2294256"/>
                <a:ext cx="1805372" cy="840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o-RO" sz="1400" b="1" i="0" u="none" strike="noStrike" kern="1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COMPETENCES</a:t>
                </a:r>
                <a:endParaRPr kumimoji="0" lang="ro-RO" sz="105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 Box 2">
                <a:extLst>
                  <a:ext uri="{FF2B5EF4-FFF2-40B4-BE49-F238E27FC236}">
                    <a16:creationId xmlns:a16="http://schemas.microsoft.com/office/drawing/2014/main" id="{BD282F8B-7EEF-C31F-6050-6B131D22D6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71875" y="6086475"/>
                <a:ext cx="2040890" cy="6800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o-RO" sz="1400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CERTIFICATION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o-RO" sz="1400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DIGITAL</a:t>
                </a:r>
                <a:endParaRPr kumimoji="0" lang="ro-RO" sz="14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 Box 2">
                <a:extLst>
                  <a:ext uri="{FF2B5EF4-FFF2-40B4-BE49-F238E27FC236}">
                    <a16:creationId xmlns:a16="http://schemas.microsoft.com/office/drawing/2014/main" id="{77848C69-62FF-F864-7D10-679BA429A9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300" y="5362575"/>
                <a:ext cx="2040890" cy="6800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o-RO" sz="1400" b="1" i="0" u="none" strike="noStrike" kern="1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REGISTRY</a:t>
                </a:r>
                <a:endParaRPr kumimoji="0" lang="ro-RO" sz="14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EF861B4-0D73-A86C-AD9B-BB18FCB9084C}"/>
                  </a:ext>
                </a:extLst>
              </p:cNvPr>
              <p:cNvSpPr/>
              <p:nvPr/>
            </p:nvSpPr>
            <p:spPr>
              <a:xfrm rot="1955624">
                <a:off x="4876800" y="1238250"/>
                <a:ext cx="570016" cy="570016"/>
              </a:xfrm>
              <a:prstGeom prst="rect">
                <a:avLst/>
              </a:pr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Text Box 2">
                <a:extLst>
                  <a:ext uri="{FF2B5EF4-FFF2-40B4-BE49-F238E27FC236}">
                    <a16:creationId xmlns:a16="http://schemas.microsoft.com/office/drawing/2014/main" id="{DFC43295-A980-E60E-E560-392E02DEB1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95775" y="5676900"/>
                <a:ext cx="596900" cy="466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o-RO" sz="1400" b="1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CC</a:t>
                </a:r>
                <a:endParaRPr kumimoji="0" lang="ro-RO" sz="1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32C23089-4EED-ED90-D63D-400E3D64DBFB}"/>
                  </a:ext>
                </a:extLst>
              </p:cNvPr>
              <p:cNvGrpSpPr/>
              <p:nvPr/>
            </p:nvGrpSpPr>
            <p:grpSpPr>
              <a:xfrm>
                <a:off x="2762250" y="1123950"/>
                <a:ext cx="102870" cy="186690"/>
                <a:chOff x="0" y="0"/>
                <a:chExt cx="102870" cy="186690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FC58EBD8-764F-7DFE-DA8C-86A25CCE8922}"/>
                    </a:ext>
                  </a:extLst>
                </p:cNvPr>
                <p:cNvCxnSpPr/>
                <p:nvPr/>
              </p:nvCxnSpPr>
              <p:spPr>
                <a:xfrm flipV="1">
                  <a:off x="19050" y="74295"/>
                  <a:ext cx="77470" cy="11239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A130335D-AD6F-7891-11A6-5E2D1A1F6B81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102870" cy="8953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2B576519-445A-2BAB-F416-D9F2994E0FB4}"/>
                  </a:ext>
                </a:extLst>
              </p:cNvPr>
              <p:cNvGrpSpPr/>
              <p:nvPr/>
            </p:nvGrpSpPr>
            <p:grpSpPr>
              <a:xfrm rot="4008200">
                <a:off x="5447348" y="2296477"/>
                <a:ext cx="102870" cy="186690"/>
                <a:chOff x="0" y="0"/>
                <a:chExt cx="102870" cy="186690"/>
              </a:xfrm>
            </p:grpSpPr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FA4EE4D6-0434-AE2D-8D03-425A61695EEF}"/>
                    </a:ext>
                  </a:extLst>
                </p:cNvPr>
                <p:cNvCxnSpPr/>
                <p:nvPr/>
              </p:nvCxnSpPr>
              <p:spPr>
                <a:xfrm flipV="1">
                  <a:off x="19050" y="74295"/>
                  <a:ext cx="77470" cy="11239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56805590-B2F9-D96A-3E1C-0FD308AE0AEF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102870" cy="8953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D039AAC0-8C9C-E164-359A-8C6262B69FCD}"/>
                  </a:ext>
                </a:extLst>
              </p:cNvPr>
              <p:cNvGrpSpPr/>
              <p:nvPr/>
            </p:nvGrpSpPr>
            <p:grpSpPr>
              <a:xfrm rot="8906777">
                <a:off x="5057775" y="4905375"/>
                <a:ext cx="102870" cy="186690"/>
                <a:chOff x="0" y="0"/>
                <a:chExt cx="102870" cy="186690"/>
              </a:xfrm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B10FB2EB-4E1F-7A2C-305D-85FBA27C6679}"/>
                    </a:ext>
                  </a:extLst>
                </p:cNvPr>
                <p:cNvCxnSpPr/>
                <p:nvPr/>
              </p:nvCxnSpPr>
              <p:spPr>
                <a:xfrm flipV="1">
                  <a:off x="19050" y="74295"/>
                  <a:ext cx="77470" cy="11239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DFCE880-99BB-BE12-F1C3-551329E76215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102870" cy="8953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E6DFF2BF-6EDB-C46F-4094-24E9F91A3507}"/>
                  </a:ext>
                </a:extLst>
              </p:cNvPr>
              <p:cNvGrpSpPr/>
              <p:nvPr/>
            </p:nvGrpSpPr>
            <p:grpSpPr>
              <a:xfrm rot="12122782">
                <a:off x="2781300" y="5524500"/>
                <a:ext cx="102870" cy="186690"/>
                <a:chOff x="0" y="0"/>
                <a:chExt cx="102870" cy="186690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90B0A072-A62B-2CF1-9915-A52A1509DC3D}"/>
                    </a:ext>
                  </a:extLst>
                </p:cNvPr>
                <p:cNvCxnSpPr/>
                <p:nvPr/>
              </p:nvCxnSpPr>
              <p:spPr>
                <a:xfrm flipV="1">
                  <a:off x="19050" y="74295"/>
                  <a:ext cx="77470" cy="11239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E8A63D38-B0F0-A6C4-38B5-35ECD6546AAB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102870" cy="8953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FECFDE6-0567-74F8-57F0-AA8753E8A279}"/>
                  </a:ext>
                </a:extLst>
              </p:cNvPr>
              <p:cNvSpPr/>
              <p:nvPr/>
            </p:nvSpPr>
            <p:spPr>
              <a:xfrm>
                <a:off x="809625" y="2752725"/>
                <a:ext cx="762000" cy="762000"/>
              </a:xfrm>
              <a:prstGeom prst="rect">
                <a:avLst/>
              </a:prstGeom>
              <a:blipFill dpi="0"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Text Box 2">
              <a:extLst>
                <a:ext uri="{FF2B5EF4-FFF2-40B4-BE49-F238E27FC236}">
                  <a16:creationId xmlns:a16="http://schemas.microsoft.com/office/drawing/2014/main" id="{60FC310B-00FF-9C96-31DD-5C3EE189E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7385" y="4149829"/>
              <a:ext cx="729587" cy="350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NQA</a:t>
              </a:r>
              <a:endParaRPr kumimoji="0" lang="ro-RO" sz="105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27661057-C78F-B957-AFC9-28391CB78A46}"/>
              </a:ext>
            </a:extLst>
          </p:cNvPr>
          <p:cNvSpPr/>
          <p:nvPr/>
        </p:nvSpPr>
        <p:spPr>
          <a:xfrm>
            <a:off x="-152400" y="6692900"/>
            <a:ext cx="12496800" cy="165100"/>
          </a:xfrm>
          <a:prstGeom prst="rect">
            <a:avLst/>
          </a:prstGeom>
          <a:solidFill>
            <a:srgbClr val="132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BF95FDE4-34DC-9F17-D02B-8D2737004F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35592" y="1268551"/>
            <a:ext cx="5287361" cy="396552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5EFDC58-96C8-BECF-5140-C78B59CA68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38772">
            <a:off x="-1462664" y="715429"/>
            <a:ext cx="5287361" cy="396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2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Etapa</a:t>
            </a:r>
            <a:r>
              <a:rPr spc="-20" dirty="0"/>
              <a:t> </a:t>
            </a:r>
            <a:r>
              <a:rPr dirty="0"/>
              <a:t>I</a:t>
            </a:r>
            <a:r>
              <a:rPr spc="-15" dirty="0"/>
              <a:t> </a:t>
            </a:r>
            <a:r>
              <a:rPr dirty="0"/>
              <a:t>-</a:t>
            </a:r>
            <a:r>
              <a:rPr spc="-15" dirty="0"/>
              <a:t> </a:t>
            </a:r>
            <a:r>
              <a:rPr spc="-10" dirty="0"/>
              <a:t>Autoevaluarea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55216" y="1943862"/>
            <a:ext cx="4838700" cy="296735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290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spc="-10" dirty="0">
                <a:latin typeface="Calibri"/>
                <a:cs typeface="Calibri"/>
              </a:rPr>
              <a:t>Acasă</a:t>
            </a:r>
            <a:endParaRPr sz="24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95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spc="-10" dirty="0">
                <a:latin typeface="Calibri"/>
                <a:cs typeface="Calibri"/>
              </a:rPr>
              <a:t>Individual</a:t>
            </a:r>
            <a:endParaRPr sz="24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00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spc="-10" dirty="0">
                <a:latin typeface="Calibri"/>
                <a:cs typeface="Calibri"/>
              </a:rPr>
              <a:t>Europass</a:t>
            </a:r>
            <a:endParaRPr sz="24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04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dirty="0">
                <a:latin typeface="Calibri"/>
                <a:cs typeface="Calibri"/>
              </a:rPr>
              <a:t>Nivel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obținut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informativ</a:t>
            </a:r>
            <a:endParaRPr sz="24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04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dirty="0">
                <a:latin typeface="Calibri"/>
                <a:cs typeface="Calibri"/>
              </a:rPr>
              <a:t>Decizie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personală:</a:t>
            </a:r>
            <a:endParaRPr sz="2400">
              <a:latin typeface="Calibri"/>
              <a:cs typeface="Calibri"/>
            </a:endParaRPr>
          </a:p>
          <a:p>
            <a:pPr marL="926465" lvl="1" indent="-456565">
              <a:lnSpc>
                <a:spcPct val="100000"/>
              </a:lnSpc>
              <a:spcBef>
                <a:spcPts val="994"/>
              </a:spcBef>
              <a:buFont typeface="Wingdings"/>
              <a:buChar char=""/>
              <a:tabLst>
                <a:tab pos="926465" algn="l"/>
              </a:tabLst>
            </a:pPr>
            <a:r>
              <a:rPr sz="2400" spc="-10" dirty="0">
                <a:latin typeface="Calibri"/>
                <a:cs typeface="Calibri"/>
              </a:rPr>
              <a:t>evaluare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în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centru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acreditat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sau</a:t>
            </a:r>
            <a:endParaRPr sz="2400">
              <a:latin typeface="Calibri"/>
              <a:cs typeface="Calibri"/>
            </a:endParaRPr>
          </a:p>
          <a:p>
            <a:pPr marL="926465" lvl="1" indent="-456565">
              <a:lnSpc>
                <a:spcPct val="100000"/>
              </a:lnSpc>
              <a:spcBef>
                <a:spcPts val="1010"/>
              </a:spcBef>
              <a:buFont typeface="Wingdings"/>
              <a:buChar char=""/>
              <a:tabLst>
                <a:tab pos="926465" algn="l"/>
              </a:tabLst>
            </a:pPr>
            <a:r>
              <a:rPr sz="2400" dirty="0">
                <a:latin typeface="Calibri"/>
                <a:cs typeface="Calibri"/>
              </a:rPr>
              <a:t>training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furnizor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acreditat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36892" y="1787651"/>
            <a:ext cx="3779520" cy="377799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0" y="6591299"/>
            <a:ext cx="12192000" cy="266700"/>
          </a:xfrm>
          <a:custGeom>
            <a:avLst/>
            <a:gdLst/>
            <a:ahLst/>
            <a:cxnLst/>
            <a:rect l="l" t="t" r="r" b="b"/>
            <a:pathLst>
              <a:path w="12192000" h="266700">
                <a:moveTo>
                  <a:pt x="12192000" y="266698"/>
                </a:moveTo>
                <a:lnTo>
                  <a:pt x="12192000" y="0"/>
                </a:lnTo>
                <a:lnTo>
                  <a:pt x="0" y="0"/>
                </a:lnTo>
                <a:lnTo>
                  <a:pt x="0" y="266698"/>
                </a:lnTo>
                <a:lnTo>
                  <a:pt x="12192000" y="266698"/>
                </a:lnTo>
                <a:close/>
              </a:path>
            </a:pathLst>
          </a:custGeom>
          <a:solidFill>
            <a:srgbClr val="163C6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28615" y="0"/>
            <a:ext cx="7014209" cy="378485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78839" y="1056208"/>
            <a:ext cx="49403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Etapa</a:t>
            </a:r>
            <a:r>
              <a:rPr spc="-5" dirty="0"/>
              <a:t> </a:t>
            </a:r>
            <a:r>
              <a:rPr dirty="0"/>
              <a:t>II</a:t>
            </a:r>
            <a:r>
              <a:rPr spc="-10" dirty="0"/>
              <a:t> </a:t>
            </a:r>
            <a:r>
              <a:rPr dirty="0"/>
              <a:t>- </a:t>
            </a:r>
            <a:r>
              <a:rPr spc="-10" dirty="0"/>
              <a:t>Evaluarea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99463" y="3274680"/>
            <a:ext cx="5918835" cy="315531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295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dirty="0">
                <a:latin typeface="Calibri"/>
                <a:cs typeface="Calibri"/>
              </a:rPr>
              <a:t>Centre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județene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și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sectorele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din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București</a:t>
            </a:r>
            <a:endParaRPr sz="24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95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spc="-10" dirty="0">
                <a:latin typeface="Calibri"/>
                <a:cs typeface="Calibri"/>
              </a:rPr>
              <a:t>Securitate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IT</a:t>
            </a:r>
            <a:endParaRPr sz="24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04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dirty="0">
                <a:latin typeface="Calibri"/>
                <a:cs typeface="Calibri"/>
              </a:rPr>
              <a:t>Conectat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în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timp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real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cu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centrul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ANC</a:t>
            </a:r>
            <a:endParaRPr sz="24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00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dirty="0">
                <a:latin typeface="Calibri"/>
                <a:cs typeface="Calibri"/>
              </a:rPr>
              <a:t>Max.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5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posturi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centru</a:t>
            </a:r>
            <a:endParaRPr sz="24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10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spc="-10" dirty="0">
                <a:latin typeface="Calibri"/>
                <a:cs typeface="Calibri"/>
              </a:rPr>
              <a:t>Echipamente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performante</a:t>
            </a:r>
            <a:endParaRPr sz="24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04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spc="-60" dirty="0">
                <a:latin typeface="Calibri"/>
                <a:cs typeface="Calibri"/>
              </a:rPr>
              <a:t>Taxă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evaluare</a:t>
            </a:r>
            <a:endParaRPr sz="24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90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spc="-10" dirty="0">
                <a:latin typeface="Calibri"/>
                <a:cs typeface="Calibri"/>
              </a:rPr>
              <a:t>Mentenanță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ANC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sistemului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IT</a:t>
            </a:r>
            <a:endParaRPr sz="24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04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dirty="0">
                <a:latin typeface="Calibri"/>
                <a:cs typeface="Calibri"/>
              </a:rPr>
              <a:t>Facility</a:t>
            </a:r>
            <a:r>
              <a:rPr sz="2400" spc="-1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management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pentru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spațiu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591299"/>
            <a:ext cx="12192000" cy="266700"/>
          </a:xfrm>
          <a:custGeom>
            <a:avLst/>
            <a:gdLst/>
            <a:ahLst/>
            <a:cxnLst/>
            <a:rect l="l" t="t" r="r" b="b"/>
            <a:pathLst>
              <a:path w="12192000" h="266700">
                <a:moveTo>
                  <a:pt x="12192000" y="266698"/>
                </a:moveTo>
                <a:lnTo>
                  <a:pt x="12192000" y="0"/>
                </a:lnTo>
                <a:lnTo>
                  <a:pt x="0" y="0"/>
                </a:lnTo>
                <a:lnTo>
                  <a:pt x="0" y="266698"/>
                </a:lnTo>
                <a:lnTo>
                  <a:pt x="12192000" y="266698"/>
                </a:lnTo>
                <a:close/>
              </a:path>
            </a:pathLst>
          </a:custGeom>
          <a:solidFill>
            <a:srgbClr val="163C6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</TotalTime>
  <Words>459</Words>
  <Application>Microsoft Office PowerPoint</Application>
  <PresentationFormat>Widescreen</PresentationFormat>
  <Paragraphs>142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Cambria</vt:lpstr>
      <vt:lpstr>inherit</vt:lpstr>
      <vt:lpstr>Times New Roman</vt:lpstr>
      <vt:lpstr>Wingdings</vt:lpstr>
      <vt:lpstr>Office Theme</vt:lpstr>
      <vt:lpstr>1_Office Theme</vt:lpstr>
      <vt:lpstr>Digital Education  Action Plan  (2021-2027)  </vt:lpstr>
      <vt:lpstr>UE digital plan 2027 : -EDSC  -Transparenta   -Recunoastere reciproca a certificatului de competente digitale in spatial European -Utilizarea DigComp ca si Cadru de competente  -Un nou ecosystem digital -Asigurarea Calitatii si recunoastere -Accesibilitate si incluziune -Format si audenticitate </vt:lpstr>
      <vt:lpstr>Plan :Platformă  online</vt:lpstr>
      <vt:lpstr>Accesibil pentru toți</vt:lpstr>
      <vt:lpstr>Afiliere EU</vt:lpstr>
      <vt:lpstr>Competențe digitale profesor= nivel +1 </vt:lpstr>
      <vt:lpstr>PowerPoint Presentation</vt:lpstr>
      <vt:lpstr>Etapa I - Autoevaluarea</vt:lpstr>
      <vt:lpstr>Etapa II - Evaluarea</vt:lpstr>
      <vt:lpstr>Etapa III - Training</vt:lpstr>
      <vt:lpstr>Etapa IV – Certificare si Inregistrare</vt:lpstr>
      <vt:lpstr> </vt:lpstr>
      <vt:lpstr>Centre</vt:lpstr>
      <vt:lpstr>Q&amp;A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ANC</dc:creator>
  <cp:lastModifiedBy>WKS</cp:lastModifiedBy>
  <cp:revision>8</cp:revision>
  <dcterms:created xsi:type="dcterms:W3CDTF">2024-10-07T17:56:21Z</dcterms:created>
  <dcterms:modified xsi:type="dcterms:W3CDTF">2024-10-10T01:52:44Z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2023-07-05T00:00:00Z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2024-10-07T00:00:00Z</vt:filetime>
  </property>
  <property fmtid="{D5CDD505-2E9C-101B-9397-08002B2CF9AE}" pid="5" name="Producer">
    <vt:lpwstr>Microsoft® PowerPoint® 2016</vt:lpwstr>
  </property>
</Properties>
</file>