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32" r:id="rId2"/>
    <p:sldId id="346" r:id="rId3"/>
    <p:sldId id="335" r:id="rId4"/>
    <p:sldId id="341" r:id="rId5"/>
    <p:sldId id="352" r:id="rId6"/>
    <p:sldId id="333" r:id="rId7"/>
    <p:sldId id="347" r:id="rId8"/>
    <p:sldId id="348" r:id="rId9"/>
    <p:sldId id="349" r:id="rId10"/>
    <p:sldId id="350" r:id="rId11"/>
    <p:sldId id="351" r:id="rId12"/>
    <p:sldId id="340" r:id="rId13"/>
    <p:sldId id="354" r:id="rId14"/>
    <p:sldId id="326" r:id="rId15"/>
  </p:sldIdLst>
  <p:sldSz cx="12192000" cy="6858000"/>
  <p:notesSz cx="6980238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rgil Ion" initials="VI" lastIdx="1" clrIdx="0">
    <p:extLst>
      <p:ext uri="{19B8F6BF-5375-455C-9EA6-DF929625EA0E}">
        <p15:presenceInfo xmlns:p15="http://schemas.microsoft.com/office/powerpoint/2012/main" userId="Virgil I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1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31" autoAdjust="0"/>
  </p:normalViewPr>
  <p:slideViewPr>
    <p:cSldViewPr snapToGrid="0">
      <p:cViewPr varScale="1">
        <p:scale>
          <a:sx n="75" d="100"/>
          <a:sy n="75" d="100"/>
        </p:scale>
        <p:origin x="61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4769" cy="458788"/>
          </a:xfrm>
          <a:prstGeom prst="rect">
            <a:avLst/>
          </a:prstGeom>
        </p:spPr>
        <p:txBody>
          <a:bodyPr vert="horz" lIns="92129" tIns="46065" rIns="92129" bIns="460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3854" y="0"/>
            <a:ext cx="3024769" cy="458788"/>
          </a:xfrm>
          <a:prstGeom prst="rect">
            <a:avLst/>
          </a:prstGeom>
        </p:spPr>
        <p:txBody>
          <a:bodyPr vert="horz" lIns="92129" tIns="46065" rIns="92129" bIns="46065" rtlCol="0"/>
          <a:lstStyle>
            <a:lvl1pPr algn="r">
              <a:defRPr sz="1200"/>
            </a:lvl1pPr>
          </a:lstStyle>
          <a:p>
            <a:fld id="{72068222-8788-46F5-9434-9CA27B7CC572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46125" y="1143000"/>
            <a:ext cx="548798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29" tIns="46065" rIns="92129" bIns="460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024" y="4400550"/>
            <a:ext cx="5584190" cy="3600450"/>
          </a:xfrm>
          <a:prstGeom prst="rect">
            <a:avLst/>
          </a:prstGeom>
        </p:spPr>
        <p:txBody>
          <a:bodyPr vert="horz" lIns="92129" tIns="46065" rIns="92129" bIns="4606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685214"/>
            <a:ext cx="3024769" cy="458787"/>
          </a:xfrm>
          <a:prstGeom prst="rect">
            <a:avLst/>
          </a:prstGeom>
        </p:spPr>
        <p:txBody>
          <a:bodyPr vert="horz" lIns="92129" tIns="46065" rIns="92129" bIns="460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3854" y="8685214"/>
            <a:ext cx="3024769" cy="458787"/>
          </a:xfrm>
          <a:prstGeom prst="rect">
            <a:avLst/>
          </a:prstGeom>
        </p:spPr>
        <p:txBody>
          <a:bodyPr vert="horz" lIns="92129" tIns="46065" rIns="92129" bIns="46065" rtlCol="0" anchor="b"/>
          <a:lstStyle>
            <a:lvl1pPr algn="r">
              <a:defRPr sz="1200"/>
            </a:lvl1pPr>
          </a:lstStyle>
          <a:p>
            <a:fld id="{D03BE727-ED57-4407-9642-EDDC99610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896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28606-6400-4306-A991-26E3193825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FFC25D-0B1A-4AD6-A7E1-966620772B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6EEE3-BC6F-4F8C-8433-7BF1D08FD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595F-A9E8-407C-B6A5-BD83D942DD5A}" type="datetimeFigureOut">
              <a:rPr lang="ro-RO" smtClean="0"/>
              <a:t>18.10.2024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A94910-B0C1-4615-B2FD-B49CAE3AC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6C5F3-8AE3-4A56-9A3C-B9E1A7A49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4CBF-4FCF-46DD-B8E4-D67BA3CF2A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57553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DA859-7445-4D72-8817-D8EF9FAF3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51FC45-2B08-468B-B766-B5BFE60D60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9D9F39-A4DA-4E77-A46F-13B99929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595F-A9E8-407C-B6A5-BD83D942DD5A}" type="datetimeFigureOut">
              <a:rPr lang="ro-RO" smtClean="0"/>
              <a:t>18.10.2024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FE9DA-559E-42A0-8F29-457BCBBE1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7DFB9-7086-4FEF-BE11-D8FD7F7AD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4CBF-4FCF-46DD-B8E4-D67BA3CF2A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48484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01DD6E-6169-4C71-9380-955D5F7299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F2D51F-1EC5-491E-BB59-B966F1B894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A491A-97E2-4C6E-A58C-286BB07F1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595F-A9E8-407C-B6A5-BD83D942DD5A}" type="datetimeFigureOut">
              <a:rPr lang="ro-RO" smtClean="0"/>
              <a:t>18.10.2024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16717-389A-4633-89CB-01DC6C84F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E490E-30A1-4389-8C44-FC02528FE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4CBF-4FCF-46DD-B8E4-D67BA3CF2A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89805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E9330-100A-447B-9041-CF0D12DED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1E721-19DF-46DD-8E9B-7EC94AF6A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558687-C715-4AE4-A673-2D7A41BDA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595F-A9E8-407C-B6A5-BD83D942DD5A}" type="datetimeFigureOut">
              <a:rPr lang="ro-RO" smtClean="0"/>
              <a:t>18.10.2024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389D4F-D0F6-43E6-92D3-E38C31878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4A15B2-E32B-4558-BE85-14D79B0A3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4CBF-4FCF-46DD-B8E4-D67BA3CF2A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4518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3C4F1-691E-42C6-A838-88B7E99F6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F2C54-D472-42E7-8073-63FBDAA0B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3A93F-B8B3-4781-930B-56F9FE34A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595F-A9E8-407C-B6A5-BD83D942DD5A}" type="datetimeFigureOut">
              <a:rPr lang="ro-RO" smtClean="0"/>
              <a:t>18.10.2024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218C9-B8F7-457B-8455-A16141D9A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3FA473-D3B8-4077-82CC-E90EEA21E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4CBF-4FCF-46DD-B8E4-D67BA3CF2A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86144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81A71-8159-4B10-8055-215C67A45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08980-DF24-4E56-A3EC-F32FADDB5B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9029F4-80F4-415D-B843-65848311D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9D224B-3C1B-4CDD-9CFD-8594975D4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595F-A9E8-407C-B6A5-BD83D942DD5A}" type="datetimeFigureOut">
              <a:rPr lang="ro-RO" smtClean="0"/>
              <a:t>18.10.2024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A3CCFA-B1F7-4B80-BF9A-E29448FEA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64B630-4FAD-4133-B582-36F8CA539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4CBF-4FCF-46DD-B8E4-D67BA3CF2A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04313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6817-48C7-4A19-BCCD-29292218E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2CF88-0492-46EA-B06F-25DF4B79F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41FC73-1EC1-4D6C-A848-BD49D3E8B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B4DE05-473E-41CA-BF4A-3C4604DE80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F47A12-EA11-434C-8B22-68BF83170E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698E42-F5F9-4621-8C33-7E1AFA6A5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595F-A9E8-407C-B6A5-BD83D942DD5A}" type="datetimeFigureOut">
              <a:rPr lang="ro-RO" smtClean="0"/>
              <a:t>18.10.2024</a:t>
            </a:fld>
            <a:endParaRPr lang="ro-R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39D730-3F47-4FAE-8F8D-77490C79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058F17-061E-48BA-AD17-B67F3AACE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4CBF-4FCF-46DD-B8E4-D67BA3CF2A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14650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82380-6816-41AE-9852-8B664374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1E1990-AF06-42D8-9400-941371700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595F-A9E8-407C-B6A5-BD83D942DD5A}" type="datetimeFigureOut">
              <a:rPr lang="ro-RO" smtClean="0"/>
              <a:t>18.10.2024</a:t>
            </a:fld>
            <a:endParaRPr lang="ro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3EFA57-D254-47A3-89A6-C117C8E2F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2E7246-4130-43A0-A509-97462C7DB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4CBF-4FCF-46DD-B8E4-D67BA3CF2A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06390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F42F4D-A1CA-44E2-9A73-DBD7815AC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595F-A9E8-407C-B6A5-BD83D942DD5A}" type="datetimeFigureOut">
              <a:rPr lang="ro-RO" smtClean="0"/>
              <a:t>18.10.2024</a:t>
            </a:fld>
            <a:endParaRPr lang="ro-R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2423D8-C9C6-4537-BD26-7E7518900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E4DAC-06DD-4BBF-AB15-1F02EF323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4CBF-4FCF-46DD-B8E4-D67BA3CF2A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1329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EB809-3798-4E34-A559-2477FEEB9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00176-2B48-423E-9CB2-90F6228E8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E18036-A977-4750-BE4D-E44E1A1C49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358168-BC28-469B-9BF1-1B0E1EF09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595F-A9E8-407C-B6A5-BD83D942DD5A}" type="datetimeFigureOut">
              <a:rPr lang="ro-RO" smtClean="0"/>
              <a:t>18.10.2024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79BA2B-B6B4-42B0-896D-154731F15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2C6A22-020B-402F-8A22-8FC3C8A49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4CBF-4FCF-46DD-B8E4-D67BA3CF2A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82307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A9BC0-27CC-41DB-9B98-337DCB76F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54E5A4-BC90-4654-BB57-3C20D77774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8465A8-EBE6-41DE-8420-F52FD5D068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8DF86F-446F-45D6-AC7B-8A56241E0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595F-A9E8-407C-B6A5-BD83D942DD5A}" type="datetimeFigureOut">
              <a:rPr lang="ro-RO" smtClean="0"/>
              <a:t>18.10.2024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6243E2-5CB5-404E-ADDE-9DE82C079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405E1D-FC2E-4962-81AB-8E432DEAA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4CBF-4FCF-46DD-B8E4-D67BA3CF2A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49981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BB0709-3F05-43A7-BE0C-D5D76932C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E63B4-055C-466A-83FC-000731F9D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156B53-65A7-436A-AA30-B451229609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C595F-A9E8-407C-B6A5-BD83D942DD5A}" type="datetimeFigureOut">
              <a:rPr lang="ro-RO" smtClean="0"/>
              <a:t>18.10.2024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A8F0B-9EA5-4AB4-BB81-8586E08D94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5C8AA-91D6-43E7-AAA1-8C2B23A4D7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A4CBF-4FCF-46DD-B8E4-D67BA3CF2A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89507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www.anc.edu.ro/competente/" TargetMode="External"/><Relationship Id="rId4" Type="http://schemas.openxmlformats.org/officeDocument/2006/relationships/hyperlink" Target="https://www.anc.edu.ro/clasificarea-internationala-standard-a-educatiei-isced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mailto:office@anc.edu.ro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1DCB9A1-EBB4-4FB3-8C73-DB2F0F021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164" y="-89394"/>
            <a:ext cx="12501403" cy="694739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80E1246-9E01-4558-B520-4D324149C6BE}"/>
              </a:ext>
            </a:extLst>
          </p:cNvPr>
          <p:cNvGrpSpPr/>
          <p:nvPr/>
        </p:nvGrpSpPr>
        <p:grpSpPr>
          <a:xfrm>
            <a:off x="0" y="6196942"/>
            <a:ext cx="12192000" cy="538120"/>
            <a:chOff x="-971339" y="6196942"/>
            <a:chExt cx="13163339" cy="5381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D3FF3F3-709A-4A95-B0B2-FF255377E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602387-C02A-4E21-B7B9-A62E97DFF7B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A9DFAB2B-D35F-474E-BB06-85B5C679D7D5}"/>
              </a:ext>
            </a:extLst>
          </p:cNvPr>
          <p:cNvSpPr txBox="1">
            <a:spLocks/>
          </p:cNvSpPr>
          <p:nvPr/>
        </p:nvSpPr>
        <p:spPr>
          <a:xfrm>
            <a:off x="1295960" y="1405388"/>
            <a:ext cx="9600079" cy="41981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2500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Registrul</a:t>
            </a:r>
            <a:r>
              <a:rPr lang="en-US" sz="2500" b="1" dirty="0">
                <a:solidFill>
                  <a:srgbClr val="00319A"/>
                </a:solidFill>
                <a:latin typeface="Trebuchet MS" panose="020B0603020202020204" pitchFamily="34" charset="0"/>
              </a:rPr>
              <a:t> Na</a:t>
            </a:r>
            <a:r>
              <a:rPr lang="ro-RO" sz="2500" b="1" dirty="0">
                <a:solidFill>
                  <a:srgbClr val="00319A"/>
                </a:solidFill>
                <a:latin typeface="Trebuchet MS" panose="020B0603020202020204" pitchFamily="34" charset="0"/>
              </a:rPr>
              <a:t>țional al Calificărilor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100" b="1" dirty="0">
              <a:solidFill>
                <a:srgbClr val="00319A"/>
              </a:solidFill>
              <a:latin typeface="Trebuchet MS" panose="020B0603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100" b="1" dirty="0">
              <a:solidFill>
                <a:srgbClr val="00319A"/>
              </a:solidFill>
              <a:latin typeface="Trebuchet MS" panose="020B0603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2900" b="1" dirty="0">
                <a:solidFill>
                  <a:srgbClr val="00319A"/>
                </a:solidFill>
                <a:latin typeface="Trebuchet MS" panose="020B0603020202020204" pitchFamily="34" charset="0"/>
              </a:rPr>
              <a:t>Autoritatea Națională pentru Calificări (ANC)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900" b="1" dirty="0">
              <a:solidFill>
                <a:srgbClr val="00319A"/>
              </a:solidFill>
              <a:latin typeface="Trebuchet MS" panose="020B0603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2900" b="1" dirty="0">
                <a:solidFill>
                  <a:srgbClr val="00319A"/>
                </a:solidFill>
                <a:latin typeface="Trebuchet MS" panose="020B0603020202020204" pitchFamily="34" charset="0"/>
              </a:rPr>
              <a:t>- </a:t>
            </a:r>
            <a:r>
              <a:rPr lang="pt-BR" sz="2900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Tiberiu</a:t>
            </a:r>
            <a:r>
              <a:rPr lang="pt-BR" sz="2900" b="1" dirty="0">
                <a:solidFill>
                  <a:srgbClr val="00319A"/>
                </a:solidFill>
                <a:latin typeface="Trebuchet MS" panose="020B0603020202020204" pitchFamily="34" charset="0"/>
              </a:rPr>
              <a:t> </a:t>
            </a:r>
            <a:r>
              <a:rPr lang="ro-RO" sz="2900" b="1" dirty="0">
                <a:solidFill>
                  <a:srgbClr val="00319A"/>
                </a:solidFill>
                <a:latin typeface="Trebuchet MS" panose="020B0603020202020204" pitchFamily="34" charset="0"/>
              </a:rPr>
              <a:t>DOBRESCU</a:t>
            </a:r>
            <a:r>
              <a:rPr lang="pt-BR" sz="2900" b="1" dirty="0">
                <a:solidFill>
                  <a:srgbClr val="00319A"/>
                </a:solidFill>
                <a:latin typeface="Trebuchet MS" panose="020B0603020202020204" pitchFamily="34" charset="0"/>
              </a:rPr>
              <a:t> </a:t>
            </a:r>
            <a:r>
              <a:rPr lang="ro-RO" sz="2900" b="1" dirty="0">
                <a:solidFill>
                  <a:srgbClr val="00319A"/>
                </a:solidFill>
                <a:latin typeface="Trebuchet MS" panose="020B0603020202020204" pitchFamily="34" charset="0"/>
              </a:rPr>
              <a:t>-</a:t>
            </a:r>
            <a:r>
              <a:rPr lang="pt-BR" sz="2900" b="1" dirty="0">
                <a:solidFill>
                  <a:srgbClr val="00319A"/>
                </a:solidFill>
                <a:latin typeface="Trebuchet MS" panose="020B0603020202020204" pitchFamily="34" charset="0"/>
              </a:rPr>
              <a:t> </a:t>
            </a:r>
            <a:r>
              <a:rPr lang="pt-BR" sz="2900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Nicolae</a:t>
            </a:r>
            <a:r>
              <a:rPr lang="pt-BR" sz="2900" b="1" dirty="0">
                <a:solidFill>
                  <a:srgbClr val="00319A"/>
                </a:solidFill>
                <a:latin typeface="Trebuchet MS" panose="020B0603020202020204" pitchFamily="34" charset="0"/>
              </a:rPr>
              <a:t> </a:t>
            </a:r>
            <a:r>
              <a:rPr lang="ro-RO" sz="2900" b="1" dirty="0">
                <a:solidFill>
                  <a:srgbClr val="00319A"/>
                </a:solidFill>
                <a:latin typeface="Trebuchet MS" panose="020B0603020202020204" pitchFamily="34" charset="0"/>
              </a:rPr>
              <a:t>POSTĂVARU</a:t>
            </a:r>
            <a:r>
              <a:rPr lang="pt-BR" sz="2900" b="1" dirty="0">
                <a:solidFill>
                  <a:srgbClr val="00319A"/>
                </a:solidFill>
                <a:latin typeface="Trebuchet MS" panose="020B0603020202020204" pitchFamily="34" charset="0"/>
              </a:rPr>
              <a:t> </a:t>
            </a:r>
            <a:r>
              <a:rPr lang="ro-RO" sz="2900" b="1" dirty="0">
                <a:solidFill>
                  <a:srgbClr val="00319A"/>
                </a:solidFill>
                <a:latin typeface="Trebuchet MS" panose="020B0603020202020204" pitchFamily="34" charset="0"/>
              </a:rPr>
              <a:t>-</a:t>
            </a:r>
            <a:r>
              <a:rPr lang="pt-BR" sz="2900" b="1" dirty="0">
                <a:solidFill>
                  <a:srgbClr val="00319A"/>
                </a:solidFill>
                <a:latin typeface="Trebuchet MS" panose="020B0603020202020204" pitchFamily="34" charset="0"/>
              </a:rPr>
              <a:t> </a:t>
            </a:r>
            <a:r>
              <a:rPr lang="pt-BR" sz="2900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Virgil</a:t>
            </a:r>
            <a:r>
              <a:rPr lang="pt-BR" sz="2900" b="1" dirty="0">
                <a:solidFill>
                  <a:srgbClr val="00319A"/>
                </a:solidFill>
                <a:latin typeface="Trebuchet MS" panose="020B0603020202020204" pitchFamily="34" charset="0"/>
              </a:rPr>
              <a:t> </a:t>
            </a:r>
            <a:r>
              <a:rPr lang="ro-RO" sz="2900" b="1" dirty="0">
                <a:solidFill>
                  <a:srgbClr val="00319A"/>
                </a:solidFill>
                <a:latin typeface="Trebuchet MS" panose="020B0603020202020204" pitchFamily="34" charset="0"/>
              </a:rPr>
              <a:t>ION -</a:t>
            </a:r>
            <a:r>
              <a:rPr lang="pt-BR" sz="2900" b="1" dirty="0">
                <a:solidFill>
                  <a:srgbClr val="00319A"/>
                </a:solidFill>
                <a:latin typeface="Trebuchet MS" panose="020B0603020202020204" pitchFamily="34" charset="0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solidFill>
                <a:srgbClr val="00319A"/>
              </a:solidFill>
              <a:latin typeface="Trebuchet MS" panose="020B0603020202020204" pitchFamily="34" charset="0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ABA16C6-2311-48F3-B25F-27FA4C2671F9}"/>
              </a:ext>
            </a:extLst>
          </p:cNvPr>
          <p:cNvSpPr txBox="1">
            <a:spLocks/>
          </p:cNvSpPr>
          <p:nvPr/>
        </p:nvSpPr>
        <p:spPr>
          <a:xfrm>
            <a:off x="585893" y="1206411"/>
            <a:ext cx="11127136" cy="512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730303" y="268516"/>
            <a:ext cx="6838315" cy="937895"/>
            <a:chOff x="0" y="0"/>
            <a:chExt cx="6838315" cy="937895"/>
          </a:xfrm>
        </p:grpSpPr>
        <p:pic>
          <p:nvPicPr>
            <p:cNvPr id="14" name="Picture 13" descr="C:\Users\Anc\AppData\Local\Microsoft\Windows\INetCache\Content.Word\text_and_logoANC2022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2575" y="38100"/>
              <a:ext cx="1439545" cy="61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14" descr="C:\Users\Anc\Downloads\logo_ME_new_2021_0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665730" cy="69405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8" name="Group 17"/>
            <p:cNvGrpSpPr/>
            <p:nvPr/>
          </p:nvGrpSpPr>
          <p:grpSpPr>
            <a:xfrm>
              <a:off x="104775" y="657225"/>
              <a:ext cx="6733540" cy="280670"/>
              <a:chOff x="0" y="5938"/>
              <a:chExt cx="6733540" cy="280670"/>
            </a:xfrm>
          </p:grpSpPr>
          <p:sp>
            <p:nvSpPr>
              <p:cNvPr id="19" name="Text Box 12"/>
              <p:cNvSpPr txBox="1"/>
              <p:nvPr/>
            </p:nvSpPr>
            <p:spPr>
              <a:xfrm>
                <a:off x="172193" y="5938"/>
                <a:ext cx="6419850" cy="2806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1270" indent="450850" algn="ctr">
                  <a:lnSpc>
                    <a:spcPct val="112000"/>
                  </a:lnSpc>
                  <a:spcBef>
                    <a:spcPts val="0"/>
                  </a:spcBef>
                  <a:spcAft>
                    <a:spcPts val="430"/>
                  </a:spcAft>
                </a:pPr>
                <a:r>
                  <a:rPr lang="ro-RO" sz="800" b="1" spc="280">
                    <a:solidFill>
                      <a:srgbClr val="1C18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Înregistrat ca operator de date cu caracter personal cu nr.25720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0" y="2968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0" y="18406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8AF6924-D316-E8BD-4D30-2BBE78E7CE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764" y="5754129"/>
            <a:ext cx="1439545" cy="612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8946134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1DCB9A1-EBB4-4FB3-8C73-DB2F0F021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164" y="-89394"/>
            <a:ext cx="12501403" cy="694739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80E1246-9E01-4558-B520-4D324149C6BE}"/>
              </a:ext>
            </a:extLst>
          </p:cNvPr>
          <p:cNvGrpSpPr/>
          <p:nvPr/>
        </p:nvGrpSpPr>
        <p:grpSpPr>
          <a:xfrm>
            <a:off x="0" y="6196942"/>
            <a:ext cx="12192000" cy="538120"/>
            <a:chOff x="-971339" y="6196942"/>
            <a:chExt cx="13163339" cy="5381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D3FF3F3-709A-4A95-B0B2-FF255377E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602387-C02A-4E21-B7B9-A62E97DFF7B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ABA16C6-2311-48F3-B25F-27FA4C2671F9}"/>
              </a:ext>
            </a:extLst>
          </p:cNvPr>
          <p:cNvSpPr txBox="1">
            <a:spLocks/>
          </p:cNvSpPr>
          <p:nvPr/>
        </p:nvSpPr>
        <p:spPr>
          <a:xfrm>
            <a:off x="585893" y="1206411"/>
            <a:ext cx="11127136" cy="512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730303" y="268516"/>
            <a:ext cx="6838315" cy="937895"/>
            <a:chOff x="0" y="0"/>
            <a:chExt cx="6838315" cy="937895"/>
          </a:xfrm>
        </p:grpSpPr>
        <p:pic>
          <p:nvPicPr>
            <p:cNvPr id="14" name="Picture 13" descr="C:\Users\Anc\AppData\Local\Microsoft\Windows\INetCache\Content.Word\text_and_logoANC2022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2575" y="38100"/>
              <a:ext cx="1439545" cy="61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14" descr="C:\Users\Anc\Downloads\logo_ME_new_2021_0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665730" cy="69405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8" name="Group 17"/>
            <p:cNvGrpSpPr/>
            <p:nvPr/>
          </p:nvGrpSpPr>
          <p:grpSpPr>
            <a:xfrm>
              <a:off x="104775" y="657225"/>
              <a:ext cx="6733540" cy="280670"/>
              <a:chOff x="0" y="5938"/>
              <a:chExt cx="6733540" cy="280670"/>
            </a:xfrm>
          </p:grpSpPr>
          <p:sp>
            <p:nvSpPr>
              <p:cNvPr id="19" name="Text Box 12"/>
              <p:cNvSpPr txBox="1"/>
              <p:nvPr/>
            </p:nvSpPr>
            <p:spPr>
              <a:xfrm>
                <a:off x="172193" y="5938"/>
                <a:ext cx="6419850" cy="2806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1270" indent="450850" algn="ctr">
                  <a:lnSpc>
                    <a:spcPct val="112000"/>
                  </a:lnSpc>
                  <a:spcBef>
                    <a:spcPts val="0"/>
                  </a:spcBef>
                  <a:spcAft>
                    <a:spcPts val="430"/>
                  </a:spcAft>
                </a:pPr>
                <a:r>
                  <a:rPr lang="ro-RO" sz="800" b="1" spc="280">
                    <a:solidFill>
                      <a:srgbClr val="1C18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Înregistrat ca operator de date cu caracter personal cu nr.25720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0" y="2968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0" y="18406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15A2869-EAD3-414F-7CF9-DC78D5719E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764" y="5819338"/>
            <a:ext cx="1439545" cy="61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F88DD6-F4F8-1BD3-D03F-8E057A7757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0555" y="50156"/>
            <a:ext cx="6473282" cy="626342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F8BE169-FAEA-0D80-990B-A4BD146304E9}"/>
              </a:ext>
            </a:extLst>
          </p:cNvPr>
          <p:cNvCxnSpPr/>
          <p:nvPr/>
        </p:nvCxnSpPr>
        <p:spPr>
          <a:xfrm flipH="1">
            <a:off x="8338252" y="2836506"/>
            <a:ext cx="88039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E36CE21-28E3-81A6-7906-8605524162B7}"/>
              </a:ext>
            </a:extLst>
          </p:cNvPr>
          <p:cNvSpPr txBox="1"/>
          <p:nvPr/>
        </p:nvSpPr>
        <p:spPr>
          <a:xfrm>
            <a:off x="9229998" y="2412376"/>
            <a:ext cx="27711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319A"/>
                </a:solidFill>
                <a:latin typeface="Trebuchet MS" panose="020B0603020202020204" pitchFamily="34" charset="0"/>
              </a:rPr>
              <a:t>Pct.8.</a:t>
            </a:r>
            <a:r>
              <a:rPr lang="ro-RO" b="1" dirty="0">
                <a:solidFill>
                  <a:srgbClr val="00319A"/>
                </a:solidFill>
                <a:latin typeface="Trebuchet MS" panose="020B0603020202020204" pitchFamily="34" charset="0"/>
              </a:rPr>
              <a:t>Se va elimina în noul ordin privind înscrierea în RNCIS;</a:t>
            </a:r>
            <a:endParaRPr lang="en-US" b="1" dirty="0">
              <a:solidFill>
                <a:srgbClr val="00319A"/>
              </a:solidFill>
              <a:latin typeface="Trebuchet MS" panose="020B0603020202020204" pitchFamily="34" charset="0"/>
            </a:endParaRPr>
          </a:p>
          <a:p>
            <a:pPr algn="ctr"/>
            <a:r>
              <a:rPr lang="en-US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Va</a:t>
            </a:r>
            <a:r>
              <a:rPr lang="en-US" b="1" dirty="0">
                <a:solidFill>
                  <a:srgbClr val="00319A"/>
                </a:solidFill>
                <a:latin typeface="Trebuchet MS" panose="020B0603020202020204" pitchFamily="34" charset="0"/>
              </a:rPr>
              <a:t> intra in </a:t>
            </a:r>
            <a:r>
              <a:rPr lang="rm-CH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sarcina</a:t>
            </a:r>
            <a:r>
              <a:rPr lang="en-US" b="1" dirty="0">
                <a:solidFill>
                  <a:srgbClr val="00319A"/>
                </a:solidFill>
                <a:latin typeface="Trebuchet MS" panose="020B0603020202020204" pitchFamily="34" charset="0"/>
              </a:rPr>
              <a:t> </a:t>
            </a:r>
            <a:r>
              <a:rPr lang="en-US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Senatului</a:t>
            </a:r>
            <a:endParaRPr lang="ro-RO" b="1" dirty="0">
              <a:solidFill>
                <a:srgbClr val="00319A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113538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1DCB9A1-EBB4-4FB3-8C73-DB2F0F021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164" y="-89394"/>
            <a:ext cx="12501403" cy="694739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80E1246-9E01-4558-B520-4D324149C6BE}"/>
              </a:ext>
            </a:extLst>
          </p:cNvPr>
          <p:cNvGrpSpPr/>
          <p:nvPr/>
        </p:nvGrpSpPr>
        <p:grpSpPr>
          <a:xfrm>
            <a:off x="0" y="6196942"/>
            <a:ext cx="12192000" cy="538120"/>
            <a:chOff x="-971339" y="6196942"/>
            <a:chExt cx="13163339" cy="5381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D3FF3F3-709A-4A95-B0B2-FF255377E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602387-C02A-4E21-B7B9-A62E97DFF7B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ABA16C6-2311-48F3-B25F-27FA4C2671F9}"/>
              </a:ext>
            </a:extLst>
          </p:cNvPr>
          <p:cNvSpPr txBox="1">
            <a:spLocks/>
          </p:cNvSpPr>
          <p:nvPr/>
        </p:nvSpPr>
        <p:spPr>
          <a:xfrm>
            <a:off x="585893" y="1206411"/>
            <a:ext cx="11127136" cy="512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730303" y="268516"/>
            <a:ext cx="6838315" cy="937895"/>
            <a:chOff x="0" y="0"/>
            <a:chExt cx="6838315" cy="937895"/>
          </a:xfrm>
        </p:grpSpPr>
        <p:pic>
          <p:nvPicPr>
            <p:cNvPr id="14" name="Picture 13" descr="C:\Users\Anc\AppData\Local\Microsoft\Windows\INetCache\Content.Word\text_and_logoANC2022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2575" y="38100"/>
              <a:ext cx="1439545" cy="61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14" descr="C:\Users\Anc\Downloads\logo_ME_new_2021_0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665730" cy="69405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8" name="Group 17"/>
            <p:cNvGrpSpPr/>
            <p:nvPr/>
          </p:nvGrpSpPr>
          <p:grpSpPr>
            <a:xfrm>
              <a:off x="104775" y="657225"/>
              <a:ext cx="6733540" cy="280670"/>
              <a:chOff x="0" y="5938"/>
              <a:chExt cx="6733540" cy="280670"/>
            </a:xfrm>
          </p:grpSpPr>
          <p:sp>
            <p:nvSpPr>
              <p:cNvPr id="19" name="Text Box 12"/>
              <p:cNvSpPr txBox="1"/>
              <p:nvPr/>
            </p:nvSpPr>
            <p:spPr>
              <a:xfrm>
                <a:off x="172193" y="5938"/>
                <a:ext cx="6419850" cy="2806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1270" indent="450850" algn="ctr">
                  <a:lnSpc>
                    <a:spcPct val="112000"/>
                  </a:lnSpc>
                  <a:spcBef>
                    <a:spcPts val="0"/>
                  </a:spcBef>
                  <a:spcAft>
                    <a:spcPts val="430"/>
                  </a:spcAft>
                </a:pPr>
                <a:r>
                  <a:rPr lang="ro-RO" sz="800" b="1" spc="280">
                    <a:solidFill>
                      <a:srgbClr val="1C18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Înregistrat ca operator de date cu caracter personal cu nr.25720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0" y="2968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0" y="18406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15A2869-EAD3-414F-7CF9-DC78D5719E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764" y="5819338"/>
            <a:ext cx="1439545" cy="61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3D3F4B-16C9-E609-043C-8EEDCB6930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83" y="3746062"/>
            <a:ext cx="6054699" cy="19834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48FD75-6981-CE32-C7BD-0269C34D68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5475" y="170963"/>
            <a:ext cx="5773598" cy="5919559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9676210-5687-1545-4493-7FE7CF7F3587}"/>
              </a:ext>
            </a:extLst>
          </p:cNvPr>
          <p:cNvCxnSpPr>
            <a:cxnSpLocks/>
          </p:cNvCxnSpPr>
          <p:nvPr/>
        </p:nvCxnSpPr>
        <p:spPr>
          <a:xfrm>
            <a:off x="2126878" y="2948473"/>
            <a:ext cx="0" cy="69150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B6C06C3-FD76-4CE3-694F-21B2C4E6DC67}"/>
              </a:ext>
            </a:extLst>
          </p:cNvPr>
          <p:cNvSpPr txBox="1"/>
          <p:nvPr/>
        </p:nvSpPr>
        <p:spPr>
          <a:xfrm>
            <a:off x="741282" y="2115711"/>
            <a:ext cx="27711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>
                <a:solidFill>
                  <a:srgbClr val="00319A"/>
                </a:solidFill>
                <a:latin typeface="Trebuchet MS" panose="020B0603020202020204" pitchFamily="34" charset="0"/>
              </a:rPr>
              <a:t>Se va completa conform OM 3725/2023;</a:t>
            </a:r>
          </a:p>
          <a:p>
            <a:endParaRPr lang="ro-RO" b="1" dirty="0">
              <a:solidFill>
                <a:srgbClr val="00319A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491732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1DCB9A1-EBB4-4FB3-8C73-DB2F0F021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403" y="-89394"/>
            <a:ext cx="12501403" cy="6947394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A9DFAB2B-D35F-474E-BB06-85B5C679D7D5}"/>
              </a:ext>
            </a:extLst>
          </p:cNvPr>
          <p:cNvSpPr txBox="1">
            <a:spLocks/>
          </p:cNvSpPr>
          <p:nvPr/>
        </p:nvSpPr>
        <p:spPr>
          <a:xfrm>
            <a:off x="310199" y="1409436"/>
            <a:ext cx="6419850" cy="61483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endParaRPr lang="ro-RO" sz="2000" dirty="0">
              <a:latin typeface="Trebuchet MS" panose="020B0603020202020204" pitchFamily="34" charset="0"/>
            </a:endParaRPr>
          </a:p>
          <a:p>
            <a:pPr lvl="0" algn="l">
              <a:defRPr/>
            </a:pPr>
            <a:r>
              <a:rPr lang="ro-RO" sz="2000" b="1" dirty="0">
                <a:solidFill>
                  <a:srgbClr val="00319A"/>
                </a:solidFill>
                <a:latin typeface="Trebuchet MS" panose="020B0603020202020204" pitchFamily="34" charset="0"/>
              </a:rPr>
              <a:t>RNCIS – Prezentare generală</a:t>
            </a:r>
            <a:endParaRPr lang="en-US" sz="2000" b="1" dirty="0">
              <a:latin typeface="Trebuchet MS" panose="020B0603020202020204" pitchFamily="34" charset="0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ABA16C6-2311-48F3-B25F-27FA4C2671F9}"/>
              </a:ext>
            </a:extLst>
          </p:cNvPr>
          <p:cNvSpPr txBox="1">
            <a:spLocks/>
          </p:cNvSpPr>
          <p:nvPr/>
        </p:nvSpPr>
        <p:spPr>
          <a:xfrm>
            <a:off x="585893" y="1206411"/>
            <a:ext cx="11127136" cy="512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730303" y="34785"/>
            <a:ext cx="6838315" cy="937895"/>
            <a:chOff x="0" y="0"/>
            <a:chExt cx="6838315" cy="937895"/>
          </a:xfrm>
        </p:grpSpPr>
        <p:pic>
          <p:nvPicPr>
            <p:cNvPr id="14" name="Picture 13" descr="C:\Users\Anc\AppData\Local\Microsoft\Windows\INetCache\Content.Word\text_and_logoANC2022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2575" y="38100"/>
              <a:ext cx="1439545" cy="61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14" descr="C:\Users\Anc\Downloads\logo_ME_new_2021_0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665730" cy="69405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8" name="Group 17"/>
            <p:cNvGrpSpPr/>
            <p:nvPr/>
          </p:nvGrpSpPr>
          <p:grpSpPr>
            <a:xfrm>
              <a:off x="104775" y="657225"/>
              <a:ext cx="6733540" cy="280670"/>
              <a:chOff x="0" y="5938"/>
              <a:chExt cx="6733540" cy="280670"/>
            </a:xfrm>
          </p:grpSpPr>
          <p:sp>
            <p:nvSpPr>
              <p:cNvPr id="19" name="Text Box 12"/>
              <p:cNvSpPr txBox="1"/>
              <p:nvPr/>
            </p:nvSpPr>
            <p:spPr>
              <a:xfrm>
                <a:off x="172193" y="5938"/>
                <a:ext cx="6419850" cy="2806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1270" indent="450850" algn="ctr">
                  <a:lnSpc>
                    <a:spcPct val="112000"/>
                  </a:lnSpc>
                  <a:spcBef>
                    <a:spcPts val="0"/>
                  </a:spcBef>
                  <a:spcAft>
                    <a:spcPts val="430"/>
                  </a:spcAft>
                </a:pPr>
                <a:r>
                  <a:rPr lang="ro-RO" sz="800" b="1" spc="280">
                    <a:solidFill>
                      <a:srgbClr val="1C18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Înregistrat ca operator de date cu caracter personal cu nr.25720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0" y="2968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0" y="18406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E2188FC-6A43-304C-8884-866ED4E54A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606" y="2240596"/>
            <a:ext cx="11374016" cy="321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019995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1DCB9A1-EBB4-4FB3-8C73-DB2F0F021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403" y="-89394"/>
            <a:ext cx="12501403" cy="6947394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A9DFAB2B-D35F-474E-BB06-85B5C679D7D5}"/>
              </a:ext>
            </a:extLst>
          </p:cNvPr>
          <p:cNvSpPr txBox="1">
            <a:spLocks/>
          </p:cNvSpPr>
          <p:nvPr/>
        </p:nvSpPr>
        <p:spPr>
          <a:xfrm>
            <a:off x="310199" y="1409436"/>
            <a:ext cx="6419850" cy="61483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endParaRPr lang="ro-RO" sz="2000" dirty="0">
              <a:latin typeface="Trebuchet MS" panose="020B0603020202020204" pitchFamily="34" charset="0"/>
            </a:endParaRPr>
          </a:p>
          <a:p>
            <a:pPr lvl="0" algn="l">
              <a:defRPr/>
            </a:pPr>
            <a:r>
              <a:rPr lang="ro-RO" sz="2000" b="1" dirty="0">
                <a:solidFill>
                  <a:srgbClr val="00319A"/>
                </a:solidFill>
                <a:latin typeface="Trebuchet MS" panose="020B0603020202020204" pitchFamily="34" charset="0"/>
              </a:rPr>
              <a:t>Asigurarea </a:t>
            </a:r>
            <a:r>
              <a:rPr lang="en-US" sz="2000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transparen</a:t>
            </a:r>
            <a:r>
              <a:rPr lang="ro-RO" sz="2000" b="1" dirty="0">
                <a:solidFill>
                  <a:srgbClr val="00319A"/>
                </a:solidFill>
                <a:latin typeface="Trebuchet MS" panose="020B0603020202020204" pitchFamily="34" charset="0"/>
              </a:rPr>
              <a:t>ței: RNC </a:t>
            </a:r>
            <a:endParaRPr lang="en-US" sz="2000" b="1" dirty="0">
              <a:latin typeface="Trebuchet MS" panose="020B0603020202020204" pitchFamily="34" charset="0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ABA16C6-2311-48F3-B25F-27FA4C2671F9}"/>
              </a:ext>
            </a:extLst>
          </p:cNvPr>
          <p:cNvSpPr txBox="1">
            <a:spLocks/>
          </p:cNvSpPr>
          <p:nvPr/>
        </p:nvSpPr>
        <p:spPr>
          <a:xfrm>
            <a:off x="585893" y="1206411"/>
            <a:ext cx="11127136" cy="512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730303" y="34785"/>
            <a:ext cx="6838315" cy="937895"/>
            <a:chOff x="0" y="0"/>
            <a:chExt cx="6838315" cy="937895"/>
          </a:xfrm>
        </p:grpSpPr>
        <p:pic>
          <p:nvPicPr>
            <p:cNvPr id="14" name="Picture 13" descr="C:\Users\Anc\AppData\Local\Microsoft\Windows\INetCache\Content.Word\text_and_logoANC2022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2575" y="38100"/>
              <a:ext cx="1439545" cy="61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14" descr="C:\Users\Anc\Downloads\logo_ME_new_2021_0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665730" cy="69405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8" name="Group 17"/>
            <p:cNvGrpSpPr/>
            <p:nvPr/>
          </p:nvGrpSpPr>
          <p:grpSpPr>
            <a:xfrm>
              <a:off x="104775" y="657225"/>
              <a:ext cx="6733540" cy="280670"/>
              <a:chOff x="0" y="5938"/>
              <a:chExt cx="6733540" cy="280670"/>
            </a:xfrm>
          </p:grpSpPr>
          <p:sp>
            <p:nvSpPr>
              <p:cNvPr id="19" name="Text Box 12"/>
              <p:cNvSpPr txBox="1"/>
              <p:nvPr/>
            </p:nvSpPr>
            <p:spPr>
              <a:xfrm>
                <a:off x="172193" y="5938"/>
                <a:ext cx="6419850" cy="2806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1270" indent="450850" algn="ctr">
                  <a:lnSpc>
                    <a:spcPct val="112000"/>
                  </a:lnSpc>
                  <a:spcBef>
                    <a:spcPts val="0"/>
                  </a:spcBef>
                  <a:spcAft>
                    <a:spcPts val="430"/>
                  </a:spcAft>
                </a:pPr>
                <a:r>
                  <a:rPr lang="ro-RO" sz="800" b="1" spc="280">
                    <a:solidFill>
                      <a:srgbClr val="1C18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Înregistrat ca operator de date cu caracter personal cu nr.25720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0" y="2968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0" y="18406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DFFDFA2-EC9C-BE1A-597F-6030D8E097EC}"/>
              </a:ext>
            </a:extLst>
          </p:cNvPr>
          <p:cNvSpPr txBox="1">
            <a:spLocks/>
          </p:cNvSpPr>
          <p:nvPr/>
        </p:nvSpPr>
        <p:spPr>
          <a:xfrm>
            <a:off x="310198" y="2247062"/>
            <a:ext cx="10121425" cy="19100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ro-RO" sz="2000" dirty="0">
                <a:latin typeface="Trebuchet MS" panose="020B0603020202020204" pitchFamily="34" charset="0"/>
              </a:rPr>
              <a:t>Cum căutăm în:</a:t>
            </a:r>
          </a:p>
          <a:p>
            <a:pPr lvl="0" algn="l">
              <a:defRPr/>
            </a:pPr>
            <a:endParaRPr lang="ro-RO" sz="2000" dirty="0">
              <a:latin typeface="Trebuchet MS" panose="020B0603020202020204" pitchFamily="34" charset="0"/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  <a:defRPr/>
            </a:pPr>
            <a:r>
              <a:rPr lang="ro-RO" sz="2000" dirty="0">
                <a:latin typeface="Trebuchet MS" panose="020B0603020202020204" pitchFamily="34" charset="0"/>
              </a:rPr>
              <a:t>Programe de studii: licență, masterat, postuniversitar </a:t>
            </a:r>
          </a:p>
          <a:p>
            <a:pPr marL="342900" lvl="0" indent="-342900" algn="l">
              <a:buFont typeface="Arial" panose="020B0604020202020204" pitchFamily="34" charset="0"/>
              <a:buChar char="•"/>
              <a:defRPr/>
            </a:pPr>
            <a:r>
              <a:rPr lang="ro-RO" sz="2000" dirty="0">
                <a:latin typeface="Trebuchet MS" panose="020B0603020202020204" pitchFamily="34" charset="0"/>
              </a:rPr>
              <a:t>Standarde ocupaționale </a:t>
            </a:r>
          </a:p>
          <a:p>
            <a:pPr marL="342900" lvl="0" indent="-342900" algn="l">
              <a:buFont typeface="Arial" panose="020B0604020202020204" pitchFamily="34" charset="0"/>
              <a:buChar char="•"/>
              <a:defRPr/>
            </a:pPr>
            <a:r>
              <a:rPr lang="ro-RO" sz="2000" dirty="0">
                <a:latin typeface="Trebuchet MS" panose="020B0603020202020204" pitchFamily="34" charset="0"/>
              </a:rPr>
              <a:t>Furnizori </a:t>
            </a:r>
          </a:p>
          <a:p>
            <a:pPr lvl="0" algn="l">
              <a:defRPr/>
            </a:pPr>
            <a:endParaRPr lang="ro-RO" sz="2000" dirty="0">
              <a:latin typeface="Trebuchet MS" panose="020B0603020202020204" pitchFamily="34" charset="0"/>
            </a:endParaRPr>
          </a:p>
          <a:p>
            <a:pPr lvl="0" algn="l">
              <a:defRPr/>
            </a:pPr>
            <a:r>
              <a:rPr lang="ro-RO" sz="2000" dirty="0">
                <a:latin typeface="Trebuchet MS" panose="020B0603020202020204" pitchFamily="34" charset="0"/>
              </a:rPr>
              <a:t>Exemple, aplicații, situații de caz: </a:t>
            </a:r>
            <a:r>
              <a:rPr lang="it-IT" sz="2000" dirty="0">
                <a:latin typeface="Trebuchet MS" panose="020B0603020202020204" pitchFamily="34" charset="0"/>
              </a:rPr>
              <a:t>Universitatea „1 Decembrie 1918” din Alba Iulia</a:t>
            </a:r>
            <a:endParaRPr lang="ro-RO" sz="2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151095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E1DCB9A1-EBB4-4FB3-8C73-DB2F0F021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164" y="-89394"/>
            <a:ext cx="12501403" cy="694739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80E1246-9E01-4558-B520-4D324149C6BE}"/>
              </a:ext>
            </a:extLst>
          </p:cNvPr>
          <p:cNvGrpSpPr/>
          <p:nvPr/>
        </p:nvGrpSpPr>
        <p:grpSpPr>
          <a:xfrm>
            <a:off x="-971339" y="6196942"/>
            <a:ext cx="13163339" cy="538120"/>
            <a:chOff x="-971339" y="6196942"/>
            <a:chExt cx="13163339" cy="5381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D3FF3F3-709A-4A95-B0B2-FF255377E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602387-C02A-4E21-B7B9-A62E97DFF7B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D3428C7-1EC2-4E72-B2C7-599AC6BD5AF2}"/>
              </a:ext>
            </a:extLst>
          </p:cNvPr>
          <p:cNvSpPr txBox="1"/>
          <p:nvPr/>
        </p:nvSpPr>
        <p:spPr>
          <a:xfrm>
            <a:off x="2388637" y="1871478"/>
            <a:ext cx="6733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7200" b="1" i="0" u="none" strike="noStrike" kern="1200" cap="none" spc="0" normalizeH="0" baseline="0" noProof="0" dirty="0">
                <a:ln>
                  <a:noFill/>
                </a:ln>
                <a:solidFill>
                  <a:srgbClr val="00319A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Vă mulțumim!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B07ACA-41F1-4AD5-AF9A-407D293E7F28}"/>
              </a:ext>
            </a:extLst>
          </p:cNvPr>
          <p:cNvSpPr txBox="1"/>
          <p:nvPr/>
        </p:nvSpPr>
        <p:spPr>
          <a:xfrm>
            <a:off x="7559352" y="4582192"/>
            <a:ext cx="5443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1" i="0" u="none" strike="noStrike" kern="1200" cap="none" spc="0" normalizeH="0" baseline="0" noProof="0" dirty="0">
                <a:ln>
                  <a:noFill/>
                </a:ln>
                <a:solidFill>
                  <a:srgbClr val="00319A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office@anc.edu.ro</a:t>
            </a:r>
            <a:endParaRPr kumimoji="0" lang="ro-RO" sz="1400" b="0" i="0" u="none" strike="noStrike" kern="1200" cap="none" spc="0" normalizeH="0" baseline="0" noProof="0" dirty="0">
              <a:ln>
                <a:noFill/>
              </a:ln>
              <a:solidFill>
                <a:srgbClr val="00319A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45CB86-0185-4259-A4B0-2C929D842612}"/>
              </a:ext>
            </a:extLst>
          </p:cNvPr>
          <p:cNvSpPr txBox="1"/>
          <p:nvPr/>
        </p:nvSpPr>
        <p:spPr>
          <a:xfrm>
            <a:off x="7559352" y="4325458"/>
            <a:ext cx="5443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1" i="0" u="none" strike="noStrike" kern="1200" cap="none" spc="0" normalizeH="0" baseline="0" noProof="0" dirty="0">
                <a:ln>
                  <a:noFill/>
                </a:ln>
                <a:solidFill>
                  <a:srgbClr val="00319A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https://www.anc.edu.ro/</a:t>
            </a:r>
            <a:endParaRPr kumimoji="0" lang="ro-RO" sz="1400" b="0" i="0" u="none" strike="noStrike" kern="1200" cap="none" spc="0" normalizeH="0" baseline="0" noProof="0" dirty="0">
              <a:ln>
                <a:noFill/>
              </a:ln>
              <a:solidFill>
                <a:srgbClr val="00319A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586A5A-B2C7-4CAE-8A98-9537815F2C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401012" y="4400176"/>
            <a:ext cx="158340" cy="1583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E3A495-0275-422E-8489-C4D058AFD1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01012" y="4684028"/>
            <a:ext cx="158340" cy="15834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676842" y="306757"/>
            <a:ext cx="6838315" cy="937895"/>
            <a:chOff x="0" y="0"/>
            <a:chExt cx="6838315" cy="937895"/>
          </a:xfrm>
        </p:grpSpPr>
        <p:pic>
          <p:nvPicPr>
            <p:cNvPr id="15" name="Picture 14" descr="C:\Users\Anc\AppData\Local\Microsoft\Windows\INetCache\Content.Word\text_and_logoANC2022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2575" y="38100"/>
              <a:ext cx="1439545" cy="61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15" descr="C:\Users\Anc\Downloads\logo_ME_new_2021_0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665730" cy="69405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2" name="Group 21"/>
            <p:cNvGrpSpPr/>
            <p:nvPr/>
          </p:nvGrpSpPr>
          <p:grpSpPr>
            <a:xfrm>
              <a:off x="104775" y="657225"/>
              <a:ext cx="6733540" cy="280670"/>
              <a:chOff x="0" y="5938"/>
              <a:chExt cx="6733540" cy="280670"/>
            </a:xfrm>
          </p:grpSpPr>
          <p:sp>
            <p:nvSpPr>
              <p:cNvPr id="24" name="Text Box 12"/>
              <p:cNvSpPr txBox="1"/>
              <p:nvPr/>
            </p:nvSpPr>
            <p:spPr>
              <a:xfrm>
                <a:off x="172193" y="5938"/>
                <a:ext cx="6419850" cy="2806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1270" indent="450850" algn="ctr">
                  <a:lnSpc>
                    <a:spcPct val="112000"/>
                  </a:lnSpc>
                  <a:spcBef>
                    <a:spcPts val="0"/>
                  </a:spcBef>
                  <a:spcAft>
                    <a:spcPts val="430"/>
                  </a:spcAft>
                </a:pPr>
                <a:r>
                  <a:rPr lang="ro-RO" sz="800" b="1" spc="280">
                    <a:solidFill>
                      <a:srgbClr val="1C18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Înregistrat ca operator de date cu caracter personal cu nr.25720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>
                <a:off x="0" y="2968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0" y="18406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4531973-EFCD-DE3A-374C-6D4850CCB1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764" y="5819338"/>
            <a:ext cx="1439545" cy="612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4757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F3E6D44-CADB-4F14-B6C3-21E4823AF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164" y="-89394"/>
            <a:ext cx="12501403" cy="694739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80E1246-9E01-4558-B520-4D324149C6BE}"/>
              </a:ext>
            </a:extLst>
          </p:cNvPr>
          <p:cNvGrpSpPr/>
          <p:nvPr/>
        </p:nvGrpSpPr>
        <p:grpSpPr>
          <a:xfrm>
            <a:off x="-971339" y="6196942"/>
            <a:ext cx="13163339" cy="538120"/>
            <a:chOff x="-971339" y="6196942"/>
            <a:chExt cx="13163339" cy="5381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D3FF3F3-709A-4A95-B0B2-FF255377E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602387-C02A-4E21-B7B9-A62E97DFF7B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A9DFAB2B-D35F-474E-BB06-85B5C679D7D5}"/>
              </a:ext>
            </a:extLst>
          </p:cNvPr>
          <p:cNvSpPr txBox="1">
            <a:spLocks/>
          </p:cNvSpPr>
          <p:nvPr/>
        </p:nvSpPr>
        <p:spPr>
          <a:xfrm>
            <a:off x="585893" y="810716"/>
            <a:ext cx="10433560" cy="70223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o-RO" sz="3000" b="1" dirty="0">
                <a:solidFill>
                  <a:srgbClr val="00319A"/>
                </a:solidFill>
                <a:latin typeface="Trebuchet MS" panose="020B0603020202020204" pitchFamily="34" charset="0"/>
              </a:rPr>
              <a:t>Sarcini ANC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319A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ABA16C6-2311-48F3-B25F-27FA4C2671F9}"/>
              </a:ext>
            </a:extLst>
          </p:cNvPr>
          <p:cNvSpPr txBox="1">
            <a:spLocks/>
          </p:cNvSpPr>
          <p:nvPr/>
        </p:nvSpPr>
        <p:spPr>
          <a:xfrm>
            <a:off x="388189" y="1512955"/>
            <a:ext cx="11324840" cy="4585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800" b="1" dirty="0">
              <a:latin typeface="Trebuchet MS" panose="020B0603020202020204" pitchFamily="34" charset="0"/>
            </a:endParaRPr>
          </a:p>
          <a:p>
            <a:pPr algn="l"/>
            <a:r>
              <a:rPr lang="ro-RO" sz="2000" b="1" dirty="0">
                <a:solidFill>
                  <a:srgbClr val="00319A"/>
                </a:solidFill>
                <a:latin typeface="Trebuchet MS" panose="020B0603020202020204" pitchFamily="34" charset="0"/>
              </a:rPr>
              <a:t>În conformitate cu Legea învățământului superior nr. 199/2023, Autoritatea Națională pentru Calificări are următoarele atribuții:</a:t>
            </a:r>
            <a:endParaRPr lang="en-US" sz="2000" b="1" dirty="0">
              <a:solidFill>
                <a:srgbClr val="00319A"/>
              </a:solidFill>
              <a:latin typeface="Trebuchet MS" panose="020B0603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err="1">
                <a:latin typeface="Trebuchet MS" panose="020B0603020202020204" pitchFamily="34" charset="0"/>
              </a:rPr>
              <a:t>elaborează</a:t>
            </a:r>
            <a:r>
              <a:rPr lang="en-US" sz="2000" dirty="0">
                <a:latin typeface="Trebuchet MS" panose="020B0603020202020204" pitchFamily="34" charset="0"/>
              </a:rPr>
              <a:t>, </a:t>
            </a:r>
            <a:r>
              <a:rPr lang="en-US" sz="2000" dirty="0" err="1">
                <a:latin typeface="Trebuchet MS" panose="020B0603020202020204" pitchFamily="34" charset="0"/>
              </a:rPr>
              <a:t>implementează</a:t>
            </a:r>
            <a:r>
              <a:rPr lang="en-US" sz="2000" dirty="0">
                <a:latin typeface="Trebuchet MS" panose="020B0603020202020204" pitchFamily="34" charset="0"/>
              </a:rPr>
              <a:t>, </a:t>
            </a:r>
            <a:r>
              <a:rPr lang="en-US" sz="2000" dirty="0" err="1">
                <a:latin typeface="Trebuchet MS" panose="020B0603020202020204" pitchFamily="34" charset="0"/>
              </a:rPr>
              <a:t>actualizează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latin typeface="Trebuchet MS" panose="020B0603020202020204" pitchFamily="34" charset="0"/>
              </a:rPr>
              <a:t>și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latin typeface="Trebuchet MS" panose="020B0603020202020204" pitchFamily="34" charset="0"/>
              </a:rPr>
              <a:t>gestionează</a:t>
            </a:r>
            <a:r>
              <a:rPr lang="en-US" sz="2000" dirty="0">
                <a:latin typeface="Trebuchet MS" panose="020B0603020202020204" pitchFamily="34" charset="0"/>
              </a:rPr>
              <a:t> CNC pe </a:t>
            </a:r>
            <a:r>
              <a:rPr lang="en-US" sz="2000" dirty="0" err="1">
                <a:latin typeface="Trebuchet MS" panose="020B0603020202020204" pitchFamily="34" charset="0"/>
              </a:rPr>
              <a:t>baza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latin typeface="Trebuchet MS" panose="020B0603020202020204" pitchFamily="34" charset="0"/>
              </a:rPr>
              <a:t>corelării</a:t>
            </a:r>
            <a:r>
              <a:rPr lang="en-US" sz="2000" dirty="0">
                <a:latin typeface="Trebuchet MS" panose="020B0603020202020204" pitchFamily="34" charset="0"/>
              </a:rPr>
              <a:t> cu </a:t>
            </a:r>
            <a:r>
              <a:rPr lang="en-US" sz="2000" dirty="0" err="1">
                <a:latin typeface="Trebuchet MS" panose="020B0603020202020204" pitchFamily="34" charset="0"/>
              </a:rPr>
              <a:t>Cadrul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latin typeface="Trebuchet MS" panose="020B0603020202020204" pitchFamily="34" charset="0"/>
              </a:rPr>
              <a:t>european</a:t>
            </a:r>
            <a:r>
              <a:rPr lang="en-US" sz="2000" dirty="0">
                <a:latin typeface="Trebuchet MS" panose="020B0603020202020204" pitchFamily="34" charset="0"/>
              </a:rPr>
              <a:t> al </a:t>
            </a:r>
            <a:r>
              <a:rPr lang="en-US" sz="2000" dirty="0" err="1">
                <a:latin typeface="Trebuchet MS" panose="020B0603020202020204" pitchFamily="34" charset="0"/>
              </a:rPr>
              <a:t>calificărilor;reglementeaza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latin typeface="Trebuchet MS" panose="020B0603020202020204" pitchFamily="34" charset="0"/>
              </a:rPr>
              <a:t>domeniul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latin typeface="Trebuchet MS" panose="020B0603020202020204" pitchFamily="34" charset="0"/>
              </a:rPr>
              <a:t>calificarilor</a:t>
            </a:r>
            <a:r>
              <a:rPr lang="en-US" sz="2000" dirty="0">
                <a:latin typeface="Trebuchet MS" panose="020B0603020202020204" pitchFamily="34" charset="0"/>
              </a:rPr>
              <a:t> ;</a:t>
            </a:r>
            <a:endParaRPr lang="ro-RO" sz="2000" dirty="0">
              <a:latin typeface="Trebuchet MS" panose="020B0603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o-RO" sz="2000" dirty="0">
                <a:latin typeface="Trebuchet MS" panose="020B0603020202020204" pitchFamily="34" charset="0"/>
              </a:rPr>
              <a:t>implementează, actualizează și gestionează RNC</a:t>
            </a:r>
            <a:r>
              <a:rPr lang="en-US" sz="2000" dirty="0">
                <a:latin typeface="Trebuchet MS" panose="020B0603020202020204" pitchFamily="34" charset="0"/>
              </a:rPr>
              <a:t> respective RNCIS </a:t>
            </a:r>
            <a:r>
              <a:rPr lang="en-US" sz="2000" dirty="0" err="1">
                <a:latin typeface="Trebuchet MS" panose="020B0603020202020204" pitchFamily="34" charset="0"/>
              </a:rPr>
              <a:t>si</a:t>
            </a:r>
            <a:r>
              <a:rPr lang="en-US" sz="2000" dirty="0">
                <a:latin typeface="Trebuchet MS" panose="020B0603020202020204" pitchFamily="34" charset="0"/>
              </a:rPr>
              <a:t> RNCP </a:t>
            </a:r>
            <a:r>
              <a:rPr lang="ro-RO" sz="2000" dirty="0">
                <a:latin typeface="Trebuchet MS" panose="020B0603020202020204" pitchFamily="34" charset="0"/>
              </a:rPr>
              <a:t>,</a:t>
            </a:r>
            <a:r>
              <a:rPr lang="en-US" sz="2000" dirty="0">
                <a:latin typeface="Trebuchet MS" panose="020B0603020202020204" pitchFamily="34" charset="0"/>
              </a:rPr>
              <a:t>care </a:t>
            </a:r>
            <a:r>
              <a:rPr lang="en-US" sz="2000" dirty="0" err="1">
                <a:latin typeface="Trebuchet MS" panose="020B0603020202020204" pitchFamily="34" charset="0"/>
              </a:rPr>
              <a:t>asigura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latin typeface="Trebuchet MS" panose="020B0603020202020204" pitchFamily="34" charset="0"/>
              </a:rPr>
              <a:t>transparenta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ro-RO" sz="2000" dirty="0"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latin typeface="Trebuchet MS" panose="020B0603020202020204" pitchFamily="34" charset="0"/>
              </a:rPr>
              <a:t>corelari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ro-RO" sz="2000" dirty="0">
                <a:latin typeface="Trebuchet MS" panose="020B0603020202020204" pitchFamily="34" charset="0"/>
              </a:rPr>
              <a:t> calificărilor </a:t>
            </a:r>
            <a:r>
              <a:rPr lang="en-US" sz="2000" dirty="0">
                <a:latin typeface="Trebuchet MS" panose="020B0603020202020204" pitchFamily="34" charset="0"/>
              </a:rPr>
              <a:t>din </a:t>
            </a:r>
            <a:r>
              <a:rPr lang="ro-RO" sz="2000" dirty="0">
                <a:latin typeface="Trebuchet MS" panose="020B0603020202020204" pitchFamily="34" charset="0"/>
              </a:rPr>
              <a:t>învățământul terțiar universitar și </a:t>
            </a:r>
            <a:r>
              <a:rPr lang="ro-RO" sz="2000" dirty="0" err="1">
                <a:latin typeface="Trebuchet MS" panose="020B0603020202020204" pitchFamily="34" charset="0"/>
              </a:rPr>
              <a:t>nonuniversitar</a:t>
            </a:r>
            <a:r>
              <a:rPr lang="ro-RO" sz="2000" dirty="0">
                <a:latin typeface="Trebuchet MS" panose="020B0603020202020204" pitchFamily="34" charset="0"/>
              </a:rPr>
              <a:t>, învățământul preuniversitar, respectiv formarea profesională a adulților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ro-RO" sz="2000" dirty="0">
                <a:latin typeface="Trebuchet MS" panose="020B0603020202020204" pitchFamily="34" charset="0"/>
              </a:rPr>
              <a:t>cu cerințele pieței muncii</a:t>
            </a:r>
            <a:r>
              <a:rPr lang="en-US" sz="2000" dirty="0">
                <a:latin typeface="Trebuchet MS" panose="020B0603020202020204" pitchFamily="34" charset="0"/>
              </a:rPr>
              <a:t>;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o-RO" sz="2000" dirty="0">
                <a:latin typeface="Trebuchet MS" panose="020B0603020202020204" pitchFamily="34" charset="0"/>
              </a:rPr>
              <a:t>este Punct național de contact pentru Cadrul european al calificărilor, Europass, sistemul IMI, ESCO, Euroguidance;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o-RO" sz="2000" dirty="0">
                <a:latin typeface="Trebuchet MS" panose="020B0603020202020204" pitchFamily="34" charset="0"/>
              </a:rPr>
              <a:t>elaborează metodologia de acordare a creditelor transferabile în învățarea pe tot parcursul vieții, care se aprobă prin ordin al ministrului educației;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latin typeface="Trebuchet MS" panose="020B0603020202020204" pitchFamily="34" charset="0"/>
              </a:rPr>
              <a:t>metodologia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latin typeface="Trebuchet MS" panose="020B0603020202020204" pitchFamily="34" charset="0"/>
              </a:rPr>
              <a:t>pentru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latin typeface="Trebuchet MS" panose="020B0603020202020204" pitchFamily="34" charset="0"/>
              </a:rPr>
              <a:t>programele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latin typeface="Trebuchet MS" panose="020B0603020202020204" pitchFamily="34" charset="0"/>
              </a:rPr>
              <a:t>postuniversitare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latin typeface="Trebuchet MS" panose="020B0603020202020204" pitchFamily="34" charset="0"/>
              </a:rPr>
              <a:t>si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latin typeface="Trebuchet MS" panose="020B0603020202020204" pitchFamily="34" charset="0"/>
              </a:rPr>
              <a:t>microcertificari</a:t>
            </a:r>
            <a:r>
              <a:rPr lang="en-US" sz="2000" dirty="0">
                <a:latin typeface="Trebuchet MS" panose="020B0603020202020204" pitchFamily="34" charset="0"/>
              </a:rPr>
              <a:t>.</a:t>
            </a:r>
            <a:endParaRPr lang="ro-RO" sz="2000" dirty="0">
              <a:latin typeface="Trebuchet MS" panose="020B0603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o-RO" sz="2000" dirty="0">
              <a:latin typeface="Trebuchet MS" panose="020B0603020202020204" pitchFamily="34" charset="0"/>
            </a:endParaRPr>
          </a:p>
          <a:p>
            <a:pPr marL="342900" indent="-342900" algn="l">
              <a:buClr>
                <a:srgbClr val="00319A"/>
              </a:buClr>
              <a:buAutoNum type="arabicPeriod"/>
            </a:pPr>
            <a:endParaRPr lang="ro-RO" sz="1800" dirty="0">
              <a:latin typeface="Trebuchet MS" panose="020B0603020202020204" pitchFamily="34" charset="0"/>
            </a:endParaRPr>
          </a:p>
          <a:p>
            <a:pPr algn="l">
              <a:buClr>
                <a:srgbClr val="00319A"/>
              </a:buClr>
            </a:pPr>
            <a:endParaRPr kumimoji="0" lang="ro-RO" sz="1800" b="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ebuchet MS" panose="020B0603020202020204" pitchFamily="34" charset="0"/>
            </a:endParaRPr>
          </a:p>
          <a:p>
            <a:pPr marL="342900" indent="-342900" algn="l">
              <a:buClr>
                <a:srgbClr val="00319A"/>
              </a:buClr>
              <a:buAutoNum type="arabicPeriod"/>
            </a:pPr>
            <a:endParaRPr kumimoji="0" lang="en-US" sz="1800" b="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ebuchet MS" panose="020B0603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16B83F-E257-AEF2-58F3-6FAF5A966A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764" y="5754129"/>
            <a:ext cx="1439545" cy="612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0A8DE82-5AC6-167C-7FA5-FE7C8C911356}"/>
              </a:ext>
            </a:extLst>
          </p:cNvPr>
          <p:cNvGrpSpPr/>
          <p:nvPr/>
        </p:nvGrpSpPr>
        <p:grpSpPr>
          <a:xfrm>
            <a:off x="2676842" y="109900"/>
            <a:ext cx="6838315" cy="937895"/>
            <a:chOff x="0" y="0"/>
            <a:chExt cx="6838315" cy="937895"/>
          </a:xfrm>
        </p:grpSpPr>
        <p:pic>
          <p:nvPicPr>
            <p:cNvPr id="4" name="Picture 3" descr="C:\Users\Anc\AppData\Local\Microsoft\Windows\INetCache\Content.Word\text_and_logoANC2022.png">
              <a:extLst>
                <a:ext uri="{FF2B5EF4-FFF2-40B4-BE49-F238E27FC236}">
                  <a16:creationId xmlns:a16="http://schemas.microsoft.com/office/drawing/2014/main" id="{85D40C8C-D50F-0E9E-35C9-2523B995D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2575" y="38100"/>
              <a:ext cx="1439545" cy="61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4" descr="C:\Users\Anc\Downloads\logo_ME_new_2021_0.png">
              <a:extLst>
                <a:ext uri="{FF2B5EF4-FFF2-40B4-BE49-F238E27FC236}">
                  <a16:creationId xmlns:a16="http://schemas.microsoft.com/office/drawing/2014/main" id="{4E8C5239-7FE8-CF50-1731-E2EB8E510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665730" cy="69405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6EDD0A9-E120-71AF-F87F-35033F044FE2}"/>
                </a:ext>
              </a:extLst>
            </p:cNvPr>
            <p:cNvGrpSpPr/>
            <p:nvPr/>
          </p:nvGrpSpPr>
          <p:grpSpPr>
            <a:xfrm>
              <a:off x="104775" y="657225"/>
              <a:ext cx="6733540" cy="280670"/>
              <a:chOff x="0" y="5938"/>
              <a:chExt cx="6733540" cy="280670"/>
            </a:xfrm>
          </p:grpSpPr>
          <p:sp>
            <p:nvSpPr>
              <p:cNvPr id="7" name="Text Box 12">
                <a:extLst>
                  <a:ext uri="{FF2B5EF4-FFF2-40B4-BE49-F238E27FC236}">
                    <a16:creationId xmlns:a16="http://schemas.microsoft.com/office/drawing/2014/main" id="{F0829C60-BDC4-AF5F-45F2-5735B96F46DB}"/>
                  </a:ext>
                </a:extLst>
              </p:cNvPr>
              <p:cNvSpPr txBox="1"/>
              <p:nvPr/>
            </p:nvSpPr>
            <p:spPr>
              <a:xfrm>
                <a:off x="172193" y="5938"/>
                <a:ext cx="6419850" cy="2806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1270" indent="450850" algn="ctr">
                  <a:lnSpc>
                    <a:spcPct val="112000"/>
                  </a:lnSpc>
                  <a:spcBef>
                    <a:spcPts val="0"/>
                  </a:spcBef>
                  <a:spcAft>
                    <a:spcPts val="430"/>
                  </a:spcAft>
                </a:pPr>
                <a:r>
                  <a:rPr lang="ro-RO" sz="800" b="1" spc="280">
                    <a:solidFill>
                      <a:srgbClr val="1C18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Înregistrat ca operator de date cu caracter personal cu nr.25720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84DEE601-F32C-EE22-6205-2A59D03B01B6}"/>
                  </a:ext>
                </a:extLst>
              </p:cNvPr>
              <p:cNvCxnSpPr/>
              <p:nvPr/>
            </p:nvCxnSpPr>
            <p:spPr>
              <a:xfrm>
                <a:off x="0" y="2968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C6796CE5-4758-BBD4-A65C-DA1DD750F9C7}"/>
                  </a:ext>
                </a:extLst>
              </p:cNvPr>
              <p:cNvCxnSpPr/>
              <p:nvPr/>
            </p:nvCxnSpPr>
            <p:spPr>
              <a:xfrm>
                <a:off x="0" y="18406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357997771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F3E6D44-CADB-4F14-B6C3-21E4823AF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164" y="-89394"/>
            <a:ext cx="12501403" cy="694739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80E1246-9E01-4558-B520-4D324149C6BE}"/>
              </a:ext>
            </a:extLst>
          </p:cNvPr>
          <p:cNvGrpSpPr/>
          <p:nvPr/>
        </p:nvGrpSpPr>
        <p:grpSpPr>
          <a:xfrm>
            <a:off x="-971339" y="6196942"/>
            <a:ext cx="13163339" cy="538120"/>
            <a:chOff x="-971339" y="6196942"/>
            <a:chExt cx="13163339" cy="5381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D3FF3F3-709A-4A95-B0B2-FF255377E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602387-C02A-4E21-B7B9-A62E97DFF7B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A9DFAB2B-D35F-474E-BB06-85B5C679D7D5}"/>
              </a:ext>
            </a:extLst>
          </p:cNvPr>
          <p:cNvSpPr txBox="1">
            <a:spLocks/>
          </p:cNvSpPr>
          <p:nvPr/>
        </p:nvSpPr>
        <p:spPr>
          <a:xfrm>
            <a:off x="585893" y="810716"/>
            <a:ext cx="10433560" cy="70223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o-RO" sz="3100" b="1" dirty="0">
                <a:solidFill>
                  <a:srgbClr val="00319A"/>
                </a:solidFill>
                <a:latin typeface="Trebuchet MS" panose="020B0603020202020204" pitchFamily="34" charset="0"/>
              </a:rPr>
              <a:t>Registrul Național al Calificărilor (RNC)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319A"/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+mj-cs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ABA16C6-2311-48F3-B25F-27FA4C2671F9}"/>
              </a:ext>
            </a:extLst>
          </p:cNvPr>
          <p:cNvSpPr txBox="1">
            <a:spLocks/>
          </p:cNvSpPr>
          <p:nvPr/>
        </p:nvSpPr>
        <p:spPr>
          <a:xfrm>
            <a:off x="388189" y="1512955"/>
            <a:ext cx="11324840" cy="4585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800" b="1" dirty="0">
              <a:solidFill>
                <a:srgbClr val="00319A"/>
              </a:solidFill>
              <a:latin typeface="Trebuchet MS" panose="020B0603020202020204" pitchFamily="34" charset="0"/>
            </a:endParaRPr>
          </a:p>
          <a:p>
            <a:pPr algn="l">
              <a:buClr>
                <a:srgbClr val="00319A"/>
              </a:buClr>
            </a:pPr>
            <a:r>
              <a:rPr lang="ro-RO" sz="1800" dirty="0">
                <a:latin typeface="Trebuchet MS" panose="020B0603020202020204" pitchFamily="34" charset="0"/>
              </a:rPr>
              <a:t> În prezent, RNC este format din trei registre:</a:t>
            </a:r>
          </a:p>
          <a:p>
            <a:pPr algn="l">
              <a:buClr>
                <a:srgbClr val="00319A"/>
              </a:buClr>
            </a:pPr>
            <a:endParaRPr lang="en-US" sz="1800" dirty="0">
              <a:latin typeface="Trebuchet MS" panose="020B0603020202020204" pitchFamily="34" charset="0"/>
            </a:endParaRPr>
          </a:p>
          <a:p>
            <a:pPr marL="342900" indent="-342900" algn="l">
              <a:buClr>
                <a:srgbClr val="00319A"/>
              </a:buClr>
              <a:buFont typeface="Arial" panose="020B0604020202020204" pitchFamily="34" charset="0"/>
              <a:buAutoNum type="arabicPeriod"/>
            </a:pPr>
            <a:r>
              <a:rPr lang="ro-RO" sz="1800" dirty="0">
                <a:latin typeface="Trebuchet MS" panose="020B0603020202020204" pitchFamily="34" charset="0"/>
              </a:rPr>
              <a:t>Registrul Național al Calificărilor din Învățământul Superior (RNCIS) </a:t>
            </a:r>
            <a:r>
              <a:rPr lang="en-US" sz="1800" dirty="0">
                <a:latin typeface="Trebuchet MS" panose="020B0603020202020204" pitchFamily="34" charset="0"/>
              </a:rPr>
              <a:t>,in care se </a:t>
            </a:r>
            <a:r>
              <a:rPr lang="en-US" sz="1800" dirty="0" err="1">
                <a:latin typeface="Trebuchet MS" panose="020B0603020202020204" pitchFamily="34" charset="0"/>
              </a:rPr>
              <a:t>regaseste</a:t>
            </a:r>
            <a:r>
              <a:rPr lang="en-US" sz="1800" dirty="0">
                <a:latin typeface="Trebuchet MS" panose="020B0603020202020204" pitchFamily="34" charset="0"/>
              </a:rPr>
              <a:t> </a:t>
            </a:r>
            <a:r>
              <a:rPr lang="en-US" sz="1800" dirty="0" err="1">
                <a:latin typeface="Trebuchet MS" panose="020B0603020202020204" pitchFamily="34" charset="0"/>
              </a:rPr>
              <a:t>separat</a:t>
            </a:r>
            <a:r>
              <a:rPr lang="en-US" sz="1800" dirty="0">
                <a:latin typeface="Trebuchet MS" panose="020B0603020202020204" pitchFamily="34" charset="0"/>
              </a:rPr>
              <a:t> </a:t>
            </a:r>
            <a:r>
              <a:rPr lang="en-US" sz="1800" dirty="0" err="1">
                <a:latin typeface="Trebuchet MS" panose="020B0603020202020204" pitchFamily="34" charset="0"/>
              </a:rPr>
              <a:t>si</a:t>
            </a:r>
            <a:r>
              <a:rPr lang="en-US" sz="1800" dirty="0">
                <a:latin typeface="Trebuchet MS" panose="020B0603020202020204" pitchFamily="34" charset="0"/>
              </a:rPr>
              <a:t> </a:t>
            </a:r>
            <a:r>
              <a:rPr lang="ro-RO" sz="1800" dirty="0">
                <a:solidFill>
                  <a:prstClr val="black"/>
                </a:solidFill>
                <a:latin typeface="Trebuchet MS" panose="020B0603020202020204" pitchFamily="34" charset="0"/>
              </a:rPr>
              <a:t>Registrul Național al Programelor Postuniversitare (RNPP)</a:t>
            </a:r>
            <a:endParaRPr lang="ro-RO" sz="1800" dirty="0">
              <a:latin typeface="Trebuchet MS" panose="020B0603020202020204" pitchFamily="34" charset="0"/>
            </a:endParaRPr>
          </a:p>
          <a:p>
            <a:pPr marL="342900" indent="-342900" algn="l">
              <a:buClr>
                <a:srgbClr val="00319A"/>
              </a:buClr>
              <a:buAutoNum type="arabicPeriod"/>
            </a:pPr>
            <a:r>
              <a:rPr kumimoji="0" lang="ro-RO" sz="18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Registrul Național al Calificărilor Profesionale (RNCP)</a:t>
            </a:r>
          </a:p>
          <a:p>
            <a:pPr marL="342900" indent="-342900" algn="l">
              <a:buClr>
                <a:srgbClr val="00319A"/>
              </a:buClr>
              <a:buAutoNum type="arabicPeriod"/>
            </a:pPr>
            <a:r>
              <a:rPr lang="ro-RO" sz="1800" dirty="0">
                <a:solidFill>
                  <a:prstClr val="black"/>
                </a:solidFill>
                <a:latin typeface="Trebuchet MS" panose="020B0603020202020204" pitchFamily="34" charset="0"/>
              </a:rPr>
              <a:t>Registrul Național al Programelor Postuniversitare (RNPP)</a:t>
            </a:r>
            <a:endParaRPr lang="nn-NO" sz="1800" b="1" dirty="0">
              <a:solidFill>
                <a:srgbClr val="00319A"/>
              </a:solidFill>
              <a:latin typeface="Trebuchet MS" panose="020B0603020202020204" pitchFamily="34" charset="0"/>
            </a:endParaRPr>
          </a:p>
          <a:p>
            <a:pPr marL="342900" indent="-342900" algn="l">
              <a:buClr>
                <a:srgbClr val="00319A"/>
              </a:buClr>
              <a:buAutoNum type="arabicPeriod"/>
            </a:pPr>
            <a:endParaRPr lang="en-US" sz="18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marL="285750" indent="-285750" algn="l">
              <a:buClr>
                <a:srgbClr val="00319A"/>
              </a:buClr>
              <a:buFont typeface="Arial" panose="020B0604020202020204" pitchFamily="34" charset="0"/>
              <a:buChar char="•"/>
            </a:pPr>
            <a:r>
              <a:rPr lang="ro-RO" sz="1800" dirty="0">
                <a:solidFill>
                  <a:prstClr val="black"/>
                </a:solidFill>
                <a:latin typeface="Trebuchet MS" panose="020B0603020202020204" pitchFamily="34" charset="0"/>
              </a:rPr>
              <a:t>În prezent, o nouă propunere de Hotărâre de Guvern privind Registrul Național al Calificărilor</a:t>
            </a:r>
            <a:r>
              <a:rPr lang="en-US" sz="1800" dirty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ro-RO" sz="1800" dirty="0">
                <a:solidFill>
                  <a:prstClr val="black"/>
                </a:solidFill>
                <a:latin typeface="Trebuchet MS" panose="020B0603020202020204" pitchFamily="34" charset="0"/>
              </a:rPr>
              <a:t>este în curs de aprobare, pe circuitul legislativ.</a:t>
            </a:r>
          </a:p>
          <a:p>
            <a:pPr marL="342900" indent="-342900" algn="l">
              <a:buClr>
                <a:srgbClr val="00319A"/>
              </a:buClr>
              <a:buAutoNum type="arabicPeriod"/>
            </a:pPr>
            <a:endParaRPr kumimoji="0" lang="en-US" sz="18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46469A-0C56-9EB3-461E-54ABA0F4A0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764" y="5754129"/>
            <a:ext cx="1439545" cy="612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43BB6DD-2503-ED21-7647-BA9D2AC0122D}"/>
              </a:ext>
            </a:extLst>
          </p:cNvPr>
          <p:cNvGrpSpPr/>
          <p:nvPr/>
        </p:nvGrpSpPr>
        <p:grpSpPr>
          <a:xfrm>
            <a:off x="2676842" y="109900"/>
            <a:ext cx="6838315" cy="937895"/>
            <a:chOff x="0" y="0"/>
            <a:chExt cx="6838315" cy="937895"/>
          </a:xfrm>
        </p:grpSpPr>
        <p:pic>
          <p:nvPicPr>
            <p:cNvPr id="4" name="Picture 3" descr="C:\Users\Anc\AppData\Local\Microsoft\Windows\INetCache\Content.Word\text_and_logoANC2022.png">
              <a:extLst>
                <a:ext uri="{FF2B5EF4-FFF2-40B4-BE49-F238E27FC236}">
                  <a16:creationId xmlns:a16="http://schemas.microsoft.com/office/drawing/2014/main" id="{822B9D6A-DDC2-13D9-E7F1-7450B3EA98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2575" y="38100"/>
              <a:ext cx="1439545" cy="61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4" descr="C:\Users\Anc\Downloads\logo_ME_new_2021_0.png">
              <a:extLst>
                <a:ext uri="{FF2B5EF4-FFF2-40B4-BE49-F238E27FC236}">
                  <a16:creationId xmlns:a16="http://schemas.microsoft.com/office/drawing/2014/main" id="{5F96248E-2067-FF2A-C54F-840975275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665730" cy="69405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B116A91-B80E-059B-8B27-42A03B629E1B}"/>
                </a:ext>
              </a:extLst>
            </p:cNvPr>
            <p:cNvGrpSpPr/>
            <p:nvPr/>
          </p:nvGrpSpPr>
          <p:grpSpPr>
            <a:xfrm>
              <a:off x="104775" y="657225"/>
              <a:ext cx="6733540" cy="280670"/>
              <a:chOff x="0" y="5938"/>
              <a:chExt cx="6733540" cy="280670"/>
            </a:xfrm>
          </p:grpSpPr>
          <p:sp>
            <p:nvSpPr>
              <p:cNvPr id="7" name="Text Box 12">
                <a:extLst>
                  <a:ext uri="{FF2B5EF4-FFF2-40B4-BE49-F238E27FC236}">
                    <a16:creationId xmlns:a16="http://schemas.microsoft.com/office/drawing/2014/main" id="{DD23696A-2829-1F37-6626-157FE7BA86E3}"/>
                  </a:ext>
                </a:extLst>
              </p:cNvPr>
              <p:cNvSpPr txBox="1"/>
              <p:nvPr/>
            </p:nvSpPr>
            <p:spPr>
              <a:xfrm>
                <a:off x="172193" y="5938"/>
                <a:ext cx="6419850" cy="2806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1270" indent="450850" algn="ctr">
                  <a:lnSpc>
                    <a:spcPct val="112000"/>
                  </a:lnSpc>
                  <a:spcBef>
                    <a:spcPts val="0"/>
                  </a:spcBef>
                  <a:spcAft>
                    <a:spcPts val="430"/>
                  </a:spcAft>
                </a:pPr>
                <a:r>
                  <a:rPr lang="ro-RO" sz="800" b="1" spc="280">
                    <a:solidFill>
                      <a:srgbClr val="1C18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Înregistrat ca operator de date cu caracter personal cu nr.25720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C877A952-EED0-55AB-92E7-E36F4B9DC9CB}"/>
                  </a:ext>
                </a:extLst>
              </p:cNvPr>
              <p:cNvCxnSpPr/>
              <p:nvPr/>
            </p:nvCxnSpPr>
            <p:spPr>
              <a:xfrm>
                <a:off x="0" y="2968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59CFB34-96F2-827C-5182-ED615DC59AC5}"/>
                  </a:ext>
                </a:extLst>
              </p:cNvPr>
              <p:cNvCxnSpPr/>
              <p:nvPr/>
            </p:nvCxnSpPr>
            <p:spPr>
              <a:xfrm>
                <a:off x="0" y="18406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070554151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F3E6D44-CADB-4F14-B6C3-21E4823AF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403" y="-89394"/>
            <a:ext cx="12501403" cy="694739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80E1246-9E01-4558-B520-4D324149C6BE}"/>
              </a:ext>
            </a:extLst>
          </p:cNvPr>
          <p:cNvGrpSpPr/>
          <p:nvPr/>
        </p:nvGrpSpPr>
        <p:grpSpPr>
          <a:xfrm>
            <a:off x="-971339" y="6196942"/>
            <a:ext cx="13163339" cy="538120"/>
            <a:chOff x="-971339" y="6196942"/>
            <a:chExt cx="13163339" cy="5381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D3FF3F3-709A-4A95-B0B2-FF255377E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602387-C02A-4E21-B7B9-A62E97DFF7B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A9DFAB2B-D35F-474E-BB06-85B5C679D7D5}"/>
              </a:ext>
            </a:extLst>
          </p:cNvPr>
          <p:cNvSpPr txBox="1">
            <a:spLocks/>
          </p:cNvSpPr>
          <p:nvPr/>
        </p:nvSpPr>
        <p:spPr>
          <a:xfrm>
            <a:off x="585893" y="810716"/>
            <a:ext cx="10433560" cy="70223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o-RO" sz="3100" b="1" dirty="0">
                <a:solidFill>
                  <a:srgbClr val="00319A"/>
                </a:solidFill>
                <a:latin typeface="Trebuchet MS" panose="020B0603020202020204" pitchFamily="34" charset="0"/>
              </a:rPr>
              <a:t>Legislație europeană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319A"/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+mj-cs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ABA16C6-2311-48F3-B25F-27FA4C2671F9}"/>
              </a:ext>
            </a:extLst>
          </p:cNvPr>
          <p:cNvSpPr txBox="1">
            <a:spLocks/>
          </p:cNvSpPr>
          <p:nvPr/>
        </p:nvSpPr>
        <p:spPr>
          <a:xfrm>
            <a:off x="585893" y="1512955"/>
            <a:ext cx="5730931" cy="4585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800" b="1" dirty="0">
              <a:solidFill>
                <a:srgbClr val="00319A"/>
              </a:solidFill>
              <a:latin typeface="Trebuchet MS" panose="020B0603020202020204" pitchFamily="34" charset="0"/>
            </a:endParaRPr>
          </a:p>
          <a:p>
            <a:pPr algn="l">
              <a:buClr>
                <a:srgbClr val="00319A"/>
              </a:buClr>
            </a:pPr>
            <a:r>
              <a:rPr kumimoji="0" lang="ro-RO" sz="18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Toate registrele gestionate de ANC, au fost implementate având la bază </a:t>
            </a:r>
            <a:r>
              <a:rPr lang="ro-RO" sz="1800" b="1" dirty="0">
                <a:solidFill>
                  <a:srgbClr val="00319A"/>
                </a:solidFill>
                <a:latin typeface="Trebuchet MS" panose="020B0603020202020204" pitchFamily="34" charset="0"/>
              </a:rPr>
              <a:t>Recomandarea consiliului </a:t>
            </a:r>
            <a:r>
              <a:rPr lang="en-GB" sz="1800" b="1" dirty="0">
                <a:solidFill>
                  <a:srgbClr val="00319A"/>
                </a:solidFill>
                <a:latin typeface="Trebuchet MS" panose="020B0603020202020204" pitchFamily="34" charset="0"/>
              </a:rPr>
              <a:t>din 22 </a:t>
            </a:r>
            <a:r>
              <a:rPr lang="en-GB" sz="1800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mai</a:t>
            </a:r>
            <a:r>
              <a:rPr lang="en-GB" sz="1800" b="1" dirty="0">
                <a:solidFill>
                  <a:srgbClr val="00319A"/>
                </a:solidFill>
                <a:latin typeface="Trebuchet MS" panose="020B0603020202020204" pitchFamily="34" charset="0"/>
              </a:rPr>
              <a:t> 2017</a:t>
            </a:r>
            <a:r>
              <a:rPr lang="ro-RO" sz="1800" b="1" dirty="0">
                <a:solidFill>
                  <a:srgbClr val="00319A"/>
                </a:solidFill>
                <a:latin typeface="Trebuchet MS" panose="020B0603020202020204" pitchFamily="34" charset="0"/>
              </a:rPr>
              <a:t> </a:t>
            </a:r>
            <a:r>
              <a:rPr lang="en-GB" sz="1800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privind</a:t>
            </a:r>
            <a:r>
              <a:rPr lang="en-GB" sz="1800" b="1" dirty="0">
                <a:solidFill>
                  <a:srgbClr val="00319A"/>
                </a:solidFill>
                <a:latin typeface="Trebuchet MS" panose="020B0603020202020204" pitchFamily="34" charset="0"/>
              </a:rPr>
              <a:t> </a:t>
            </a:r>
            <a:r>
              <a:rPr lang="en-GB" sz="1800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Cadrul</a:t>
            </a:r>
            <a:r>
              <a:rPr lang="en-GB" sz="1800" b="1" dirty="0">
                <a:solidFill>
                  <a:srgbClr val="00319A"/>
                </a:solidFill>
                <a:latin typeface="Trebuchet MS" panose="020B0603020202020204" pitchFamily="34" charset="0"/>
              </a:rPr>
              <a:t> </a:t>
            </a:r>
            <a:r>
              <a:rPr lang="en-GB" sz="1800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european</a:t>
            </a:r>
            <a:r>
              <a:rPr lang="en-GB" sz="1800" b="1" dirty="0">
                <a:solidFill>
                  <a:srgbClr val="00319A"/>
                </a:solidFill>
                <a:latin typeface="Trebuchet MS" panose="020B0603020202020204" pitchFamily="34" charset="0"/>
              </a:rPr>
              <a:t> al </a:t>
            </a:r>
            <a:r>
              <a:rPr lang="en-GB" sz="1800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calificărilor</a:t>
            </a:r>
            <a:r>
              <a:rPr lang="en-GB" sz="1800" b="1" dirty="0">
                <a:solidFill>
                  <a:srgbClr val="00319A"/>
                </a:solidFill>
                <a:latin typeface="Trebuchet MS" panose="020B0603020202020204" pitchFamily="34" charset="0"/>
              </a:rPr>
              <a:t> </a:t>
            </a:r>
            <a:r>
              <a:rPr lang="en-GB" sz="1800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pentru</a:t>
            </a:r>
            <a:r>
              <a:rPr lang="en-GB" sz="1800" b="1" dirty="0">
                <a:solidFill>
                  <a:srgbClr val="00319A"/>
                </a:solidFill>
                <a:latin typeface="Trebuchet MS" panose="020B0603020202020204" pitchFamily="34" charset="0"/>
              </a:rPr>
              <a:t> </a:t>
            </a:r>
            <a:r>
              <a:rPr lang="en-GB" sz="1800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învățarea</a:t>
            </a:r>
            <a:r>
              <a:rPr lang="en-GB" sz="1800" b="1" dirty="0">
                <a:solidFill>
                  <a:srgbClr val="00319A"/>
                </a:solidFill>
                <a:latin typeface="Trebuchet MS" panose="020B0603020202020204" pitchFamily="34" charset="0"/>
              </a:rPr>
              <a:t> pe tot </a:t>
            </a:r>
            <a:r>
              <a:rPr lang="en-GB" sz="1800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parcursul</a:t>
            </a:r>
            <a:r>
              <a:rPr lang="en-GB" sz="1800" b="1" dirty="0">
                <a:solidFill>
                  <a:srgbClr val="00319A"/>
                </a:solidFill>
                <a:latin typeface="Trebuchet MS" panose="020B0603020202020204" pitchFamily="34" charset="0"/>
              </a:rPr>
              <a:t> </a:t>
            </a:r>
            <a:r>
              <a:rPr lang="en-GB" sz="1800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vieții</a:t>
            </a:r>
            <a:r>
              <a:rPr lang="en-GB" sz="1800" b="1" dirty="0">
                <a:solidFill>
                  <a:srgbClr val="00319A"/>
                </a:solidFill>
                <a:latin typeface="Trebuchet MS" panose="020B0603020202020204" pitchFamily="34" charset="0"/>
              </a:rPr>
              <a:t> </a:t>
            </a:r>
            <a:r>
              <a:rPr lang="en-GB" sz="1800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și</a:t>
            </a:r>
            <a:r>
              <a:rPr lang="en-GB" sz="1800" b="1" dirty="0">
                <a:solidFill>
                  <a:srgbClr val="00319A"/>
                </a:solidFill>
                <a:latin typeface="Trebuchet MS" panose="020B0603020202020204" pitchFamily="34" charset="0"/>
              </a:rPr>
              <a:t> de </a:t>
            </a:r>
            <a:r>
              <a:rPr lang="en-GB" sz="1800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abrogare</a:t>
            </a:r>
            <a:r>
              <a:rPr lang="ro-RO" sz="1800" b="1" dirty="0">
                <a:solidFill>
                  <a:srgbClr val="00319A"/>
                </a:solidFill>
                <a:latin typeface="Trebuchet MS" panose="020B0603020202020204" pitchFamily="34" charset="0"/>
              </a:rPr>
              <a:t> </a:t>
            </a:r>
            <a:r>
              <a:rPr lang="en-GB" sz="1800" b="1" dirty="0">
                <a:solidFill>
                  <a:srgbClr val="00319A"/>
                </a:solidFill>
                <a:latin typeface="Trebuchet MS" panose="020B0603020202020204" pitchFamily="34" charset="0"/>
              </a:rPr>
              <a:t>a </a:t>
            </a:r>
            <a:r>
              <a:rPr lang="en-GB" sz="1800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Recomandării</a:t>
            </a:r>
            <a:r>
              <a:rPr lang="en-GB" sz="1800" b="1" dirty="0">
                <a:solidFill>
                  <a:srgbClr val="00319A"/>
                </a:solidFill>
                <a:latin typeface="Trebuchet MS" panose="020B0603020202020204" pitchFamily="34" charset="0"/>
              </a:rPr>
              <a:t> </a:t>
            </a:r>
            <a:r>
              <a:rPr lang="en-GB" sz="1800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Parlamentului</a:t>
            </a:r>
            <a:r>
              <a:rPr lang="en-GB" sz="1800" b="1" dirty="0">
                <a:solidFill>
                  <a:srgbClr val="00319A"/>
                </a:solidFill>
                <a:latin typeface="Trebuchet MS" panose="020B0603020202020204" pitchFamily="34" charset="0"/>
              </a:rPr>
              <a:t> European </a:t>
            </a:r>
            <a:r>
              <a:rPr lang="en-GB" sz="1800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și</a:t>
            </a:r>
            <a:r>
              <a:rPr lang="en-GB" sz="1800" b="1" dirty="0">
                <a:solidFill>
                  <a:srgbClr val="00319A"/>
                </a:solidFill>
                <a:latin typeface="Trebuchet MS" panose="020B0603020202020204" pitchFamily="34" charset="0"/>
              </a:rPr>
              <a:t> a </a:t>
            </a:r>
            <a:r>
              <a:rPr lang="en-GB" sz="1800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Consiliului</a:t>
            </a:r>
            <a:r>
              <a:rPr lang="en-GB" sz="1800" b="1" dirty="0">
                <a:solidFill>
                  <a:srgbClr val="00319A"/>
                </a:solidFill>
                <a:latin typeface="Trebuchet MS" panose="020B0603020202020204" pitchFamily="34" charset="0"/>
              </a:rPr>
              <a:t> din 23 </a:t>
            </a:r>
            <a:r>
              <a:rPr lang="en-GB" sz="1800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aprilie</a:t>
            </a:r>
            <a:r>
              <a:rPr lang="en-GB" sz="1800" b="1" dirty="0">
                <a:solidFill>
                  <a:srgbClr val="00319A"/>
                </a:solidFill>
                <a:latin typeface="Trebuchet MS" panose="020B0603020202020204" pitchFamily="34" charset="0"/>
              </a:rPr>
              <a:t> 2008 </a:t>
            </a:r>
            <a:r>
              <a:rPr lang="en-GB" sz="1800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privind</a:t>
            </a:r>
            <a:r>
              <a:rPr lang="en-GB" sz="1800" b="1" dirty="0">
                <a:solidFill>
                  <a:srgbClr val="00319A"/>
                </a:solidFill>
                <a:latin typeface="Trebuchet MS" panose="020B0603020202020204" pitchFamily="34" charset="0"/>
              </a:rPr>
              <a:t> </a:t>
            </a:r>
            <a:r>
              <a:rPr lang="en-GB" sz="1800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stabilirea</a:t>
            </a:r>
            <a:r>
              <a:rPr lang="ro-RO" sz="1800" b="1" dirty="0">
                <a:solidFill>
                  <a:srgbClr val="00319A"/>
                </a:solidFill>
                <a:latin typeface="Trebuchet MS" panose="020B0603020202020204" pitchFamily="34" charset="0"/>
              </a:rPr>
              <a:t> </a:t>
            </a:r>
            <a:r>
              <a:rPr lang="en-GB" sz="1800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Cadrului</a:t>
            </a:r>
            <a:r>
              <a:rPr lang="en-GB" sz="1800" b="1" dirty="0">
                <a:solidFill>
                  <a:srgbClr val="00319A"/>
                </a:solidFill>
                <a:latin typeface="Trebuchet MS" panose="020B0603020202020204" pitchFamily="34" charset="0"/>
              </a:rPr>
              <a:t> </a:t>
            </a:r>
            <a:r>
              <a:rPr lang="en-GB" sz="1800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european</a:t>
            </a:r>
            <a:r>
              <a:rPr lang="en-GB" sz="1800" b="1" dirty="0">
                <a:solidFill>
                  <a:srgbClr val="00319A"/>
                </a:solidFill>
                <a:latin typeface="Trebuchet MS" panose="020B0603020202020204" pitchFamily="34" charset="0"/>
              </a:rPr>
              <a:t> al </a:t>
            </a:r>
            <a:r>
              <a:rPr lang="en-GB" sz="1800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calificărilor</a:t>
            </a:r>
            <a:r>
              <a:rPr lang="en-GB" sz="1800" b="1" dirty="0">
                <a:solidFill>
                  <a:srgbClr val="00319A"/>
                </a:solidFill>
                <a:latin typeface="Trebuchet MS" panose="020B0603020202020204" pitchFamily="34" charset="0"/>
              </a:rPr>
              <a:t> </a:t>
            </a:r>
            <a:r>
              <a:rPr lang="en-GB" sz="1800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pentru</a:t>
            </a:r>
            <a:r>
              <a:rPr lang="en-GB" sz="1800" b="1" dirty="0">
                <a:solidFill>
                  <a:srgbClr val="00319A"/>
                </a:solidFill>
                <a:latin typeface="Trebuchet MS" panose="020B0603020202020204" pitchFamily="34" charset="0"/>
              </a:rPr>
              <a:t> </a:t>
            </a:r>
            <a:r>
              <a:rPr lang="en-GB" sz="1800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învățarea</a:t>
            </a:r>
            <a:r>
              <a:rPr lang="en-GB" sz="1800" b="1" dirty="0">
                <a:solidFill>
                  <a:srgbClr val="00319A"/>
                </a:solidFill>
                <a:latin typeface="Trebuchet MS" panose="020B0603020202020204" pitchFamily="34" charset="0"/>
              </a:rPr>
              <a:t> de-a </a:t>
            </a:r>
            <a:r>
              <a:rPr lang="en-GB" sz="1800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lungul</a:t>
            </a:r>
            <a:r>
              <a:rPr lang="en-GB" sz="1800" b="1" dirty="0">
                <a:solidFill>
                  <a:srgbClr val="00319A"/>
                </a:solidFill>
                <a:latin typeface="Trebuchet MS" panose="020B0603020202020204" pitchFamily="34" charset="0"/>
              </a:rPr>
              <a:t> </a:t>
            </a:r>
            <a:r>
              <a:rPr lang="en-GB" sz="1800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vieții</a:t>
            </a:r>
            <a:r>
              <a:rPr lang="en-GB" sz="1800" b="1" dirty="0">
                <a:solidFill>
                  <a:srgbClr val="00319A"/>
                </a:solidFill>
                <a:latin typeface="Trebuchet MS" panose="020B0603020202020204" pitchFamily="34" charset="0"/>
              </a:rPr>
              <a:t>.</a:t>
            </a:r>
          </a:p>
          <a:p>
            <a:pPr algn="l">
              <a:buClr>
                <a:srgbClr val="00319A"/>
              </a:buClr>
            </a:pPr>
            <a:endParaRPr lang="en-GB" sz="1800" b="1" dirty="0">
              <a:solidFill>
                <a:srgbClr val="00319A"/>
              </a:solidFill>
              <a:latin typeface="Trebuchet MS" panose="020B0603020202020204" pitchFamily="34" charset="0"/>
            </a:endParaRPr>
          </a:p>
          <a:p>
            <a:pPr algn="l">
              <a:buClr>
                <a:srgbClr val="00319A"/>
              </a:buClr>
            </a:pPr>
            <a:r>
              <a:rPr lang="ro-RO" sz="1800" dirty="0">
                <a:latin typeface="Trebuchet MS" panose="020B0603020202020204" pitchFamily="34" charset="0"/>
              </a:rPr>
              <a:t>Adoptarea recomandării a avut loc în martie 2018, prin Hotărârea de Guvern nr. 132/2018 privind aprobarea Cadrului Național al Calificărilor.</a:t>
            </a:r>
            <a:endParaRPr lang="en-GB" sz="1800" b="1" dirty="0">
              <a:solidFill>
                <a:srgbClr val="00319A"/>
              </a:solidFill>
              <a:latin typeface="Trebuchet MS" panose="020B0603020202020204" pitchFamily="34" charset="0"/>
            </a:endParaRPr>
          </a:p>
          <a:p>
            <a:pPr algn="l">
              <a:buClr>
                <a:srgbClr val="00319A"/>
              </a:buClr>
            </a:pPr>
            <a:r>
              <a:rPr lang="ro-RO" sz="1800" b="1" dirty="0">
                <a:solidFill>
                  <a:srgbClr val="00319A"/>
                </a:solidFill>
                <a:latin typeface="Trebuchet MS" panose="020B0603020202020204" pitchFamily="34" charset="0"/>
              </a:rPr>
              <a:t>Pentru a asigura principiul transparenței </a:t>
            </a:r>
            <a:r>
              <a:rPr lang="ro-RO" sz="1800" dirty="0">
                <a:latin typeface="Trebuchet MS" panose="020B0603020202020204" pitchFamily="34" charset="0"/>
              </a:rPr>
              <a:t>toate câmpurile din RNC conțin toate câmpurile obligatorii din recomandarea EQF </a:t>
            </a:r>
            <a:r>
              <a:rPr lang="en-GB" sz="1800" dirty="0">
                <a:latin typeface="Trebuchet MS" panose="020B0603020202020204" pitchFamily="34" charset="0"/>
              </a:rPr>
              <a:t>(</a:t>
            </a:r>
            <a:r>
              <a:rPr lang="ro-RO" sz="1800" b="1" dirty="0">
                <a:solidFill>
                  <a:srgbClr val="00319A"/>
                </a:solidFill>
                <a:latin typeface="Trebuchet MS" panose="020B0603020202020204" pitchFamily="34" charset="0"/>
              </a:rPr>
              <a:t>dreapta</a:t>
            </a:r>
            <a:r>
              <a:rPr lang="en-GB" sz="1800" dirty="0">
                <a:latin typeface="Trebuchet MS" panose="020B0603020202020204" pitchFamily="34" charset="0"/>
              </a:rPr>
              <a:t>)</a:t>
            </a:r>
            <a:r>
              <a:rPr lang="ro-RO" sz="1800" dirty="0">
                <a:latin typeface="Trebuchet MS" panose="020B0603020202020204" pitchFamily="34" charset="0"/>
              </a:rPr>
              <a:t>.</a:t>
            </a:r>
            <a:endParaRPr kumimoji="0" lang="ro-RO" sz="18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</a:endParaRPr>
          </a:p>
          <a:p>
            <a:pPr marL="342900" indent="-342900" algn="l">
              <a:buClr>
                <a:srgbClr val="00319A"/>
              </a:buClr>
              <a:buAutoNum type="arabicPeriod"/>
            </a:pPr>
            <a:endParaRPr lang="ro-RO" sz="18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algn="l">
              <a:buClr>
                <a:srgbClr val="00319A"/>
              </a:buClr>
            </a:pPr>
            <a:endParaRPr kumimoji="0" lang="ro-RO" sz="18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</a:endParaRPr>
          </a:p>
          <a:p>
            <a:pPr marL="342900" indent="-342900" algn="l">
              <a:buClr>
                <a:srgbClr val="00319A"/>
              </a:buClr>
              <a:buAutoNum type="arabicPeriod"/>
            </a:pPr>
            <a:endParaRPr kumimoji="0" lang="en-US" sz="18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79C26EC-F6FC-D661-FB87-4ECCE492FCD1}"/>
              </a:ext>
            </a:extLst>
          </p:cNvPr>
          <p:cNvGrpSpPr/>
          <p:nvPr/>
        </p:nvGrpSpPr>
        <p:grpSpPr>
          <a:xfrm>
            <a:off x="2676842" y="52938"/>
            <a:ext cx="6838315" cy="937895"/>
            <a:chOff x="0" y="0"/>
            <a:chExt cx="6838315" cy="937895"/>
          </a:xfrm>
        </p:grpSpPr>
        <p:pic>
          <p:nvPicPr>
            <p:cNvPr id="4" name="Picture 3" descr="C:\Users\Anc\AppData\Local\Microsoft\Windows\INetCache\Content.Word\text_and_logoANC2022.png">
              <a:extLst>
                <a:ext uri="{FF2B5EF4-FFF2-40B4-BE49-F238E27FC236}">
                  <a16:creationId xmlns:a16="http://schemas.microsoft.com/office/drawing/2014/main" id="{39C0D372-65EF-8624-7A36-FA2AD77BF5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2575" y="38100"/>
              <a:ext cx="1439545" cy="61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4" descr="C:\Users\Anc\Downloads\logo_ME_new_2021_0.png">
              <a:extLst>
                <a:ext uri="{FF2B5EF4-FFF2-40B4-BE49-F238E27FC236}">
                  <a16:creationId xmlns:a16="http://schemas.microsoft.com/office/drawing/2014/main" id="{873E132B-5B31-F8B0-DA49-5E4242D27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665730" cy="69405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56E7CA0-8135-513A-F079-8B9757D5EEEA}"/>
                </a:ext>
              </a:extLst>
            </p:cNvPr>
            <p:cNvGrpSpPr/>
            <p:nvPr/>
          </p:nvGrpSpPr>
          <p:grpSpPr>
            <a:xfrm>
              <a:off x="104775" y="657225"/>
              <a:ext cx="6733540" cy="280670"/>
              <a:chOff x="0" y="5938"/>
              <a:chExt cx="6733540" cy="280670"/>
            </a:xfrm>
          </p:grpSpPr>
          <p:sp>
            <p:nvSpPr>
              <p:cNvPr id="7" name="Text Box 12">
                <a:extLst>
                  <a:ext uri="{FF2B5EF4-FFF2-40B4-BE49-F238E27FC236}">
                    <a16:creationId xmlns:a16="http://schemas.microsoft.com/office/drawing/2014/main" id="{43765389-DC5B-CEAC-6FE8-0D570C0C666C}"/>
                  </a:ext>
                </a:extLst>
              </p:cNvPr>
              <p:cNvSpPr txBox="1"/>
              <p:nvPr/>
            </p:nvSpPr>
            <p:spPr>
              <a:xfrm>
                <a:off x="172193" y="5938"/>
                <a:ext cx="6419850" cy="2806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1270" indent="450850" algn="ctr">
                  <a:lnSpc>
                    <a:spcPct val="112000"/>
                  </a:lnSpc>
                  <a:spcBef>
                    <a:spcPts val="0"/>
                  </a:spcBef>
                  <a:spcAft>
                    <a:spcPts val="430"/>
                  </a:spcAft>
                </a:pPr>
                <a:r>
                  <a:rPr lang="ro-RO" sz="800" b="1" spc="280">
                    <a:solidFill>
                      <a:srgbClr val="1C18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Înregistrat ca operator de date cu caracter personal cu nr.25720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E9CBCE0A-75D5-8B7F-1EFF-F924F8CD0B33}"/>
                  </a:ext>
                </a:extLst>
              </p:cNvPr>
              <p:cNvCxnSpPr/>
              <p:nvPr/>
            </p:nvCxnSpPr>
            <p:spPr>
              <a:xfrm>
                <a:off x="0" y="2968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BC5CBFCE-2F5E-70BC-54D1-157B62E7A027}"/>
                  </a:ext>
                </a:extLst>
              </p:cNvPr>
              <p:cNvCxnSpPr/>
              <p:nvPr/>
            </p:nvCxnSpPr>
            <p:spPr>
              <a:xfrm>
                <a:off x="0" y="18406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DC97910-5AD4-BC9F-AEB9-2BAC368B98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084" y="5859843"/>
            <a:ext cx="1439545" cy="61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8B104E8-6BCE-504C-9B58-3ED4241AAF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1221" y="733913"/>
            <a:ext cx="6010779" cy="550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21517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F3E6D44-CADB-4F14-B6C3-21E4823AF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403" y="-294667"/>
            <a:ext cx="12501403" cy="694739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80E1246-9E01-4558-B520-4D324149C6BE}"/>
              </a:ext>
            </a:extLst>
          </p:cNvPr>
          <p:cNvGrpSpPr/>
          <p:nvPr/>
        </p:nvGrpSpPr>
        <p:grpSpPr>
          <a:xfrm>
            <a:off x="-971339" y="6196942"/>
            <a:ext cx="13163339" cy="538120"/>
            <a:chOff x="-971339" y="6196942"/>
            <a:chExt cx="13163339" cy="5381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D3FF3F3-709A-4A95-B0B2-FF255377E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602387-C02A-4E21-B7B9-A62E97DFF7B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A9DFAB2B-D35F-474E-BB06-85B5C679D7D5}"/>
              </a:ext>
            </a:extLst>
          </p:cNvPr>
          <p:cNvSpPr txBox="1">
            <a:spLocks/>
          </p:cNvSpPr>
          <p:nvPr/>
        </p:nvSpPr>
        <p:spPr>
          <a:xfrm>
            <a:off x="585893" y="810716"/>
            <a:ext cx="10433560" cy="70223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o-RO" sz="3100" b="1" dirty="0">
                <a:solidFill>
                  <a:srgbClr val="00319A"/>
                </a:solidFill>
                <a:latin typeface="Trebuchet MS" panose="020B0603020202020204" pitchFamily="34" charset="0"/>
              </a:rPr>
              <a:t>Standarde internaționale utilizate în RNC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319A"/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+mj-cs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ABA16C6-2311-48F3-B25F-27FA4C2671F9}"/>
              </a:ext>
            </a:extLst>
          </p:cNvPr>
          <p:cNvSpPr txBox="1">
            <a:spLocks/>
          </p:cNvSpPr>
          <p:nvPr/>
        </p:nvSpPr>
        <p:spPr>
          <a:xfrm>
            <a:off x="585893" y="1512955"/>
            <a:ext cx="10433560" cy="4585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800" b="1" dirty="0">
              <a:solidFill>
                <a:srgbClr val="00319A"/>
              </a:solidFill>
              <a:latin typeface="Trebuchet MS" panose="020B0603020202020204" pitchFamily="34" charset="0"/>
            </a:endParaRPr>
          </a:p>
          <a:p>
            <a:pPr marL="342900" indent="-342900" algn="l">
              <a:buClr>
                <a:srgbClr val="00319A"/>
              </a:buClr>
              <a:buAutoNum type="arabicPeriod"/>
            </a:pPr>
            <a:r>
              <a:rPr lang="ro-RO" sz="1800" dirty="0">
                <a:solidFill>
                  <a:prstClr val="black"/>
                </a:solidFill>
                <a:latin typeface="Trebuchet MS" panose="020B0603020202020204" pitchFamily="34" charset="0"/>
              </a:rPr>
              <a:t>Clasificarea Internaționala Standard a Educației (ISCED F 2013) </a:t>
            </a:r>
          </a:p>
          <a:p>
            <a:pPr marL="800100" lvl="1" indent="-342900" algn="l">
              <a:buClr>
                <a:srgbClr val="00319A"/>
              </a:buClr>
              <a:buFont typeface="Arial" panose="020B0604020202020204" pitchFamily="34" charset="0"/>
              <a:buChar char="•"/>
            </a:pPr>
            <a:r>
              <a:rPr lang="ro-RO" sz="1400" dirty="0">
                <a:solidFill>
                  <a:prstClr val="black"/>
                </a:solidFill>
                <a:latin typeface="Trebuchet MS" panose="020B0603020202020204" pitchFamily="34" charset="0"/>
              </a:rPr>
              <a:t>Implementată prin OM nr. 3725/2023 privind aprobarea utilizării domeniilor de studii ISCED F-2013 pentru corelarea Nomenclatorului domeniilor de studii universitare realizat de către Ministerul </a:t>
            </a:r>
            <a:r>
              <a:rPr lang="ro-RO" sz="1400" dirty="0" err="1">
                <a:solidFill>
                  <a:prstClr val="black"/>
                </a:solidFill>
                <a:latin typeface="Trebuchet MS" panose="020B0603020202020204" pitchFamily="34" charset="0"/>
              </a:rPr>
              <a:t>Educaţiei</a:t>
            </a:r>
            <a:r>
              <a:rPr lang="ro-RO" sz="1400" dirty="0">
                <a:solidFill>
                  <a:prstClr val="black"/>
                </a:solidFill>
                <a:latin typeface="Trebuchet MS" panose="020B0603020202020204" pitchFamily="34" charset="0"/>
              </a:rPr>
              <a:t>;</a:t>
            </a:r>
          </a:p>
          <a:p>
            <a:pPr marL="800100" lvl="1" indent="-342900" algn="l">
              <a:buClr>
                <a:srgbClr val="00319A"/>
              </a:buClr>
              <a:buFont typeface="Arial" panose="020B0604020202020204" pitchFamily="34" charset="0"/>
              <a:buChar char="•"/>
            </a:pPr>
            <a:r>
              <a:rPr lang="ro-RO" sz="1400" dirty="0">
                <a:solidFill>
                  <a:prstClr val="black"/>
                </a:solidFill>
                <a:latin typeface="Trebuchet MS" panose="020B0603020202020204" pitchFamily="34" charset="0"/>
              </a:rPr>
              <a:t>Corelarea domeniilor de studii ISCED F 2013 cu grupele de bază ISCO-08/COR se regăsește pe site-ul ANC, urmând calea </a:t>
            </a:r>
            <a:r>
              <a:rPr lang="ro-RO" sz="1400" dirty="0">
                <a:solidFill>
                  <a:prstClr val="black"/>
                </a:solidFill>
                <a:latin typeface="Trebuchet MS" panose="020B0603020202020204" pitchFamily="34" charset="0"/>
                <a:hlinkClick r:id="rId4"/>
              </a:rPr>
              <a:t>https://www.anc.edu.ro/clasificarea-internationala-standard-a-educatiei-isced/</a:t>
            </a:r>
            <a:endParaRPr lang="en-US" sz="1800" b="1" dirty="0">
              <a:solidFill>
                <a:srgbClr val="00319A"/>
              </a:solidFill>
              <a:latin typeface="Trebuchet MS" panose="020B0603020202020204" pitchFamily="34" charset="0"/>
            </a:endParaRPr>
          </a:p>
          <a:p>
            <a:pPr marL="342900" indent="-342900" algn="l">
              <a:buClr>
                <a:srgbClr val="00319A"/>
              </a:buClr>
              <a:buAutoNum type="arabicPeriod"/>
            </a:pPr>
            <a:r>
              <a:rPr kumimoji="0" lang="ro-RO" sz="18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Clasificarea Internațională Standard a Ocupațiilor (ISCO-08) </a:t>
            </a:r>
          </a:p>
          <a:p>
            <a:pPr marL="800100" lvl="1" indent="-342900" algn="l">
              <a:buClr>
                <a:srgbClr val="00319A"/>
              </a:buClr>
              <a:buFont typeface="Arial" panose="020B0604020202020204" pitchFamily="34" charset="0"/>
              <a:buChar char="•"/>
            </a:pPr>
            <a:r>
              <a:rPr lang="ro-RO" sz="1400" dirty="0">
                <a:solidFill>
                  <a:prstClr val="black"/>
                </a:solidFill>
                <a:latin typeface="Trebuchet MS" panose="020B0603020202020204" pitchFamily="34" charset="0"/>
              </a:rPr>
              <a:t>Adoptată prin HG nr. 1352/2010;</a:t>
            </a:r>
          </a:p>
          <a:p>
            <a:pPr marL="800100" lvl="1" indent="-342900" algn="l">
              <a:buClr>
                <a:srgbClr val="00319A"/>
              </a:buClr>
              <a:buFont typeface="Arial" panose="020B0604020202020204" pitchFamily="34" charset="0"/>
              <a:buChar char="•"/>
            </a:pPr>
            <a:r>
              <a:rPr kumimoji="0" lang="ro-RO" sz="1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În prezent toate grupele de bază din ISCO-08 se regăsesc în Clasificarea Ocupațiilor din România (COR), precum și în ESCO. </a:t>
            </a: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O </a:t>
            </a:r>
            <a:r>
              <a:rPr kumimoji="0" lang="en-US" sz="1400" b="0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corelare</a:t>
            </a: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 a </a:t>
            </a:r>
            <a:r>
              <a:rPr kumimoji="0" lang="en-US" sz="1400" b="0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grupelor</a:t>
            </a: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 de </a:t>
            </a:r>
            <a:r>
              <a:rPr kumimoji="0" lang="en-US" sz="1400" b="0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baz</a:t>
            </a:r>
            <a:r>
              <a:rPr kumimoji="0" lang="ro-RO" sz="1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ă</a:t>
            </a: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 ISCO cu </a:t>
            </a:r>
            <a:r>
              <a:rPr kumimoji="0" lang="ro-RO" sz="1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domeniile</a:t>
            </a: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 </a:t>
            </a:r>
            <a:r>
              <a:rPr kumimoji="0" lang="ro-RO" sz="1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de educație</a:t>
            </a: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 ISCED se </a:t>
            </a:r>
            <a:r>
              <a:rPr kumimoji="0" lang="ro-RO" sz="1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regăsește</a:t>
            </a: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 </a:t>
            </a:r>
            <a:r>
              <a:rPr kumimoji="0" lang="en-US" sz="1400" b="0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pe</a:t>
            </a: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 site</a:t>
            </a:r>
            <a:r>
              <a:rPr kumimoji="0" lang="ro-RO" sz="1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-</a:t>
            </a:r>
            <a:r>
              <a:rPr kumimoji="0" lang="ro-RO" sz="1400" b="0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ul</a:t>
            </a: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 anc.edu.ro. </a:t>
            </a:r>
            <a:endParaRPr kumimoji="0" lang="ro-RO" sz="14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</a:endParaRPr>
          </a:p>
          <a:p>
            <a:pPr marL="342900" indent="-342900" algn="l">
              <a:buClr>
                <a:srgbClr val="00319A"/>
              </a:buClr>
              <a:buAutoNum type="arabicPeriod"/>
            </a:pPr>
            <a:r>
              <a:rPr lang="ro-RO" sz="1800" dirty="0">
                <a:solidFill>
                  <a:prstClr val="black"/>
                </a:solidFill>
                <a:latin typeface="Trebuchet MS" panose="020B0603020202020204" pitchFamily="34" charset="0"/>
              </a:rPr>
              <a:t>Clasificarea multilingvă a aptitudinilor, competențelor, calificărilor și ocupațiilor europene (ESCO)</a:t>
            </a:r>
          </a:p>
          <a:p>
            <a:pPr marL="800100" lvl="1" indent="-342900" algn="l">
              <a:buClr>
                <a:srgbClr val="00319A"/>
              </a:buClr>
              <a:buFont typeface="Arial" panose="020B0604020202020204" pitchFamily="34" charset="0"/>
              <a:buChar char="•"/>
            </a:pPr>
            <a:r>
              <a:rPr lang="ro-RO" sz="1400" dirty="0">
                <a:solidFill>
                  <a:prstClr val="black"/>
                </a:solidFill>
                <a:latin typeface="Trebuchet MS" panose="020B0603020202020204" pitchFamily="34" charset="0"/>
              </a:rPr>
              <a:t>Implementată prin OM nr. 3475/2017 pentru înscrierea calificărilor în RNCIS;</a:t>
            </a:r>
          </a:p>
          <a:p>
            <a:pPr marL="800100" lvl="1" indent="-342900" algn="l">
              <a:buClr>
                <a:srgbClr val="00319A"/>
              </a:buClr>
              <a:buFont typeface="Arial" panose="020B0604020202020204" pitchFamily="34" charset="0"/>
              <a:buChar char="•"/>
            </a:pPr>
            <a:r>
              <a:rPr lang="ro-RO" sz="1400" dirty="0">
                <a:solidFill>
                  <a:prstClr val="black"/>
                </a:solidFill>
                <a:latin typeface="Trebuchet MS" panose="020B0603020202020204" pitchFamily="34" charset="0"/>
              </a:rPr>
              <a:t>În prezent toate competențele ESCO aferente grupelor de bază se regăsesc pe site-ul ANC și sunt utilizate în descrierea programelor;</a:t>
            </a:r>
          </a:p>
          <a:p>
            <a:pPr marL="800100" lvl="1" indent="-342900" algn="l">
              <a:buClr>
                <a:srgbClr val="00319A"/>
              </a:buClr>
              <a:buFont typeface="Arial" panose="020B0604020202020204" pitchFamily="34" charset="0"/>
              <a:buChar char="•"/>
            </a:pPr>
            <a:r>
              <a:rPr lang="ro-RO" sz="1400" dirty="0">
                <a:solidFill>
                  <a:prstClr val="black"/>
                </a:solidFill>
                <a:latin typeface="Trebuchet MS" panose="020B0603020202020204" pitchFamily="34" charset="0"/>
              </a:rPr>
              <a:t>Link: </a:t>
            </a:r>
            <a:r>
              <a:rPr lang="ro-RO" sz="1400" dirty="0">
                <a:solidFill>
                  <a:prstClr val="black"/>
                </a:solidFill>
                <a:latin typeface="Trebuchet MS" panose="020B0603020202020204" pitchFamily="34" charset="0"/>
                <a:hlinkClick r:id="rId5"/>
              </a:rPr>
              <a:t>https://www.anc.edu.ro/competente/</a:t>
            </a:r>
            <a:endParaRPr lang="ro-RO" sz="14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algn="l">
              <a:buClr>
                <a:srgbClr val="00319A"/>
              </a:buClr>
            </a:pPr>
            <a:endParaRPr lang="en-GB" sz="1800" b="1" dirty="0">
              <a:solidFill>
                <a:srgbClr val="00319A"/>
              </a:solidFill>
              <a:latin typeface="Trebuchet MS" panose="020B0603020202020204" pitchFamily="34" charset="0"/>
            </a:endParaRPr>
          </a:p>
          <a:p>
            <a:pPr marL="342900" indent="-342900" algn="l">
              <a:buClr>
                <a:srgbClr val="00319A"/>
              </a:buClr>
              <a:buAutoNum type="arabicPeriod"/>
            </a:pPr>
            <a:endParaRPr lang="ro-RO" sz="18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algn="l">
              <a:buClr>
                <a:srgbClr val="00319A"/>
              </a:buClr>
            </a:pPr>
            <a:endParaRPr kumimoji="0" lang="ro-RO" sz="18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</a:endParaRPr>
          </a:p>
          <a:p>
            <a:pPr marL="342900" indent="-342900" algn="l">
              <a:buClr>
                <a:srgbClr val="00319A"/>
              </a:buClr>
              <a:buAutoNum type="arabicPeriod"/>
            </a:pPr>
            <a:endParaRPr kumimoji="0" lang="en-US" sz="18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79C26EC-F6FC-D661-FB87-4ECCE492FCD1}"/>
              </a:ext>
            </a:extLst>
          </p:cNvPr>
          <p:cNvGrpSpPr/>
          <p:nvPr/>
        </p:nvGrpSpPr>
        <p:grpSpPr>
          <a:xfrm>
            <a:off x="2676842" y="52938"/>
            <a:ext cx="6838315" cy="937895"/>
            <a:chOff x="0" y="0"/>
            <a:chExt cx="6838315" cy="937895"/>
          </a:xfrm>
        </p:grpSpPr>
        <p:pic>
          <p:nvPicPr>
            <p:cNvPr id="4" name="Picture 3" descr="C:\Users\Anc\AppData\Local\Microsoft\Windows\INetCache\Content.Word\text_and_logoANC2022.png">
              <a:extLst>
                <a:ext uri="{FF2B5EF4-FFF2-40B4-BE49-F238E27FC236}">
                  <a16:creationId xmlns:a16="http://schemas.microsoft.com/office/drawing/2014/main" id="{39C0D372-65EF-8624-7A36-FA2AD77BF5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2575" y="38100"/>
              <a:ext cx="1439545" cy="61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4" descr="C:\Users\Anc\Downloads\logo_ME_new_2021_0.png">
              <a:extLst>
                <a:ext uri="{FF2B5EF4-FFF2-40B4-BE49-F238E27FC236}">
                  <a16:creationId xmlns:a16="http://schemas.microsoft.com/office/drawing/2014/main" id="{873E132B-5B31-F8B0-DA49-5E4242D27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665730" cy="69405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56E7CA0-8135-513A-F079-8B9757D5EEEA}"/>
                </a:ext>
              </a:extLst>
            </p:cNvPr>
            <p:cNvGrpSpPr/>
            <p:nvPr/>
          </p:nvGrpSpPr>
          <p:grpSpPr>
            <a:xfrm>
              <a:off x="104775" y="657225"/>
              <a:ext cx="6733540" cy="280670"/>
              <a:chOff x="0" y="5938"/>
              <a:chExt cx="6733540" cy="280670"/>
            </a:xfrm>
          </p:grpSpPr>
          <p:sp>
            <p:nvSpPr>
              <p:cNvPr id="7" name="Text Box 12">
                <a:extLst>
                  <a:ext uri="{FF2B5EF4-FFF2-40B4-BE49-F238E27FC236}">
                    <a16:creationId xmlns:a16="http://schemas.microsoft.com/office/drawing/2014/main" id="{43765389-DC5B-CEAC-6FE8-0D570C0C666C}"/>
                  </a:ext>
                </a:extLst>
              </p:cNvPr>
              <p:cNvSpPr txBox="1"/>
              <p:nvPr/>
            </p:nvSpPr>
            <p:spPr>
              <a:xfrm>
                <a:off x="172193" y="5938"/>
                <a:ext cx="6419850" cy="2806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1270" indent="450850" algn="ctr">
                  <a:lnSpc>
                    <a:spcPct val="112000"/>
                  </a:lnSpc>
                  <a:spcBef>
                    <a:spcPts val="0"/>
                  </a:spcBef>
                  <a:spcAft>
                    <a:spcPts val="430"/>
                  </a:spcAft>
                </a:pPr>
                <a:r>
                  <a:rPr lang="ro-RO" sz="800" b="1" spc="280">
                    <a:solidFill>
                      <a:srgbClr val="1C18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Înregistrat ca operator de date cu caracter personal cu nr.25720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E9CBCE0A-75D5-8B7F-1EFF-F924F8CD0B33}"/>
                  </a:ext>
                </a:extLst>
              </p:cNvPr>
              <p:cNvCxnSpPr/>
              <p:nvPr/>
            </p:nvCxnSpPr>
            <p:spPr>
              <a:xfrm>
                <a:off x="0" y="2968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BC5CBFCE-2F5E-70BC-54D1-157B62E7A027}"/>
                  </a:ext>
                </a:extLst>
              </p:cNvPr>
              <p:cNvCxnSpPr/>
              <p:nvPr/>
            </p:nvCxnSpPr>
            <p:spPr>
              <a:xfrm>
                <a:off x="0" y="18406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DC97910-5AD4-BC9F-AEB9-2BAC368B98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084" y="5859843"/>
            <a:ext cx="1439545" cy="612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3254383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1DCB9A1-EBB4-4FB3-8C73-DB2F0F021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164" y="-89394"/>
            <a:ext cx="12501403" cy="694739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80E1246-9E01-4558-B520-4D324149C6BE}"/>
              </a:ext>
            </a:extLst>
          </p:cNvPr>
          <p:cNvGrpSpPr/>
          <p:nvPr/>
        </p:nvGrpSpPr>
        <p:grpSpPr>
          <a:xfrm>
            <a:off x="0" y="6196942"/>
            <a:ext cx="12192000" cy="538120"/>
            <a:chOff x="-971339" y="6196942"/>
            <a:chExt cx="13163339" cy="5381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D3FF3F3-709A-4A95-B0B2-FF255377E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602387-C02A-4E21-B7B9-A62E97DFF7B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A9DFAB2B-D35F-474E-BB06-85B5C679D7D5}"/>
              </a:ext>
            </a:extLst>
          </p:cNvPr>
          <p:cNvSpPr txBox="1">
            <a:spLocks/>
          </p:cNvSpPr>
          <p:nvPr/>
        </p:nvSpPr>
        <p:spPr>
          <a:xfrm>
            <a:off x="773446" y="1330525"/>
            <a:ext cx="9600079" cy="490819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endParaRPr lang="en-US" sz="2000" dirty="0">
              <a:latin typeface="Trebuchet MS" panose="020B0603020202020204" pitchFamily="34" charset="0"/>
            </a:endParaRPr>
          </a:p>
          <a:p>
            <a:pPr lvl="0" algn="l">
              <a:defRPr/>
            </a:pPr>
            <a:endParaRPr lang="en-US" sz="2000" dirty="0">
              <a:latin typeface="Trebuchet MS" panose="020B0603020202020204" pitchFamily="34" charset="0"/>
            </a:endParaRPr>
          </a:p>
          <a:p>
            <a:pPr lvl="0" algn="l">
              <a:defRPr/>
            </a:pPr>
            <a:endParaRPr lang="en-US" sz="2000" dirty="0">
              <a:latin typeface="Trebuchet MS" panose="020B0603020202020204" pitchFamily="34" charset="0"/>
            </a:endParaRPr>
          </a:p>
          <a:p>
            <a:pPr lvl="0" algn="l">
              <a:defRPr/>
            </a:pPr>
            <a:endParaRPr lang="en-US" sz="2000" dirty="0">
              <a:latin typeface="Trebuchet MS" panose="020B0603020202020204" pitchFamily="34" charset="0"/>
            </a:endParaRPr>
          </a:p>
          <a:p>
            <a:pPr lvl="0" algn="l">
              <a:defRPr/>
            </a:pPr>
            <a:r>
              <a:rPr lang="ro-RO" sz="2700" b="1" dirty="0">
                <a:solidFill>
                  <a:srgbClr val="00319A"/>
                </a:solidFill>
                <a:latin typeface="Trebuchet MS" panose="020B0603020202020204" pitchFamily="34" charset="0"/>
              </a:rPr>
              <a:t>Înscrierea programelor de studii de licență și masterat în RNCIS</a:t>
            </a:r>
            <a:endParaRPr lang="en-US" sz="2700" b="1" dirty="0">
              <a:solidFill>
                <a:srgbClr val="00319A"/>
              </a:solidFill>
              <a:latin typeface="Trebuchet MS" panose="020B0603020202020204" pitchFamily="34" charset="0"/>
            </a:endParaRPr>
          </a:p>
          <a:p>
            <a:pPr lvl="0" algn="l">
              <a:defRPr/>
            </a:pPr>
            <a:endParaRPr lang="en-US" sz="2000" dirty="0">
              <a:latin typeface="Trebuchet MS" panose="020B0603020202020204" pitchFamily="34" charset="0"/>
            </a:endParaRPr>
          </a:p>
          <a:p>
            <a:pPr lvl="0" algn="l">
              <a:defRPr/>
            </a:pPr>
            <a:endParaRPr lang="ro-RO" sz="2000" dirty="0">
              <a:latin typeface="Trebuchet MS" panose="020B0603020202020204" pitchFamily="34" charset="0"/>
            </a:endParaRPr>
          </a:p>
          <a:p>
            <a:pPr lvl="0" algn="l">
              <a:defRPr/>
            </a:pPr>
            <a:r>
              <a:rPr lang="ro-RO" sz="2000" b="1" dirty="0">
                <a:latin typeface="Trebuchet MS" panose="020B0603020202020204" pitchFamily="34" charset="0"/>
              </a:rPr>
              <a:t>Documente necesare:</a:t>
            </a:r>
          </a:p>
          <a:p>
            <a:pPr lvl="0" algn="l">
              <a:defRPr/>
            </a:pPr>
            <a:endParaRPr lang="ro-RO" sz="2000" dirty="0">
              <a:latin typeface="Trebuchet MS" panose="020B0603020202020204" pitchFamily="34" charset="0"/>
            </a:endParaRPr>
          </a:p>
          <a:p>
            <a:pPr lvl="0" algn="l">
              <a:defRPr/>
            </a:pPr>
            <a:r>
              <a:rPr lang="ro-RO" sz="2000" dirty="0">
                <a:latin typeface="Trebuchet MS" panose="020B0603020202020204" pitchFamily="34" charset="0"/>
              </a:rPr>
              <a:t>a) cerere de înregistrare/actualizare a programului, conform modelului prevăzut în anexa nr. 2 la metodologie;</a:t>
            </a:r>
          </a:p>
          <a:p>
            <a:pPr lvl="0" algn="l">
              <a:defRPr/>
            </a:pPr>
            <a:endParaRPr lang="ro-RO" sz="2000" dirty="0">
              <a:latin typeface="Trebuchet MS" panose="020B0603020202020204" pitchFamily="34" charset="0"/>
            </a:endParaRPr>
          </a:p>
          <a:p>
            <a:pPr lvl="0" algn="l">
              <a:defRPr/>
            </a:pPr>
            <a:r>
              <a:rPr lang="ro-RO" sz="2000" dirty="0">
                <a:latin typeface="Trebuchet MS" panose="020B0603020202020204" pitchFamily="34" charset="0"/>
              </a:rPr>
              <a:t>b) formularul de înregistrare/actualizare a programului de studii, conform modelului prevăzut în anexa nr. 3 la metodologie;</a:t>
            </a:r>
          </a:p>
          <a:p>
            <a:pPr lvl="0" algn="l">
              <a:defRPr/>
            </a:pPr>
            <a:endParaRPr lang="ro-RO" sz="2000" dirty="0">
              <a:latin typeface="Trebuchet MS" panose="020B0603020202020204" pitchFamily="34" charset="0"/>
            </a:endParaRPr>
          </a:p>
          <a:p>
            <a:pPr lvl="0" algn="l">
              <a:defRPr/>
            </a:pPr>
            <a:r>
              <a:rPr lang="ro-RO" sz="2000" dirty="0">
                <a:latin typeface="Trebuchet MS" panose="020B0603020202020204" pitchFamily="34" charset="0"/>
              </a:rPr>
              <a:t>c) hotărârea senatului instituției de învățământ superior prin care se aprobă programul de studii și se solicită înscrierea în RNCIS a programului de studii universitare aferent respectivei calificări;</a:t>
            </a:r>
          </a:p>
          <a:p>
            <a:pPr lvl="0" algn="l">
              <a:defRPr/>
            </a:pPr>
            <a:endParaRPr lang="ro-RO" sz="2000" dirty="0">
              <a:latin typeface="Trebuchet MS" panose="020B0603020202020204" pitchFamily="34" charset="0"/>
            </a:endParaRPr>
          </a:p>
          <a:p>
            <a:pPr lvl="0" algn="l">
              <a:defRPr/>
            </a:pPr>
            <a:r>
              <a:rPr lang="ro-RO" sz="2000" dirty="0">
                <a:latin typeface="Trebuchet MS" panose="020B0603020202020204" pitchFamily="34" charset="0"/>
              </a:rPr>
              <a:t>d) dovada achitării tarifului de evaluare; pentru eliberarea facturii recomandăm transmiterea unei solicitări în avans pentru a vă informa cu privire la sumele aferente, la adresa </a:t>
            </a:r>
            <a:r>
              <a:rPr lang="ro-RO" sz="2000" dirty="0">
                <a:latin typeface="Trebuchet MS" panose="020B0603020202020204" pitchFamily="34" charset="0"/>
                <a:hlinkClick r:id="rId4"/>
              </a:rPr>
              <a:t>office@anc.edu.ro</a:t>
            </a:r>
            <a:r>
              <a:rPr lang="ro-RO" sz="2000" dirty="0">
                <a:latin typeface="Trebuchet MS" panose="020B0603020202020204" pitchFamily="34" charset="0"/>
              </a:rPr>
              <a:t>.</a:t>
            </a:r>
          </a:p>
          <a:p>
            <a:pPr lvl="0" algn="l">
              <a:defRPr/>
            </a:pPr>
            <a:endParaRPr lang="ro-RO" sz="2000" dirty="0">
              <a:latin typeface="Trebuchet MS" panose="020B0603020202020204" pitchFamily="34" charset="0"/>
            </a:endParaRPr>
          </a:p>
          <a:p>
            <a:pPr lvl="0" algn="l">
              <a:defRPr/>
            </a:pPr>
            <a:endParaRPr lang="en-GB" sz="2000" dirty="0">
              <a:latin typeface="Trebuchet MS" panose="020B0603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solidFill>
                <a:srgbClr val="00319A"/>
              </a:solidFill>
              <a:latin typeface="Trebuchet MS" panose="020B0603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solidFill>
                <a:srgbClr val="00319A"/>
              </a:solidFill>
              <a:latin typeface="Trebuchet MS" panose="020B0603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solidFill>
                <a:srgbClr val="00319A"/>
              </a:solidFill>
              <a:latin typeface="Trebuchet MS" panose="020B0603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solidFill>
                <a:srgbClr val="00319A"/>
              </a:solidFill>
              <a:latin typeface="Trebuchet MS" panose="020B0603020202020204" pitchFamily="34" charset="0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ABA16C6-2311-48F3-B25F-27FA4C2671F9}"/>
              </a:ext>
            </a:extLst>
          </p:cNvPr>
          <p:cNvSpPr txBox="1">
            <a:spLocks/>
          </p:cNvSpPr>
          <p:nvPr/>
        </p:nvSpPr>
        <p:spPr>
          <a:xfrm>
            <a:off x="585893" y="1206411"/>
            <a:ext cx="11127136" cy="512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730303" y="268516"/>
            <a:ext cx="6838315" cy="937895"/>
            <a:chOff x="0" y="0"/>
            <a:chExt cx="6838315" cy="937895"/>
          </a:xfrm>
        </p:grpSpPr>
        <p:pic>
          <p:nvPicPr>
            <p:cNvPr id="14" name="Picture 13" descr="C:\Users\Anc\AppData\Local\Microsoft\Windows\INetCache\Content.Word\text_and_logoANC2022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2575" y="38100"/>
              <a:ext cx="1439545" cy="61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14" descr="C:\Users\Anc\Downloads\logo_ME_new_2021_0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665730" cy="69405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8" name="Group 17"/>
            <p:cNvGrpSpPr/>
            <p:nvPr/>
          </p:nvGrpSpPr>
          <p:grpSpPr>
            <a:xfrm>
              <a:off x="104775" y="657225"/>
              <a:ext cx="6733540" cy="280670"/>
              <a:chOff x="0" y="5938"/>
              <a:chExt cx="6733540" cy="280670"/>
            </a:xfrm>
          </p:grpSpPr>
          <p:sp>
            <p:nvSpPr>
              <p:cNvPr id="19" name="Text Box 12"/>
              <p:cNvSpPr txBox="1"/>
              <p:nvPr/>
            </p:nvSpPr>
            <p:spPr>
              <a:xfrm>
                <a:off x="172193" y="5938"/>
                <a:ext cx="6419850" cy="2806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1270" indent="450850" algn="ctr">
                  <a:lnSpc>
                    <a:spcPct val="112000"/>
                  </a:lnSpc>
                  <a:spcBef>
                    <a:spcPts val="0"/>
                  </a:spcBef>
                  <a:spcAft>
                    <a:spcPts val="430"/>
                  </a:spcAft>
                </a:pPr>
                <a:r>
                  <a:rPr lang="ro-RO" sz="800" b="1" spc="280">
                    <a:solidFill>
                      <a:srgbClr val="1C18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Înregistrat ca operator de date cu caracter personal cu nr.25720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0" y="2968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0" y="18406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38F0AED-208E-A058-CC08-439913449B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764" y="5819338"/>
            <a:ext cx="1439545" cy="612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0773560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1DCB9A1-EBB4-4FB3-8C73-DB2F0F021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164" y="-89394"/>
            <a:ext cx="12501403" cy="694739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80E1246-9E01-4558-B520-4D324149C6BE}"/>
              </a:ext>
            </a:extLst>
          </p:cNvPr>
          <p:cNvGrpSpPr/>
          <p:nvPr/>
        </p:nvGrpSpPr>
        <p:grpSpPr>
          <a:xfrm>
            <a:off x="0" y="6196942"/>
            <a:ext cx="12192000" cy="538120"/>
            <a:chOff x="-971339" y="6196942"/>
            <a:chExt cx="13163339" cy="5381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D3FF3F3-709A-4A95-B0B2-FF255377E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602387-C02A-4E21-B7B9-A62E97DFF7B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ABA16C6-2311-48F3-B25F-27FA4C2671F9}"/>
              </a:ext>
            </a:extLst>
          </p:cNvPr>
          <p:cNvSpPr txBox="1">
            <a:spLocks/>
          </p:cNvSpPr>
          <p:nvPr/>
        </p:nvSpPr>
        <p:spPr>
          <a:xfrm>
            <a:off x="585893" y="1206411"/>
            <a:ext cx="11127136" cy="512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730303" y="268516"/>
            <a:ext cx="6838315" cy="937895"/>
            <a:chOff x="0" y="0"/>
            <a:chExt cx="6838315" cy="937895"/>
          </a:xfrm>
        </p:grpSpPr>
        <p:pic>
          <p:nvPicPr>
            <p:cNvPr id="14" name="Picture 13" descr="C:\Users\Anc\AppData\Local\Microsoft\Windows\INetCache\Content.Word\text_and_logoANC2022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2575" y="38100"/>
              <a:ext cx="1439545" cy="61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14" descr="C:\Users\Anc\Downloads\logo_ME_new_2021_0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665730" cy="69405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8" name="Group 17"/>
            <p:cNvGrpSpPr/>
            <p:nvPr/>
          </p:nvGrpSpPr>
          <p:grpSpPr>
            <a:xfrm>
              <a:off x="104775" y="657225"/>
              <a:ext cx="6733540" cy="280670"/>
              <a:chOff x="0" y="5938"/>
              <a:chExt cx="6733540" cy="280670"/>
            </a:xfrm>
          </p:grpSpPr>
          <p:sp>
            <p:nvSpPr>
              <p:cNvPr id="19" name="Text Box 12"/>
              <p:cNvSpPr txBox="1"/>
              <p:nvPr/>
            </p:nvSpPr>
            <p:spPr>
              <a:xfrm>
                <a:off x="172193" y="5938"/>
                <a:ext cx="6419850" cy="2806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1270" indent="450850" algn="ctr">
                  <a:lnSpc>
                    <a:spcPct val="112000"/>
                  </a:lnSpc>
                  <a:spcBef>
                    <a:spcPts val="0"/>
                  </a:spcBef>
                  <a:spcAft>
                    <a:spcPts val="430"/>
                  </a:spcAft>
                </a:pPr>
                <a:r>
                  <a:rPr lang="ro-RO" sz="800" b="1" spc="280">
                    <a:solidFill>
                      <a:srgbClr val="1C18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Înregistrat ca operator de date cu caracter personal cu nr.25720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0" y="2968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0" y="18406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15A2869-EAD3-414F-7CF9-DC78D5719E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764" y="5819338"/>
            <a:ext cx="1439545" cy="61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F7F374F-6091-8952-1BF7-2200267463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91" y="1066076"/>
            <a:ext cx="5842876" cy="532709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53DD2AA-5EE5-E7B1-3980-1B3A034F87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0383" y="2790647"/>
            <a:ext cx="5992131" cy="3570986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7C0C64D-0D1D-8B0A-B237-E7A6A4B479EB}"/>
              </a:ext>
            </a:extLst>
          </p:cNvPr>
          <p:cNvCxnSpPr/>
          <p:nvPr/>
        </p:nvCxnSpPr>
        <p:spPr>
          <a:xfrm flipH="1">
            <a:off x="5879441" y="2068224"/>
            <a:ext cx="88039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26D25BF-FCE6-CC2D-3E36-F7C38BA7F4D5}"/>
              </a:ext>
            </a:extLst>
          </p:cNvPr>
          <p:cNvSpPr txBox="1"/>
          <p:nvPr/>
        </p:nvSpPr>
        <p:spPr>
          <a:xfrm>
            <a:off x="6759833" y="1750983"/>
            <a:ext cx="4343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solidFill>
                  <a:srgbClr val="00319A"/>
                </a:solidFill>
                <a:latin typeface="Trebuchet MS" panose="020B0603020202020204" pitchFamily="34" charset="0"/>
              </a:rPr>
              <a:t>Se va completa pe baza corelării ISCO-08/ISCED publicată pe site-ul ANC;</a:t>
            </a:r>
          </a:p>
        </p:txBody>
      </p:sp>
    </p:spTree>
    <p:extLst>
      <p:ext uri="{BB962C8B-B14F-4D97-AF65-F5344CB8AC3E}">
        <p14:creationId xmlns:p14="http://schemas.microsoft.com/office/powerpoint/2010/main" val="4115683575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1DCB9A1-EBB4-4FB3-8C73-DB2F0F021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164" y="-89394"/>
            <a:ext cx="12501403" cy="694739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80E1246-9E01-4558-B520-4D324149C6BE}"/>
              </a:ext>
            </a:extLst>
          </p:cNvPr>
          <p:cNvGrpSpPr/>
          <p:nvPr/>
        </p:nvGrpSpPr>
        <p:grpSpPr>
          <a:xfrm>
            <a:off x="0" y="6196942"/>
            <a:ext cx="12192000" cy="538120"/>
            <a:chOff x="-971339" y="6196942"/>
            <a:chExt cx="13163339" cy="5381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D3FF3F3-709A-4A95-B0B2-FF255377E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602387-C02A-4E21-B7B9-A62E97DFF7B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ABA16C6-2311-48F3-B25F-27FA4C2671F9}"/>
              </a:ext>
            </a:extLst>
          </p:cNvPr>
          <p:cNvSpPr txBox="1">
            <a:spLocks/>
          </p:cNvSpPr>
          <p:nvPr/>
        </p:nvSpPr>
        <p:spPr>
          <a:xfrm>
            <a:off x="585893" y="1206411"/>
            <a:ext cx="11127136" cy="512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730303" y="268516"/>
            <a:ext cx="6838315" cy="937895"/>
            <a:chOff x="0" y="0"/>
            <a:chExt cx="6838315" cy="937895"/>
          </a:xfrm>
        </p:grpSpPr>
        <p:pic>
          <p:nvPicPr>
            <p:cNvPr id="14" name="Picture 13" descr="C:\Users\Anc\AppData\Local\Microsoft\Windows\INetCache\Content.Word\text_and_logoANC2022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2575" y="38100"/>
              <a:ext cx="1439545" cy="61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14" descr="C:\Users\Anc\Downloads\logo_ME_new_2021_0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665730" cy="69405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8" name="Group 17"/>
            <p:cNvGrpSpPr/>
            <p:nvPr/>
          </p:nvGrpSpPr>
          <p:grpSpPr>
            <a:xfrm>
              <a:off x="104775" y="657225"/>
              <a:ext cx="6733540" cy="280670"/>
              <a:chOff x="0" y="5938"/>
              <a:chExt cx="6733540" cy="280670"/>
            </a:xfrm>
          </p:grpSpPr>
          <p:sp>
            <p:nvSpPr>
              <p:cNvPr id="19" name="Text Box 12"/>
              <p:cNvSpPr txBox="1"/>
              <p:nvPr/>
            </p:nvSpPr>
            <p:spPr>
              <a:xfrm>
                <a:off x="172193" y="5938"/>
                <a:ext cx="6419850" cy="2806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1270" indent="450850" algn="ctr">
                  <a:lnSpc>
                    <a:spcPct val="112000"/>
                  </a:lnSpc>
                  <a:spcBef>
                    <a:spcPts val="0"/>
                  </a:spcBef>
                  <a:spcAft>
                    <a:spcPts val="430"/>
                  </a:spcAft>
                </a:pPr>
                <a:r>
                  <a:rPr lang="ro-RO" sz="800" b="1" spc="280">
                    <a:solidFill>
                      <a:srgbClr val="1C18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Înregistrat ca operator de date cu caracter personal cu nr.25720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0" y="2968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0" y="18406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15A2869-EAD3-414F-7CF9-DC78D5719E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764" y="5819338"/>
            <a:ext cx="1439545" cy="61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04D2DE-5E52-07E0-02E4-DE9BF9C611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8063" y="1219483"/>
            <a:ext cx="8302945" cy="439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807077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1DCB9A1-EBB4-4FB3-8C73-DB2F0F021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241" y="936644"/>
            <a:ext cx="12501403" cy="694739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80E1246-9E01-4558-B520-4D324149C6BE}"/>
              </a:ext>
            </a:extLst>
          </p:cNvPr>
          <p:cNvGrpSpPr/>
          <p:nvPr/>
        </p:nvGrpSpPr>
        <p:grpSpPr>
          <a:xfrm>
            <a:off x="0" y="6196942"/>
            <a:ext cx="12192000" cy="538120"/>
            <a:chOff x="-971339" y="6196942"/>
            <a:chExt cx="13163339" cy="5381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D3FF3F3-709A-4A95-B0B2-FF255377E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602387-C02A-4E21-B7B9-A62E97DFF7B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ABA16C6-2311-48F3-B25F-27FA4C2671F9}"/>
              </a:ext>
            </a:extLst>
          </p:cNvPr>
          <p:cNvSpPr txBox="1">
            <a:spLocks/>
          </p:cNvSpPr>
          <p:nvPr/>
        </p:nvSpPr>
        <p:spPr>
          <a:xfrm>
            <a:off x="585893" y="1206411"/>
            <a:ext cx="11127136" cy="512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730303" y="268516"/>
            <a:ext cx="6838315" cy="937895"/>
            <a:chOff x="0" y="0"/>
            <a:chExt cx="6838315" cy="937895"/>
          </a:xfrm>
        </p:grpSpPr>
        <p:pic>
          <p:nvPicPr>
            <p:cNvPr id="14" name="Picture 13" descr="C:\Users\Anc\AppData\Local\Microsoft\Windows\INetCache\Content.Word\text_and_logoANC2022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2575" y="38100"/>
              <a:ext cx="1439545" cy="61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14" descr="C:\Users\Anc\Downloads\logo_ME_new_2021_0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665730" cy="69405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8" name="Group 17"/>
            <p:cNvGrpSpPr/>
            <p:nvPr/>
          </p:nvGrpSpPr>
          <p:grpSpPr>
            <a:xfrm>
              <a:off x="104775" y="657225"/>
              <a:ext cx="6733540" cy="280670"/>
              <a:chOff x="0" y="5938"/>
              <a:chExt cx="6733540" cy="280670"/>
            </a:xfrm>
          </p:grpSpPr>
          <p:sp>
            <p:nvSpPr>
              <p:cNvPr id="19" name="Text Box 12"/>
              <p:cNvSpPr txBox="1"/>
              <p:nvPr/>
            </p:nvSpPr>
            <p:spPr>
              <a:xfrm>
                <a:off x="172193" y="5938"/>
                <a:ext cx="6419850" cy="2806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1270" indent="450850" algn="ctr">
                  <a:lnSpc>
                    <a:spcPct val="112000"/>
                  </a:lnSpc>
                  <a:spcBef>
                    <a:spcPts val="0"/>
                  </a:spcBef>
                  <a:spcAft>
                    <a:spcPts val="430"/>
                  </a:spcAft>
                </a:pPr>
                <a:r>
                  <a:rPr lang="ro-RO" sz="800" b="1" spc="280">
                    <a:solidFill>
                      <a:srgbClr val="1C18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Înregistrat ca operator de date cu caracter personal cu nr.25720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0" y="2968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0" y="18406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15A2869-EAD3-414F-7CF9-DC78D5719E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764" y="5819338"/>
            <a:ext cx="1439545" cy="61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1DC2BC-27AA-280C-66B5-7A9ACD074E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1781" y="1217314"/>
            <a:ext cx="8235510" cy="439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365350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14830</TotalTime>
  <Words>927</Words>
  <Application>Microsoft Office PowerPoint</Application>
  <PresentationFormat>Widescreen</PresentationFormat>
  <Paragraphs>97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Trebuchet MS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INTALNIRE ARACIS-ANC</dc:title>
  <dc:creator>Windows User</dc:creator>
  <cp:lastModifiedBy>Ion Virgil</cp:lastModifiedBy>
  <cp:revision>654</cp:revision>
  <cp:lastPrinted>2022-06-27T05:11:15Z</cp:lastPrinted>
  <dcterms:created xsi:type="dcterms:W3CDTF">2022-04-27T23:52:38Z</dcterms:created>
  <dcterms:modified xsi:type="dcterms:W3CDTF">2024-10-18T08:06:31Z</dcterms:modified>
</cp:coreProperties>
</file>