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  <p:sldMasterId id="2147483718" r:id="rId3"/>
  </p:sldMasterIdLst>
  <p:notesMasterIdLst>
    <p:notesMasterId r:id="rId44"/>
  </p:notesMasterIdLst>
  <p:sldIdLst>
    <p:sldId id="256" r:id="rId4"/>
    <p:sldId id="352" r:id="rId5"/>
    <p:sldId id="376" r:id="rId6"/>
    <p:sldId id="377" r:id="rId7"/>
    <p:sldId id="348" r:id="rId8"/>
    <p:sldId id="365" r:id="rId9"/>
    <p:sldId id="373" r:id="rId10"/>
    <p:sldId id="364" r:id="rId11"/>
    <p:sldId id="367" r:id="rId12"/>
    <p:sldId id="368" r:id="rId13"/>
    <p:sldId id="378" r:id="rId14"/>
    <p:sldId id="379" r:id="rId15"/>
    <p:sldId id="380" r:id="rId16"/>
    <p:sldId id="374" r:id="rId17"/>
    <p:sldId id="375" r:id="rId18"/>
    <p:sldId id="351" r:id="rId19"/>
    <p:sldId id="370" r:id="rId20"/>
    <p:sldId id="371" r:id="rId21"/>
    <p:sldId id="372" r:id="rId22"/>
    <p:sldId id="357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8" r:id="rId39"/>
    <p:sldId id="399" r:id="rId40"/>
    <p:sldId id="396" r:id="rId41"/>
    <p:sldId id="400" r:id="rId42"/>
    <p:sldId id="343" r:id="rId43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l Ion" initials="VI" lastIdx="1" clrIdx="0">
    <p:extLst>
      <p:ext uri="{19B8F6BF-5375-455C-9EA6-DF929625EA0E}">
        <p15:presenceInfo xmlns:p15="http://schemas.microsoft.com/office/powerpoint/2012/main" userId="Virgil 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CB5"/>
    <a:srgbClr val="3A21A5"/>
    <a:srgbClr val="DB5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7816" autoAdjust="0"/>
  </p:normalViewPr>
  <p:slideViewPr>
    <p:cSldViewPr snapToGrid="0">
      <p:cViewPr varScale="1">
        <p:scale>
          <a:sx n="61" d="100"/>
          <a:sy n="61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AE7EB-7806-41AE-8666-14CE4C3A64E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A1F9A3-09AC-461D-AD9E-88D51A826DC7}">
      <dgm:prSet phldrT="[Text]" custT="1"/>
      <dgm:spPr/>
      <dgm:t>
        <a:bodyPr/>
        <a:lstStyle/>
        <a:p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educației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solidarității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nr. 3.001/39/2021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privind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aprobarea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Metodologiei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alocare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nivelurilor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calificare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calificările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1-5 din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Cadrul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naţional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calificărilor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 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publicat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Monitorul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nr. 86 din 28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ianuarie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BF725-198A-4C43-B11B-5EE75D43596C}" type="parTrans" cxnId="{C283C9BD-2454-40FC-B9FC-CC6D1F4AF9F0}">
      <dgm:prSet/>
      <dgm:spPr/>
      <dgm:t>
        <a:bodyPr/>
        <a:lstStyle/>
        <a:p>
          <a:endParaRPr lang="en-US" sz="1400"/>
        </a:p>
      </dgm:t>
    </dgm:pt>
    <dgm:pt modelId="{2EB13836-88F3-4102-B06E-3C5B195CC352}" type="sibTrans" cxnId="{C283C9BD-2454-40FC-B9FC-CC6D1F4AF9F0}">
      <dgm:prSet/>
      <dgm:spPr/>
      <dgm:t>
        <a:bodyPr/>
        <a:lstStyle/>
        <a:p>
          <a:endParaRPr lang="en-US" sz="1400"/>
        </a:p>
      </dgm:t>
    </dgm:pt>
    <dgm:pt modelId="{5FFEDEAF-297C-4605-A80D-E635306C9C8F}">
      <dgm:prSet phldrT="[Text]" custT="1"/>
      <dgm:spPr/>
      <dgm:t>
        <a:bodyPr/>
        <a:lstStyle/>
        <a:p>
          <a:pPr algn="r"/>
          <a:r>
            <a:rPr lang="ro-RO" sz="1400" dirty="0" smtClean="0">
              <a:latin typeface="Trebuchet MS" panose="020B0603020202020204" pitchFamily="34" charset="0"/>
            </a:rPr>
            <a:t>APROBAT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02803E24-CCDC-4BDA-A3CE-B805E5924018}" type="parTrans" cxnId="{19F84DD2-E921-4C79-AE6E-6269C984BB7E}">
      <dgm:prSet/>
      <dgm:spPr/>
      <dgm:t>
        <a:bodyPr/>
        <a:lstStyle/>
        <a:p>
          <a:endParaRPr lang="en-US" sz="1400"/>
        </a:p>
      </dgm:t>
    </dgm:pt>
    <dgm:pt modelId="{3C265AB4-460E-4768-8CD9-D99DEAAC379D}" type="sibTrans" cxnId="{19F84DD2-E921-4C79-AE6E-6269C984BB7E}">
      <dgm:prSet/>
      <dgm:spPr/>
      <dgm:t>
        <a:bodyPr/>
        <a:lstStyle/>
        <a:p>
          <a:endParaRPr lang="en-US" sz="1400"/>
        </a:p>
      </dgm:t>
    </dgm:pt>
    <dgm:pt modelId="{79F018B2-F7C9-4A4E-82BB-E4860F29892D}">
      <dgm:prSet phldrT="[Text]" custT="1"/>
      <dgm:spPr/>
      <dgm:t>
        <a:bodyPr/>
        <a:lstStyle/>
        <a:p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educației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 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solidarității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nr. 3.048/123/2022</a:t>
          </a:r>
          <a:r>
            <a:rPr lang="ro-RO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privind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modificarea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Metodologiei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elaborare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validare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aprobare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gestionare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standardelor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ocupaţionale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modelului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standard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ocupaţional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aprobată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educaţiei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naţionale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justiţiei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nr. 3.712/1.721/2018, 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publicat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Monitorul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nr. 147 din 14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februarie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2022.</a:t>
          </a:r>
          <a:endParaRPr lang="en-US" sz="1400" dirty="0">
            <a:solidFill>
              <a:schemeClr val="accent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DD9BF-B52E-4FBB-AADE-7C4A1E18EF37}" type="parTrans" cxnId="{87A1D9DC-E4D0-4CF2-B1AB-57C580AFF215}">
      <dgm:prSet/>
      <dgm:spPr/>
      <dgm:t>
        <a:bodyPr/>
        <a:lstStyle/>
        <a:p>
          <a:endParaRPr lang="en-US" sz="1400"/>
        </a:p>
      </dgm:t>
    </dgm:pt>
    <dgm:pt modelId="{C5A1EA70-E1F1-441A-9D44-A238D48CC6C1}" type="sibTrans" cxnId="{87A1D9DC-E4D0-4CF2-B1AB-57C580AFF215}">
      <dgm:prSet/>
      <dgm:spPr/>
      <dgm:t>
        <a:bodyPr/>
        <a:lstStyle/>
        <a:p>
          <a:endParaRPr lang="en-US" sz="1400"/>
        </a:p>
      </dgm:t>
    </dgm:pt>
    <dgm:pt modelId="{4DD09DD5-E974-4982-B467-995F184F7BC9}">
      <dgm:prSet phldrT="[Text]" custT="1"/>
      <dgm:spPr/>
      <dgm:t>
        <a:bodyPr/>
        <a:lstStyle/>
        <a:p>
          <a:pPr algn="r"/>
          <a:r>
            <a:rPr lang="ro-RO" sz="1400" dirty="0" smtClean="0">
              <a:latin typeface="Trebuchet MS" panose="020B0603020202020204" pitchFamily="34" charset="0"/>
            </a:rPr>
            <a:t>APROBAT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B2F130CB-5D1B-41FF-B6DE-E4FD6AC236B7}" type="parTrans" cxnId="{1DDA6DD5-798A-4549-9AEA-AE99565E9250}">
      <dgm:prSet/>
      <dgm:spPr/>
      <dgm:t>
        <a:bodyPr/>
        <a:lstStyle/>
        <a:p>
          <a:endParaRPr lang="en-US" sz="1400"/>
        </a:p>
      </dgm:t>
    </dgm:pt>
    <dgm:pt modelId="{0909F767-242D-4DCD-BF3B-F9110622C6EF}" type="sibTrans" cxnId="{1DDA6DD5-798A-4549-9AEA-AE99565E9250}">
      <dgm:prSet/>
      <dgm:spPr/>
      <dgm:t>
        <a:bodyPr/>
        <a:lstStyle/>
        <a:p>
          <a:endParaRPr lang="en-US" sz="1400"/>
        </a:p>
      </dgm:t>
    </dgm:pt>
    <dgm:pt modelId="{55D9F14E-B6F9-4E27-A9C3-F40E7DDF798D}" type="pres">
      <dgm:prSet presAssocID="{AADAE7EB-7806-41AE-8666-14CE4C3A6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6FC26-C95B-48A7-8D4C-E2E499DC55AC}" type="pres">
      <dgm:prSet presAssocID="{2AA1F9A3-09AC-461D-AD9E-88D51A826D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42C-D7AA-4B56-B261-38A5F5116D5A}" type="pres">
      <dgm:prSet presAssocID="{2AA1F9A3-09AC-461D-AD9E-88D51A826DC7}" presName="childText" presStyleLbl="revTx" presStyleIdx="0" presStyleCnt="2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31CEA-94AD-45FA-A8E6-6D5D5CFAE45D}" type="pres">
      <dgm:prSet presAssocID="{79F018B2-F7C9-4A4E-82BB-E4860F29892D}" presName="parentText" presStyleLbl="node1" presStyleIdx="1" presStyleCnt="2" custLinFactNeighborY="-67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96D06-1881-471C-BD82-66E2B5E1BC6A}" type="pres">
      <dgm:prSet presAssocID="{79F018B2-F7C9-4A4E-82BB-E4860F2989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84DD2-E921-4C79-AE6E-6269C984BB7E}" srcId="{2AA1F9A3-09AC-461D-AD9E-88D51A826DC7}" destId="{5FFEDEAF-297C-4605-A80D-E635306C9C8F}" srcOrd="0" destOrd="0" parTransId="{02803E24-CCDC-4BDA-A3CE-B805E5924018}" sibTransId="{3C265AB4-460E-4768-8CD9-D99DEAAC379D}"/>
    <dgm:cxn modelId="{2B23B441-4986-4690-8AF3-DCDBF0DCDE6A}" type="presOf" srcId="{2AA1F9A3-09AC-461D-AD9E-88D51A826DC7}" destId="{CF86FC26-C95B-48A7-8D4C-E2E499DC55AC}" srcOrd="0" destOrd="0" presId="urn:microsoft.com/office/officeart/2005/8/layout/vList2"/>
    <dgm:cxn modelId="{87A1D9DC-E4D0-4CF2-B1AB-57C580AFF215}" srcId="{AADAE7EB-7806-41AE-8666-14CE4C3A64E9}" destId="{79F018B2-F7C9-4A4E-82BB-E4860F29892D}" srcOrd="1" destOrd="0" parTransId="{20BDD9BF-B52E-4FBB-AADE-7C4A1E18EF37}" sibTransId="{C5A1EA70-E1F1-441A-9D44-A238D48CC6C1}"/>
    <dgm:cxn modelId="{4D2AC796-6DED-478F-A6F7-AE102621F7F9}" type="presOf" srcId="{4DD09DD5-E974-4982-B467-995F184F7BC9}" destId="{EC496D06-1881-471C-BD82-66E2B5E1BC6A}" srcOrd="0" destOrd="0" presId="urn:microsoft.com/office/officeart/2005/8/layout/vList2"/>
    <dgm:cxn modelId="{4E418BA2-A80D-4662-AF58-95D01D44BF3A}" type="presOf" srcId="{AADAE7EB-7806-41AE-8666-14CE4C3A64E9}" destId="{55D9F14E-B6F9-4E27-A9C3-F40E7DDF798D}" srcOrd="0" destOrd="0" presId="urn:microsoft.com/office/officeart/2005/8/layout/vList2"/>
    <dgm:cxn modelId="{1DDA6DD5-798A-4549-9AEA-AE99565E9250}" srcId="{79F018B2-F7C9-4A4E-82BB-E4860F29892D}" destId="{4DD09DD5-E974-4982-B467-995F184F7BC9}" srcOrd="0" destOrd="0" parTransId="{B2F130CB-5D1B-41FF-B6DE-E4FD6AC236B7}" sibTransId="{0909F767-242D-4DCD-BF3B-F9110622C6EF}"/>
    <dgm:cxn modelId="{C283C9BD-2454-40FC-B9FC-CC6D1F4AF9F0}" srcId="{AADAE7EB-7806-41AE-8666-14CE4C3A64E9}" destId="{2AA1F9A3-09AC-461D-AD9E-88D51A826DC7}" srcOrd="0" destOrd="0" parTransId="{43EBF725-198A-4C43-B11B-5EE75D43596C}" sibTransId="{2EB13836-88F3-4102-B06E-3C5B195CC352}"/>
    <dgm:cxn modelId="{BAF19F02-CAEB-4F35-8D90-F295EB490EC9}" type="presOf" srcId="{79F018B2-F7C9-4A4E-82BB-E4860F29892D}" destId="{2B631CEA-94AD-45FA-A8E6-6D5D5CFAE45D}" srcOrd="0" destOrd="0" presId="urn:microsoft.com/office/officeart/2005/8/layout/vList2"/>
    <dgm:cxn modelId="{9C46D58A-7861-4AE8-B701-A4BBA01E1770}" type="presOf" srcId="{5FFEDEAF-297C-4605-A80D-E635306C9C8F}" destId="{CD70642C-D7AA-4B56-B261-38A5F5116D5A}" srcOrd="0" destOrd="0" presId="urn:microsoft.com/office/officeart/2005/8/layout/vList2"/>
    <dgm:cxn modelId="{06326D21-C5F0-48B0-AB77-62D210D01EEA}" type="presParOf" srcId="{55D9F14E-B6F9-4E27-A9C3-F40E7DDF798D}" destId="{CF86FC26-C95B-48A7-8D4C-E2E499DC55AC}" srcOrd="0" destOrd="0" presId="urn:microsoft.com/office/officeart/2005/8/layout/vList2"/>
    <dgm:cxn modelId="{A817A09C-49D0-47C2-AEFC-59A8BB7AA4EA}" type="presParOf" srcId="{55D9F14E-B6F9-4E27-A9C3-F40E7DDF798D}" destId="{CD70642C-D7AA-4B56-B261-38A5F5116D5A}" srcOrd="1" destOrd="0" presId="urn:microsoft.com/office/officeart/2005/8/layout/vList2"/>
    <dgm:cxn modelId="{8B654D89-42E1-4D51-99BE-2F94418EE45C}" type="presParOf" srcId="{55D9F14E-B6F9-4E27-A9C3-F40E7DDF798D}" destId="{2B631CEA-94AD-45FA-A8E6-6D5D5CFAE45D}" srcOrd="2" destOrd="0" presId="urn:microsoft.com/office/officeart/2005/8/layout/vList2"/>
    <dgm:cxn modelId="{55EF2DFB-BE78-4D9C-96F5-52DE422B11D8}" type="presParOf" srcId="{55D9F14E-B6F9-4E27-A9C3-F40E7DDF798D}" destId="{EC496D06-1881-471C-BD82-66E2B5E1BC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AE7EB-7806-41AE-8666-14CE4C3A64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A1F9A3-09AC-461D-AD9E-88D51A826DC7}">
      <dgm:prSet phldrT="[Text]" custT="1"/>
      <dgm:spPr/>
      <dgm:t>
        <a:bodyPr/>
        <a:lstStyle/>
        <a:p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Ordinul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educației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muncii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 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solidarității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sociale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nr. 3.001/39/2021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privind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aprobarea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Metodologiei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alocare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nivelurilor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calificare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pentru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calificările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nivel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1-5 din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Cadrul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naţional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, 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publicat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Monitorul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Oficial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,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Partea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I nr. 86 din 28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ianuarie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2022.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43EBF725-198A-4C43-B11B-5EE75D43596C}" type="parTrans" cxnId="{C283C9BD-2454-40FC-B9FC-CC6D1F4AF9F0}">
      <dgm:prSet/>
      <dgm:spPr/>
      <dgm:t>
        <a:bodyPr/>
        <a:lstStyle/>
        <a:p>
          <a:endParaRPr lang="en-US" sz="1400"/>
        </a:p>
      </dgm:t>
    </dgm:pt>
    <dgm:pt modelId="{2EB13836-88F3-4102-B06E-3C5B195CC352}" type="sibTrans" cxnId="{C283C9BD-2454-40FC-B9FC-CC6D1F4AF9F0}">
      <dgm:prSet/>
      <dgm:spPr/>
      <dgm:t>
        <a:bodyPr/>
        <a:lstStyle/>
        <a:p>
          <a:endParaRPr lang="en-US" sz="1400"/>
        </a:p>
      </dgm:t>
    </dgm:pt>
    <dgm:pt modelId="{5FFEDEAF-297C-4605-A80D-E635306C9C8F}">
      <dgm:prSet phldrT="[Text]" custT="1"/>
      <dgm:spPr/>
      <dgm:t>
        <a:bodyPr/>
        <a:lstStyle/>
        <a:p>
          <a:pPr algn="r"/>
          <a:r>
            <a:rPr lang="ro-RO" sz="1400" dirty="0" smtClean="0">
              <a:latin typeface="Trebuchet MS" panose="020B0603020202020204" pitchFamily="34" charset="0"/>
            </a:rPr>
            <a:t>APROBAT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02803E24-CCDC-4BDA-A3CE-B805E5924018}" type="parTrans" cxnId="{19F84DD2-E921-4C79-AE6E-6269C984BB7E}">
      <dgm:prSet/>
      <dgm:spPr/>
      <dgm:t>
        <a:bodyPr/>
        <a:lstStyle/>
        <a:p>
          <a:endParaRPr lang="en-US" sz="1400"/>
        </a:p>
      </dgm:t>
    </dgm:pt>
    <dgm:pt modelId="{3C265AB4-460E-4768-8CD9-D99DEAAC379D}" type="sibTrans" cxnId="{19F84DD2-E921-4C79-AE6E-6269C984BB7E}">
      <dgm:prSet/>
      <dgm:spPr/>
      <dgm:t>
        <a:bodyPr/>
        <a:lstStyle/>
        <a:p>
          <a:endParaRPr lang="en-US" sz="1400"/>
        </a:p>
      </dgm:t>
    </dgm:pt>
    <dgm:pt modelId="{55D9F14E-B6F9-4E27-A9C3-F40E7DDF798D}" type="pres">
      <dgm:prSet presAssocID="{AADAE7EB-7806-41AE-8666-14CE4C3A6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6FC26-C95B-48A7-8D4C-E2E499DC55AC}" type="pres">
      <dgm:prSet presAssocID="{2AA1F9A3-09AC-461D-AD9E-88D51A826DC7}" presName="parentText" presStyleLbl="node1" presStyleIdx="0" presStyleCnt="1" custScaleY="126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42C-D7AA-4B56-B261-38A5F5116D5A}" type="pres">
      <dgm:prSet presAssocID="{2AA1F9A3-09AC-461D-AD9E-88D51A826DC7}" presName="childText" presStyleLbl="revTx" presStyleIdx="0" presStyleCnt="1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3C9BD-2454-40FC-B9FC-CC6D1F4AF9F0}" srcId="{AADAE7EB-7806-41AE-8666-14CE4C3A64E9}" destId="{2AA1F9A3-09AC-461D-AD9E-88D51A826DC7}" srcOrd="0" destOrd="0" parTransId="{43EBF725-198A-4C43-B11B-5EE75D43596C}" sibTransId="{2EB13836-88F3-4102-B06E-3C5B195CC352}"/>
    <dgm:cxn modelId="{5058221E-B3B3-4E95-A311-C87E2ABDFD3B}" type="presOf" srcId="{2AA1F9A3-09AC-461D-AD9E-88D51A826DC7}" destId="{CF86FC26-C95B-48A7-8D4C-E2E499DC55AC}" srcOrd="0" destOrd="0" presId="urn:microsoft.com/office/officeart/2005/8/layout/vList2"/>
    <dgm:cxn modelId="{073FB817-F3C4-44D4-B57D-FB43346391B7}" type="presOf" srcId="{AADAE7EB-7806-41AE-8666-14CE4C3A64E9}" destId="{55D9F14E-B6F9-4E27-A9C3-F40E7DDF798D}" srcOrd="0" destOrd="0" presId="urn:microsoft.com/office/officeart/2005/8/layout/vList2"/>
    <dgm:cxn modelId="{D49F6BF2-E380-403D-AF22-D03656540BE9}" type="presOf" srcId="{5FFEDEAF-297C-4605-A80D-E635306C9C8F}" destId="{CD70642C-D7AA-4B56-B261-38A5F5116D5A}" srcOrd="0" destOrd="0" presId="urn:microsoft.com/office/officeart/2005/8/layout/vList2"/>
    <dgm:cxn modelId="{19F84DD2-E921-4C79-AE6E-6269C984BB7E}" srcId="{2AA1F9A3-09AC-461D-AD9E-88D51A826DC7}" destId="{5FFEDEAF-297C-4605-A80D-E635306C9C8F}" srcOrd="0" destOrd="0" parTransId="{02803E24-CCDC-4BDA-A3CE-B805E5924018}" sibTransId="{3C265AB4-460E-4768-8CD9-D99DEAAC379D}"/>
    <dgm:cxn modelId="{34BAAB65-5F1A-4E20-85A9-E17770698C6F}" type="presParOf" srcId="{55D9F14E-B6F9-4E27-A9C3-F40E7DDF798D}" destId="{CF86FC26-C95B-48A7-8D4C-E2E499DC55AC}" srcOrd="0" destOrd="0" presId="urn:microsoft.com/office/officeart/2005/8/layout/vList2"/>
    <dgm:cxn modelId="{97E2AFB9-1BBC-4786-80C2-D250DEA5477D}" type="presParOf" srcId="{55D9F14E-B6F9-4E27-A9C3-F40E7DDF798D}" destId="{CD70642C-D7AA-4B56-B261-38A5F5116D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AE7EB-7806-41AE-8666-14CE4C3A64E9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A1F9A3-09AC-461D-AD9E-88D51A826DC7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Ordinul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educației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nr. 5.360/2022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pentru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aprobarea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Metodologiei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validare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înscriere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a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din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învățământul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superior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Registrul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Național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din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Învățământul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Superior (RNCIS),</a:t>
          </a:r>
          <a:r>
            <a:rPr lang="ro-RO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publicat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Monitorul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Oficial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nr. 933 din 23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septembrie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2022.</a:t>
          </a:r>
          <a:endParaRPr lang="en-US" sz="1600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43EBF725-198A-4C43-B11B-5EE75D43596C}" type="parTrans" cxnId="{C283C9BD-2454-40FC-B9FC-CC6D1F4AF9F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2EB13836-88F3-4102-B06E-3C5B195CC352}" type="sibTrans" cxnId="{C283C9BD-2454-40FC-B9FC-CC6D1F4AF9F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5FFEDEAF-297C-4605-A80D-E635306C9C8F}">
      <dgm:prSet phldrT="[Text]" custT="1"/>
      <dgm:spPr/>
      <dgm:t>
        <a:bodyPr/>
        <a:lstStyle/>
        <a:p>
          <a:pPr algn="r"/>
          <a:r>
            <a:rPr lang="ro-RO" sz="1600" smtClean="0">
              <a:latin typeface="Trebuchet MS" panose="020B0603020202020204" pitchFamily="34" charset="0"/>
            </a:rPr>
            <a:t>APROBAT</a:t>
          </a:r>
          <a:endParaRPr lang="en-US" sz="1600" dirty="0">
            <a:latin typeface="Trebuchet MS" panose="020B0603020202020204" pitchFamily="34" charset="0"/>
          </a:endParaRPr>
        </a:p>
      </dgm:t>
    </dgm:pt>
    <dgm:pt modelId="{02803E24-CCDC-4BDA-A3CE-B805E5924018}" type="parTrans" cxnId="{19F84DD2-E921-4C79-AE6E-6269C984BB7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3C265AB4-460E-4768-8CD9-D99DEAAC379D}" type="sibTrans" cxnId="{19F84DD2-E921-4C79-AE6E-6269C984BB7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79F018B2-F7C9-4A4E-82BB-E4860F29892D}">
      <dgm:prSet phldrT="[Text]" custT="1"/>
      <dgm:spPr/>
      <dgm:t>
        <a:bodyPr/>
        <a:lstStyle/>
        <a:p>
          <a:r>
            <a:rPr lang="ro-RO" sz="16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Ordin al ministrului educației nr. 6374/2022</a:t>
          </a:r>
          <a:r>
            <a:rPr lang="ro-RO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privind aprobarea Metodologiei pentru atestarea formării profesionale dobândite la furnizori de formare profesională autorizați/acreditați din statele membre ale Uniunii Europene, Spațiului Economic European și din Confederația Elvețiană, publicat în  Monitorul Oficial nr. 1241 din 22 decembrie 2022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. </a:t>
          </a:r>
          <a:endParaRPr lang="en-US" sz="1600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20BDD9BF-B52E-4FBB-AADE-7C4A1E18EF37}" type="parTrans" cxnId="{87A1D9DC-E4D0-4CF2-B1AB-57C580AFF215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C5A1EA70-E1F1-441A-9D44-A238D48CC6C1}" type="sibTrans" cxnId="{87A1D9DC-E4D0-4CF2-B1AB-57C580AFF215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4DD09DD5-E974-4982-B467-995F184F7BC9}">
      <dgm:prSet phldrT="[Text]" custT="1"/>
      <dgm:spPr/>
      <dgm:t>
        <a:bodyPr/>
        <a:lstStyle/>
        <a:p>
          <a:pPr algn="r"/>
          <a:r>
            <a:rPr lang="ro-RO" sz="1600" smtClean="0">
              <a:latin typeface="Trebuchet MS" panose="020B0603020202020204" pitchFamily="34" charset="0"/>
            </a:rPr>
            <a:t>APROBAT</a:t>
          </a:r>
          <a:endParaRPr lang="en-US" sz="1600" dirty="0">
            <a:latin typeface="Trebuchet MS" panose="020B0603020202020204" pitchFamily="34" charset="0"/>
          </a:endParaRPr>
        </a:p>
      </dgm:t>
    </dgm:pt>
    <dgm:pt modelId="{B2F130CB-5D1B-41FF-B6DE-E4FD6AC236B7}" type="parTrans" cxnId="{1DDA6DD5-798A-4549-9AEA-AE99565E925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0909F767-242D-4DCD-BF3B-F9110622C6EF}" type="sibTrans" cxnId="{1DDA6DD5-798A-4549-9AEA-AE99565E925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55D9F14E-B6F9-4E27-A9C3-F40E7DDF798D}" type="pres">
      <dgm:prSet presAssocID="{AADAE7EB-7806-41AE-8666-14CE4C3A6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6FC26-C95B-48A7-8D4C-E2E499DC55AC}" type="pres">
      <dgm:prSet presAssocID="{2AA1F9A3-09AC-461D-AD9E-88D51A826D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42C-D7AA-4B56-B261-38A5F5116D5A}" type="pres">
      <dgm:prSet presAssocID="{2AA1F9A3-09AC-461D-AD9E-88D51A826DC7}" presName="childText" presStyleLbl="revTx" presStyleIdx="0" presStyleCnt="2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31CEA-94AD-45FA-A8E6-6D5D5CFAE45D}" type="pres">
      <dgm:prSet presAssocID="{79F018B2-F7C9-4A4E-82BB-E4860F2989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96D06-1881-471C-BD82-66E2B5E1BC6A}" type="pres">
      <dgm:prSet presAssocID="{79F018B2-F7C9-4A4E-82BB-E4860F2989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84DD2-E921-4C79-AE6E-6269C984BB7E}" srcId="{2AA1F9A3-09AC-461D-AD9E-88D51A826DC7}" destId="{5FFEDEAF-297C-4605-A80D-E635306C9C8F}" srcOrd="0" destOrd="0" parTransId="{02803E24-CCDC-4BDA-A3CE-B805E5924018}" sibTransId="{3C265AB4-460E-4768-8CD9-D99DEAAC379D}"/>
    <dgm:cxn modelId="{87A1D9DC-E4D0-4CF2-B1AB-57C580AFF215}" srcId="{AADAE7EB-7806-41AE-8666-14CE4C3A64E9}" destId="{79F018B2-F7C9-4A4E-82BB-E4860F29892D}" srcOrd="1" destOrd="0" parTransId="{20BDD9BF-B52E-4FBB-AADE-7C4A1E18EF37}" sibTransId="{C5A1EA70-E1F1-441A-9D44-A238D48CC6C1}"/>
    <dgm:cxn modelId="{1836ABF6-C988-4F0E-AB49-61D0261CE76C}" type="presOf" srcId="{5FFEDEAF-297C-4605-A80D-E635306C9C8F}" destId="{CD70642C-D7AA-4B56-B261-38A5F5116D5A}" srcOrd="0" destOrd="0" presId="urn:microsoft.com/office/officeart/2005/8/layout/vList2"/>
    <dgm:cxn modelId="{360C18DF-D067-4472-A7E6-616118618871}" type="presOf" srcId="{79F018B2-F7C9-4A4E-82BB-E4860F29892D}" destId="{2B631CEA-94AD-45FA-A8E6-6D5D5CFAE45D}" srcOrd="0" destOrd="0" presId="urn:microsoft.com/office/officeart/2005/8/layout/vList2"/>
    <dgm:cxn modelId="{20C16D88-C0D3-4A38-8AC9-86A57BA47B2B}" type="presOf" srcId="{4DD09DD5-E974-4982-B467-995F184F7BC9}" destId="{EC496D06-1881-471C-BD82-66E2B5E1BC6A}" srcOrd="0" destOrd="0" presId="urn:microsoft.com/office/officeart/2005/8/layout/vList2"/>
    <dgm:cxn modelId="{1DDA6DD5-798A-4549-9AEA-AE99565E9250}" srcId="{79F018B2-F7C9-4A4E-82BB-E4860F29892D}" destId="{4DD09DD5-E974-4982-B467-995F184F7BC9}" srcOrd="0" destOrd="0" parTransId="{B2F130CB-5D1B-41FF-B6DE-E4FD6AC236B7}" sibTransId="{0909F767-242D-4DCD-BF3B-F9110622C6EF}"/>
    <dgm:cxn modelId="{B9CFEB3A-2ADD-4CFD-86A7-A73370A5C51C}" type="presOf" srcId="{2AA1F9A3-09AC-461D-AD9E-88D51A826DC7}" destId="{CF86FC26-C95B-48A7-8D4C-E2E499DC55AC}" srcOrd="0" destOrd="0" presId="urn:microsoft.com/office/officeart/2005/8/layout/vList2"/>
    <dgm:cxn modelId="{C283C9BD-2454-40FC-B9FC-CC6D1F4AF9F0}" srcId="{AADAE7EB-7806-41AE-8666-14CE4C3A64E9}" destId="{2AA1F9A3-09AC-461D-AD9E-88D51A826DC7}" srcOrd="0" destOrd="0" parTransId="{43EBF725-198A-4C43-B11B-5EE75D43596C}" sibTransId="{2EB13836-88F3-4102-B06E-3C5B195CC352}"/>
    <dgm:cxn modelId="{DFF70AA2-AFAE-4C44-AAEF-CADF91922D3A}" type="presOf" srcId="{AADAE7EB-7806-41AE-8666-14CE4C3A64E9}" destId="{55D9F14E-B6F9-4E27-A9C3-F40E7DDF798D}" srcOrd="0" destOrd="0" presId="urn:microsoft.com/office/officeart/2005/8/layout/vList2"/>
    <dgm:cxn modelId="{B27A469C-D804-4FCB-ABDD-9FAD7BFA1466}" type="presParOf" srcId="{55D9F14E-B6F9-4E27-A9C3-F40E7DDF798D}" destId="{CF86FC26-C95B-48A7-8D4C-E2E499DC55AC}" srcOrd="0" destOrd="0" presId="urn:microsoft.com/office/officeart/2005/8/layout/vList2"/>
    <dgm:cxn modelId="{906BF63A-B3D7-41B5-A2BF-BC27339CA4AA}" type="presParOf" srcId="{55D9F14E-B6F9-4E27-A9C3-F40E7DDF798D}" destId="{CD70642C-D7AA-4B56-B261-38A5F5116D5A}" srcOrd="1" destOrd="0" presId="urn:microsoft.com/office/officeart/2005/8/layout/vList2"/>
    <dgm:cxn modelId="{595E5B33-DA2E-4CC5-85F6-4C0B6098D0C7}" type="presParOf" srcId="{55D9F14E-B6F9-4E27-A9C3-F40E7DDF798D}" destId="{2B631CEA-94AD-45FA-A8E6-6D5D5CFAE45D}" srcOrd="2" destOrd="0" presId="urn:microsoft.com/office/officeart/2005/8/layout/vList2"/>
    <dgm:cxn modelId="{F5C73527-B5C0-414A-8474-E1B508F2BF7D}" type="presParOf" srcId="{55D9F14E-B6F9-4E27-A9C3-F40E7DDF798D}" destId="{EC496D06-1881-471C-BD82-66E2B5E1BC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AE7EB-7806-41AE-8666-14CE4C3A64E9}" type="doc">
      <dgm:prSet loTypeId="urn:microsoft.com/office/officeart/2005/8/layout/vList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AA1F9A3-09AC-461D-AD9E-88D51A826DC7}">
      <dgm:prSet phldrT="[Text]" custT="1"/>
      <dgm:spPr/>
      <dgm:t>
        <a:bodyPr/>
        <a:lstStyle/>
        <a:p>
          <a:pPr algn="just"/>
          <a:r>
            <a:rPr lang="en-US" sz="1600" b="1" dirty="0" smtClean="0">
              <a:latin typeface="Trebuchet MS" panose="020B0603020202020204" pitchFamily="34" charset="0"/>
            </a:rPr>
            <a:t>O</a:t>
          </a:r>
          <a:r>
            <a:rPr lang="ro-RO" sz="1600" b="1" dirty="0" smtClean="0">
              <a:latin typeface="Trebuchet MS" panose="020B0603020202020204" pitchFamily="34" charset="0"/>
            </a:rPr>
            <a:t>rdinul ministrului educației și al președintelui institutului național de statistică nr. 3649/1647/2023  </a:t>
          </a:r>
          <a:r>
            <a:rPr lang="en-US" sz="1600" b="0" dirty="0" err="1" smtClean="0">
              <a:latin typeface="Trebuchet MS" panose="020B0603020202020204" pitchFamily="34" charset="0"/>
            </a:rPr>
            <a:t>privind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aprobarea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utilizării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domeniilor</a:t>
          </a:r>
          <a:r>
            <a:rPr lang="en-US" sz="1600" b="0" dirty="0" smtClean="0">
              <a:latin typeface="Trebuchet MS" panose="020B0603020202020204" pitchFamily="34" charset="0"/>
            </a:rPr>
            <a:t> de </a:t>
          </a:r>
          <a:r>
            <a:rPr lang="en-US" sz="1600" b="0" dirty="0" err="1" smtClean="0">
              <a:latin typeface="Trebuchet MS" panose="020B0603020202020204" pitchFamily="34" charset="0"/>
            </a:rPr>
            <a:t>studii</a:t>
          </a:r>
          <a:r>
            <a:rPr lang="en-US" sz="1600" b="0" dirty="0" smtClean="0">
              <a:latin typeface="Trebuchet MS" panose="020B0603020202020204" pitchFamily="34" charset="0"/>
            </a:rPr>
            <a:t> ISCED F-2013 </a:t>
          </a:r>
          <a:r>
            <a:rPr lang="en-US" sz="1600" b="0" dirty="0" err="1" smtClean="0">
              <a:latin typeface="Trebuchet MS" panose="020B0603020202020204" pitchFamily="34" charset="0"/>
            </a:rPr>
            <a:t>și</a:t>
          </a:r>
          <a:r>
            <a:rPr lang="en-US" sz="1600" b="0" dirty="0" smtClean="0">
              <a:latin typeface="Trebuchet MS" panose="020B0603020202020204" pitchFamily="34" charset="0"/>
            </a:rPr>
            <a:t> a </a:t>
          </a:r>
          <a:r>
            <a:rPr lang="en-US" sz="1600" b="0" dirty="0" err="1" smtClean="0">
              <a:latin typeface="Trebuchet MS" panose="020B0603020202020204" pitchFamily="34" charset="0"/>
            </a:rPr>
            <a:t>listei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detaliate</a:t>
          </a:r>
          <a:r>
            <a:rPr lang="en-US" sz="1600" b="0" dirty="0" smtClean="0">
              <a:latin typeface="Trebuchet MS" panose="020B0603020202020204" pitchFamily="34" charset="0"/>
            </a:rPr>
            <a:t> a </a:t>
          </a:r>
          <a:r>
            <a:rPr lang="en-US" sz="1600" b="0" dirty="0" err="1" smtClean="0">
              <a:latin typeface="Trebuchet MS" panose="020B0603020202020204" pitchFamily="34" charset="0"/>
            </a:rPr>
            <a:t>datelor</a:t>
          </a:r>
          <a:r>
            <a:rPr lang="ro-RO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colectate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pe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baza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Clasificării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Internaționale</a:t>
          </a:r>
          <a:r>
            <a:rPr lang="en-US" sz="1600" b="0" dirty="0" smtClean="0">
              <a:latin typeface="Trebuchet MS" panose="020B0603020202020204" pitchFamily="34" charset="0"/>
            </a:rPr>
            <a:t> Standard a </a:t>
          </a:r>
          <a:r>
            <a:rPr lang="en-US" sz="1600" b="0" dirty="0" err="1" smtClean="0">
              <a:latin typeface="Trebuchet MS" panose="020B0603020202020204" pitchFamily="34" charset="0"/>
            </a:rPr>
            <a:t>Educației</a:t>
          </a:r>
          <a:r>
            <a:rPr lang="en-US" sz="1600" b="0" dirty="0" smtClean="0">
              <a:latin typeface="Trebuchet MS" panose="020B0603020202020204" pitchFamily="34" charset="0"/>
            </a:rPr>
            <a:t> (ISCED 2011) </a:t>
          </a:r>
          <a:r>
            <a:rPr lang="en-US" sz="1600" b="0" dirty="0" err="1" smtClean="0">
              <a:latin typeface="Trebuchet MS" panose="020B0603020202020204" pitchFamily="34" charset="0"/>
            </a:rPr>
            <a:t>pentru</a:t>
          </a:r>
          <a:r>
            <a:rPr lang="ro-RO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raportarea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colectivă</a:t>
          </a:r>
          <a:r>
            <a:rPr lang="en-US" sz="1600" b="0" dirty="0" smtClean="0">
              <a:latin typeface="Trebuchet MS" panose="020B0603020202020204" pitchFamily="34" charset="0"/>
            </a:rPr>
            <a:t> a </a:t>
          </a:r>
          <a:r>
            <a:rPr lang="en-US" sz="1600" b="0" dirty="0" err="1" smtClean="0">
              <a:latin typeface="Trebuchet MS" panose="020B0603020202020204" pitchFamily="34" charset="0"/>
            </a:rPr>
            <a:t>datelor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către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Organizația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Națiunilor</a:t>
          </a:r>
          <a:r>
            <a:rPr lang="en-US" sz="1600" b="0" dirty="0" smtClean="0">
              <a:latin typeface="Trebuchet MS" panose="020B0603020202020204" pitchFamily="34" charset="0"/>
            </a:rPr>
            <a:t> Unite </a:t>
          </a:r>
          <a:r>
            <a:rPr lang="en-US" sz="1600" b="0" dirty="0" err="1" smtClean="0">
              <a:latin typeface="Trebuchet MS" panose="020B0603020202020204" pitchFamily="34" charset="0"/>
            </a:rPr>
            <a:t>pentru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Educație</a:t>
          </a:r>
          <a:r>
            <a:rPr lang="en-US" sz="1600" b="0" dirty="0" smtClean="0">
              <a:latin typeface="Trebuchet MS" panose="020B0603020202020204" pitchFamily="34" charset="0"/>
            </a:rPr>
            <a:t>, </a:t>
          </a:r>
          <a:r>
            <a:rPr lang="en-US" sz="1600" b="0" dirty="0" err="1" smtClean="0">
              <a:latin typeface="Trebuchet MS" panose="020B0603020202020204" pitchFamily="34" charset="0"/>
            </a:rPr>
            <a:t>Știință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și</a:t>
          </a:r>
          <a:r>
            <a:rPr lang="ro-RO" sz="1600" b="0" dirty="0" smtClean="0">
              <a:latin typeface="Trebuchet MS" panose="020B0603020202020204" pitchFamily="34" charset="0"/>
            </a:rPr>
            <a:t> </a:t>
          </a:r>
          <a:r>
            <a:rPr lang="it-IT" sz="1600" b="0" dirty="0" smtClean="0">
              <a:latin typeface="Trebuchet MS" panose="020B0603020202020204" pitchFamily="34" charset="0"/>
            </a:rPr>
            <a:t>Cultură, Organizaţia pentru Cooperare şi Dezvoltare Economică și Eurostat</a:t>
          </a:r>
          <a:endParaRPr lang="en-US" sz="1600" b="0" dirty="0">
            <a:latin typeface="Trebuchet MS" panose="020B0603020202020204" pitchFamily="34" charset="0"/>
          </a:endParaRPr>
        </a:p>
      </dgm:t>
    </dgm:pt>
    <dgm:pt modelId="{43EBF725-198A-4C43-B11B-5EE75D43596C}" type="parTrans" cxnId="{C283C9BD-2454-40FC-B9FC-CC6D1F4AF9F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2EB13836-88F3-4102-B06E-3C5B195CC352}" type="sibTrans" cxnId="{C283C9BD-2454-40FC-B9FC-CC6D1F4AF9F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5FFEDEAF-297C-4605-A80D-E635306C9C8F}">
      <dgm:prSet phldrT="[Text]" custT="1"/>
      <dgm:spPr/>
      <dgm:t>
        <a:bodyPr/>
        <a:lstStyle/>
        <a:p>
          <a:pPr algn="r"/>
          <a:r>
            <a:rPr lang="ro-RO" sz="2000" dirty="0" smtClean="0">
              <a:latin typeface="Trebuchet MS" panose="020B0603020202020204" pitchFamily="34" charset="0"/>
            </a:rPr>
            <a:t>APROBAT</a:t>
          </a:r>
          <a:endParaRPr lang="en-US" sz="2000" dirty="0">
            <a:latin typeface="Trebuchet MS" panose="020B0603020202020204" pitchFamily="34" charset="0"/>
          </a:endParaRPr>
        </a:p>
      </dgm:t>
    </dgm:pt>
    <dgm:pt modelId="{02803E24-CCDC-4BDA-A3CE-B805E5924018}" type="parTrans" cxnId="{19F84DD2-E921-4C79-AE6E-6269C984BB7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3C265AB4-460E-4768-8CD9-D99DEAAC379D}" type="sibTrans" cxnId="{19F84DD2-E921-4C79-AE6E-6269C984BB7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55D9F14E-B6F9-4E27-A9C3-F40E7DDF798D}" type="pres">
      <dgm:prSet presAssocID="{AADAE7EB-7806-41AE-8666-14CE4C3A6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6FC26-C95B-48A7-8D4C-E2E499DC55AC}" type="pres">
      <dgm:prSet presAssocID="{2AA1F9A3-09AC-461D-AD9E-88D51A826D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42C-D7AA-4B56-B261-38A5F5116D5A}" type="pres">
      <dgm:prSet presAssocID="{2AA1F9A3-09AC-461D-AD9E-88D51A826DC7}" presName="childText" presStyleLbl="revTx" presStyleIdx="0" presStyleCnt="1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3C9BD-2454-40FC-B9FC-CC6D1F4AF9F0}" srcId="{AADAE7EB-7806-41AE-8666-14CE4C3A64E9}" destId="{2AA1F9A3-09AC-461D-AD9E-88D51A826DC7}" srcOrd="0" destOrd="0" parTransId="{43EBF725-198A-4C43-B11B-5EE75D43596C}" sibTransId="{2EB13836-88F3-4102-B06E-3C5B195CC352}"/>
    <dgm:cxn modelId="{EBD1C4EE-B6C1-4D55-8338-ACA13F0529E9}" type="presOf" srcId="{5FFEDEAF-297C-4605-A80D-E635306C9C8F}" destId="{CD70642C-D7AA-4B56-B261-38A5F5116D5A}" srcOrd="0" destOrd="0" presId="urn:microsoft.com/office/officeart/2005/8/layout/vList2"/>
    <dgm:cxn modelId="{914A95B2-E250-4C97-AB8E-803ECFE02A21}" type="presOf" srcId="{AADAE7EB-7806-41AE-8666-14CE4C3A64E9}" destId="{55D9F14E-B6F9-4E27-A9C3-F40E7DDF798D}" srcOrd="0" destOrd="0" presId="urn:microsoft.com/office/officeart/2005/8/layout/vList2"/>
    <dgm:cxn modelId="{19F84DD2-E921-4C79-AE6E-6269C984BB7E}" srcId="{2AA1F9A3-09AC-461D-AD9E-88D51A826DC7}" destId="{5FFEDEAF-297C-4605-A80D-E635306C9C8F}" srcOrd="0" destOrd="0" parTransId="{02803E24-CCDC-4BDA-A3CE-B805E5924018}" sibTransId="{3C265AB4-460E-4768-8CD9-D99DEAAC379D}"/>
    <dgm:cxn modelId="{82EE550C-02AA-4F24-B8E7-6960C367C8AE}" type="presOf" srcId="{2AA1F9A3-09AC-461D-AD9E-88D51A826DC7}" destId="{CF86FC26-C95B-48A7-8D4C-E2E499DC55AC}" srcOrd="0" destOrd="0" presId="urn:microsoft.com/office/officeart/2005/8/layout/vList2"/>
    <dgm:cxn modelId="{93EECF13-7A35-4AE6-BEAD-8A9FB94D0938}" type="presParOf" srcId="{55D9F14E-B6F9-4E27-A9C3-F40E7DDF798D}" destId="{CF86FC26-C95B-48A7-8D4C-E2E499DC55AC}" srcOrd="0" destOrd="0" presId="urn:microsoft.com/office/officeart/2005/8/layout/vList2"/>
    <dgm:cxn modelId="{FC003E6E-5A67-46BF-8CE5-1ED0C5D1A9ED}" type="presParOf" srcId="{55D9F14E-B6F9-4E27-A9C3-F40E7DDF798D}" destId="{CD70642C-D7AA-4B56-B261-38A5F5116D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6FC26-C95B-48A7-8D4C-E2E499DC55AC}">
      <dsp:nvSpPr>
        <dsp:cNvPr id="0" name=""/>
        <dsp:cNvSpPr/>
      </dsp:nvSpPr>
      <dsp:spPr>
        <a:xfrm>
          <a:off x="0" y="27004"/>
          <a:ext cx="11310272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educației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solidarității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nr. 3.001/39/2021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privind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aprobarea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Metodologiei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alocare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nivelurilor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calificare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calificările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1-5 din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Cadrul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naţional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calificărilor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 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publicat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Monitorul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nr. 86 din 28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ianuarie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2022.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67784"/>
        <a:ext cx="11228712" cy="753819"/>
      </dsp:txXfrm>
    </dsp:sp>
    <dsp:sp modelId="{CD70642C-D7AA-4B56-B261-38A5F5116D5A}">
      <dsp:nvSpPr>
        <dsp:cNvPr id="0" name=""/>
        <dsp:cNvSpPr/>
      </dsp:nvSpPr>
      <dsp:spPr>
        <a:xfrm>
          <a:off x="0" y="852501"/>
          <a:ext cx="1131027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17780" rIns="99568" bIns="1778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400" kern="1200" dirty="0" smtClean="0">
              <a:latin typeface="Trebuchet MS" panose="020B0603020202020204" pitchFamily="34" charset="0"/>
            </a:rPr>
            <a:t>APROBAT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0" y="852501"/>
        <a:ext cx="11310272" cy="347760"/>
      </dsp:txXfrm>
    </dsp:sp>
    <dsp:sp modelId="{2B631CEA-94AD-45FA-A8E6-6D5D5CFAE45D}">
      <dsp:nvSpPr>
        <dsp:cNvPr id="0" name=""/>
        <dsp:cNvSpPr/>
      </dsp:nvSpPr>
      <dsp:spPr>
        <a:xfrm>
          <a:off x="0" y="1186795"/>
          <a:ext cx="11310272" cy="83537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educației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 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solidarității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nr. 3.048/123/2022</a:t>
          </a:r>
          <a:r>
            <a:rPr lang="ro-RO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privind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modificarea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Metodologiei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elaborare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validare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aprobare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gestionare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standardelor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ocupaţionale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modelului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standard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ocupaţional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aprobată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educaţiei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naţionale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justiţiei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nr. 3.712/1.721/2018, 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publicat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Monitorul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nr. 147 din 14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februarie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2022.</a:t>
          </a:r>
          <a:endParaRPr lang="en-US" sz="1400" kern="1200" dirty="0">
            <a:solidFill>
              <a:schemeClr val="accent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1227575"/>
        <a:ext cx="11228712" cy="753819"/>
      </dsp:txXfrm>
    </dsp:sp>
    <dsp:sp modelId="{EC496D06-1881-471C-BD82-66E2B5E1BC6A}">
      <dsp:nvSpPr>
        <dsp:cNvPr id="0" name=""/>
        <dsp:cNvSpPr/>
      </dsp:nvSpPr>
      <dsp:spPr>
        <a:xfrm>
          <a:off x="0" y="2045524"/>
          <a:ext cx="1131027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17780" rIns="99568" bIns="1778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400" kern="1200" dirty="0" smtClean="0">
              <a:latin typeface="Trebuchet MS" panose="020B0603020202020204" pitchFamily="34" charset="0"/>
            </a:rPr>
            <a:t>APROBAT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0" y="2045524"/>
        <a:ext cx="11310272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6FC26-C95B-48A7-8D4C-E2E499DC55AC}">
      <dsp:nvSpPr>
        <dsp:cNvPr id="0" name=""/>
        <dsp:cNvSpPr/>
      </dsp:nvSpPr>
      <dsp:spPr>
        <a:xfrm>
          <a:off x="0" y="5117"/>
          <a:ext cx="11310272" cy="9544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Ordinul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educației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muncii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 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solidarității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sociale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nr. 3.001/39/2021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privind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aprobarea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Metodologiei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alocare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nivelurilor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calificare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pentru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calificările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nivel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1-5 din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Cadrul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naţional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, 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publicat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Monitorul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Oficial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,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Partea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I nr. 86 din 28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ianuarie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2022.</a:t>
          </a: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sp:txBody>
      <dsp:txXfrm>
        <a:off x="46591" y="51708"/>
        <a:ext cx="11217090" cy="861229"/>
      </dsp:txXfrm>
    </dsp:sp>
    <dsp:sp modelId="{CD70642C-D7AA-4B56-B261-38A5F5116D5A}">
      <dsp:nvSpPr>
        <dsp:cNvPr id="0" name=""/>
        <dsp:cNvSpPr/>
      </dsp:nvSpPr>
      <dsp:spPr>
        <a:xfrm>
          <a:off x="0" y="950587"/>
          <a:ext cx="1131027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17780" rIns="99568" bIns="1778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400" kern="1200" dirty="0" smtClean="0">
              <a:latin typeface="Trebuchet MS" panose="020B0603020202020204" pitchFamily="34" charset="0"/>
            </a:rPr>
            <a:t>APROBAT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0" y="950587"/>
        <a:ext cx="11310272" cy="62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6FC26-C95B-48A7-8D4C-E2E499DC55AC}">
      <dsp:nvSpPr>
        <dsp:cNvPr id="0" name=""/>
        <dsp:cNvSpPr/>
      </dsp:nvSpPr>
      <dsp:spPr>
        <a:xfrm>
          <a:off x="0" y="17107"/>
          <a:ext cx="11310272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Ordinul</a:t>
          </a:r>
          <a:r>
            <a:rPr lang="en-US" sz="1600" b="1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US" sz="1600" b="1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educației</a:t>
          </a:r>
          <a:r>
            <a:rPr lang="en-US" sz="1600" b="1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nr. 5.360/2022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pentru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aprobarea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Metodologiei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validare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înscriere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a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din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învățământul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superior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Registrul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Național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din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Învățământul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Superior (RNCIS),</a:t>
          </a:r>
          <a:r>
            <a:rPr lang="ro-RO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publicat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Monitorul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Oficial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nr. 933 din 23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septembrie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2022.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sp:txBody>
      <dsp:txXfrm>
        <a:off x="41123" y="58230"/>
        <a:ext cx="11228026" cy="760154"/>
      </dsp:txXfrm>
    </dsp:sp>
    <dsp:sp modelId="{CD70642C-D7AA-4B56-B261-38A5F5116D5A}">
      <dsp:nvSpPr>
        <dsp:cNvPr id="0" name=""/>
        <dsp:cNvSpPr/>
      </dsp:nvSpPr>
      <dsp:spPr>
        <a:xfrm>
          <a:off x="0" y="849541"/>
          <a:ext cx="1131027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20320" rIns="113792" bIns="2032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smtClean="0">
              <a:latin typeface="Trebuchet MS" panose="020B0603020202020204" pitchFamily="34" charset="0"/>
            </a:rPr>
            <a:t>APROBAT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0" y="849541"/>
        <a:ext cx="11310272" cy="397440"/>
      </dsp:txXfrm>
    </dsp:sp>
    <dsp:sp modelId="{2B631CEA-94AD-45FA-A8E6-6D5D5CFAE45D}">
      <dsp:nvSpPr>
        <dsp:cNvPr id="0" name=""/>
        <dsp:cNvSpPr/>
      </dsp:nvSpPr>
      <dsp:spPr>
        <a:xfrm>
          <a:off x="0" y="1256947"/>
          <a:ext cx="11310272" cy="842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Ordin al ministrului educației nr. 6374/2022</a:t>
          </a:r>
          <a:r>
            <a:rPr lang="ro-RO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privind aprobarea Metodologiei pentru atestarea formării profesionale dobândite la furnizori de formare profesională autorizați/acreditați din statele membre ale Uniunii Europene, Spațiului Economic European și din Confederația Elvețiană, publicat în  Monitorul Oficial nr. 1241 din 22 decembrie 2022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. 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sp:txBody>
      <dsp:txXfrm>
        <a:off x="41123" y="1298070"/>
        <a:ext cx="11228026" cy="760154"/>
      </dsp:txXfrm>
    </dsp:sp>
    <dsp:sp modelId="{EC496D06-1881-471C-BD82-66E2B5E1BC6A}">
      <dsp:nvSpPr>
        <dsp:cNvPr id="0" name=""/>
        <dsp:cNvSpPr/>
      </dsp:nvSpPr>
      <dsp:spPr>
        <a:xfrm>
          <a:off x="0" y="2099347"/>
          <a:ext cx="1131027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20320" rIns="113792" bIns="2032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smtClean="0">
              <a:latin typeface="Trebuchet MS" panose="020B0603020202020204" pitchFamily="34" charset="0"/>
            </a:rPr>
            <a:t>APROBAT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0" y="2099347"/>
        <a:ext cx="11310272" cy="397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6FC26-C95B-48A7-8D4C-E2E499DC55AC}">
      <dsp:nvSpPr>
        <dsp:cNvPr id="0" name=""/>
        <dsp:cNvSpPr/>
      </dsp:nvSpPr>
      <dsp:spPr>
        <a:xfrm>
          <a:off x="0" y="110347"/>
          <a:ext cx="11310272" cy="1216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rebuchet MS" panose="020B0603020202020204" pitchFamily="34" charset="0"/>
            </a:rPr>
            <a:t>O</a:t>
          </a:r>
          <a:r>
            <a:rPr lang="ro-RO" sz="1600" b="1" kern="1200" dirty="0" smtClean="0">
              <a:latin typeface="Trebuchet MS" panose="020B0603020202020204" pitchFamily="34" charset="0"/>
            </a:rPr>
            <a:t>rdinul ministrului educației și al președintelui institutului național de statistică nr. 3649/1647/2023  </a:t>
          </a:r>
          <a:r>
            <a:rPr lang="en-US" sz="1600" b="0" kern="1200" dirty="0" err="1" smtClean="0">
              <a:latin typeface="Trebuchet MS" panose="020B0603020202020204" pitchFamily="34" charset="0"/>
            </a:rPr>
            <a:t>privind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aprobarea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utilizării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domeniilor</a:t>
          </a:r>
          <a:r>
            <a:rPr lang="en-US" sz="1600" b="0" kern="1200" dirty="0" smtClean="0">
              <a:latin typeface="Trebuchet MS" panose="020B0603020202020204" pitchFamily="34" charset="0"/>
            </a:rPr>
            <a:t> de </a:t>
          </a:r>
          <a:r>
            <a:rPr lang="en-US" sz="1600" b="0" kern="1200" dirty="0" err="1" smtClean="0">
              <a:latin typeface="Trebuchet MS" panose="020B0603020202020204" pitchFamily="34" charset="0"/>
            </a:rPr>
            <a:t>studii</a:t>
          </a:r>
          <a:r>
            <a:rPr lang="en-US" sz="1600" b="0" kern="1200" dirty="0" smtClean="0">
              <a:latin typeface="Trebuchet MS" panose="020B0603020202020204" pitchFamily="34" charset="0"/>
            </a:rPr>
            <a:t> ISCED F-2013 </a:t>
          </a:r>
          <a:r>
            <a:rPr lang="en-US" sz="1600" b="0" kern="1200" dirty="0" err="1" smtClean="0">
              <a:latin typeface="Trebuchet MS" panose="020B0603020202020204" pitchFamily="34" charset="0"/>
            </a:rPr>
            <a:t>și</a:t>
          </a:r>
          <a:r>
            <a:rPr lang="en-US" sz="1600" b="0" kern="1200" dirty="0" smtClean="0">
              <a:latin typeface="Trebuchet MS" panose="020B0603020202020204" pitchFamily="34" charset="0"/>
            </a:rPr>
            <a:t> a </a:t>
          </a:r>
          <a:r>
            <a:rPr lang="en-US" sz="1600" b="0" kern="1200" dirty="0" err="1" smtClean="0">
              <a:latin typeface="Trebuchet MS" panose="020B0603020202020204" pitchFamily="34" charset="0"/>
            </a:rPr>
            <a:t>listei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detaliate</a:t>
          </a:r>
          <a:r>
            <a:rPr lang="en-US" sz="1600" b="0" kern="1200" dirty="0" smtClean="0">
              <a:latin typeface="Trebuchet MS" panose="020B0603020202020204" pitchFamily="34" charset="0"/>
            </a:rPr>
            <a:t> a </a:t>
          </a:r>
          <a:r>
            <a:rPr lang="en-US" sz="1600" b="0" kern="1200" dirty="0" err="1" smtClean="0">
              <a:latin typeface="Trebuchet MS" panose="020B0603020202020204" pitchFamily="34" charset="0"/>
            </a:rPr>
            <a:t>datelor</a:t>
          </a:r>
          <a:r>
            <a:rPr lang="ro-RO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colectate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pe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baza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Clasificării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Internaționale</a:t>
          </a:r>
          <a:r>
            <a:rPr lang="en-US" sz="1600" b="0" kern="1200" dirty="0" smtClean="0">
              <a:latin typeface="Trebuchet MS" panose="020B0603020202020204" pitchFamily="34" charset="0"/>
            </a:rPr>
            <a:t> Standard a </a:t>
          </a:r>
          <a:r>
            <a:rPr lang="en-US" sz="1600" b="0" kern="1200" dirty="0" err="1" smtClean="0">
              <a:latin typeface="Trebuchet MS" panose="020B0603020202020204" pitchFamily="34" charset="0"/>
            </a:rPr>
            <a:t>Educației</a:t>
          </a:r>
          <a:r>
            <a:rPr lang="en-US" sz="1600" b="0" kern="1200" dirty="0" smtClean="0">
              <a:latin typeface="Trebuchet MS" panose="020B0603020202020204" pitchFamily="34" charset="0"/>
            </a:rPr>
            <a:t> (ISCED 2011) </a:t>
          </a:r>
          <a:r>
            <a:rPr lang="en-US" sz="1600" b="0" kern="1200" dirty="0" err="1" smtClean="0">
              <a:latin typeface="Trebuchet MS" panose="020B0603020202020204" pitchFamily="34" charset="0"/>
            </a:rPr>
            <a:t>pentru</a:t>
          </a:r>
          <a:r>
            <a:rPr lang="ro-RO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raportarea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colectivă</a:t>
          </a:r>
          <a:r>
            <a:rPr lang="en-US" sz="1600" b="0" kern="1200" dirty="0" smtClean="0">
              <a:latin typeface="Trebuchet MS" panose="020B0603020202020204" pitchFamily="34" charset="0"/>
            </a:rPr>
            <a:t> a </a:t>
          </a:r>
          <a:r>
            <a:rPr lang="en-US" sz="1600" b="0" kern="1200" dirty="0" err="1" smtClean="0">
              <a:latin typeface="Trebuchet MS" panose="020B0603020202020204" pitchFamily="34" charset="0"/>
            </a:rPr>
            <a:t>datelor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către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Organizația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Națiunilor</a:t>
          </a:r>
          <a:r>
            <a:rPr lang="en-US" sz="1600" b="0" kern="1200" dirty="0" smtClean="0">
              <a:latin typeface="Trebuchet MS" panose="020B0603020202020204" pitchFamily="34" charset="0"/>
            </a:rPr>
            <a:t> Unite </a:t>
          </a:r>
          <a:r>
            <a:rPr lang="en-US" sz="1600" b="0" kern="1200" dirty="0" err="1" smtClean="0">
              <a:latin typeface="Trebuchet MS" panose="020B0603020202020204" pitchFamily="34" charset="0"/>
            </a:rPr>
            <a:t>pentru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Educație</a:t>
          </a:r>
          <a:r>
            <a:rPr lang="en-US" sz="1600" b="0" kern="1200" dirty="0" smtClean="0">
              <a:latin typeface="Trebuchet MS" panose="020B0603020202020204" pitchFamily="34" charset="0"/>
            </a:rPr>
            <a:t>, </a:t>
          </a:r>
          <a:r>
            <a:rPr lang="en-US" sz="1600" b="0" kern="1200" dirty="0" err="1" smtClean="0">
              <a:latin typeface="Trebuchet MS" panose="020B0603020202020204" pitchFamily="34" charset="0"/>
            </a:rPr>
            <a:t>Știință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și</a:t>
          </a:r>
          <a:r>
            <a:rPr lang="ro-RO" sz="1600" b="0" kern="1200" dirty="0" smtClean="0">
              <a:latin typeface="Trebuchet MS" panose="020B0603020202020204" pitchFamily="34" charset="0"/>
            </a:rPr>
            <a:t> </a:t>
          </a:r>
          <a:r>
            <a:rPr lang="it-IT" sz="1600" b="0" kern="1200" dirty="0" smtClean="0">
              <a:latin typeface="Trebuchet MS" panose="020B0603020202020204" pitchFamily="34" charset="0"/>
            </a:rPr>
            <a:t>Cultură, Organizaţia pentru Cooperare şi Dezvoltare Economică și Eurostat</a:t>
          </a:r>
          <a:endParaRPr lang="en-US" sz="1600" b="0" kern="1200" dirty="0">
            <a:latin typeface="Trebuchet MS" panose="020B0603020202020204" pitchFamily="34" charset="0"/>
          </a:endParaRPr>
        </a:p>
      </dsp:txBody>
      <dsp:txXfrm>
        <a:off x="59399" y="169746"/>
        <a:ext cx="11191474" cy="1098002"/>
      </dsp:txXfrm>
    </dsp:sp>
    <dsp:sp modelId="{CD70642C-D7AA-4B56-B261-38A5F5116D5A}">
      <dsp:nvSpPr>
        <dsp:cNvPr id="0" name=""/>
        <dsp:cNvSpPr/>
      </dsp:nvSpPr>
      <dsp:spPr>
        <a:xfrm>
          <a:off x="0" y="1312752"/>
          <a:ext cx="1131027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25400" rIns="142240" bIns="2540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kern="1200" dirty="0" smtClean="0">
              <a:latin typeface="Trebuchet MS" panose="020B0603020202020204" pitchFamily="34" charset="0"/>
            </a:rPr>
            <a:t>APROBAT</a:t>
          </a:r>
          <a:endParaRPr lang="en-US" sz="2000" kern="1200" dirty="0">
            <a:latin typeface="Trebuchet MS" panose="020B0603020202020204" pitchFamily="34" charset="0"/>
          </a:endParaRPr>
        </a:p>
      </dsp:txBody>
      <dsp:txXfrm>
        <a:off x="0" y="1312752"/>
        <a:ext cx="11310272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22FF2-4878-4F73-A886-A6C62F95512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C53F-811D-4598-B506-646D0F03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5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C53F-811D-4598-B506-646D0F038E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C53F-811D-4598-B506-646D0F038E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C53F-811D-4598-B506-646D0F038E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4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C53F-811D-4598-B506-646D0F038E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FE7A-A687-F9D9-1B99-FA103651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EF7D9-EADA-F552-53EB-BA58DE20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065A-8DF0-D061-402A-8CC1308A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B54D-351C-FDE5-8F59-FE1A35C5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C9E02-452B-8359-133A-C88D892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76E1-F198-9906-1FE9-D4839D2A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5F33C-3B89-03D8-8A8B-958AC82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7819-6335-EC43-BD23-E5063E32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F75E2-D762-B752-36A2-F2C3E67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C25E-2C46-0A9B-3055-9776F9D3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9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1525F-6799-3080-831B-51BB1B40A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E0661-83EF-EE1E-0E61-C96FEA76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9487-CFCD-E1D2-DDF5-06C85C7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0F9B-A86C-2261-9DAA-81BAB98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17E6-BB3B-5013-769D-C1E139A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6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8606-6400-4306-A991-26E31938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FC25D-0B1A-4AD6-A7E1-966620772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EEE3-BC6F-4F8C-8433-7BF1D08F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4910-B0C1-4615-B2FD-B49CAE3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C5F3-8AE3-4A56-9A3C-B9E1A7A4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924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9330-100A-447B-9041-CF0D12DE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E721-19DF-46DD-8E9B-7EC94AF6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8687-C715-4AE4-A673-2D7A41BD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9D4F-D0F6-43E6-92D3-E38C3187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A15B2-E32B-4558-BE85-14D79B0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48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C4F1-691E-42C6-A838-88B7E99F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2C54-D472-42E7-8073-63FBDAA0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A93F-B8B3-4781-930B-56F9FE34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218C9-B8F7-457B-8455-A16141D9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A473-D3B8-4077-82CC-E90EEA21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706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1A71-8159-4B10-8055-215C67A4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8980-DF24-4E56-A3EC-F32FADDB5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9F4-80F4-415D-B843-6584831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224B-3C1B-4CDD-9CFD-8594975D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CCFA-B1F7-4B80-BF9A-E29448FE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4B630-4FAD-4133-B582-36F8CA5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059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6817-48C7-4A19-BCCD-29292218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CF88-0492-46EA-B06F-25DF4B79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FC73-1EC1-4D6C-A848-BD49D3E8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4DE05-473E-41CA-BF4A-3C4604DE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47A12-EA11-434C-8B22-68BF8317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98E42-F5F9-4621-8C33-7E1AFA6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9D730-3F47-4FAE-8F8D-77490C79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58F17-061E-48BA-AD17-B67F3AA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556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2380-6816-41AE-9852-8B664374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E1990-AF06-42D8-9400-94137170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FA57-D254-47A3-89A6-C117C8E2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E7246-4130-43A0-A509-97462C7D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76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2F4D-A1CA-44E2-9A73-DBD7815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423D8-C9C6-4537-BD26-7E751890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E4DAC-06DD-4BBF-AB15-1F02EF3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97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B809-3798-4E34-A559-2477FEEB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0176-2B48-423E-9CB2-90F6228E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18036-A977-4750-BE4D-E44E1A1C4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58168-BC28-469B-9BF1-1B0E1EF0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9BA2B-B6B4-42B0-896D-154731F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C6A22-020B-402F-8A22-8FC3C8A4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453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C57C-0038-3918-7C4B-1AE3A19A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F9BF-3DF4-2768-4F38-7515FA4D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0A2C-B931-3AC8-D7E5-86A7A94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7703-9324-8880-0102-335F5174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BDDD-31EF-37A6-F7C5-8EF049A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9BC0-27CC-41DB-9B98-337DCB7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4E5A4-BC90-4654-BB57-3C20D7777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465A8-EBE6-41DE-8420-F52FD5D0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DF86F-446F-45D6-AC7B-8A56241E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43E2-5CB5-404E-ADDE-9DE82C07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05E1D-FC2E-4962-81AB-8E432DEA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172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A859-7445-4D72-8817-D8EF9FAF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1FC45-2B08-468B-B766-B5BFE60D6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D9F39-A4DA-4E77-A46F-13B99929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E9DA-559E-42A0-8F29-457BCBBE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7DFB9-7086-4FEF-BE11-D8FD7F7A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805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1DD6E-6169-4C71-9380-955D5F729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D51F-1EC5-491E-BB59-B966F1B89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91A-97E2-4C6E-A58C-286BB07F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6717-389A-4633-89CB-01DC6C84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490E-30A1-4389-8C44-FC0252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485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17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99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05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2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3B32-681D-28C4-2CED-8AA8FF4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F135F-A1F5-8D33-7C57-67954967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B601-890A-438A-634F-2F76CB2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9799A-1A67-4253-544F-67D410CD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8CE6-2EF4-AEE8-745E-C68B894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9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80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27DC-E88C-9367-7027-DD09594C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AE39-A75D-922F-EB60-95E0BF7F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DAAAB-F95E-09F8-BD41-0F861BD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BDF3-D809-DB43-AD6E-398C5E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1FC46-03BD-0723-ACEE-794DD3A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3BFC-EB0A-392B-05C0-7FB8DF4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32D8-083F-B448-2E07-74262284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A2D8E-A509-AD83-4D58-EA0554A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A053-8A71-14E5-E3DB-6F8F407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A573E-67E2-2DCE-15DF-66014C38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6A9AB-FC2C-FA4B-7E61-9A950BCD1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65384-A491-9F99-7BE4-DD891548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28EE5-3E28-7BCE-1CD7-8B798B8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184D5-5342-BF71-543C-E8899A8D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EF25-B7BA-159D-0F56-A4B8596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5F6A2-ACB5-4488-222C-7C73FE6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44D36-84C5-C3A5-FCF0-FBAAB325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98A7-165E-4557-AA60-111C0877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487ED-5C07-8DE0-463C-5A53597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6D812-F219-AF6D-4283-3AA3640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C5F3A-E422-5B82-3DA9-E604414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65C0-3376-8198-2E96-F1BB7D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874C-80A2-3C03-D919-35A97BAC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BEBF0-17EE-5AD0-BA16-244DD22B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6EAF-B8E7-1C23-AA6E-C9909F1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F63D-3C35-3C56-CE71-D062F0F9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EC81-45EF-3405-09D5-EF6B9EB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8EF6-7B46-9884-5297-AF096BA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A3915-BC29-3431-8FF8-5147C7E5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443E-709C-2563-A7DB-BF728775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0BA01-CB13-1DD1-ABB2-5AC93A2C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1A87-65C0-CE41-C0A7-A958CE09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D399C-885D-10FD-AEC2-2ED94B1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9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409C5-5AEF-6643-6432-7F0152B1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635A-7109-922F-15FC-D4B7165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4E94-C1BF-C7CE-C889-A25686E2E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1442-FBB6-4338-8DCC-59682757751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03FD-7743-C464-4325-E680ED42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D554-64F3-808C-30BB-AC2FA95F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B0709-3F05-43A7-BE0C-D5D76932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E63B4-055C-466A-83FC-000731F9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6B53-65A7-436A-AA30-B45122960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595F-A9E8-407C-B6A5-BD83D942DD5A}" type="datetimeFigureOut">
              <a:rPr lang="ro-RO" smtClean="0"/>
              <a:t>18.11.2023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8F0B-9EA5-4AB4-BB81-8586E08D9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5C8AA-91D6-43E7-AAA1-8C2B23A4D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523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6E11442-FBB6-4338-8DCC-5968275775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11/18/2023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883FD668-7356-4181-9F43-5D9D2DD377A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nc.edu.ro/wp-content/uploads/2022/12/OME_OMSS-6250_2156-Metodologie-SO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ie.just.ro/Public/DetaliiDocument/256465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legislatie.just.ro/Public/DetaliiDocument/218617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nc.edu.ro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6E8D06-27F0-D079-21AD-83B0FACA2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88566" y="-3094377"/>
            <a:ext cx="36576000" cy="2032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57" y="1812405"/>
            <a:ext cx="11364685" cy="147716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Autoritatea</a:t>
            </a:r>
            <a:r>
              <a:rPr lang="en-US" sz="36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Na</a:t>
            </a:r>
            <a:r>
              <a:rPr lang="ro-RO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3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lang="ro-RO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3600" b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br>
              <a:rPr lang="en-US" sz="3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  <a:t>2023-2024  </a:t>
            </a:r>
            <a:endParaRPr lang="en-US" sz="36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06" y="3390901"/>
            <a:ext cx="11355977" cy="2527414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Reglementari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,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atributii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–conform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199/2023 </a:t>
            </a:r>
          </a:p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Tiburiu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Nicolae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,Virgil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D78569-BF81-714C-04D7-86D0DF7D8926}"/>
              </a:ext>
            </a:extLst>
          </p:cNvPr>
          <p:cNvGrpSpPr/>
          <p:nvPr/>
        </p:nvGrpSpPr>
        <p:grpSpPr>
          <a:xfrm>
            <a:off x="2437350" y="158865"/>
            <a:ext cx="6840220" cy="614021"/>
            <a:chOff x="2437350" y="158865"/>
            <a:chExt cx="6840220" cy="9671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3ABF05-6C33-2269-39EB-7725C69C0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7661F3-48C5-834B-614E-D199F099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0751DD-4490-CC39-E8DE-AE35202E5163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1DB7D492-DF5F-5D0D-8D9F-CA2B95A07B4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A70CEEC-B00D-E08A-CCE1-FF44B358D58F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5245DC6-5189-34AD-82C1-910AA676FFF8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4022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33"/>
            <a:ext cx="12192000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30590" y="1275706"/>
            <a:ext cx="11221416" cy="4685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100" b="1" dirty="0" smtClean="0">
                <a:solidFill>
                  <a:srgbClr val="0031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37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ro-RO" sz="37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3. Î</a:t>
            </a:r>
            <a:r>
              <a:rPr lang="en-GB" sz="37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nfi</a:t>
            </a:r>
            <a:r>
              <a:rPr lang="ro-RO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</a:t>
            </a:r>
            <a:r>
              <a:rPr lang="en-GB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n</a:t>
            </a:r>
            <a:r>
              <a:rPr lang="ro-RO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GB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area,</a:t>
            </a:r>
            <a:r>
              <a:rPr lang="ro-RO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37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organizarea</a:t>
            </a:r>
            <a:r>
              <a:rPr lang="en-GB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,</a:t>
            </a:r>
            <a:r>
              <a:rPr lang="ro-RO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37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func</a:t>
            </a:r>
            <a:r>
              <a:rPr lang="ro-RO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GB" sz="37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ionarea</a:t>
            </a:r>
            <a:r>
              <a:rPr lang="en-GB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ro-RO" sz="37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ș</a:t>
            </a:r>
            <a:r>
              <a:rPr lang="en-GB" sz="37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</a:t>
            </a:r>
            <a:r>
              <a:rPr lang="en-GB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37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atribu</a:t>
            </a:r>
            <a:r>
              <a:rPr lang="ro-RO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GB" sz="37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iile</a:t>
            </a:r>
            <a:r>
              <a:rPr lang="en-GB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CNC</a:t>
            </a:r>
            <a:r>
              <a:rPr lang="ro-RO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</a:p>
          <a:p>
            <a:r>
              <a:rPr lang="en-GB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-</a:t>
            </a:r>
            <a:r>
              <a:rPr lang="ro-RO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37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continuare</a:t>
            </a:r>
            <a:r>
              <a:rPr lang="en-GB" sz="37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ro-RO" sz="3700" b="1" dirty="0">
              <a:solidFill>
                <a:srgbClr val="00319A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just">
              <a:lnSpc>
                <a:spcPct val="120000"/>
              </a:lnSpc>
            </a:pPr>
            <a:r>
              <a:rPr lang="ro-RO" sz="2300" b="1" dirty="0">
                <a:solidFill>
                  <a:srgbClr val="FF0000"/>
                </a:solidFill>
                <a:latin typeface="Trebuchet MS" panose="020B0603020202020204" pitchFamily="34" charset="0"/>
              </a:rPr>
              <a:t>Art. 9. </a:t>
            </a:r>
            <a:r>
              <a:rPr lang="ro-RO" sz="2300" dirty="0">
                <a:latin typeface="Trebuchet MS" panose="020B0603020202020204" pitchFamily="34" charset="0"/>
              </a:rPr>
              <a:t>(1) Consiliul prevăzut la art. 8 alin. (1) este condus de președintele ANC. </a:t>
            </a:r>
          </a:p>
          <a:p>
            <a:pPr algn="just">
              <a:lnSpc>
                <a:spcPct val="120000"/>
              </a:lnSpc>
            </a:pPr>
            <a:r>
              <a:rPr lang="ro-RO" sz="2300" dirty="0">
                <a:latin typeface="Trebuchet MS" panose="020B0603020202020204" pitchFamily="34" charset="0"/>
              </a:rPr>
              <a:t>(2) Consiliul este convocat de președinte sau la cererea a cel puțin 1/3 din numărul </a:t>
            </a:r>
            <a:r>
              <a:rPr lang="ro-RO" sz="2300" dirty="0" smtClean="0">
                <a:latin typeface="Trebuchet MS" panose="020B0603020202020204" pitchFamily="34" charset="0"/>
              </a:rPr>
              <a:t>membrilor acestuia</a:t>
            </a:r>
            <a:r>
              <a:rPr lang="ro-RO" sz="2300" dirty="0">
                <a:latin typeface="Trebuchet MS" panose="020B0603020202020204" pitchFamily="34" charset="0"/>
              </a:rPr>
              <a:t>. </a:t>
            </a:r>
          </a:p>
          <a:p>
            <a:pPr algn="just">
              <a:lnSpc>
                <a:spcPct val="120000"/>
              </a:lnSpc>
            </a:pPr>
            <a:r>
              <a:rPr lang="ro-RO" sz="2300" dirty="0">
                <a:latin typeface="Trebuchet MS" panose="020B0603020202020204" pitchFamily="34" charset="0"/>
              </a:rPr>
              <a:t>(3) Consiliul este convocat de președinte cel puțin o dată pe trimestru.</a:t>
            </a:r>
          </a:p>
          <a:p>
            <a:pPr algn="just">
              <a:lnSpc>
                <a:spcPct val="120000"/>
              </a:lnSpc>
            </a:pPr>
            <a:r>
              <a:rPr lang="ro-RO" sz="2300" b="1" dirty="0">
                <a:solidFill>
                  <a:srgbClr val="FF0000"/>
                </a:solidFill>
                <a:latin typeface="Trebuchet MS" panose="020B0603020202020204" pitchFamily="34" charset="0"/>
              </a:rPr>
              <a:t>Art. 10. </a:t>
            </a:r>
            <a:r>
              <a:rPr lang="ro-RO" sz="2300" dirty="0">
                <a:latin typeface="Trebuchet MS" panose="020B0603020202020204" pitchFamily="34" charset="0"/>
              </a:rPr>
              <a:t>Consiliul prevăzut la art. 8 alin. (1) îndeplinește, în principal, următoarele atribuții: </a:t>
            </a:r>
          </a:p>
          <a:p>
            <a:pPr algn="just">
              <a:lnSpc>
                <a:spcPct val="120000"/>
              </a:lnSpc>
            </a:pPr>
            <a:r>
              <a:rPr lang="ro-RO" sz="2300" dirty="0">
                <a:latin typeface="Trebuchet MS" panose="020B0603020202020204" pitchFamily="34" charset="0"/>
              </a:rPr>
              <a:t>a) sprijină ANC în elaborarea strategiilor naționale şi a planurilor de acțiune în domeniul </a:t>
            </a:r>
            <a:r>
              <a:rPr lang="ro-RO" sz="2300" dirty="0" smtClean="0">
                <a:latin typeface="Trebuchet MS" panose="020B0603020202020204" pitchFamily="34" charset="0"/>
              </a:rPr>
              <a:t>calificărilor și </a:t>
            </a:r>
            <a:r>
              <a:rPr lang="ro-RO" sz="2300" dirty="0">
                <a:latin typeface="Trebuchet MS" panose="020B0603020202020204" pitchFamily="34" charset="0"/>
              </a:rPr>
              <a:t>al formării profesionale continue; </a:t>
            </a:r>
          </a:p>
          <a:p>
            <a:pPr algn="just">
              <a:lnSpc>
                <a:spcPct val="120000"/>
              </a:lnSpc>
            </a:pPr>
            <a:r>
              <a:rPr lang="ro-RO" sz="2300" dirty="0">
                <a:latin typeface="Trebuchet MS" panose="020B0603020202020204" pitchFamily="34" charset="0"/>
              </a:rPr>
              <a:t>b) sprijină ANC în realizarea şi extinderea relațiilor cu mediul economico-social, cu toate </a:t>
            </a:r>
            <a:r>
              <a:rPr lang="ro-RO" sz="2300" dirty="0" smtClean="0">
                <a:latin typeface="Trebuchet MS" panose="020B0603020202020204" pitchFamily="34" charset="0"/>
              </a:rPr>
              <a:t>structurile implicate </a:t>
            </a:r>
            <a:r>
              <a:rPr lang="ro-RO" sz="2300" dirty="0">
                <a:latin typeface="Trebuchet MS" panose="020B0603020202020204" pitchFamily="34" charset="0"/>
              </a:rPr>
              <a:t>în sistemul național al calificărilor;</a:t>
            </a:r>
          </a:p>
          <a:p>
            <a:pPr algn="just">
              <a:lnSpc>
                <a:spcPct val="120000"/>
              </a:lnSpc>
            </a:pPr>
            <a:r>
              <a:rPr lang="ro-RO" sz="2300" dirty="0">
                <a:latin typeface="Trebuchet MS" panose="020B0603020202020204" pitchFamily="34" charset="0"/>
              </a:rPr>
              <a:t>c) exercită rol consultativ în avizarea proiectelor de acte normative şi a metodologiilor referitoare </a:t>
            </a:r>
            <a:r>
              <a:rPr lang="ro-RO" sz="2300" dirty="0" smtClean="0">
                <a:latin typeface="Trebuchet MS" panose="020B0603020202020204" pitchFamily="34" charset="0"/>
              </a:rPr>
              <a:t>la implementarea </a:t>
            </a:r>
            <a:r>
              <a:rPr lang="ro-RO" sz="2300" dirty="0">
                <a:latin typeface="Trebuchet MS" panose="020B0603020202020204" pitchFamily="34" charset="0"/>
              </a:rPr>
              <a:t>Cadrului național al calificărilor şi la formarea profesională continuă.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478958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19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34684" y="2283582"/>
          <a:ext cx="11310272" cy="242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2" name="Diagram 31"/>
          <p:cNvGraphicFramePr/>
          <p:nvPr>
            <p:extLst/>
          </p:nvPr>
        </p:nvGraphicFramePr>
        <p:xfrm>
          <a:off x="402757" y="4720022"/>
          <a:ext cx="11310272" cy="159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Flowchart: Alternate Process 5"/>
          <p:cNvSpPr/>
          <p:nvPr/>
        </p:nvSpPr>
        <p:spPr>
          <a:xfrm>
            <a:off x="4491317" y="1510101"/>
            <a:ext cx="4757785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Reglementari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4.1.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ORDINE COMUNE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2021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9450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34685" y="2767676"/>
          <a:ext cx="11310272" cy="251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lowchart: Alternate Process 5"/>
          <p:cNvSpPr/>
          <p:nvPr/>
        </p:nvSpPr>
        <p:spPr>
          <a:xfrm>
            <a:off x="3993931" y="1712367"/>
            <a:ext cx="4929351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4.2.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ORDINE ale ME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7244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85893" y="3264561"/>
          <a:ext cx="11310272" cy="251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89320" y="2222702"/>
            <a:ext cx="12120281" cy="59625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4.3. </a:t>
            </a:r>
            <a: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Acte normative aprobate în anul 2023</a:t>
            </a:r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4392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" y="-212332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281647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379428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675540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920175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379428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379428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379428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72966" y="2812798"/>
            <a:ext cx="11719034" cy="1679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Avizate</a:t>
            </a:r>
            <a:r>
              <a:rPr kumimoji="0" lang="en-GB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sau</a:t>
            </a:r>
            <a:r>
              <a:rPr kumimoji="0" lang="en-GB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În curs de avizare</a:t>
            </a:r>
            <a:r>
              <a:rPr kumimoji="0" lang="en-GB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2023 :HG </a:t>
            </a:r>
            <a:r>
              <a:rPr kumimoji="0" lang="en-GB" sz="2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privind</a:t>
            </a:r>
            <a:r>
              <a:rPr kumimoji="0" lang="en-GB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RNC ;OM </a:t>
            </a:r>
            <a:r>
              <a:rPr kumimoji="0" lang="en-GB" sz="2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privind</a:t>
            </a:r>
            <a:r>
              <a:rPr kumimoji="0" lang="en-GB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creditele</a:t>
            </a:r>
            <a:r>
              <a:rPr kumimoji="0" lang="en-GB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transferabile</a:t>
            </a:r>
            <a:r>
              <a:rPr kumimoji="0" lang="en-GB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</a:t>
            </a:r>
            <a:endParaRPr kumimoji="0" lang="en-US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25981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82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9320" y="2933985"/>
            <a:ext cx="12120281" cy="59625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4.4. </a:t>
            </a:r>
            <a: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PE </a:t>
            </a:r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CIRCUITUL DE AVIZARE ÎN ANUL </a:t>
            </a:r>
            <a: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en-GB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53034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841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2716223" y="2266499"/>
            <a:ext cx="7443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o-RO" sz="2000" b="1" u="sng" dirty="0" smtClean="0">
              <a:latin typeface="Trebuchet MS" panose="020B0603020202020204" pitchFamily="34" charset="0"/>
            </a:endParaRPr>
          </a:p>
          <a:p>
            <a:pPr algn="just"/>
            <a:r>
              <a:rPr lang="ro-RO" sz="2000" b="1" u="sng" dirty="0" smtClean="0">
                <a:latin typeface="Trebuchet MS" panose="020B0603020202020204" pitchFamily="34" charset="0"/>
              </a:rPr>
              <a:t>Legea învățământului preuniversitar nr. 198/2023</a:t>
            </a:r>
          </a:p>
          <a:p>
            <a:pPr algn="just"/>
            <a:endParaRPr lang="ro-RO" sz="2000" dirty="0" smtClean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02293" y="2222001"/>
            <a:ext cx="12089707" cy="71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GB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4</a:t>
            </a:r>
            <a:r>
              <a:rPr lang="ro-RO" sz="2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.</a:t>
            </a:r>
            <a:r>
              <a:rPr lang="en-GB" sz="2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4.</a:t>
            </a:r>
            <a:r>
              <a:rPr lang="ro-RO" sz="2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rezultate</a:t>
            </a:r>
            <a:r>
              <a:rPr lang="en-GB" sz="2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ca </a:t>
            </a:r>
            <a:r>
              <a:rPr lang="en-GB" sz="24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urmare</a:t>
            </a:r>
            <a:r>
              <a:rPr lang="en-GB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</a:t>
            </a:r>
            <a:r>
              <a:rPr lang="ro-RO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 prevederilor legilor educației nr. </a:t>
            </a:r>
            <a:r>
              <a:rPr lang="en-GB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199 </a:t>
            </a:r>
            <a:r>
              <a:rPr lang="ro-RO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ș</a:t>
            </a:r>
            <a:r>
              <a:rPr lang="en-GB" sz="24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i</a:t>
            </a:r>
            <a:r>
              <a:rPr lang="en-GB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198/2023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GB" sz="2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5</a:t>
            </a:r>
            <a:r>
              <a:rPr lang="en-GB" sz="2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HG 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GB" sz="2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16 </a:t>
            </a:r>
            <a:r>
              <a:rPr lang="en-GB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OM </a:t>
            </a:r>
          </a:p>
          <a:p>
            <a:pPr>
              <a:lnSpc>
                <a:spcPct val="100000"/>
              </a:lnSpc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0363"/>
              </p:ext>
            </p:extLst>
          </p:nvPr>
        </p:nvGraphicFramePr>
        <p:xfrm>
          <a:off x="102293" y="3282162"/>
          <a:ext cx="12024000" cy="28919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105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Hotărâre</a:t>
                      </a:r>
                      <a:r>
                        <a:rPr lang="ro-RO" sz="2000" spc="2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Guvern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2000" spc="2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normelor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metodologice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elaborare</a:t>
                      </a:r>
                      <a:r>
                        <a:rPr lang="ro-RO" sz="2000" spc="2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statutului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rutei</a:t>
                      </a:r>
                      <a:r>
                        <a:rPr lang="ro-RO" sz="2000" spc="2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545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profesionalizare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personalului</a:t>
                      </a:r>
                      <a:r>
                        <a:rPr lang="ro-RO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lucrează</a:t>
                      </a:r>
                      <a:r>
                        <a:rPr lang="ro-RO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</a:t>
                      </a:r>
                      <a:r>
                        <a:rPr lang="ro-RO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ro-RO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parcursul</a:t>
                      </a:r>
                      <a:r>
                        <a:rPr lang="ro-RO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vieții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/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  <a:spcBef>
                          <a:spcPts val="435"/>
                        </a:spcBef>
                        <a:spcAft>
                          <a:spcPts val="60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105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2000" kern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Hotărâre de Guvern privind aprobarea </a:t>
                      </a:r>
                      <a:r>
                        <a:rPr lang="ro-RO" sz="2000" b="1" kern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Strategiei naționale pentru digitalizarea educației și </a:t>
                      </a:r>
                      <a:r>
                        <a:rPr lang="ro-RO" sz="20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2000" b="1" kern="1200" spc="-1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competențelor </a:t>
                      </a:r>
                      <a:r>
                        <a:rPr lang="ro-RO" sz="2000" b="1" kern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digitale în rândul comunității educaționale</a:t>
                      </a:r>
                      <a:endParaRPr lang="en-US" sz="2000" b="1" kern="120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/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  <a:spcBef>
                          <a:spcPts val="435"/>
                        </a:spcBef>
                        <a:spcAft>
                          <a:spcPts val="60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16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600"/>
                        </a:spcAft>
                      </a:pP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20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20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20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20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20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20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2000" b="1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2000" b="1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evaluare</a:t>
                      </a:r>
                      <a:r>
                        <a:rPr lang="ro-RO" sz="2000" b="1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2000" b="1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rezultatelor</a:t>
                      </a:r>
                      <a:r>
                        <a:rPr lang="ro-RO" sz="20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învățării</a:t>
                      </a:r>
                      <a:r>
                        <a:rPr lang="ro-RO" sz="2000" b="1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programelor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formare continuă și procedura-cadru de finanțare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/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  <a:spcBef>
                          <a:spcPts val="650"/>
                        </a:spcBef>
                        <a:spcAft>
                          <a:spcPts val="60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316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600"/>
                        </a:spcAf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 al ministrului educației pentru aprobarea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metodologiei privind autorizarea/acreditarea centrelor de evaluare a competențelor profesionale obținute în contexte de învățare nonformală și informală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/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  <a:spcBef>
                          <a:spcPts val="645"/>
                        </a:spcBef>
                        <a:spcAft>
                          <a:spcPts val="60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42233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3175518" y="1494216"/>
            <a:ext cx="547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o-RO" b="1" u="sng" dirty="0" smtClean="0">
              <a:latin typeface="Trebuchet MS" panose="020B0603020202020204" pitchFamily="34" charset="0"/>
            </a:endParaRPr>
          </a:p>
          <a:p>
            <a:pPr algn="just"/>
            <a:r>
              <a:rPr lang="ro-RO" sz="2000" b="1" u="sng" dirty="0" smtClean="0">
                <a:latin typeface="Trebuchet MS" panose="020B0603020202020204" pitchFamily="34" charset="0"/>
              </a:rPr>
              <a:t>Legea învățământului superior nr. 199/2023</a:t>
            </a:r>
          </a:p>
          <a:p>
            <a:pPr algn="just"/>
            <a:endParaRPr lang="ro-RO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10905"/>
              </p:ext>
            </p:extLst>
          </p:nvPr>
        </p:nvGraphicFramePr>
        <p:xfrm>
          <a:off x="88228" y="2643666"/>
          <a:ext cx="12001217" cy="13246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3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690">
                <a:tc>
                  <a:txBody>
                    <a:bodyPr/>
                    <a:lstStyle/>
                    <a:p>
                      <a:pPr marL="42545"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Hotărâre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Guvern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2000" spc="-2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formatului</a:t>
                      </a:r>
                      <a:r>
                        <a:rPr lang="ro-RO" sz="20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20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conținutului</a:t>
                      </a:r>
                      <a:r>
                        <a:rPr lang="ro-RO" sz="2000" b="1" spc="-2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cadrului</a:t>
                      </a:r>
                      <a:r>
                        <a:rPr lang="ro-RO" sz="20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național</a:t>
                      </a:r>
                      <a:r>
                        <a:rPr lang="ro-RO" sz="20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2000" b="1" spc="-2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calificărilor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01.02.2024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marL="42545" algn="just">
                        <a:lnSpc>
                          <a:spcPct val="9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Hotărâre</a:t>
                      </a:r>
                      <a:r>
                        <a:rPr lang="ro-RO" sz="2000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2000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Guvern</a:t>
                      </a:r>
                      <a:r>
                        <a:rPr lang="ro-RO" sz="2000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2000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2000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2000" b="1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2000" b="1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corespondența</a:t>
                      </a:r>
                      <a:r>
                        <a:rPr lang="ro-RO" sz="2000" b="1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nivelurilor</a:t>
                      </a:r>
                      <a:r>
                        <a:rPr lang="ro-RO" sz="2000" b="1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2000" b="1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ro-RO" sz="2000" b="1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2000" b="1" spc="-1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titlurile </a:t>
                      </a:r>
                      <a:r>
                        <a:rPr lang="ro-RO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ocupațiilor din COR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just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pPr marL="42545"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Hotărâre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Guvern</a:t>
                      </a:r>
                      <a:r>
                        <a:rPr lang="ro-RO" sz="2000" spc="-2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20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Registrului</a:t>
                      </a:r>
                      <a:r>
                        <a:rPr lang="ro-RO" sz="2000" b="1" spc="-2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Național</a:t>
                      </a:r>
                      <a:r>
                        <a:rPr lang="ro-RO" sz="2000" b="1" spc="-3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2000" b="1" spc="-2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spc="-1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Calificărilor</a:t>
                      </a:r>
                      <a:endParaRPr lang="en-US" sz="2000" b="1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600" b="1" spc="-1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3774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32" y="132269"/>
            <a:ext cx="12501403" cy="69473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3035396" y="1227397"/>
            <a:ext cx="61265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u="sng" dirty="0" smtClean="0">
                <a:latin typeface="Trebuchet MS" panose="020B0603020202020204" pitchFamily="34" charset="0"/>
              </a:rPr>
              <a:t>Legea învățământului superior nr. 199/2023</a:t>
            </a:r>
          </a:p>
          <a:p>
            <a:pPr algn="just"/>
            <a:endParaRPr lang="ro-RO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92925"/>
              </p:ext>
            </p:extLst>
          </p:nvPr>
        </p:nvGraphicFramePr>
        <p:xfrm>
          <a:off x="77608" y="1904505"/>
          <a:ext cx="12114392" cy="4785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8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29">
                <a:tc>
                  <a:txBody>
                    <a:bodyPr/>
                    <a:lstStyle/>
                    <a:p>
                      <a:pPr marL="42545" algn="just">
                        <a:lnSpc>
                          <a:spcPct val="9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metodologiei-cadru</a:t>
                      </a:r>
                      <a:r>
                        <a:rPr lang="ro-RO" sz="1800" b="1" spc="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800" b="1" spc="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organizare</a:t>
                      </a:r>
                      <a:r>
                        <a:rPr lang="ro-RO" sz="1800" b="1" spc="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800" b="1" spc="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desfășurare</a:t>
                      </a:r>
                      <a:r>
                        <a:rPr lang="ro-RO" sz="1800" b="1" spc="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programelor de studii postuniversitare de formare profesională a adulților</a:t>
                      </a:r>
                      <a:endParaRPr lang="en-US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01.02.2024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marL="42545" algn="just">
                        <a:lnSpc>
                          <a:spcPct val="9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spc="14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14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14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14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14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spc="14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1800" b="1" spc="14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800" b="1" spc="14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acordare</a:t>
                      </a:r>
                      <a:r>
                        <a:rPr lang="ro-RO" sz="1800" b="1" spc="14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800" b="1" spc="14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creditelor</a:t>
                      </a:r>
                      <a:r>
                        <a:rPr lang="ro-RO" sz="1800" b="1" spc="14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transferabile</a:t>
                      </a:r>
                      <a:r>
                        <a:rPr lang="ro-RO" sz="1800" b="1" spc="14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în învățarea pe tot parcursul vieții</a:t>
                      </a:r>
                      <a:endParaRPr lang="en-US" sz="1800" b="1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GB" sz="1600" b="1" spc="-1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marL="42545" algn="just">
                        <a:lnSpc>
                          <a:spcPct val="9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spc="-7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-7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-7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-7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-7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spc="-7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1800" b="1" spc="-7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800" b="1" spc="-7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înscrierea</a:t>
                      </a:r>
                      <a:r>
                        <a:rPr lang="ro-RO" sz="1800" b="1" spc="-7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800" b="1" spc="-65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înregistrarea</a:t>
                      </a:r>
                      <a:r>
                        <a:rPr lang="ro-RO" sz="1800" b="1" spc="-7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programelor de studii în Registrul Național al Calificărilor</a:t>
                      </a:r>
                      <a:endParaRPr lang="en-US" sz="1800" b="1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GB" sz="1600" b="1" spc="-1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marL="42545" algn="just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o-RO" sz="18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elaborare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actualizare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calificărilor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profesionale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pPr marL="42545" algn="just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spc="-3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-3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-3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-3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-3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spc="-3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1800" b="1" spc="-3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800" b="1" spc="-3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utilizarea</a:t>
                      </a:r>
                      <a:r>
                        <a:rPr lang="ro-RO" sz="1800" b="1" spc="-3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microcertificărilor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marL="42545" algn="just">
                        <a:lnSpc>
                          <a:spcPct val="9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1800" b="1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800" b="1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modelele</a:t>
                      </a:r>
                      <a:r>
                        <a:rPr lang="ro-RO" sz="1800" b="1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800" b="1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certificate</a:t>
                      </a:r>
                      <a:r>
                        <a:rPr lang="ro-RO" sz="1800" b="1" spc="19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utilizate, interoperabilitatea registrelor și fluiditatea schimbului de date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marL="42545" marR="27940" algn="just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 al ministrului educației pentru aprobarea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 privind stabilirea criteriilor și procedurilor de evaluare și certificare a evaluatorilor de competențe profesionale, a evaluatorilor de evaluatori și a evaluatorilor externi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9695" algn="just"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1800" b="1" spc="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800" b="1" spc="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recunoașterea</a:t>
                      </a:r>
                      <a:r>
                        <a:rPr lang="ro-RO" sz="1800" b="1" spc="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certificatelor</a:t>
                      </a:r>
                      <a:r>
                        <a:rPr lang="ro-RO" sz="1800" b="1" spc="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dobândite,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2545" marR="273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după caz, în sistem formal, nonformal și informal la furnizori de formare profesională autorizați/acreditați sau în centre de evaluare a competențelor autorizate/acreditate și/sau în cadrul altor entități cu rol echivalent din afara României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9695" algn="just"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3511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64" y="136714"/>
            <a:ext cx="12501403" cy="69473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3025564" y="1246702"/>
            <a:ext cx="61265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u="sng" dirty="0" smtClean="0">
                <a:latin typeface="Trebuchet MS" panose="020B0603020202020204" pitchFamily="34" charset="0"/>
              </a:rPr>
              <a:t>Legea învățământului superior nr. 199/2023</a:t>
            </a:r>
          </a:p>
          <a:p>
            <a:pPr algn="just"/>
            <a:endParaRPr lang="ro-RO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04659"/>
              </p:ext>
            </p:extLst>
          </p:nvPr>
        </p:nvGraphicFramePr>
        <p:xfrm>
          <a:off x="88228" y="2075706"/>
          <a:ext cx="12001217" cy="3785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3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690">
                <a:tc>
                  <a:txBody>
                    <a:bodyPr/>
                    <a:lstStyle/>
                    <a:p>
                      <a:pPr marL="42545" marR="27305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 comun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 ministrului educației și al ministrului muncii și solidarității sociale privind aprobarea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corespondenței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dintre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nivelurile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CNC,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actele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studii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eliberate,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tipul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programe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800" b="1" spc="-4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și formare profesională prin care pot fi dobândite niveluri de calificare, nivelurile de referință ale Cadrului european al calificărilor, precum și condițiilor de acces corespunzătoare fiecărui nivel de calificare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9695" algn="just"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 al ministrului educației privind aprobarea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 pentru identificarea, descrierea, evaluarea, validarea și certificarea rezultatelor învățării obținute în contexte nonformale și informale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just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</a:t>
                      </a:r>
                      <a:r>
                        <a:rPr lang="ro-RO" sz="1800" b="1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800" b="1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recunoașterea</a:t>
                      </a:r>
                      <a:r>
                        <a:rPr lang="ro-RO" sz="1800" b="1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competențelor</a:t>
                      </a:r>
                      <a:r>
                        <a:rPr lang="ro-RO" sz="1800" b="1" spc="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dobândite de tineri și adulți, în contexte nonformale și informale, în cadrul centrelor de evaluare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just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ministrului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educației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aprobarea</a:t>
                      </a:r>
                      <a:r>
                        <a:rPr lang="ro-RO" sz="1800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regulamentului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autorizarea/acreditarea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centrelor</a:t>
                      </a:r>
                      <a:r>
                        <a:rPr lang="ro-RO" sz="1800" b="1" spc="-6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evaluare a competențelor profesionale obținute în contexte de învățare nonformală și informală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just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ro-RO" sz="1600" b="1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marL="42545" algn="just">
                        <a:lnSpc>
                          <a:spcPct val="9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o-RO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 al ministrului educației privind aprobarea 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standardelor pentru acordarea certificatului de competențe transversale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just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kern="120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 marL="42545" marR="26670" algn="just">
                        <a:lnSpc>
                          <a:spcPct val="9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Ordin comun </a:t>
                      </a:r>
                      <a:r>
                        <a:rPr lang="ro-RO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 ministrului educației și al ministrului muncii și solidarității sociale pentru aprobarea 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metodologiei privind elaborarea, validarea, aprobarea și gestionarea standardelor ocupaționale și de calificare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9695" algn="just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en-US" sz="1600" b="1" kern="120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29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6E8D06-27F0-D079-21AD-83B0FACA2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58750" y="-3305175"/>
            <a:ext cx="36576000" cy="2032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29" y="1125971"/>
            <a:ext cx="11108453" cy="974718"/>
          </a:xfrm>
        </p:spPr>
        <p:txBody>
          <a:bodyPr>
            <a:normAutofit fontScale="90000"/>
          </a:bodyPr>
          <a:lstStyle/>
          <a:p>
            <a:r>
              <a:rPr lang="en-GB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I.ANC,organizare</a:t>
            </a:r>
            <a:r>
              <a:rPr lang="en-GB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atributii</a:t>
            </a:r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acte</a:t>
            </a:r>
            <a:r>
              <a:rPr lang="en-GB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juridice</a:t>
            </a:r>
            <a:r>
              <a:rPr lang="en-GB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–conform </a:t>
            </a:r>
            <a:r>
              <a:rPr lang="en-GB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199/2023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  <a:t>SUMAR</a:t>
            </a: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D78569-BF81-714C-04D7-86D0DF7D8926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3ABF05-6C33-2269-39EB-7725C69C0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7661F3-48C5-834B-614E-D199F099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0751DD-4490-CC39-E8DE-AE35202E5163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1DB7D492-DF5F-5D0D-8D9F-CA2B95A07B4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A70CEEC-B00D-E08A-CCE1-FF44B358D58F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5245DC6-5189-34AD-82C1-910AA676FFF8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217714" y="2353258"/>
            <a:ext cx="11478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1. </a:t>
            </a:r>
            <a:r>
              <a:rPr lang="en-US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Atributiile</a:t>
            </a: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ministerelor</a:t>
            </a: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conform </a:t>
            </a:r>
            <a:r>
              <a:rPr lang="en-US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legii</a:t>
            </a: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199/2023</a:t>
            </a:r>
          </a:p>
          <a:p>
            <a:pPr algn="just"/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1 .1. </a:t>
            </a:r>
            <a:r>
              <a:rPr lang="ro-RO" sz="28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</a:t>
            </a:r>
            <a:r>
              <a:rPr lang="en-US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nfiin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ț</a:t>
            </a: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area,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organizarea</a:t>
            </a: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800" b="1" dirty="0">
                <a:solidFill>
                  <a:srgbClr val="00319A"/>
                </a:solidFill>
                <a:latin typeface="Trebuchet MS" panose="020B0603020202020204" pitchFamily="34" charset="0"/>
              </a:rPr>
              <a:t>ș</a:t>
            </a:r>
            <a:r>
              <a:rPr lang="en-US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</a:t>
            </a: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func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ț</a:t>
            </a:r>
            <a:r>
              <a:rPr lang="en-US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ionarea</a:t>
            </a: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ANC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;</a:t>
            </a: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2. 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Atribu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ț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iile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ANC conform p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ropuner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i de HG privind organizarea, structura și funcționarea ANC; </a:t>
            </a:r>
          </a:p>
          <a:p>
            <a:pPr algn="just"/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3. 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Infi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i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ntarea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,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organizarea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,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func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ț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ionarea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800" b="1" dirty="0">
                <a:solidFill>
                  <a:srgbClr val="00319A"/>
                </a:solidFill>
                <a:latin typeface="Trebuchet MS" panose="020B0603020202020204" pitchFamily="34" charset="0"/>
              </a:rPr>
              <a:t>ș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atribu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ț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iile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CNC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;</a:t>
            </a:r>
            <a:endParaRPr lang="en-GB" sz="2800" b="1" dirty="0" smtClean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4. 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Reglemetari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 ,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rezultate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ca 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urmare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a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prevederilor legilor educației nr.</a:t>
            </a:r>
            <a:r>
              <a:rPr lang="ro-RO" sz="2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199 </a:t>
            </a:r>
            <a:r>
              <a:rPr lang="ro-RO" sz="2800" b="1" dirty="0">
                <a:solidFill>
                  <a:srgbClr val="00319A"/>
                </a:solidFill>
                <a:latin typeface="Trebuchet MS" panose="020B0603020202020204" pitchFamily="34" charset="0"/>
              </a:rPr>
              <a:t>ș</a:t>
            </a:r>
            <a:r>
              <a:rPr lang="en-GB" sz="28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</a:t>
            </a:r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198/2023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;</a:t>
            </a:r>
          </a:p>
          <a:p>
            <a:pPr algn="just"/>
            <a:r>
              <a:rPr lang="en-GB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5. </a:t>
            </a:r>
            <a:r>
              <a:rPr lang="ro-RO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Întrebări și răspunsuri.</a:t>
            </a:r>
            <a:endParaRPr lang="en-US" sz="2800" b="1" dirty="0">
              <a:solidFill>
                <a:srgbClr val="112CB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8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64192" y="1420147"/>
            <a:ext cx="8696868" cy="1577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5</a:t>
            </a:r>
            <a:r>
              <a:rPr lang="ro-RO" sz="31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. Întrebări și răspunsuri</a:t>
            </a:r>
            <a:r>
              <a:rPr lang="en-GB" sz="31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endParaRPr lang="ro-RO" sz="3100" b="1" dirty="0" smtClean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en-GB" sz="3100" b="1" dirty="0" smtClean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en-GB" sz="3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85" y="2218467"/>
            <a:ext cx="40862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2266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Trebuchet MS" panose="020B0603020202020204" pitchFamily="34" charset="0"/>
              </a:rPr>
              <a:t>II.Reglemetari</a:t>
            </a:r>
            <a:r>
              <a:rPr lang="en-GB" dirty="0" smtClean="0">
                <a:latin typeface="Trebuchet MS" panose="020B0603020202020204" pitchFamily="34" charset="0"/>
              </a:rPr>
              <a:t> in </a:t>
            </a:r>
            <a:r>
              <a:rPr lang="en-GB" dirty="0" err="1" smtClean="0">
                <a:latin typeface="Trebuchet MS" panose="020B0603020202020204" pitchFamily="34" charset="0"/>
              </a:rPr>
              <a:t>legile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</a:rPr>
              <a:t>educatiei</a:t>
            </a:r>
            <a:r>
              <a:rPr lang="en-GB" dirty="0" smtClean="0">
                <a:latin typeface="Trebuchet MS" panose="020B0603020202020204" pitchFamily="34" charset="0"/>
              </a:rPr>
              <a:t> 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924" y="1737360"/>
            <a:ext cx="1154069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o-RO" dirty="0" smtClean="0">
                <a:latin typeface="Trebuchet MS" panose="020B0603020202020204" pitchFamily="34" charset="0"/>
              </a:rPr>
              <a:t>Microcertificările;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R</a:t>
            </a:r>
            <a:r>
              <a:rPr lang="ro-RO" dirty="0" err="1">
                <a:latin typeface="Trebuchet MS" panose="020B0603020202020204" pitchFamily="34" charset="0"/>
              </a:rPr>
              <a:t>ezultatel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învățării;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ro-RO" dirty="0">
                <a:latin typeface="Trebuchet MS" panose="020B0603020202020204" pitchFamily="34" charset="0"/>
              </a:rPr>
              <a:t>Registrului </a:t>
            </a:r>
            <a:r>
              <a:rPr lang="ro-RO" dirty="0" smtClean="0">
                <a:latin typeface="Trebuchet MS" panose="020B0603020202020204" pitchFamily="34" charset="0"/>
              </a:rPr>
              <a:t>Național </a:t>
            </a:r>
            <a:r>
              <a:rPr lang="ro-RO" dirty="0">
                <a:latin typeface="Trebuchet MS" panose="020B0603020202020204" pitchFamily="34" charset="0"/>
              </a:rPr>
              <a:t>al </a:t>
            </a:r>
            <a:r>
              <a:rPr lang="ro-RO" dirty="0" smtClean="0">
                <a:latin typeface="Trebuchet MS" panose="020B0603020202020204" pitchFamily="34" charset="0"/>
              </a:rPr>
              <a:t>Calificărilor;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C</a:t>
            </a:r>
            <a:r>
              <a:rPr lang="ro-RO" dirty="0">
                <a:latin typeface="Trebuchet MS" panose="020B0603020202020204" pitchFamily="34" charset="0"/>
              </a:rPr>
              <a:t>orespondența nivelurilor de calificare și titlurile ocupațiilor din </a:t>
            </a:r>
            <a:r>
              <a:rPr lang="ro-RO" dirty="0" smtClean="0">
                <a:latin typeface="Trebuchet MS" panose="020B0603020202020204" pitchFamily="34" charset="0"/>
              </a:rPr>
              <a:t>COR;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S</a:t>
            </a:r>
            <a:r>
              <a:rPr lang="ro-RO" dirty="0" smtClean="0">
                <a:latin typeface="Trebuchet MS" panose="020B0603020202020204" pitchFamily="34" charset="0"/>
              </a:rPr>
              <a:t>tandardele </a:t>
            </a:r>
            <a:r>
              <a:rPr lang="ro-RO" dirty="0">
                <a:latin typeface="Trebuchet MS" panose="020B0603020202020204" pitchFamily="34" charset="0"/>
              </a:rPr>
              <a:t>ocupaționale și de </a:t>
            </a:r>
            <a:r>
              <a:rPr lang="ro-RO" dirty="0" smtClean="0">
                <a:latin typeface="Trebuchet MS" panose="020B0603020202020204" pitchFamily="34" charset="0"/>
              </a:rPr>
              <a:t>calificare;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C</a:t>
            </a:r>
            <a:r>
              <a:rPr lang="ro-RO" dirty="0" err="1">
                <a:latin typeface="Trebuchet MS" panose="020B0603020202020204" pitchFamily="34" charset="0"/>
              </a:rPr>
              <a:t>reditel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transferabile;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P</a:t>
            </a:r>
            <a:r>
              <a:rPr lang="ro-RO" dirty="0" err="1">
                <a:latin typeface="Trebuchet MS" panose="020B0603020202020204" pitchFamily="34" charset="0"/>
              </a:rPr>
              <a:t>rogramel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de formare profesională a </a:t>
            </a:r>
            <a:r>
              <a:rPr lang="ro-RO" dirty="0" smtClean="0">
                <a:latin typeface="Trebuchet MS" panose="020B0603020202020204" pitchFamily="34" charset="0"/>
              </a:rPr>
              <a:t>adulților;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Trebuchet MS" panose="020B0603020202020204" pitchFamily="34" charset="0"/>
              </a:rPr>
              <a:t>N</a:t>
            </a:r>
            <a:r>
              <a:rPr lang="ro-RO" dirty="0" smtClean="0">
                <a:latin typeface="Trebuchet MS" panose="020B0603020202020204" pitchFamily="34" charset="0"/>
              </a:rPr>
              <a:t>o</a:t>
            </a:r>
            <a:r>
              <a:rPr lang="en-GB" dirty="0" err="1" smtClean="0">
                <a:latin typeface="Trebuchet MS" panose="020B0603020202020204" pitchFamily="34" charset="0"/>
              </a:rPr>
              <a:t>ut</a:t>
            </a:r>
            <a:r>
              <a:rPr lang="ro-RO" dirty="0" err="1">
                <a:latin typeface="Trebuchet MS" panose="020B0603020202020204" pitchFamily="34" charset="0"/>
              </a:rPr>
              <a:t>ăț</a:t>
            </a:r>
            <a:r>
              <a:rPr lang="en-GB" dirty="0">
                <a:latin typeface="Trebuchet MS" panose="020B0603020202020204" pitchFamily="34" charset="0"/>
              </a:rPr>
              <a:t>i: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GB" dirty="0">
                <a:latin typeface="Trebuchet MS" panose="020B0603020202020204" pitchFamily="34" charset="0"/>
              </a:rPr>
              <a:t>ISCED,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</a:rPr>
              <a:t>angajabilitatea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specialistul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</a:rPr>
              <a:t>î</a:t>
            </a:r>
            <a:r>
              <a:rPr lang="en-GB" dirty="0">
                <a:latin typeface="Trebuchet MS" panose="020B0603020202020204" pitchFamily="34" charset="0"/>
              </a:rPr>
              <a:t>n </a:t>
            </a:r>
            <a:r>
              <a:rPr lang="en-GB" dirty="0" err="1">
                <a:latin typeface="Trebuchet MS" panose="020B0603020202020204" pitchFamily="34" charset="0"/>
              </a:rPr>
              <a:t>calific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GB" dirty="0" err="1" smtClean="0">
                <a:latin typeface="Trebuchet MS" panose="020B0603020202020204" pitchFamily="34" charset="0"/>
              </a:rPr>
              <a:t>ri</a:t>
            </a:r>
            <a:r>
              <a:rPr lang="ro-RO" dirty="0" smtClean="0">
                <a:latin typeface="Trebuchet MS" panose="020B0603020202020204" pitchFamily="34" charset="0"/>
              </a:rPr>
              <a:t>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Spa</a:t>
            </a:r>
            <a:r>
              <a:rPr lang="ro-RO" dirty="0">
                <a:latin typeface="Trebuchet MS" panose="020B0603020202020204" pitchFamily="34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</a:rPr>
              <a:t>iul</a:t>
            </a:r>
            <a:r>
              <a:rPr lang="en-GB" dirty="0">
                <a:latin typeface="Trebuchet MS" panose="020B0603020202020204" pitchFamily="34" charset="0"/>
              </a:rPr>
              <a:t> European al </a:t>
            </a:r>
            <a:r>
              <a:rPr lang="en-GB" dirty="0" err="1">
                <a:latin typeface="Trebuchet MS" panose="020B0603020202020204" pitchFamily="34" charset="0"/>
              </a:rPr>
              <a:t>Educa</a:t>
            </a:r>
            <a:r>
              <a:rPr lang="ro-RO" dirty="0">
                <a:latin typeface="Trebuchet MS" panose="020B0603020202020204" pitchFamily="34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</a:rPr>
              <a:t>iei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–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SEE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3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939362"/>
            <a:ext cx="11660376" cy="71865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1.</a:t>
            </a:r>
            <a:r>
              <a:rPr lang="ro-RO" sz="2400" dirty="0">
                <a:latin typeface="Trebuchet MS" panose="020B0603020202020204" pitchFamily="34" charset="0"/>
              </a:rPr>
              <a:t> Art. 184 (6) Ordin al ministrului educației privind </a:t>
            </a:r>
            <a:r>
              <a:rPr lang="ro-RO" sz="2400" dirty="0" err="1">
                <a:latin typeface="Trebuchet MS" panose="020B0603020202020204" pitchFamily="34" charset="0"/>
              </a:rPr>
              <a:t>microcertificările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727254"/>
            <a:ext cx="11497056" cy="4801562"/>
          </a:xfrm>
        </p:spPr>
        <p:txBody>
          <a:bodyPr>
            <a:noAutofit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citește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GB" dirty="0">
                <a:latin typeface="Trebuchet MS" panose="020B0603020202020204" pitchFamily="34" charset="0"/>
              </a:rPr>
              <a:t>(</a:t>
            </a:r>
            <a:r>
              <a:rPr lang="en-GB" dirty="0" err="1">
                <a:latin typeface="Trebuchet MS" panose="020B0603020202020204" pitchFamily="34" charset="0"/>
              </a:rPr>
              <a:t>Rectificare</a:t>
            </a:r>
            <a:r>
              <a:rPr lang="en-GB" dirty="0">
                <a:latin typeface="Trebuchet MS" panose="020B0603020202020204" pitchFamily="34" charset="0"/>
              </a:rPr>
              <a:t> la </a:t>
            </a:r>
            <a:r>
              <a:rPr lang="en-GB" dirty="0" err="1">
                <a:latin typeface="Trebuchet MS" panose="020B0603020202020204" pitchFamily="34" charset="0"/>
              </a:rPr>
              <a:t>Recomandare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Consiliului</a:t>
            </a:r>
            <a:r>
              <a:rPr lang="en-GB" dirty="0">
                <a:latin typeface="Trebuchet MS" panose="020B0603020202020204" pitchFamily="34" charset="0"/>
              </a:rPr>
              <a:t> din 22 </a:t>
            </a:r>
            <a:r>
              <a:rPr lang="en-GB" dirty="0" err="1">
                <a:latin typeface="Trebuchet MS" panose="020B0603020202020204" pitchFamily="34" charset="0"/>
              </a:rPr>
              <a:t>iunie</a:t>
            </a:r>
            <a:r>
              <a:rPr lang="en-GB" dirty="0">
                <a:latin typeface="Trebuchet MS" panose="020B0603020202020204" pitchFamily="34" charset="0"/>
              </a:rPr>
              <a:t> 2022 </a:t>
            </a:r>
            <a:r>
              <a:rPr lang="en-GB" dirty="0" err="1">
                <a:latin typeface="Trebuchet MS" panose="020B0603020202020204" pitchFamily="34" charset="0"/>
              </a:rPr>
              <a:t>privind</a:t>
            </a:r>
            <a:r>
              <a:rPr lang="en-GB" dirty="0">
                <a:latin typeface="Trebuchet MS" panose="020B0603020202020204" pitchFamily="34" charset="0"/>
              </a:rPr>
              <a:t> o </a:t>
            </a:r>
            <a:r>
              <a:rPr lang="en-GB" dirty="0" err="1">
                <a:latin typeface="Trebuchet MS" panose="020B0603020202020204" pitchFamily="34" charset="0"/>
              </a:rPr>
              <a:t>abordare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europeană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microcertificatelor</a:t>
            </a:r>
            <a:r>
              <a:rPr lang="en-GB" dirty="0">
                <a:latin typeface="Trebuchet MS" panose="020B0603020202020204" pitchFamily="34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</a:rPr>
              <a:t>învățarea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</a:t>
            </a:r>
            <a:r>
              <a:rPr lang="en-GB" dirty="0">
                <a:latin typeface="Trebuchet MS" panose="020B0603020202020204" pitchFamily="34" charset="0"/>
              </a:rPr>
              <a:t> tot </a:t>
            </a:r>
            <a:r>
              <a:rPr lang="en-GB" dirty="0" err="1">
                <a:latin typeface="Trebuchet MS" panose="020B0603020202020204" pitchFamily="34" charset="0"/>
              </a:rPr>
              <a:t>parcursul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vieții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și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capacitatea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inserție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</a:rPr>
              <a:t> )</a:t>
            </a: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Definitie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 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înseamnă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înregistrarea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rezultatelor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un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urma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volum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redus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Aceste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evaluate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baza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criterii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transparente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clar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definite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Experiențele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finalizează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acordarea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concepute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a-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oferi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cunoștințe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aptitudini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răspundă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nevoi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societale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culturale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pieței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forței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deținute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cursanți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pot 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fi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partajate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portabile</a:t>
            </a:r>
            <a:r>
              <a:rPr lang="en-GB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Acestea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fi de sine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stătătoare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combinate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constitui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certificări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generale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bazează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conformitate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convenite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sectorul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activitate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relevant.</a:t>
            </a:r>
          </a:p>
          <a:p>
            <a:pPr algn="just"/>
            <a:r>
              <a:rPr lang="en-GB" dirty="0">
                <a:latin typeface="Trebuchet MS" panose="020B0603020202020204" pitchFamily="34" charset="0"/>
              </a:rPr>
              <a:t>(RECOMANDARE A CONSILIULUI din 22 </a:t>
            </a:r>
            <a:r>
              <a:rPr lang="en-GB" dirty="0" err="1">
                <a:latin typeface="Trebuchet MS" panose="020B0603020202020204" pitchFamily="34" charset="0"/>
              </a:rPr>
              <a:t>iunie</a:t>
            </a:r>
            <a:r>
              <a:rPr lang="en-GB" dirty="0">
                <a:latin typeface="Trebuchet MS" panose="020B0603020202020204" pitchFamily="34" charset="0"/>
              </a:rPr>
              <a:t> 2022 </a:t>
            </a:r>
            <a:r>
              <a:rPr lang="en-GB" dirty="0" err="1">
                <a:latin typeface="Trebuchet MS" panose="020B0603020202020204" pitchFamily="34" charset="0"/>
              </a:rPr>
              <a:t>privind</a:t>
            </a:r>
            <a:r>
              <a:rPr lang="en-GB" dirty="0">
                <a:latin typeface="Trebuchet MS" panose="020B0603020202020204" pitchFamily="34" charset="0"/>
              </a:rPr>
              <a:t> o </a:t>
            </a:r>
            <a:r>
              <a:rPr lang="en-GB" dirty="0" err="1">
                <a:latin typeface="Trebuchet MS" panose="020B0603020202020204" pitchFamily="34" charset="0"/>
              </a:rPr>
              <a:t>abordare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europeană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microcertificatelor</a:t>
            </a:r>
            <a:r>
              <a:rPr lang="en-GB" dirty="0">
                <a:latin typeface="Trebuchet MS" panose="020B0603020202020204" pitchFamily="34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</a:rPr>
              <a:t>învățarea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</a:t>
            </a:r>
            <a:r>
              <a:rPr lang="en-GB" dirty="0">
                <a:latin typeface="Trebuchet MS" panose="020B0603020202020204" pitchFamily="34" charset="0"/>
              </a:rPr>
              <a:t> tot </a:t>
            </a:r>
            <a:r>
              <a:rPr lang="en-GB" dirty="0" err="1">
                <a:latin typeface="Trebuchet MS" panose="020B0603020202020204" pitchFamily="34" charset="0"/>
              </a:rPr>
              <a:t>parcursul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vieții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și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capacitatea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inserție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5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CATACTERISTICI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0" y="2133523"/>
            <a:ext cx="9381066" cy="3880773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Volum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redus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=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num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r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ntreg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credite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ECTS,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minimum 1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ECTS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Dob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ndirea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e: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sociale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Partajate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tipuri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specializ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perfec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ion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Portabile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 format digital,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cardul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cumulabilitate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acumulare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 pot conduce la o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calificare-ordin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ii conform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obligatorie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Format European 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2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39361"/>
            <a:ext cx="11676888" cy="788727"/>
          </a:xfrm>
        </p:spPr>
        <p:txBody>
          <a:bodyPr>
            <a:noAutofit/>
          </a:bodyPr>
          <a:lstStyle/>
          <a:p>
            <a:pPr algn="just"/>
            <a:r>
              <a:rPr lang="en-GB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2.</a:t>
            </a:r>
            <a:r>
              <a:rPr lang="ro-RO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 Art. 188 (3) Ordin al ministrului educației pentru aprobarea Metodologiei privind identificarea, descrierea, evaluarea, validarea și certificarea rezultatelor învățării obținute în contexte non-formale și informale </a:t>
            </a:r>
            <a:endParaRPr lang="en-GB" sz="19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65227"/>
            <a:ext cx="11676888" cy="4845885"/>
          </a:xfrm>
        </p:spPr>
        <p:txBody>
          <a:bodyPr>
            <a:noAutofit/>
          </a:bodyPr>
          <a:lstStyle/>
          <a:p>
            <a:pPr algn="just"/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înseamnă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enunțuri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referă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cunoaște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înțelege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capabil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terminarea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proces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definite sub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cunoștințe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aptitudini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responsabilitate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autonomie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din 22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2017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abrogare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Recomandării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Parlamentului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European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23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aprilie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2008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stabilirea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de-a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lungul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Procesul de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Edu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finalizeaz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solicit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 –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portalul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deriv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descriu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cuvinte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ac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iune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difer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numar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C,A,A&amp;R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scrierea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stabilesc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criterii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evaluare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validare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ISCED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nu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difer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la o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universitate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alta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pentru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acela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Certificarea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suplimentul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diplom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con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circa 6-10 RI.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concret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tie s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absoventul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90410" cy="98406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3.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(b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Hotărâre </a:t>
            </a:r>
            <a:r>
              <a:rPr lang="ro-RO" sz="2000" dirty="0">
                <a:latin typeface="Trebuchet MS" panose="020B0603020202020204" pitchFamily="34" charset="0"/>
              </a:rPr>
              <a:t>a Guvernului pentru aprobarea Registrului național al calificărilor </a:t>
            </a:r>
            <a:r>
              <a:rPr lang="en-GB" sz="2000" dirty="0">
                <a:latin typeface="Trebuchet MS" panose="020B0603020202020204" pitchFamily="34" charset="0"/>
              </a:rPr>
              <a:t>–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RNC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1785685"/>
            <a:ext cx="11669485" cy="4468811"/>
          </a:xfrm>
        </p:spPr>
        <p:txBody>
          <a:bodyPr>
            <a:noAutofit/>
          </a:bodyPr>
          <a:lstStyle/>
          <a:p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RNC: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educației naționale nr.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1/2011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nu exist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reglementat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respecta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22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2017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abrogare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Recomandării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Parlamentului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European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23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aprilie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2008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stabilirea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de-a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lungul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RNC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unic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format din: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RNCIS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NT SUPERIOR,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licen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masterat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RNPP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PROGRAME POSTUNIVERSITARE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RNCP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preuniversitar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ăr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iale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care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modernizeaz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endParaRPr lang="en-GB" sz="18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rile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care se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desfi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eaz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nu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actuale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indiferent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motiv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r>
              <a:rPr lang="en-GB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3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5" y="849758"/>
            <a:ext cx="11705236" cy="84536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4.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(d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Hotărâre </a:t>
            </a:r>
            <a:r>
              <a:rPr lang="ro-RO" sz="2000" dirty="0">
                <a:latin typeface="Trebuchet MS" panose="020B0603020202020204" pitchFamily="34" charset="0"/>
              </a:rPr>
              <a:t>a Guvernului pentru aprobarea</a:t>
            </a:r>
            <a:r>
              <a:rPr lang="en-GB" sz="2000" dirty="0">
                <a:latin typeface="Trebuchet MS" panose="020B0603020202020204" pitchFamily="34" charset="0"/>
              </a:rPr>
              <a:t> M</a:t>
            </a:r>
            <a:r>
              <a:rPr lang="ro-RO" sz="2000" dirty="0" err="1">
                <a:latin typeface="Trebuchet MS" panose="020B0603020202020204" pitchFamily="34" charset="0"/>
              </a:rPr>
              <a:t>etodologiei</a:t>
            </a:r>
            <a:r>
              <a:rPr lang="ro-RO" sz="2000" dirty="0">
                <a:latin typeface="Trebuchet MS" panose="020B0603020202020204" pitchFamily="34" charset="0"/>
              </a:rPr>
              <a:t> privind corespondența nivelurilor de calificare și titlurile ocupațiilor din COR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61" y="2030865"/>
            <a:ext cx="11443979" cy="4013799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Ce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COR?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reglementat</a:t>
            </a:r>
            <a:r>
              <a:rPr lang="en-GB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dirty="0" err="1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noi</a:t>
            </a:r>
            <a:r>
              <a:rPr lang="en-GB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!</a:t>
            </a:r>
            <a:endParaRPr lang="en-GB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1 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func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conducere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concurs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2 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specific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ntului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superior: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licen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doc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torat;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Lipsesc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ului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7 CNC – care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dau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rol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masteratului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pia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azi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specific niv.8 CNC 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Exemple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titluri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ii 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7 CNC: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expert,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specialist,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consilier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proiectant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analist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auditor,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ing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iner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cercetare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Similitudine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cu EU 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Exemple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titluri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8 CNC: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lector,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conferen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ersitar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cercet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tor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tiin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ific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I,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III</a:t>
            </a:r>
          </a:p>
          <a:p>
            <a:pPr lvl="1"/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Similara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situatia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nivelel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1-5 CNC 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exemplu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majora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3 in care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coexista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nivelul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4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5 CNC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itlul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technician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trebui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fie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definit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nivelul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4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maistru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Tehn.sup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5 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4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15" y="427738"/>
            <a:ext cx="11650235" cy="1325563"/>
          </a:xfrm>
        </p:spPr>
        <p:txBody>
          <a:bodyPr>
            <a:noAutofit/>
          </a:bodyPr>
          <a:lstStyle/>
          <a:p>
            <a:pPr algn="just"/>
            <a:r>
              <a:rPr lang="en-GB" sz="1900" dirty="0">
                <a:latin typeface="Trebuchet MS" panose="020B0603020202020204" pitchFamily="34" charset="0"/>
              </a:rPr>
              <a:t>5.</a:t>
            </a:r>
            <a:r>
              <a:rPr lang="ro-RO" sz="1900" dirty="0">
                <a:latin typeface="Trebuchet MS" panose="020B0603020202020204" pitchFamily="34" charset="0"/>
              </a:rPr>
              <a:t> Art. 195 (1)</a:t>
            </a:r>
            <a:r>
              <a:rPr lang="en-GB" sz="1900" dirty="0">
                <a:latin typeface="Trebuchet MS" panose="020B0603020202020204" pitchFamily="34" charset="0"/>
              </a:rPr>
              <a:t>(f)</a:t>
            </a:r>
            <a:r>
              <a:rPr lang="ro-RO" sz="1900" dirty="0">
                <a:latin typeface="Trebuchet MS" panose="020B0603020202020204" pitchFamily="34" charset="0"/>
              </a:rPr>
              <a:t> Ordin comun al ministrului Educației și ministrului Muncii și Solidarității Sociale pentru aprobarea Metodologiei privind elaborarea, validarea, aprobarea și gestionarea standardelor ocupaționale și de calificare</a:t>
            </a:r>
            <a:endParaRPr lang="en-GB" sz="19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" y="1993427"/>
            <a:ext cx="11650235" cy="42177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Din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01.07.2023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aplic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  <a:hlinkClick r:id="rId2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Ordinul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. 6250/2156/2022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Metodologiei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elaborare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validare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gestionare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standardelor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ocupaționale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(SE ABROGA IN TRIM IV)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Ce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aduc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ECTS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țil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or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O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structurare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cheie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transversale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comune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munca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,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digitale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verzi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europene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durabilitate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&amp;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sustenabilitate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oblig</a:t>
            </a:r>
            <a:r>
              <a:rPr lang="ro-RO" sz="20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u="sng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toriu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Structurarea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tipurilor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e: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numar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fiec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re din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total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CNC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flexibile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organizate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module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ANC are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site o list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tipuri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lucreaz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Standardul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introduce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aferente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=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gupa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baza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COR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7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365125"/>
            <a:ext cx="11631168" cy="1325563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Trebuchet MS" panose="020B0603020202020204" pitchFamily="34" charset="0"/>
              </a:rPr>
              <a:t>6.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(l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Ordin </a:t>
            </a:r>
            <a:r>
              <a:rPr lang="ro-RO" sz="2000" dirty="0">
                <a:latin typeface="Trebuchet MS" panose="020B0603020202020204" pitchFamily="34" charset="0"/>
              </a:rPr>
              <a:t>al ministrului educației pentru aprobarea Metodologiei de acordare a creditelor transferabile în învățarea pe tot parcursul vieții</a:t>
            </a:r>
            <a:r>
              <a:rPr lang="en-GB" sz="20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690688"/>
            <a:ext cx="11484863" cy="46155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pre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z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ent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aplic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Ordinul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. 5146/2019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aplicării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generalizate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Sistemului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european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credite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transferabile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Hotărârea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Guvernului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. 772/2022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Metodologiei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acordare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creditelor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transferabile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formarea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profesională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precum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abrogarea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Hotărârii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Guvernului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. 844/2002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nomenclatoarelor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calificărilor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profesionale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care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asigură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pregătirea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învățământul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preuniversitar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precum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durata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de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școlarizare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(SE ABROGA IN TRIM IV)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A.In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EFP</a:t>
            </a: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 ECTS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30h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15h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(5c+10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apl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.) +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15 h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studiu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individual (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conf.bibliografiei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Conf.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odului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uncii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max. 8h/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zi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ore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Problema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1.aplicabilitatea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unitar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identic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inclusiv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calcul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2.recunoasterea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B. superior </a:t>
            </a: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 ECTS -28-30 ore din care 14/15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14/15 studio individual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3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365125"/>
            <a:ext cx="11784071" cy="1325563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Trebuchet MS" panose="020B0603020202020204" pitchFamily="34" charset="0"/>
              </a:rPr>
              <a:t>7.</a:t>
            </a:r>
            <a:r>
              <a:rPr lang="ro-RO" sz="2000" dirty="0">
                <a:latin typeface="Trebuchet MS" panose="020B0603020202020204" pitchFamily="34" charset="0"/>
              </a:rPr>
              <a:t> Art. 73 (3</a:t>
            </a:r>
            <a:r>
              <a:rPr lang="ro-RO" sz="2000" dirty="0" smtClean="0">
                <a:latin typeface="Trebuchet MS" panose="020B0603020202020204" pitchFamily="34" charset="0"/>
              </a:rPr>
              <a:t>) Ordin </a:t>
            </a:r>
            <a:r>
              <a:rPr lang="ro-RO" sz="2000" dirty="0">
                <a:latin typeface="Trebuchet MS" panose="020B0603020202020204" pitchFamily="34" charset="0"/>
              </a:rPr>
              <a:t>al ministrului educației pentru aprobarea Metodologiei-cadru de organizare și desfășurare a programelor de formare profesională a adulților precum și tipurile </a:t>
            </a:r>
            <a:r>
              <a:rPr lang="ro-RO" sz="2000" dirty="0" smtClean="0">
                <a:latin typeface="Trebuchet MS" panose="020B0603020202020204" pitchFamily="34" charset="0"/>
              </a:rPr>
              <a:t>acestora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39" y="1900434"/>
            <a:ext cx="11490157" cy="468955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art.71(4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postuniversitare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art.179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  <a:p>
            <a:pPr lvl="2"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inițială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cicluri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6-8;</a:t>
            </a:r>
          </a:p>
          <a:p>
            <a:pPr marL="201168" lvl="1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postuniversitare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recunoașterea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dobândite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consiliere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carieră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01168" lvl="1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tineret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1168" lvl="1" indent="0" algn="just">
              <a:buNone/>
            </a:pP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inca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nimic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niv.5 CNC superior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0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77730" y="1267650"/>
            <a:ext cx="11127136" cy="4859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buAutoNum type="arabicPeriod"/>
            </a:pPr>
            <a:r>
              <a:rPr lang="en-GB" sz="3200" dirty="0" err="1" smtClean="0"/>
              <a:t>Atributiile</a:t>
            </a:r>
            <a:r>
              <a:rPr lang="en-GB" sz="3200" dirty="0" smtClean="0"/>
              <a:t> </a:t>
            </a:r>
            <a:r>
              <a:rPr lang="en-GB" sz="3200" dirty="0" err="1" smtClean="0"/>
              <a:t>ministerelor</a:t>
            </a:r>
            <a:r>
              <a:rPr lang="en-GB" sz="3200" dirty="0" smtClean="0"/>
              <a:t> conform </a:t>
            </a:r>
            <a:r>
              <a:rPr lang="en-GB" sz="3200" dirty="0" err="1" smtClean="0"/>
              <a:t>legi</a:t>
            </a:r>
            <a:r>
              <a:rPr lang="en-GB" sz="3200" dirty="0" smtClean="0"/>
              <a:t> 199/2023 </a:t>
            </a:r>
          </a:p>
          <a:p>
            <a:pPr lvl="0" algn="just"/>
            <a:r>
              <a:rPr lang="en-GB" sz="3200" dirty="0" smtClean="0"/>
              <a:t>Art</a:t>
            </a:r>
            <a:r>
              <a:rPr lang="en-GB" sz="3200" dirty="0"/>
              <a:t>. 186. — (1) </a:t>
            </a:r>
            <a:r>
              <a:rPr lang="en-GB" sz="3200" dirty="0" err="1"/>
              <a:t>Ministerul</a:t>
            </a:r>
            <a:r>
              <a:rPr lang="en-GB" sz="3200" dirty="0"/>
              <a:t> </a:t>
            </a:r>
            <a:r>
              <a:rPr lang="en-GB" sz="3200" dirty="0" err="1"/>
              <a:t>Educației</a:t>
            </a:r>
            <a:r>
              <a:rPr lang="en-GB" sz="3200" dirty="0"/>
              <a:t> are ca </a:t>
            </a:r>
            <a:r>
              <a:rPr lang="en-GB" sz="3200" dirty="0" err="1"/>
              <a:t>atribuții</a:t>
            </a:r>
            <a:r>
              <a:rPr lang="en-GB" sz="3200" dirty="0"/>
              <a:t> </a:t>
            </a:r>
            <a:r>
              <a:rPr lang="en-GB" sz="3200" dirty="0" err="1"/>
              <a:t>principale</a:t>
            </a:r>
            <a:r>
              <a:rPr lang="en-GB" sz="3200" dirty="0"/>
              <a:t>, </a:t>
            </a:r>
            <a:r>
              <a:rPr lang="en-GB" sz="3200" dirty="0" err="1"/>
              <a:t>în</a:t>
            </a:r>
            <a:r>
              <a:rPr lang="en-GB" sz="3200" dirty="0"/>
              <a:t> </a:t>
            </a:r>
            <a:r>
              <a:rPr lang="en-GB" sz="3200" dirty="0" err="1"/>
              <a:t>domeniul</a:t>
            </a:r>
            <a:r>
              <a:rPr lang="en-GB" sz="3200" dirty="0"/>
              <a:t> </a:t>
            </a:r>
            <a:r>
              <a:rPr lang="en-GB" sz="3200" dirty="0" err="1"/>
              <a:t>învățării</a:t>
            </a:r>
            <a:r>
              <a:rPr lang="en-GB" sz="3200" dirty="0"/>
              <a:t> </a:t>
            </a:r>
            <a:r>
              <a:rPr lang="en-GB" sz="3200" dirty="0" err="1"/>
              <a:t>pe</a:t>
            </a:r>
            <a:r>
              <a:rPr lang="en-GB" sz="3200" dirty="0"/>
              <a:t> tot </a:t>
            </a:r>
            <a:r>
              <a:rPr lang="en-GB" sz="3200" dirty="0" err="1"/>
              <a:t>parcursul</a:t>
            </a:r>
            <a:r>
              <a:rPr lang="en-GB" sz="3200" dirty="0"/>
              <a:t> </a:t>
            </a:r>
            <a:r>
              <a:rPr lang="en-GB" sz="3200" dirty="0" err="1"/>
              <a:t>vieții</a:t>
            </a:r>
            <a:r>
              <a:rPr lang="en-GB" sz="3200" dirty="0" smtClean="0"/>
              <a:t>:</a:t>
            </a:r>
          </a:p>
          <a:p>
            <a:pPr lvl="0" algn="just"/>
            <a:r>
              <a:rPr lang="en-GB" sz="3200" dirty="0" smtClean="0"/>
              <a:t> </a:t>
            </a:r>
            <a:r>
              <a:rPr lang="en-GB" sz="3200" dirty="0"/>
              <a:t>a) </a:t>
            </a:r>
            <a:r>
              <a:rPr lang="en-GB" sz="3200" i="1" dirty="0" err="1"/>
              <a:t>elaborarea</a:t>
            </a:r>
            <a:r>
              <a:rPr lang="en-GB" sz="3200" i="1" dirty="0"/>
              <a:t> </a:t>
            </a:r>
            <a:r>
              <a:rPr lang="en-GB" sz="3200" i="1" dirty="0" err="1"/>
              <a:t>strategiilor</a:t>
            </a:r>
            <a:r>
              <a:rPr lang="en-GB" sz="3200" i="1" dirty="0"/>
              <a:t> </a:t>
            </a:r>
            <a:r>
              <a:rPr lang="en-GB" sz="3200" i="1" dirty="0" err="1"/>
              <a:t>și</a:t>
            </a:r>
            <a:r>
              <a:rPr lang="en-GB" sz="3200" i="1" dirty="0"/>
              <a:t> a </a:t>
            </a:r>
            <a:r>
              <a:rPr lang="en-GB" sz="3200" i="1" dirty="0" err="1"/>
              <a:t>politicilor</a:t>
            </a:r>
            <a:r>
              <a:rPr lang="en-GB" sz="3200" i="1" dirty="0"/>
              <a:t> </a:t>
            </a:r>
            <a:r>
              <a:rPr lang="en-GB" sz="3200" i="1" dirty="0" err="1"/>
              <a:t>naționale</a:t>
            </a:r>
            <a:r>
              <a:rPr lang="en-GB" sz="3200" i="1" dirty="0"/>
              <a:t> </a:t>
            </a:r>
            <a:r>
              <a:rPr lang="en-GB" sz="3200" i="1" dirty="0" err="1"/>
              <a:t>în</a:t>
            </a:r>
            <a:r>
              <a:rPr lang="en-GB" sz="3200" i="1" dirty="0"/>
              <a:t> </a:t>
            </a:r>
            <a:r>
              <a:rPr lang="en-GB" sz="3200" i="1" dirty="0" err="1"/>
              <a:t>domeniul</a:t>
            </a:r>
            <a:r>
              <a:rPr lang="en-GB" sz="3200" i="1" dirty="0"/>
              <a:t> </a:t>
            </a:r>
            <a:r>
              <a:rPr lang="en-GB" sz="3200" i="1" dirty="0" err="1"/>
              <a:t>educației</a:t>
            </a:r>
            <a:r>
              <a:rPr lang="en-GB" sz="3200" i="1" dirty="0"/>
              <a:t> </a:t>
            </a:r>
            <a:r>
              <a:rPr lang="en-GB" sz="3200" i="1" dirty="0" err="1"/>
              <a:t>și</a:t>
            </a:r>
            <a:r>
              <a:rPr lang="en-GB" sz="3200" i="1" dirty="0"/>
              <a:t> al </a:t>
            </a:r>
            <a:r>
              <a:rPr lang="en-GB" sz="3200" i="1" dirty="0" err="1"/>
              <a:t>formării</a:t>
            </a:r>
            <a:r>
              <a:rPr lang="en-GB" sz="3200" i="1" dirty="0"/>
              <a:t> </a:t>
            </a:r>
            <a:r>
              <a:rPr lang="en-GB" sz="3200" i="1" dirty="0" err="1"/>
              <a:t>profesionale</a:t>
            </a:r>
            <a:r>
              <a:rPr lang="en-GB" sz="3200" dirty="0"/>
              <a:t>; </a:t>
            </a:r>
            <a:endParaRPr lang="en-GB" sz="3200" dirty="0" smtClean="0"/>
          </a:p>
          <a:p>
            <a:pPr lvl="0" algn="just"/>
            <a:r>
              <a:rPr lang="en-GB" sz="3200" dirty="0" smtClean="0"/>
              <a:t>b</a:t>
            </a:r>
            <a:r>
              <a:rPr lang="en-GB" sz="3200" dirty="0"/>
              <a:t>) </a:t>
            </a:r>
            <a:r>
              <a:rPr lang="en-GB" sz="3200" i="1" dirty="0" err="1"/>
              <a:t>elaborarea</a:t>
            </a:r>
            <a:r>
              <a:rPr lang="en-GB" sz="3200" i="1" dirty="0"/>
              <a:t> </a:t>
            </a:r>
            <a:r>
              <a:rPr lang="en-GB" sz="3200" i="1" dirty="0" err="1"/>
              <a:t>reglementărilor</a:t>
            </a:r>
            <a:r>
              <a:rPr lang="en-GB" sz="3200" i="1" dirty="0"/>
              <a:t> </a:t>
            </a:r>
            <a:r>
              <a:rPr lang="en-GB" sz="3200" i="1" dirty="0" err="1"/>
              <a:t>referitoare</a:t>
            </a:r>
            <a:r>
              <a:rPr lang="en-GB" sz="3200" i="1" dirty="0"/>
              <a:t> la </a:t>
            </a:r>
            <a:r>
              <a:rPr lang="en-GB" sz="3200" i="1" dirty="0" err="1"/>
              <a:t>organizarea</a:t>
            </a:r>
            <a:r>
              <a:rPr lang="en-GB" sz="3200" i="1" dirty="0"/>
              <a:t> </a:t>
            </a:r>
            <a:r>
              <a:rPr lang="en-GB" sz="3200" i="1" dirty="0" err="1"/>
              <a:t>și</a:t>
            </a:r>
            <a:r>
              <a:rPr lang="en-GB" sz="3200" i="1" dirty="0"/>
              <a:t> </a:t>
            </a:r>
            <a:r>
              <a:rPr lang="en-GB" sz="3200" i="1" dirty="0" err="1"/>
              <a:t>funcționarea</a:t>
            </a:r>
            <a:r>
              <a:rPr lang="en-GB" sz="3200" i="1" dirty="0"/>
              <a:t> </a:t>
            </a:r>
            <a:r>
              <a:rPr lang="en-GB" sz="3200" i="1" dirty="0" err="1"/>
              <a:t>sistemului</a:t>
            </a:r>
            <a:r>
              <a:rPr lang="en-GB" sz="3200" i="1" dirty="0"/>
              <a:t> de </a:t>
            </a:r>
            <a:r>
              <a:rPr lang="en-GB" sz="3200" i="1" dirty="0" err="1"/>
              <a:t>învățare</a:t>
            </a:r>
            <a:r>
              <a:rPr lang="en-GB" sz="3200" i="1" dirty="0"/>
              <a:t> </a:t>
            </a:r>
            <a:r>
              <a:rPr lang="en-GB" sz="3200" i="1" dirty="0" err="1"/>
              <a:t>pe</a:t>
            </a:r>
            <a:r>
              <a:rPr lang="en-GB" sz="3200" i="1" dirty="0"/>
              <a:t> tot </a:t>
            </a:r>
            <a:r>
              <a:rPr lang="en-GB" sz="3200" i="1" dirty="0" err="1"/>
              <a:t>parcursul</a:t>
            </a:r>
            <a:r>
              <a:rPr lang="en-GB" sz="3200" i="1" dirty="0"/>
              <a:t> </a:t>
            </a:r>
            <a:r>
              <a:rPr lang="en-GB" sz="3200" i="1" dirty="0" err="1"/>
              <a:t>vieții</a:t>
            </a:r>
            <a:r>
              <a:rPr lang="en-GB" sz="3200" dirty="0" smtClean="0"/>
              <a:t>;</a:t>
            </a:r>
          </a:p>
          <a:p>
            <a:pPr lvl="0" algn="just"/>
            <a:r>
              <a:rPr lang="en-GB" sz="3200" dirty="0" smtClean="0"/>
              <a:t> </a:t>
            </a:r>
            <a:r>
              <a:rPr lang="en-GB" sz="3200" dirty="0"/>
              <a:t>c) </a:t>
            </a:r>
            <a:r>
              <a:rPr lang="en-GB" sz="3200" i="1" dirty="0" err="1"/>
              <a:t>monitorizarea</a:t>
            </a:r>
            <a:r>
              <a:rPr lang="en-GB" sz="3200" i="1" dirty="0"/>
              <a:t>, </a:t>
            </a:r>
            <a:r>
              <a:rPr lang="en-GB" sz="3200" i="1" dirty="0" err="1"/>
              <a:t>evaluarea</a:t>
            </a:r>
            <a:r>
              <a:rPr lang="en-GB" sz="3200" i="1" dirty="0"/>
              <a:t> </a:t>
            </a:r>
            <a:r>
              <a:rPr lang="en-GB" sz="3200" i="1" dirty="0" err="1"/>
              <a:t>și</a:t>
            </a:r>
            <a:r>
              <a:rPr lang="en-GB" sz="3200" i="1" dirty="0"/>
              <a:t> </a:t>
            </a:r>
            <a:r>
              <a:rPr lang="en-GB" sz="3200" i="1" dirty="0" err="1"/>
              <a:t>verificarea</a:t>
            </a:r>
            <a:r>
              <a:rPr lang="en-GB" sz="3200" i="1" dirty="0"/>
              <a:t>, direct </a:t>
            </a:r>
            <a:r>
              <a:rPr lang="en-GB" sz="3200" i="1" dirty="0" err="1"/>
              <a:t>sau</a:t>
            </a:r>
            <a:r>
              <a:rPr lang="en-GB" sz="3200" i="1" dirty="0"/>
              <a:t> </a:t>
            </a:r>
            <a:r>
              <a:rPr lang="en-GB" sz="3200" i="1" dirty="0" err="1"/>
              <a:t>prin</a:t>
            </a:r>
            <a:r>
              <a:rPr lang="en-GB" sz="3200" i="1" dirty="0"/>
              <a:t> </a:t>
            </a:r>
            <a:r>
              <a:rPr lang="en-GB" sz="3200" i="1" dirty="0" err="1"/>
              <a:t>organismele</a:t>
            </a:r>
            <a:r>
              <a:rPr lang="en-GB" sz="3200" i="1" dirty="0"/>
              <a:t> </a:t>
            </a:r>
            <a:r>
              <a:rPr lang="en-GB" sz="3200" i="1" dirty="0" err="1"/>
              <a:t>abilitate</a:t>
            </a:r>
            <a:r>
              <a:rPr lang="en-GB" sz="3200" i="1" dirty="0"/>
              <a:t>, a </a:t>
            </a:r>
            <a:r>
              <a:rPr lang="en-GB" sz="3200" i="1" dirty="0" err="1"/>
              <a:t>funcționării</a:t>
            </a:r>
            <a:r>
              <a:rPr lang="en-GB" sz="3200" i="1" dirty="0"/>
              <a:t> </a:t>
            </a:r>
            <a:r>
              <a:rPr lang="en-GB" sz="3200" i="1" dirty="0" err="1"/>
              <a:t>sistemului</a:t>
            </a:r>
            <a:r>
              <a:rPr lang="en-GB" sz="3200" i="1" dirty="0"/>
              <a:t> de </a:t>
            </a:r>
            <a:r>
              <a:rPr lang="en-GB" sz="3200" i="1" dirty="0" err="1"/>
              <a:t>învățare</a:t>
            </a:r>
            <a:r>
              <a:rPr lang="en-GB" sz="3200" i="1" dirty="0"/>
              <a:t> </a:t>
            </a:r>
            <a:r>
              <a:rPr lang="en-GB" sz="3200" i="1" dirty="0" err="1"/>
              <a:t>pe</a:t>
            </a:r>
            <a:r>
              <a:rPr lang="en-GB" sz="3200" i="1" dirty="0"/>
              <a:t> tot </a:t>
            </a:r>
            <a:r>
              <a:rPr lang="en-GB" sz="3200" i="1" dirty="0" err="1"/>
              <a:t>parcursul</a:t>
            </a:r>
            <a:r>
              <a:rPr lang="en-GB" sz="3200" i="1" dirty="0"/>
              <a:t> </a:t>
            </a:r>
            <a:r>
              <a:rPr lang="en-GB" sz="3200" i="1" dirty="0" err="1"/>
              <a:t>vieții</a:t>
            </a:r>
            <a:r>
              <a:rPr lang="en-GB" sz="3200" dirty="0"/>
              <a:t>, </a:t>
            </a:r>
            <a:r>
              <a:rPr lang="en-GB" sz="3200" dirty="0" err="1"/>
              <a:t>pe</a:t>
            </a:r>
            <a:r>
              <a:rPr lang="en-GB" sz="3200" dirty="0"/>
              <a:t> </a:t>
            </a:r>
            <a:r>
              <a:rPr lang="en-GB" sz="3200" dirty="0" err="1"/>
              <a:t>domeniul</a:t>
            </a:r>
            <a:r>
              <a:rPr lang="en-GB" sz="3200" dirty="0"/>
              <a:t> de </a:t>
            </a:r>
            <a:r>
              <a:rPr lang="en-GB" sz="3200" dirty="0" err="1"/>
              <a:t>competență</a:t>
            </a:r>
            <a:r>
              <a:rPr lang="en-GB" sz="3200" dirty="0"/>
              <a:t>; </a:t>
            </a:r>
            <a:endParaRPr lang="en-GB" sz="3200" dirty="0" smtClean="0"/>
          </a:p>
          <a:p>
            <a:pPr lvl="0" algn="just"/>
            <a:r>
              <a:rPr lang="en-GB" sz="3200" dirty="0" smtClean="0"/>
              <a:t>d</a:t>
            </a:r>
            <a:r>
              <a:rPr lang="en-GB" sz="3200" dirty="0"/>
              <a:t>) </a:t>
            </a:r>
            <a:r>
              <a:rPr lang="en-GB" sz="3200" i="1" dirty="0" err="1"/>
              <a:t>stabilirea</a:t>
            </a:r>
            <a:r>
              <a:rPr lang="en-GB" sz="3200" i="1" dirty="0"/>
              <a:t> </a:t>
            </a:r>
            <a:r>
              <a:rPr lang="en-GB" sz="3200" i="1" dirty="0" err="1"/>
              <a:t>mecanismelor</a:t>
            </a:r>
            <a:r>
              <a:rPr lang="en-GB" sz="3200" i="1" dirty="0"/>
              <a:t> </a:t>
            </a:r>
            <a:r>
              <a:rPr lang="en-GB" sz="3200" i="1" dirty="0" err="1"/>
              <a:t>și</a:t>
            </a:r>
            <a:r>
              <a:rPr lang="en-GB" sz="3200" i="1" dirty="0"/>
              <a:t> a </a:t>
            </a:r>
            <a:r>
              <a:rPr lang="en-GB" sz="3200" i="1" dirty="0" err="1"/>
              <a:t>metodologiilor</a:t>
            </a:r>
            <a:r>
              <a:rPr lang="en-GB" sz="3200" i="1" dirty="0"/>
              <a:t> de </a:t>
            </a:r>
            <a:r>
              <a:rPr lang="en-GB" sz="3200" i="1" dirty="0" err="1"/>
              <a:t>validare</a:t>
            </a:r>
            <a:r>
              <a:rPr lang="en-GB" sz="3200" i="1" dirty="0"/>
              <a:t> </a:t>
            </a:r>
            <a:r>
              <a:rPr lang="en-GB" sz="3200" i="1" dirty="0" err="1"/>
              <a:t>și</a:t>
            </a:r>
            <a:r>
              <a:rPr lang="en-GB" sz="3200" i="1" dirty="0"/>
              <a:t> </a:t>
            </a:r>
            <a:r>
              <a:rPr lang="en-GB" sz="3200" i="1" dirty="0" err="1"/>
              <a:t>recunoaștere</a:t>
            </a:r>
            <a:r>
              <a:rPr lang="en-GB" sz="3200" i="1" dirty="0"/>
              <a:t> a </a:t>
            </a:r>
            <a:r>
              <a:rPr lang="en-GB" sz="3200" i="1" dirty="0" err="1"/>
              <a:t>rezultatelor</a:t>
            </a:r>
            <a:r>
              <a:rPr lang="en-GB" sz="3200" i="1" dirty="0"/>
              <a:t> </a:t>
            </a:r>
            <a:r>
              <a:rPr lang="en-GB" sz="3200" i="1" dirty="0" err="1"/>
              <a:t>învățării</a:t>
            </a:r>
            <a:r>
              <a:rPr lang="en-GB" sz="3200" i="1" dirty="0"/>
              <a:t>, </a:t>
            </a:r>
            <a:r>
              <a:rPr lang="en-GB" sz="3200" dirty="0" err="1"/>
              <a:t>pe</a:t>
            </a:r>
            <a:r>
              <a:rPr lang="en-GB" sz="3200" dirty="0"/>
              <a:t> </a:t>
            </a:r>
            <a:r>
              <a:rPr lang="en-GB" sz="3200" dirty="0" err="1"/>
              <a:t>domeniul</a:t>
            </a:r>
            <a:r>
              <a:rPr lang="en-GB" sz="3200" dirty="0"/>
              <a:t> de </a:t>
            </a:r>
            <a:r>
              <a:rPr lang="en-GB" sz="3200" dirty="0" err="1"/>
              <a:t>competență</a:t>
            </a:r>
            <a:endParaRPr kumimoji="0" lang="ro-RO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lvl="0" indent="450850" algn="ctr" defTabSz="914400" rtl="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1" i="0" u="none" strike="noStrike" kern="1200" cap="none" spc="280" normalizeH="0" baseline="0" noProof="0">
                    <a:ln>
                      <a:noFill/>
                    </a:ln>
                    <a:solidFill>
                      <a:srgbClr val="1C186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Times New Roman" panose="02020603050405020304" pitchFamily="18" charset="0"/>
                    <a:cs typeface="+mn-cs"/>
                  </a:rPr>
                  <a:t>Înregistrat ca operator de date cu caracter personal cu nr.25720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0975478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939362"/>
            <a:ext cx="8397240" cy="732155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e: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cheie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7" y="1671517"/>
            <a:ext cx="11623495" cy="4575279"/>
          </a:xfrm>
        </p:spPr>
        <p:txBody>
          <a:bodyPr>
            <a:normAutofit/>
          </a:bodyPr>
          <a:lstStyle/>
          <a:p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(2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fi: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Competențele-cheie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definite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Recomandarea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2018/C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189/01;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ales de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ăță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obligatoriu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calificări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profesiei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calific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considerate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obișnuit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nefiind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legate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specific de un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cunoaștere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 ca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fi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mare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regăsite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portalul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via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utile in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locuri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lvl="1"/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STRATEGII :1.Educatia 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Adultilor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–ME -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cheie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manageriale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aplicative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2.Formarea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adultilor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-MMSS-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1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888760"/>
            <a:ext cx="10178143" cy="712904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anose="020B0603020202020204" pitchFamily="34" charset="0"/>
              </a:rPr>
              <a:t>Formarea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latin typeface="Trebuchet MS" panose="020B0603020202020204" pitchFamily="34" charset="0"/>
              </a:rPr>
              <a:t>profesional</a:t>
            </a:r>
            <a:r>
              <a:rPr lang="ro-RO" sz="2400" dirty="0">
                <a:latin typeface="Trebuchet MS" panose="020B0603020202020204" pitchFamily="34" charset="0"/>
              </a:rPr>
              <a:t>ă</a:t>
            </a:r>
            <a:r>
              <a:rPr lang="en-GB" sz="2400" dirty="0">
                <a:latin typeface="Trebuchet MS" panose="020B0603020202020204" pitchFamily="34" charset="0"/>
              </a:rPr>
              <a:t> a </a:t>
            </a:r>
            <a:r>
              <a:rPr lang="en-GB" sz="2400" dirty="0" err="1">
                <a:latin typeface="Trebuchet MS" panose="020B0603020202020204" pitchFamily="34" charset="0"/>
              </a:rPr>
              <a:t>adul</a:t>
            </a:r>
            <a:r>
              <a:rPr lang="ro-RO" sz="2400" dirty="0">
                <a:latin typeface="Trebuchet MS" panose="020B0603020202020204" pitchFamily="34" charset="0"/>
              </a:rPr>
              <a:t>ț</a:t>
            </a:r>
            <a:r>
              <a:rPr lang="en-GB" sz="2400" dirty="0" err="1">
                <a:latin typeface="Trebuchet MS" panose="020B0603020202020204" pitchFamily="34" charset="0"/>
              </a:rPr>
              <a:t>ilor</a:t>
            </a:r>
            <a:r>
              <a:rPr lang="en-GB" sz="2400" dirty="0">
                <a:latin typeface="Trebuchet MS" panose="020B0603020202020204" pitchFamily="34" charset="0"/>
              </a:rPr>
              <a:t> -</a:t>
            </a:r>
            <a:r>
              <a:rPr lang="ro-RO" sz="2400" dirty="0">
                <a:latin typeface="Trebuchet MS" panose="020B0603020202020204" pitchFamily="34" charset="0"/>
              </a:rPr>
              <a:t> </a:t>
            </a:r>
            <a:r>
              <a:rPr lang="en-GB" sz="2400" dirty="0">
                <a:latin typeface="Trebuchet MS" panose="020B0603020202020204" pitchFamily="34" charset="0"/>
              </a:rPr>
              <a:t>F</a:t>
            </a:r>
            <a:r>
              <a:rPr lang="ro-RO" sz="2400" dirty="0">
                <a:latin typeface="Trebuchet MS" panose="020B0603020202020204" pitchFamily="34" charset="0"/>
              </a:rPr>
              <a:t>P</a:t>
            </a:r>
            <a:r>
              <a:rPr lang="en-GB" sz="2400" dirty="0">
                <a:latin typeface="Trebuchet MS" panose="020B0603020202020204" pitchFamily="34" charset="0"/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601664"/>
            <a:ext cx="11533632" cy="4913627"/>
          </a:xfrm>
        </p:spPr>
        <p:txBody>
          <a:bodyPr>
            <a:normAutofit/>
          </a:bodyPr>
          <a:lstStyle/>
          <a:p>
            <a:pPr algn="just"/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184 (1)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 pot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evaluării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condițiile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Titlului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IV,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ARACIS,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tinerilor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au </a:t>
            </a:r>
            <a:r>
              <a:rPr lang="en-GB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absolvit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studiile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liceale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tinerilor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absolvenți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cu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</a:p>
          <a:p>
            <a:pPr lvl="2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dobândi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consolida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acumulate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transdisciplinar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provenind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diverse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științifice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furnizori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prevederilor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volume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vizând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finalizează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GB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microcertificare</a:t>
            </a:r>
            <a:r>
              <a:rPr lang="ro-RO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9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39362"/>
            <a:ext cx="10515600" cy="770656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anose="020B0603020202020204" pitchFamily="34" charset="0"/>
              </a:rPr>
              <a:t>Tipuri</a:t>
            </a:r>
            <a:r>
              <a:rPr lang="en-GB" sz="2400" dirty="0">
                <a:latin typeface="Trebuchet MS" panose="020B0603020202020204" pitchFamily="34" charset="0"/>
              </a:rPr>
              <a:t> de </a:t>
            </a:r>
            <a:r>
              <a:rPr lang="en-GB" sz="2400" dirty="0" err="1">
                <a:latin typeface="Trebuchet MS" panose="020B0603020202020204" pitchFamily="34" charset="0"/>
              </a:rPr>
              <a:t>programe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latin typeface="Trebuchet MS" panose="020B0603020202020204" pitchFamily="34" charset="0"/>
              </a:rPr>
              <a:t>postuniversitare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" y="1835057"/>
            <a:ext cx="10515600" cy="407196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1.Programe pentru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ionare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Reconversie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recalificare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cheie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tire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tinerilor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CNC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BAC)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CNC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postliceal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1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73" y="566216"/>
            <a:ext cx="11690158" cy="132556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8. N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ut</a:t>
            </a:r>
            <a:r>
              <a:rPr lang="ro-RO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ăț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i: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ISCED,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anagajabilitatea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,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specialistul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î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n 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sisteme de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calific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are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r>
              <a:rPr lang="en-GB" sz="2400" dirty="0">
                <a:latin typeface="Trebuchet MS" panose="020B0603020202020204" pitchFamily="34" charset="0"/>
              </a:rPr>
              <a:t/>
            </a:r>
            <a:br>
              <a:rPr lang="en-GB" sz="2400" dirty="0">
                <a:latin typeface="Trebuchet MS" panose="020B0603020202020204" pitchFamily="34" charset="0"/>
              </a:rPr>
            </a:b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73" y="1847523"/>
            <a:ext cx="11594364" cy="59157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domeniilor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ISCED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adaptarea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cerin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Angajabilitatea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</a:t>
            </a:r>
            <a:r>
              <a:rPr 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pia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muncii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8.2.1.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Portofoliul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dovezi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dobândite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8.2.2.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muncii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Specialistul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 de calificare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specializare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COR,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reglementat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ANC: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departamentelor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facut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corelarii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pia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</a:p>
          <a:p>
            <a:pPr marL="0" indent="0">
              <a:buNone/>
            </a:pP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endParaRPr lang="ro-RO" sz="16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6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endParaRPr lang="en-GB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76795"/>
              </p:ext>
            </p:extLst>
          </p:nvPr>
        </p:nvGraphicFramePr>
        <p:xfrm>
          <a:off x="301753" y="4450418"/>
          <a:ext cx="11724784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Ocupa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codurilor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COR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ESCO: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transversale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profesionale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abilit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Domeniilor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ISCED,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specializ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codurilor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Rezultatelor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nv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ăță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ca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ificare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CNC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Domeniilor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CAEN,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corelarea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pia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muncii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cerin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e,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tehnologii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inova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Certificatelor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suplimentului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digital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diferitele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tipuri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programe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Nivelul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admitere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final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C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ondi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cerin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admitere</a:t>
                      </a:r>
                      <a:r>
                        <a:rPr lang="ro-RO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9.Educatia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adultilor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GB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Legatura</a:t>
                      </a:r>
                      <a:r>
                        <a:rPr lang="en-GB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 ME,MMSS,MC,ANC ,ARACIS ,UE</a:t>
                      </a:r>
                      <a:r>
                        <a:rPr lang="en-GB" sz="18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etc</a:t>
                      </a:r>
                      <a:endParaRPr lang="en-GB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89" y="1086788"/>
            <a:ext cx="11619411" cy="43468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9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  <a:r>
              <a:rPr lang="ro-RO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Lucr</a:t>
            </a:r>
            <a:r>
              <a:rPr lang="ro-RO" sz="2200" dirty="0">
                <a:latin typeface="Trebuchet MS" panose="020B0603020202020204" pitchFamily="34" charset="0"/>
              </a:rPr>
              <a:t>ă</a:t>
            </a:r>
            <a:r>
              <a:rPr lang="en-US" sz="2200" dirty="0">
                <a:latin typeface="Trebuchet MS" panose="020B0603020202020204" pitchFamily="34" charset="0"/>
              </a:rPr>
              <a:t>m pentru </a:t>
            </a:r>
            <a:r>
              <a:rPr lang="en-US" sz="2200" dirty="0" err="1">
                <a:latin typeface="Trebuchet MS" panose="020B0603020202020204" pitchFamily="34" charset="0"/>
              </a:rPr>
              <a:t>crearea</a:t>
            </a:r>
            <a:r>
              <a:rPr lang="en-US" sz="2200" dirty="0">
                <a:latin typeface="Trebuchet MS" panose="020B0603020202020204" pitchFamily="34" charset="0"/>
              </a:rPr>
              <a:t> Spa</a:t>
            </a:r>
            <a:r>
              <a:rPr lang="ro-RO" sz="2200" dirty="0">
                <a:latin typeface="Trebuchet MS" panose="020B0603020202020204" pitchFamily="34" charset="0"/>
              </a:rPr>
              <a:t>ț</a:t>
            </a:r>
            <a:r>
              <a:rPr lang="en-US" sz="2200" dirty="0" err="1">
                <a:latin typeface="Trebuchet MS" panose="020B0603020202020204" pitchFamily="34" charset="0"/>
              </a:rPr>
              <a:t>iului</a:t>
            </a:r>
            <a:r>
              <a:rPr lang="en-US" sz="2200" dirty="0">
                <a:latin typeface="Trebuchet MS" panose="020B0603020202020204" pitchFamily="34" charset="0"/>
              </a:rPr>
              <a:t> European al </a:t>
            </a:r>
            <a:r>
              <a:rPr lang="en-US" sz="2200" dirty="0" err="1">
                <a:latin typeface="Trebuchet MS" panose="020B0603020202020204" pitchFamily="34" charset="0"/>
              </a:rPr>
              <a:t>Educa</a:t>
            </a:r>
            <a:r>
              <a:rPr lang="ro-RO" sz="2200" dirty="0">
                <a:latin typeface="Trebuchet MS" panose="020B0603020202020204" pitchFamily="34" charset="0"/>
              </a:rPr>
              <a:t>ț</a:t>
            </a:r>
            <a:r>
              <a:rPr lang="en-US" sz="2200" dirty="0" err="1">
                <a:latin typeface="Trebuchet MS" panose="020B0603020202020204" pitchFamily="34" charset="0"/>
              </a:rPr>
              <a:t>iei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latin typeface="Trebuchet MS" panose="020B0603020202020204" pitchFamily="34" charset="0"/>
              </a:rPr>
              <a:t>SEE-2025-2030 </a:t>
            </a:r>
            <a:r>
              <a:rPr lang="en-US" sz="2200" dirty="0">
                <a:latin typeface="Trebuchet MS" panose="020B0603020202020204" pitchFamily="34" charset="0"/>
              </a:rPr>
              <a:t>(COM CE -18.11.22)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3" y="1812969"/>
            <a:ext cx="10018712" cy="4492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7456" y="20959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Recognition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all”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„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Mobility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all”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Social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inclusion"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Innovation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 learning and teaching 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Digitalisation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Quallity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4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lvl="0" indent="450850" algn="ctr" defTabSz="914400" rtl="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1" i="0" u="none" strike="noStrike" kern="1200" cap="none" spc="280" normalizeH="0" baseline="0" noProof="0">
                    <a:ln>
                      <a:noFill/>
                    </a:ln>
                    <a:solidFill>
                      <a:srgbClr val="1C186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Times New Roman" panose="02020603050405020304" pitchFamily="18" charset="0"/>
                    <a:cs typeface="+mn-cs"/>
                  </a:rPr>
                  <a:t>Înregistrat ca operator de date cu caracter personal cu nr.25720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64192" y="1420147"/>
            <a:ext cx="8696868" cy="1577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Întrebări și răspunsuri</a:t>
            </a: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kumimoji="0" lang="ro-RO" sz="3100" b="1" i="0" u="none" strike="noStrike" kern="1200" cap="none" spc="0" normalizeH="0" baseline="0" noProof="0" dirty="0" smtClean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noProof="0" dirty="0" smtClean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85" y="2218467"/>
            <a:ext cx="40862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2377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214" y="672662"/>
            <a:ext cx="10394731" cy="59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89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090" y="493986"/>
            <a:ext cx="11119943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4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924" y="346842"/>
            <a:ext cx="11193517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7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lvl="0" indent="450850" algn="ctr" defTabSz="914400" rtl="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1" i="0" u="none" strike="noStrike" kern="1200" cap="none" spc="280" normalizeH="0" baseline="0" noProof="0">
                    <a:ln>
                      <a:noFill/>
                    </a:ln>
                    <a:solidFill>
                      <a:srgbClr val="1C186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Times New Roman" panose="02020603050405020304" pitchFamily="18" charset="0"/>
                    <a:cs typeface="+mn-cs"/>
                  </a:rPr>
                  <a:t>Înregistrat ca operator de date cu caracter personal cu nr.25720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64192" y="1420147"/>
            <a:ext cx="8696868" cy="1577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Întrebări și răspunsuri</a:t>
            </a:r>
            <a:r>
              <a:rPr kumimoji="0" lang="en-GB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kumimoji="0" lang="ro-RO" sz="3100" b="1" i="0" u="none" strike="noStrike" kern="1200" cap="none" spc="0" normalizeH="0" baseline="0" noProof="0" dirty="0" smtClean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noProof="0" dirty="0" smtClean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85" y="2218467"/>
            <a:ext cx="40862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874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77730" y="1141184"/>
            <a:ext cx="11127136" cy="5480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3200" dirty="0"/>
              <a:t>(2) </a:t>
            </a:r>
            <a:r>
              <a:rPr lang="en-GB" sz="3200" dirty="0" err="1"/>
              <a:t>Ministerul</a:t>
            </a:r>
            <a:r>
              <a:rPr lang="en-GB" sz="3200" dirty="0"/>
              <a:t> </a:t>
            </a:r>
            <a:r>
              <a:rPr lang="en-GB" sz="3200" dirty="0" err="1"/>
              <a:t>Muncii</a:t>
            </a:r>
            <a:r>
              <a:rPr lang="en-GB" sz="3200" dirty="0"/>
              <a:t> </a:t>
            </a:r>
            <a:r>
              <a:rPr lang="en-GB" sz="3200" dirty="0" err="1"/>
              <a:t>și</a:t>
            </a:r>
            <a:r>
              <a:rPr lang="en-GB" sz="3200" dirty="0"/>
              <a:t> </a:t>
            </a:r>
            <a:r>
              <a:rPr lang="en-GB" sz="3200" dirty="0" err="1"/>
              <a:t>Solidarității</a:t>
            </a:r>
            <a:r>
              <a:rPr lang="en-GB" sz="3200" dirty="0"/>
              <a:t> </a:t>
            </a:r>
            <a:r>
              <a:rPr lang="en-GB" sz="3200" dirty="0" err="1"/>
              <a:t>Sociale</a:t>
            </a:r>
            <a:r>
              <a:rPr lang="en-GB" sz="3200" dirty="0"/>
              <a:t> are ca </a:t>
            </a:r>
            <a:r>
              <a:rPr lang="en-GB" sz="3200" dirty="0" err="1"/>
              <a:t>atribuții</a:t>
            </a:r>
            <a:r>
              <a:rPr lang="en-GB" sz="3200" dirty="0"/>
              <a:t> </a:t>
            </a:r>
            <a:r>
              <a:rPr lang="en-GB" sz="3200" dirty="0" err="1"/>
              <a:t>principale</a:t>
            </a:r>
            <a:r>
              <a:rPr lang="en-GB" sz="3200" dirty="0"/>
              <a:t>, </a:t>
            </a:r>
            <a:r>
              <a:rPr lang="en-GB" sz="3200" dirty="0" err="1"/>
              <a:t>în</a:t>
            </a:r>
            <a:r>
              <a:rPr lang="en-GB" sz="3200" dirty="0"/>
              <a:t> </a:t>
            </a:r>
            <a:r>
              <a:rPr lang="en-GB" sz="3200" dirty="0" err="1"/>
              <a:t>domeniul</a:t>
            </a:r>
            <a:r>
              <a:rPr lang="en-GB" sz="3200" dirty="0"/>
              <a:t> </a:t>
            </a:r>
            <a:r>
              <a:rPr lang="en-GB" sz="3200" dirty="0" err="1"/>
              <a:t>învățării</a:t>
            </a:r>
            <a:r>
              <a:rPr lang="en-GB" sz="3200" dirty="0"/>
              <a:t> </a:t>
            </a:r>
            <a:r>
              <a:rPr lang="en-GB" sz="3200" dirty="0" err="1"/>
              <a:t>pe</a:t>
            </a:r>
            <a:r>
              <a:rPr lang="en-GB" sz="3200" dirty="0"/>
              <a:t> tot </a:t>
            </a:r>
            <a:r>
              <a:rPr lang="en-GB" sz="3200" dirty="0" err="1"/>
              <a:t>parcursul</a:t>
            </a:r>
            <a:r>
              <a:rPr lang="en-GB" sz="3200" dirty="0"/>
              <a:t> </a:t>
            </a:r>
            <a:r>
              <a:rPr lang="en-GB" sz="3200" dirty="0" err="1"/>
              <a:t>vieții</a:t>
            </a:r>
            <a:r>
              <a:rPr lang="en-GB" sz="3200" dirty="0"/>
              <a:t>: </a:t>
            </a:r>
            <a:endParaRPr lang="en-GB" sz="3200" dirty="0" smtClean="0"/>
          </a:p>
          <a:p>
            <a:pPr marL="514350" lvl="0" indent="-514350" algn="just">
              <a:buAutoNum type="alphaLcParenR"/>
            </a:pPr>
            <a:r>
              <a:rPr lang="en-GB" sz="3200" dirty="0" err="1" smtClean="0"/>
              <a:t>elaborarea</a:t>
            </a:r>
            <a:r>
              <a:rPr lang="en-GB" sz="3200" dirty="0"/>
              <a:t>, </a:t>
            </a:r>
            <a:r>
              <a:rPr lang="en-GB" sz="3200" dirty="0" err="1"/>
              <a:t>împreună</a:t>
            </a:r>
            <a:r>
              <a:rPr lang="en-GB" sz="3200" dirty="0"/>
              <a:t> cu </a:t>
            </a:r>
            <a:r>
              <a:rPr lang="en-GB" sz="3200" dirty="0" err="1"/>
              <a:t>Ministerul</a:t>
            </a:r>
            <a:r>
              <a:rPr lang="en-GB" sz="3200" dirty="0"/>
              <a:t> </a:t>
            </a:r>
            <a:r>
              <a:rPr lang="en-GB" sz="3200" dirty="0" err="1"/>
              <a:t>Educației</a:t>
            </a:r>
            <a:r>
              <a:rPr lang="en-GB" sz="3200" dirty="0"/>
              <a:t>, a </a:t>
            </a:r>
            <a:r>
              <a:rPr lang="en-GB" sz="3200" dirty="0" err="1"/>
              <a:t>politicilor</a:t>
            </a:r>
            <a:r>
              <a:rPr lang="en-GB" sz="3200" dirty="0"/>
              <a:t> </a:t>
            </a:r>
            <a:r>
              <a:rPr lang="en-GB" sz="3200" dirty="0" err="1"/>
              <a:t>și</a:t>
            </a:r>
            <a:r>
              <a:rPr lang="en-GB" sz="3200" dirty="0"/>
              <a:t> a </a:t>
            </a:r>
            <a:r>
              <a:rPr lang="en-GB" sz="3200" dirty="0" err="1"/>
              <a:t>strategiilor</a:t>
            </a:r>
            <a:r>
              <a:rPr lang="en-GB" sz="3200" dirty="0"/>
              <a:t> </a:t>
            </a:r>
            <a:r>
              <a:rPr lang="en-GB" sz="3200" dirty="0" err="1"/>
              <a:t>naționale</a:t>
            </a:r>
            <a:r>
              <a:rPr lang="en-GB" sz="3200" dirty="0"/>
              <a:t> </a:t>
            </a:r>
            <a:r>
              <a:rPr lang="en-GB" sz="3200" dirty="0" err="1"/>
              <a:t>privind</a:t>
            </a:r>
            <a:r>
              <a:rPr lang="en-GB" sz="3200" dirty="0"/>
              <a:t> </a:t>
            </a:r>
            <a:r>
              <a:rPr lang="en-GB" sz="3200" i="1" u="sng" dirty="0" err="1"/>
              <a:t>formarea</a:t>
            </a:r>
            <a:r>
              <a:rPr lang="en-GB" sz="3200" i="1" u="sng" dirty="0"/>
              <a:t> </a:t>
            </a:r>
            <a:r>
              <a:rPr lang="en-GB" sz="3200" i="1" u="sng" dirty="0" err="1"/>
              <a:t>profesională</a:t>
            </a:r>
            <a:r>
              <a:rPr lang="en-GB" sz="3200" i="1" u="sng" dirty="0"/>
              <a:t> a </a:t>
            </a:r>
            <a:r>
              <a:rPr lang="en-GB" sz="3200" i="1" u="sng" dirty="0" err="1"/>
              <a:t>adulților</a:t>
            </a:r>
            <a:r>
              <a:rPr lang="en-GB" sz="3200" dirty="0"/>
              <a:t>; </a:t>
            </a:r>
            <a:endParaRPr lang="en-GB" sz="3200" dirty="0" smtClean="0"/>
          </a:p>
          <a:p>
            <a:pPr marL="514350" lvl="0" indent="-514350" algn="just">
              <a:buAutoNum type="alphaLcParenR"/>
            </a:pPr>
            <a:r>
              <a:rPr lang="en-GB" sz="3200" dirty="0" smtClean="0"/>
              <a:t>b</a:t>
            </a:r>
            <a:r>
              <a:rPr lang="en-GB" sz="3200" dirty="0"/>
              <a:t>) </a:t>
            </a:r>
            <a:r>
              <a:rPr lang="en-GB" sz="3200" u="sng" dirty="0" err="1"/>
              <a:t>reglementarea</a:t>
            </a:r>
            <a:r>
              <a:rPr lang="en-GB" sz="3200" dirty="0"/>
              <a:t> </a:t>
            </a:r>
            <a:r>
              <a:rPr lang="en-GB" sz="3200" u="sng" dirty="0" err="1"/>
              <a:t>formării</a:t>
            </a:r>
            <a:r>
              <a:rPr lang="en-GB" sz="3200" u="sng" dirty="0"/>
              <a:t> </a:t>
            </a:r>
            <a:r>
              <a:rPr lang="en-GB" sz="3200" u="sng" dirty="0" err="1"/>
              <a:t>profesionale</a:t>
            </a:r>
            <a:r>
              <a:rPr lang="en-GB" sz="3200" u="sng" dirty="0"/>
              <a:t> la </a:t>
            </a:r>
            <a:r>
              <a:rPr lang="en-GB" sz="3200" u="sng" dirty="0" err="1"/>
              <a:t>locul</a:t>
            </a:r>
            <a:r>
              <a:rPr lang="en-GB" sz="3200" u="sng" dirty="0"/>
              <a:t> de </a:t>
            </a:r>
            <a:r>
              <a:rPr lang="en-GB" sz="3200" u="sng" dirty="0" err="1"/>
              <a:t>muncă</a:t>
            </a:r>
            <a:r>
              <a:rPr lang="en-GB" sz="3200" u="sng" dirty="0"/>
              <a:t> </a:t>
            </a:r>
            <a:r>
              <a:rPr lang="en-GB" sz="3200" dirty="0" err="1"/>
              <a:t>și</a:t>
            </a:r>
            <a:r>
              <a:rPr lang="en-GB" sz="3200" dirty="0"/>
              <a:t> a </a:t>
            </a:r>
            <a:r>
              <a:rPr lang="en-GB" sz="3200" u="sng" dirty="0" err="1"/>
              <a:t>formării</a:t>
            </a:r>
            <a:r>
              <a:rPr lang="en-GB" sz="3200" u="sng" dirty="0"/>
              <a:t> </a:t>
            </a:r>
            <a:r>
              <a:rPr lang="en-GB" sz="3200" u="sng" dirty="0" err="1"/>
              <a:t>profesionale</a:t>
            </a:r>
            <a:r>
              <a:rPr lang="en-GB" sz="3200" u="sng" dirty="0"/>
              <a:t> </a:t>
            </a:r>
            <a:r>
              <a:rPr lang="en-GB" sz="3200" u="sng" dirty="0" err="1"/>
              <a:t>prin</a:t>
            </a:r>
            <a:r>
              <a:rPr lang="en-GB" sz="3200" u="sng" dirty="0"/>
              <a:t> </a:t>
            </a:r>
            <a:r>
              <a:rPr lang="en-GB" sz="3200" u="sng" dirty="0" err="1"/>
              <a:t>ucenicie</a:t>
            </a:r>
            <a:r>
              <a:rPr lang="en-GB" sz="3200" u="sng" dirty="0"/>
              <a:t> la </a:t>
            </a:r>
            <a:r>
              <a:rPr lang="en-GB" sz="3200" u="sng" dirty="0" err="1"/>
              <a:t>locul</a:t>
            </a:r>
            <a:r>
              <a:rPr lang="en-GB" sz="3200" u="sng" dirty="0"/>
              <a:t> de </a:t>
            </a:r>
            <a:r>
              <a:rPr lang="en-GB" sz="3200" u="sng" dirty="0" err="1"/>
              <a:t>muncă</a:t>
            </a:r>
            <a:r>
              <a:rPr lang="en-GB" sz="3200" u="sng" dirty="0" smtClean="0"/>
              <a:t>;</a:t>
            </a:r>
          </a:p>
          <a:p>
            <a:pPr marL="514350" lvl="0" indent="-514350" algn="just">
              <a:buAutoNum type="alphaLcParenR"/>
            </a:pPr>
            <a:r>
              <a:rPr lang="en-GB" sz="3200" dirty="0" smtClean="0"/>
              <a:t> </a:t>
            </a:r>
            <a:r>
              <a:rPr lang="en-GB" sz="3200" dirty="0"/>
              <a:t>c) </a:t>
            </a:r>
            <a:r>
              <a:rPr lang="en-GB" sz="3200" dirty="0" err="1"/>
              <a:t>monitorizarea</a:t>
            </a:r>
            <a:r>
              <a:rPr lang="en-GB" sz="3200" dirty="0"/>
              <a:t>, </a:t>
            </a:r>
            <a:r>
              <a:rPr lang="en-GB" sz="3200" dirty="0" err="1"/>
              <a:t>evaluarea</a:t>
            </a:r>
            <a:r>
              <a:rPr lang="en-GB" sz="3200" dirty="0"/>
              <a:t>, </a:t>
            </a:r>
            <a:r>
              <a:rPr lang="en-GB" sz="3200" dirty="0" err="1"/>
              <a:t>acreditarea</a:t>
            </a:r>
            <a:r>
              <a:rPr lang="en-GB" sz="3200" dirty="0"/>
              <a:t> </a:t>
            </a:r>
            <a:r>
              <a:rPr lang="en-GB" sz="3200" dirty="0" err="1"/>
              <a:t>și</a:t>
            </a:r>
            <a:r>
              <a:rPr lang="en-GB" sz="3200" dirty="0"/>
              <a:t> </a:t>
            </a:r>
            <a:r>
              <a:rPr lang="en-GB" sz="3200" dirty="0" err="1"/>
              <a:t>controlarea</a:t>
            </a:r>
            <a:r>
              <a:rPr lang="en-GB" sz="3200" dirty="0"/>
              <a:t> </a:t>
            </a:r>
            <a:r>
              <a:rPr lang="en-GB" sz="3200" dirty="0" err="1"/>
              <a:t>directă</a:t>
            </a:r>
            <a:r>
              <a:rPr lang="en-GB" sz="3200" dirty="0"/>
              <a:t> </a:t>
            </a: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prin</a:t>
            </a:r>
            <a:r>
              <a:rPr lang="en-GB" sz="3200" dirty="0"/>
              <a:t> </a:t>
            </a:r>
            <a:r>
              <a:rPr lang="en-GB" sz="3200" dirty="0" err="1"/>
              <a:t>organisme</a:t>
            </a:r>
            <a:r>
              <a:rPr lang="en-GB" sz="3200" dirty="0"/>
              <a:t> </a:t>
            </a:r>
            <a:r>
              <a:rPr lang="en-GB" sz="3200" dirty="0" err="1"/>
              <a:t>abilitate</a:t>
            </a:r>
            <a:r>
              <a:rPr lang="en-GB" sz="3200" dirty="0"/>
              <a:t> </a:t>
            </a:r>
            <a:r>
              <a:rPr lang="en-GB" sz="3200" u="sng" dirty="0"/>
              <a:t>a </a:t>
            </a:r>
            <a:r>
              <a:rPr lang="en-GB" sz="3200" u="sng" dirty="0" err="1"/>
              <a:t>furnizorilor</a:t>
            </a:r>
            <a:r>
              <a:rPr lang="en-GB" sz="3200" u="sng" dirty="0"/>
              <a:t> de </a:t>
            </a:r>
            <a:r>
              <a:rPr lang="en-GB" sz="3200" u="sng" dirty="0" err="1"/>
              <a:t>formare</a:t>
            </a:r>
            <a:r>
              <a:rPr lang="en-GB" sz="3200" dirty="0"/>
              <a:t>, </a:t>
            </a:r>
            <a:r>
              <a:rPr lang="en-GB" sz="3200" u="sng" dirty="0" err="1"/>
              <a:t>alții</a:t>
            </a:r>
            <a:r>
              <a:rPr lang="en-GB" sz="3200" u="sng" dirty="0"/>
              <a:t> </a:t>
            </a:r>
            <a:r>
              <a:rPr lang="en-GB" sz="3200" u="sng" dirty="0" err="1"/>
              <a:t>decât</a:t>
            </a:r>
            <a:r>
              <a:rPr lang="en-GB" sz="3200" u="sng" dirty="0"/>
              <a:t> </a:t>
            </a:r>
            <a:r>
              <a:rPr lang="en-GB" sz="3200" u="sng" dirty="0" err="1"/>
              <a:t>cei</a:t>
            </a:r>
            <a:r>
              <a:rPr lang="en-GB" sz="3200" u="sng" dirty="0"/>
              <a:t> din </a:t>
            </a:r>
            <a:r>
              <a:rPr lang="en-GB" sz="3200" u="sng" dirty="0" err="1"/>
              <a:t>cadrul</a:t>
            </a:r>
            <a:r>
              <a:rPr lang="en-GB" sz="3200" u="sng" dirty="0"/>
              <a:t> </a:t>
            </a:r>
            <a:r>
              <a:rPr lang="en-GB" sz="3200" u="sng" dirty="0" err="1"/>
              <a:t>sistemului</a:t>
            </a:r>
            <a:r>
              <a:rPr lang="en-GB" sz="3200" u="sng" dirty="0"/>
              <a:t> </a:t>
            </a:r>
            <a:r>
              <a:rPr lang="en-GB" sz="3200" u="sng" dirty="0" err="1"/>
              <a:t>național</a:t>
            </a:r>
            <a:r>
              <a:rPr lang="en-GB" sz="3200" u="sng" dirty="0"/>
              <a:t> de </a:t>
            </a:r>
            <a:r>
              <a:rPr lang="en-GB" sz="3200" u="sng" dirty="0" err="1"/>
              <a:t>învățământ</a:t>
            </a:r>
            <a:r>
              <a:rPr lang="en-GB" sz="3200" u="sng" dirty="0"/>
              <a:t>; </a:t>
            </a:r>
            <a:endParaRPr lang="en-GB" sz="3200" u="sng" dirty="0" smtClean="0"/>
          </a:p>
          <a:p>
            <a:pPr marL="514350" lvl="0" indent="-514350" algn="just">
              <a:buAutoNum type="alphaLcParenR"/>
            </a:pPr>
            <a:r>
              <a:rPr lang="en-GB" sz="3200" dirty="0" smtClean="0"/>
              <a:t>d</a:t>
            </a:r>
            <a:r>
              <a:rPr lang="en-GB" sz="3200" dirty="0"/>
              <a:t>) </a:t>
            </a:r>
            <a:r>
              <a:rPr lang="en-GB" sz="3200" u="sng" dirty="0" err="1"/>
              <a:t>coordonarea</a:t>
            </a:r>
            <a:r>
              <a:rPr lang="en-GB" sz="3200" u="sng" dirty="0"/>
              <a:t> </a:t>
            </a:r>
            <a:r>
              <a:rPr lang="en-GB" sz="3200" u="sng" dirty="0" err="1"/>
              <a:t>și</a:t>
            </a:r>
            <a:r>
              <a:rPr lang="en-GB" sz="3200" u="sng" dirty="0"/>
              <a:t> </a:t>
            </a:r>
            <a:r>
              <a:rPr lang="en-GB" sz="3200" u="sng" dirty="0" err="1"/>
              <a:t>controlul</a:t>
            </a:r>
            <a:r>
              <a:rPr lang="en-GB" sz="3200" u="sng" dirty="0"/>
              <a:t> </a:t>
            </a:r>
            <a:r>
              <a:rPr lang="en-GB" sz="3200" u="sng" dirty="0" err="1"/>
              <a:t>autorizării</a:t>
            </a:r>
            <a:r>
              <a:rPr lang="en-GB" sz="3200" u="sng" dirty="0"/>
              <a:t> </a:t>
            </a:r>
            <a:r>
              <a:rPr lang="en-GB" sz="3200" u="sng" dirty="0" err="1"/>
              <a:t>furnizorilor</a:t>
            </a:r>
            <a:r>
              <a:rPr lang="en-GB" sz="3200" u="sng" dirty="0"/>
              <a:t> de </a:t>
            </a:r>
            <a:r>
              <a:rPr lang="en-GB" sz="3200" u="sng" dirty="0" err="1"/>
              <a:t>formare</a:t>
            </a:r>
            <a:r>
              <a:rPr lang="en-GB" sz="3200" u="sng" dirty="0"/>
              <a:t> </a:t>
            </a:r>
            <a:r>
              <a:rPr lang="en-GB" sz="3200" u="sng" dirty="0" err="1"/>
              <a:t>profesională</a:t>
            </a:r>
            <a:r>
              <a:rPr lang="en-GB" sz="3200" u="sng" dirty="0"/>
              <a:t> </a:t>
            </a:r>
            <a:r>
              <a:rPr lang="en-GB" sz="3200" dirty="0"/>
              <a:t>a </a:t>
            </a:r>
            <a:r>
              <a:rPr lang="en-GB" sz="3200" dirty="0" err="1"/>
              <a:t>adulților</a:t>
            </a:r>
            <a:r>
              <a:rPr lang="en-GB" sz="3200" dirty="0"/>
              <a:t>, </a:t>
            </a:r>
            <a:r>
              <a:rPr lang="en-GB" sz="3200" dirty="0" err="1"/>
              <a:t>alții</a:t>
            </a:r>
            <a:r>
              <a:rPr lang="en-GB" sz="3200" dirty="0"/>
              <a:t> </a:t>
            </a:r>
            <a:r>
              <a:rPr lang="en-GB" sz="3200" dirty="0" err="1"/>
              <a:t>decât</a:t>
            </a:r>
            <a:r>
              <a:rPr lang="en-GB" sz="3200" dirty="0"/>
              <a:t> </a:t>
            </a:r>
            <a:r>
              <a:rPr lang="en-GB" sz="3200" dirty="0" err="1"/>
              <a:t>instituțiile</a:t>
            </a:r>
            <a:r>
              <a:rPr lang="en-GB" sz="3200" dirty="0"/>
              <a:t> de </a:t>
            </a:r>
            <a:r>
              <a:rPr lang="en-GB" sz="3200" dirty="0" err="1"/>
              <a:t>învățământ</a:t>
            </a:r>
            <a:r>
              <a:rPr lang="en-GB" sz="3200" dirty="0"/>
              <a:t> superior</a:t>
            </a:r>
            <a:r>
              <a:rPr lang="en-GB" sz="3200" dirty="0" smtClean="0"/>
              <a:t>;</a:t>
            </a:r>
          </a:p>
          <a:p>
            <a:pPr marL="514350" lvl="0" indent="-514350" algn="just">
              <a:buAutoNum type="alphaLcParenR"/>
            </a:pPr>
            <a:r>
              <a:rPr lang="en-GB" sz="3200" dirty="0" smtClean="0"/>
              <a:t> </a:t>
            </a:r>
            <a:r>
              <a:rPr lang="en-GB" sz="3200" dirty="0"/>
              <a:t>e) </a:t>
            </a:r>
            <a:r>
              <a:rPr lang="en-GB" sz="3200" u="sng" dirty="0" err="1"/>
              <a:t>gestionarea</a:t>
            </a:r>
            <a:r>
              <a:rPr lang="en-GB" sz="3200" u="sng" dirty="0"/>
              <a:t> </a:t>
            </a:r>
            <a:r>
              <a:rPr lang="en-GB" sz="3200" u="sng" dirty="0" err="1"/>
              <a:t>registrelor</a:t>
            </a:r>
            <a:r>
              <a:rPr lang="en-GB" sz="3200" u="sng" dirty="0"/>
              <a:t> </a:t>
            </a:r>
            <a:r>
              <a:rPr lang="en-GB" sz="3200" u="sng" dirty="0" err="1"/>
              <a:t>naționale</a:t>
            </a:r>
            <a:r>
              <a:rPr lang="en-GB" sz="3200" u="sng" dirty="0"/>
              <a:t> ale </a:t>
            </a:r>
            <a:r>
              <a:rPr lang="en-GB" sz="3200" u="sng" dirty="0" err="1"/>
              <a:t>furnizorilor</a:t>
            </a:r>
            <a:r>
              <a:rPr lang="en-GB" sz="3200" u="sng" dirty="0"/>
              <a:t> de </a:t>
            </a:r>
            <a:r>
              <a:rPr lang="en-GB" sz="3200" u="sng" dirty="0" err="1"/>
              <a:t>formare</a:t>
            </a:r>
            <a:r>
              <a:rPr lang="en-GB" sz="3200" u="sng" dirty="0"/>
              <a:t> </a:t>
            </a:r>
            <a:r>
              <a:rPr lang="en-GB" sz="3200" u="sng" dirty="0" err="1"/>
              <a:t>profesională</a:t>
            </a:r>
            <a:r>
              <a:rPr lang="en-GB" sz="3200" u="sng" dirty="0"/>
              <a:t> a </a:t>
            </a:r>
            <a:r>
              <a:rPr lang="en-GB" sz="3200" u="sng" dirty="0" err="1"/>
              <a:t>adulților</a:t>
            </a:r>
            <a:r>
              <a:rPr lang="en-GB" sz="3200" dirty="0"/>
              <a:t>; </a:t>
            </a:r>
            <a:endParaRPr lang="en-GB" sz="3200" dirty="0" smtClean="0"/>
          </a:p>
          <a:p>
            <a:pPr marL="514350" lvl="0" indent="-514350" algn="just">
              <a:buAutoNum type="alphaLcParenR"/>
            </a:pPr>
            <a:r>
              <a:rPr lang="en-GB" sz="3200" dirty="0" smtClean="0"/>
              <a:t>f</a:t>
            </a:r>
            <a:r>
              <a:rPr lang="en-GB" sz="3200" dirty="0"/>
              <a:t>) </a:t>
            </a:r>
            <a:r>
              <a:rPr lang="en-GB" sz="3200" u="sng" dirty="0" err="1"/>
              <a:t>asigurarea</a:t>
            </a:r>
            <a:r>
              <a:rPr lang="en-GB" sz="3200" u="sng" dirty="0"/>
              <a:t> </a:t>
            </a:r>
            <a:r>
              <a:rPr lang="en-GB" sz="3200" u="sng" dirty="0" err="1"/>
              <a:t>reglementării</a:t>
            </a:r>
            <a:r>
              <a:rPr lang="en-GB" sz="3200" u="sng" dirty="0"/>
              <a:t> </a:t>
            </a:r>
            <a:r>
              <a:rPr lang="en-GB" sz="3200" u="sng" dirty="0" err="1"/>
              <a:t>sistemului</a:t>
            </a:r>
            <a:r>
              <a:rPr lang="en-GB" sz="3200" u="sng" dirty="0"/>
              <a:t> de </a:t>
            </a:r>
            <a:r>
              <a:rPr lang="en-GB" sz="3200" u="sng" dirty="0" err="1"/>
              <a:t>asigurare</a:t>
            </a:r>
            <a:r>
              <a:rPr lang="en-GB" sz="3200" u="sng" dirty="0"/>
              <a:t> a </a:t>
            </a:r>
            <a:r>
              <a:rPr lang="en-GB" sz="3200" u="sng" dirty="0" err="1"/>
              <a:t>calității</a:t>
            </a:r>
            <a:r>
              <a:rPr lang="en-GB" sz="3200" u="sng" dirty="0"/>
              <a:t> </a:t>
            </a:r>
            <a:r>
              <a:rPr lang="en-GB" sz="3200" dirty="0" err="1"/>
              <a:t>pentru</a:t>
            </a:r>
            <a:r>
              <a:rPr lang="en-GB" sz="3200" dirty="0"/>
              <a:t> </a:t>
            </a:r>
            <a:r>
              <a:rPr lang="en-GB" sz="3200" dirty="0" err="1"/>
              <a:t>alți</a:t>
            </a:r>
            <a:r>
              <a:rPr lang="en-GB" sz="3200" dirty="0"/>
              <a:t> </a:t>
            </a:r>
            <a:r>
              <a:rPr lang="en-GB" sz="3200" dirty="0" err="1"/>
              <a:t>furnizori</a:t>
            </a:r>
            <a:r>
              <a:rPr lang="en-GB" sz="3200" dirty="0"/>
              <a:t> de </a:t>
            </a:r>
            <a:r>
              <a:rPr lang="en-GB" sz="3200" dirty="0" err="1"/>
              <a:t>programe</a:t>
            </a:r>
            <a:r>
              <a:rPr lang="en-GB" sz="3200" dirty="0"/>
              <a:t> de </a:t>
            </a:r>
            <a:r>
              <a:rPr lang="en-GB" sz="3200" dirty="0" err="1"/>
              <a:t>formare</a:t>
            </a:r>
            <a:r>
              <a:rPr lang="en-GB" sz="3200" dirty="0"/>
              <a:t> </a:t>
            </a:r>
            <a:r>
              <a:rPr lang="en-GB" sz="3200" dirty="0" err="1"/>
              <a:t>profesională</a:t>
            </a:r>
            <a:r>
              <a:rPr lang="en-GB" sz="3200" dirty="0"/>
              <a:t> a </a:t>
            </a:r>
            <a:r>
              <a:rPr lang="en-GB" sz="3200" dirty="0" err="1"/>
              <a:t>adulților</a:t>
            </a:r>
            <a:r>
              <a:rPr lang="en-GB" sz="3200" dirty="0"/>
              <a:t> </a:t>
            </a:r>
            <a:r>
              <a:rPr lang="en-GB" sz="3200" dirty="0" err="1"/>
              <a:t>decât</a:t>
            </a:r>
            <a:r>
              <a:rPr lang="en-GB" sz="3200" dirty="0"/>
              <a:t> </a:t>
            </a:r>
            <a:r>
              <a:rPr lang="en-GB" sz="3200" dirty="0" err="1"/>
              <a:t>instituțiile</a:t>
            </a:r>
            <a:r>
              <a:rPr lang="en-GB" sz="3200" dirty="0"/>
              <a:t> de </a:t>
            </a:r>
            <a:r>
              <a:rPr lang="en-GB" sz="3200" dirty="0" err="1"/>
              <a:t>învățământ</a:t>
            </a:r>
            <a:r>
              <a:rPr lang="en-GB" sz="3200" dirty="0"/>
              <a:t> superior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lvl="0" indent="450850" algn="ctr" defTabSz="914400" rtl="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1" i="0" u="none" strike="noStrike" kern="1200" cap="none" spc="280" normalizeH="0" baseline="0" noProof="0">
                    <a:ln>
                      <a:noFill/>
                    </a:ln>
                    <a:solidFill>
                      <a:srgbClr val="1C186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Times New Roman" panose="02020603050405020304" pitchFamily="18" charset="0"/>
                    <a:cs typeface="+mn-cs"/>
                  </a:rPr>
                  <a:t>Înregistrat ca operator de date cu caracter personal cu nr.25720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86331235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5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0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7B0-5528-8D13-8222-FBCBBD636AA0}"/>
              </a:ext>
            </a:extLst>
          </p:cNvPr>
          <p:cNvSpPr txBox="1"/>
          <p:nvPr/>
        </p:nvSpPr>
        <p:spPr>
          <a:xfrm>
            <a:off x="2934996" y="2091496"/>
            <a:ext cx="6614249" cy="123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b="1" dirty="0">
                <a:solidFill>
                  <a:srgbClr val="00319A"/>
                </a:solidFill>
                <a:latin typeface="Trebuchet MS" panose="020B0603020202020204" pitchFamily="34" charset="0"/>
              </a:rPr>
              <a:t>VĂ MULȚUMIM!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A199C2-9F3D-D50B-7685-3A65E9AA198D}"/>
              </a:ext>
            </a:extLst>
          </p:cNvPr>
          <p:cNvSpPr txBox="1"/>
          <p:nvPr/>
        </p:nvSpPr>
        <p:spPr>
          <a:xfrm>
            <a:off x="5170769" y="4163467"/>
            <a:ext cx="6741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CONTACT:</a:t>
            </a:r>
          </a:p>
          <a:p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Tel.: 021.313.00.50/021.313.00.51/+40.372.37.46.91</a:t>
            </a:r>
          </a:p>
          <a:p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E-mail: office@anc.edu.ro</a:t>
            </a:r>
            <a:endParaRPr lang="ro-RO" sz="20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Adresă web: 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  <a:hlinkClick r:id="rId5"/>
              </a:rPr>
              <a:t>http://anc.edu.ro/</a:t>
            </a:r>
            <a:endParaRPr lang="ro-RO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0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63733"/>
            <a:ext cx="12501403" cy="69473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241738" y="1576207"/>
            <a:ext cx="11674959" cy="8126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00319A"/>
                </a:solidFill>
                <a:latin typeface="Trebuchet MS" panose="020B0603020202020204" pitchFamily="34" charset="0"/>
              </a:rPr>
              <a:t>1</a:t>
            </a:r>
            <a:r>
              <a:rPr lang="en-US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.</a:t>
            </a:r>
            <a:r>
              <a:rPr lang="en-US" sz="32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US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1.Infiin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ț</a:t>
            </a:r>
            <a:r>
              <a:rPr lang="en-US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area,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organizarea</a:t>
            </a:r>
            <a:r>
              <a:rPr lang="en-US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3200" b="1" dirty="0">
                <a:solidFill>
                  <a:srgbClr val="00319A"/>
                </a:solidFill>
                <a:latin typeface="Trebuchet MS" panose="020B0603020202020204" pitchFamily="34" charset="0"/>
              </a:rPr>
              <a:t>ș</a:t>
            </a:r>
            <a:r>
              <a:rPr lang="en-US" sz="32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</a:t>
            </a:r>
            <a:r>
              <a:rPr lang="en-US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func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ț</a:t>
            </a:r>
            <a:r>
              <a:rPr lang="en-US" sz="32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ionarea</a:t>
            </a:r>
            <a:r>
              <a:rPr lang="en-US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US" sz="3200" b="1" dirty="0">
                <a:solidFill>
                  <a:srgbClr val="00319A"/>
                </a:solidFill>
                <a:latin typeface="Trebuchet MS" panose="020B0603020202020204" pitchFamily="34" charset="0"/>
              </a:rPr>
              <a:t>ANC </a:t>
            </a:r>
          </a:p>
          <a:p>
            <a:pPr>
              <a:defRPr/>
            </a:pPr>
            <a:r>
              <a:rPr lang="en-GB" sz="3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2234429"/>
            <a:ext cx="11127136" cy="365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sz="2600" b="1" dirty="0" err="1" smtClean="0">
                <a:solidFill>
                  <a:srgbClr val="0070C0"/>
                </a:solidFill>
              </a:rPr>
              <a:t>Autoritatea</a:t>
            </a:r>
            <a:r>
              <a:rPr lang="en-GB" sz="2600" b="1" dirty="0" smtClean="0">
                <a:solidFill>
                  <a:srgbClr val="0070C0"/>
                </a:solidFill>
              </a:rPr>
              <a:t> Na</a:t>
            </a:r>
            <a:r>
              <a:rPr lang="ro-RO" sz="2600" b="1" dirty="0" smtClean="0">
                <a:solidFill>
                  <a:srgbClr val="0070C0"/>
                </a:solidFill>
              </a:rPr>
              <a:t>ț</a:t>
            </a:r>
            <a:r>
              <a:rPr lang="en-GB" sz="2600" b="1" dirty="0" err="1" smtClean="0">
                <a:solidFill>
                  <a:srgbClr val="0070C0"/>
                </a:solidFill>
              </a:rPr>
              <a:t>ional</a:t>
            </a:r>
            <a:r>
              <a:rPr lang="ro-RO" sz="2600" b="1" dirty="0" smtClean="0">
                <a:solidFill>
                  <a:srgbClr val="0070C0"/>
                </a:solidFill>
              </a:rPr>
              <a:t>ă</a:t>
            </a:r>
            <a:r>
              <a:rPr lang="en-GB" sz="2600" b="1" dirty="0" smtClean="0">
                <a:solidFill>
                  <a:srgbClr val="0070C0"/>
                </a:solidFill>
              </a:rPr>
              <a:t> </a:t>
            </a:r>
            <a:r>
              <a:rPr lang="en-GB" sz="2600" b="1" dirty="0" err="1" smtClean="0">
                <a:solidFill>
                  <a:srgbClr val="0070C0"/>
                </a:solidFill>
              </a:rPr>
              <a:t>pentru</a:t>
            </a:r>
            <a:r>
              <a:rPr lang="en-GB" sz="2600" b="1" dirty="0" smtClean="0">
                <a:solidFill>
                  <a:srgbClr val="0070C0"/>
                </a:solidFill>
              </a:rPr>
              <a:t> </a:t>
            </a:r>
            <a:r>
              <a:rPr lang="en-GB" sz="2600" b="1" dirty="0" err="1" smtClean="0">
                <a:solidFill>
                  <a:srgbClr val="0070C0"/>
                </a:solidFill>
              </a:rPr>
              <a:t>Calific</a:t>
            </a:r>
            <a:r>
              <a:rPr lang="ro-RO" sz="2600" b="1" dirty="0" smtClean="0">
                <a:solidFill>
                  <a:srgbClr val="0070C0"/>
                </a:solidFill>
              </a:rPr>
              <a:t>ă</a:t>
            </a:r>
            <a:r>
              <a:rPr lang="en-GB" sz="2600" b="1" dirty="0" err="1" smtClean="0">
                <a:solidFill>
                  <a:srgbClr val="0070C0"/>
                </a:solidFill>
              </a:rPr>
              <a:t>ri</a:t>
            </a:r>
            <a:r>
              <a:rPr lang="en-GB" sz="2600" b="1" dirty="0" smtClean="0">
                <a:solidFill>
                  <a:srgbClr val="0070C0"/>
                </a:solidFill>
              </a:rPr>
              <a:t>:</a:t>
            </a:r>
          </a:p>
          <a:p>
            <a:pPr algn="just">
              <a:defRPr/>
            </a:pPr>
            <a:r>
              <a:rPr lang="en-GB" sz="2600" b="1" dirty="0" smtClean="0">
                <a:solidFill>
                  <a:srgbClr val="0070C0"/>
                </a:solidFill>
              </a:rPr>
              <a:t>-</a:t>
            </a:r>
            <a:r>
              <a:rPr lang="ro-RO" sz="2600" b="1" dirty="0" smtClean="0">
                <a:solidFill>
                  <a:srgbClr val="0070C0"/>
                </a:solidFill>
              </a:rPr>
              <a:t> </a:t>
            </a:r>
            <a:r>
              <a:rPr lang="en-GB" sz="2600" b="1" dirty="0" smtClean="0">
                <a:solidFill>
                  <a:srgbClr val="0070C0"/>
                </a:solidFill>
              </a:rPr>
              <a:t>se </a:t>
            </a:r>
            <a:r>
              <a:rPr lang="ro-RO" sz="2600" b="1" dirty="0" smtClean="0">
                <a:solidFill>
                  <a:srgbClr val="0070C0"/>
                </a:solidFill>
              </a:rPr>
              <a:t>înființează</a:t>
            </a:r>
            <a:r>
              <a:rPr lang="ro-RO" sz="2600" dirty="0" smtClean="0"/>
              <a:t> în </a:t>
            </a:r>
            <a:r>
              <a:rPr lang="ro-RO" sz="2600" dirty="0"/>
              <a:t>temeiul prevederilor </a:t>
            </a:r>
            <a:r>
              <a:rPr lang="ro-RO" sz="2600" b="1" dirty="0">
                <a:solidFill>
                  <a:srgbClr val="FF0000"/>
                </a:solidFill>
              </a:rPr>
              <a:t>art. </a:t>
            </a:r>
            <a:r>
              <a:rPr lang="ro-RO" sz="2600" b="1" dirty="0" smtClean="0">
                <a:solidFill>
                  <a:srgbClr val="FF0000"/>
                </a:solidFill>
              </a:rPr>
              <a:t>194 </a:t>
            </a:r>
            <a:r>
              <a:rPr lang="ro-RO" sz="2600" b="1" dirty="0">
                <a:solidFill>
                  <a:srgbClr val="FF0000"/>
                </a:solidFill>
              </a:rPr>
              <a:t>alin. (1</a:t>
            </a:r>
            <a:r>
              <a:rPr lang="ro-RO" sz="2600" b="1" dirty="0" smtClean="0">
                <a:solidFill>
                  <a:srgbClr val="FF0000"/>
                </a:solidFill>
              </a:rPr>
              <a:t>) din </a:t>
            </a:r>
            <a:r>
              <a:rPr lang="ro-RO" sz="2600" b="1" dirty="0">
                <a:solidFill>
                  <a:srgbClr val="FF0000"/>
                </a:solidFill>
              </a:rPr>
              <a:t>Legea </a:t>
            </a:r>
            <a:r>
              <a:rPr lang="ro-RO" sz="2600" b="1" dirty="0" smtClean="0">
                <a:solidFill>
                  <a:srgbClr val="FF0000"/>
                </a:solidFill>
              </a:rPr>
              <a:t>învățământului superior nr. 199/2023, cu modificările ulterioare.</a:t>
            </a:r>
            <a:endParaRPr lang="ro-RO" sz="2600" dirty="0" smtClean="0"/>
          </a:p>
          <a:p>
            <a:pPr algn="l">
              <a:defRPr/>
            </a:pPr>
            <a:r>
              <a:rPr lang="en-GB" sz="2600" b="1" dirty="0" smtClean="0">
                <a:solidFill>
                  <a:srgbClr val="0070C0"/>
                </a:solidFill>
              </a:rPr>
              <a:t>-</a:t>
            </a:r>
            <a:r>
              <a:rPr lang="ro-RO" sz="2600" b="1" dirty="0" smtClean="0">
                <a:solidFill>
                  <a:srgbClr val="0070C0"/>
                </a:solidFill>
              </a:rPr>
              <a:t> </a:t>
            </a:r>
            <a:r>
              <a:rPr lang="en-GB" sz="2600" b="1" dirty="0" smtClean="0">
                <a:solidFill>
                  <a:srgbClr val="0070C0"/>
                </a:solidFill>
              </a:rPr>
              <a:t>are ca p</a:t>
            </a:r>
            <a:r>
              <a:rPr lang="ro-RO" sz="2600" b="1" dirty="0" err="1" smtClean="0">
                <a:solidFill>
                  <a:srgbClr val="0070C0"/>
                </a:solidFill>
              </a:rPr>
              <a:t>rincipale</a:t>
            </a:r>
            <a:r>
              <a:rPr lang="ro-RO" sz="2600" b="1" dirty="0" smtClean="0">
                <a:solidFill>
                  <a:srgbClr val="0070C0"/>
                </a:solidFill>
              </a:rPr>
              <a:t> </a:t>
            </a:r>
            <a:r>
              <a:rPr lang="ro-RO" sz="2600" b="1" dirty="0">
                <a:solidFill>
                  <a:srgbClr val="0070C0"/>
                </a:solidFill>
              </a:rPr>
              <a:t>atribuții</a:t>
            </a:r>
            <a:r>
              <a:rPr lang="ro-RO" sz="2600" dirty="0">
                <a:solidFill>
                  <a:srgbClr val="0070C0"/>
                </a:solidFill>
              </a:rPr>
              <a:t> </a:t>
            </a:r>
            <a:r>
              <a:rPr lang="en-GB" sz="2600" dirty="0" err="1" smtClean="0"/>
              <a:t>cele</a:t>
            </a:r>
            <a:r>
              <a:rPr lang="en-GB" sz="2600" dirty="0" smtClean="0"/>
              <a:t> </a:t>
            </a:r>
            <a:r>
              <a:rPr lang="en-GB" sz="2600" dirty="0" err="1" smtClean="0"/>
              <a:t>stabilite</a:t>
            </a:r>
            <a:r>
              <a:rPr lang="en-GB" sz="2600" dirty="0" smtClean="0"/>
              <a:t> </a:t>
            </a:r>
            <a:r>
              <a:rPr lang="ro-RO" sz="2600" dirty="0" smtClean="0"/>
              <a:t> </a:t>
            </a:r>
            <a:r>
              <a:rPr lang="ro-RO" sz="2600" dirty="0"/>
              <a:t>de prevederile </a:t>
            </a:r>
            <a:r>
              <a:rPr lang="ro-RO" sz="2600" b="1" dirty="0">
                <a:solidFill>
                  <a:srgbClr val="FF0000"/>
                </a:solidFill>
              </a:rPr>
              <a:t>art. 196 alin. </a:t>
            </a:r>
            <a:r>
              <a:rPr lang="ro-RO" sz="2600" b="1" dirty="0" smtClean="0">
                <a:solidFill>
                  <a:srgbClr val="FF0000"/>
                </a:solidFill>
              </a:rPr>
              <a:t>(1) al </a:t>
            </a:r>
            <a:r>
              <a:rPr lang="ro-RO" sz="2600" b="1" dirty="0">
                <a:solidFill>
                  <a:srgbClr val="FF0000"/>
                </a:solidFill>
              </a:rPr>
              <a:t>aceluiași act </a:t>
            </a:r>
            <a:r>
              <a:rPr lang="ro-RO" sz="2600" b="1" dirty="0" smtClean="0">
                <a:solidFill>
                  <a:srgbClr val="FF0000"/>
                </a:solidFill>
              </a:rPr>
              <a:t>normativ</a:t>
            </a:r>
            <a:r>
              <a:rPr lang="ro-RO" sz="2600" b="1" dirty="0" smtClean="0">
                <a:solidFill>
                  <a:srgbClr val="0070C0"/>
                </a:solidFill>
              </a:rPr>
              <a:t>.</a:t>
            </a:r>
            <a:endParaRPr lang="en-GB" sz="2600" b="1" dirty="0" smtClean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ro-RO" sz="2600" b="1" dirty="0">
                <a:solidFill>
                  <a:srgbClr val="0070C0"/>
                </a:solidFill>
              </a:rPr>
              <a:t>O</a:t>
            </a:r>
            <a:r>
              <a:rPr lang="en-GB" sz="2600" b="1" dirty="0" err="1" smtClean="0">
                <a:solidFill>
                  <a:srgbClr val="0070C0"/>
                </a:solidFill>
              </a:rPr>
              <a:t>rganizarea</a:t>
            </a:r>
            <a:r>
              <a:rPr lang="en-GB" sz="2600" b="1" dirty="0" smtClean="0">
                <a:solidFill>
                  <a:srgbClr val="0070C0"/>
                </a:solidFill>
              </a:rPr>
              <a:t> </a:t>
            </a:r>
            <a:r>
              <a:rPr lang="ro-RO" sz="2600" b="1" dirty="0">
                <a:solidFill>
                  <a:srgbClr val="0070C0"/>
                </a:solidFill>
              </a:rPr>
              <a:t>ș</a:t>
            </a:r>
            <a:r>
              <a:rPr lang="en-GB" sz="2600" b="1" dirty="0" err="1" smtClean="0">
                <a:solidFill>
                  <a:srgbClr val="0070C0"/>
                </a:solidFill>
              </a:rPr>
              <a:t>i</a:t>
            </a:r>
            <a:r>
              <a:rPr lang="en-GB" sz="2600" b="1" dirty="0" smtClean="0">
                <a:solidFill>
                  <a:srgbClr val="0070C0"/>
                </a:solidFill>
              </a:rPr>
              <a:t> </a:t>
            </a:r>
            <a:r>
              <a:rPr lang="en-GB" sz="2600" b="1" dirty="0" err="1" smtClean="0">
                <a:solidFill>
                  <a:srgbClr val="0070C0"/>
                </a:solidFill>
              </a:rPr>
              <a:t>func</a:t>
            </a:r>
            <a:r>
              <a:rPr lang="ro-RO" sz="2600" b="1" dirty="0" smtClean="0">
                <a:solidFill>
                  <a:srgbClr val="0070C0"/>
                </a:solidFill>
              </a:rPr>
              <a:t>ț</a:t>
            </a:r>
            <a:r>
              <a:rPr lang="en-GB" sz="2600" b="1" dirty="0" err="1" smtClean="0">
                <a:solidFill>
                  <a:srgbClr val="0070C0"/>
                </a:solidFill>
              </a:rPr>
              <a:t>ionarea</a:t>
            </a:r>
            <a:r>
              <a:rPr lang="en-GB" sz="2600" b="1" dirty="0" smtClean="0">
                <a:solidFill>
                  <a:srgbClr val="0070C0"/>
                </a:solidFill>
              </a:rPr>
              <a:t> ANC se </a:t>
            </a:r>
            <a:r>
              <a:rPr lang="en-GB" sz="2600" b="1" dirty="0" err="1" smtClean="0">
                <a:solidFill>
                  <a:srgbClr val="0070C0"/>
                </a:solidFill>
              </a:rPr>
              <a:t>realizeaz</a:t>
            </a:r>
            <a:r>
              <a:rPr lang="ro-RO" sz="2600" b="1" dirty="0" smtClean="0">
                <a:solidFill>
                  <a:srgbClr val="0070C0"/>
                </a:solidFill>
              </a:rPr>
              <a:t>ă</a:t>
            </a:r>
            <a:r>
              <a:rPr lang="en-GB" sz="2600" b="1" dirty="0" smtClean="0">
                <a:solidFill>
                  <a:srgbClr val="0070C0"/>
                </a:solidFill>
              </a:rPr>
              <a:t> </a:t>
            </a:r>
            <a:r>
              <a:rPr lang="en-GB" sz="2600" b="1" dirty="0" err="1" smtClean="0">
                <a:solidFill>
                  <a:srgbClr val="0070C0"/>
                </a:solidFill>
              </a:rPr>
              <a:t>prin</a:t>
            </a:r>
            <a:r>
              <a:rPr lang="en-GB" sz="2600" b="1" dirty="0" smtClean="0">
                <a:solidFill>
                  <a:srgbClr val="0070C0"/>
                </a:solidFill>
              </a:rPr>
              <a:t> Hot</a:t>
            </a:r>
            <a:r>
              <a:rPr lang="ro-RO" sz="2600" b="1" dirty="0" smtClean="0">
                <a:solidFill>
                  <a:srgbClr val="0070C0"/>
                </a:solidFill>
              </a:rPr>
              <a:t>ă</a:t>
            </a:r>
            <a:r>
              <a:rPr lang="en-GB" sz="2600" b="1" dirty="0" smtClean="0">
                <a:solidFill>
                  <a:srgbClr val="0070C0"/>
                </a:solidFill>
              </a:rPr>
              <a:t>r</a:t>
            </a:r>
            <a:r>
              <a:rPr lang="ro-RO" sz="2600" b="1" dirty="0" smtClean="0">
                <a:solidFill>
                  <a:srgbClr val="0070C0"/>
                </a:solidFill>
              </a:rPr>
              <a:t>ă</a:t>
            </a:r>
            <a:r>
              <a:rPr lang="en-GB" sz="2600" b="1" dirty="0" smtClean="0">
                <a:solidFill>
                  <a:srgbClr val="0070C0"/>
                </a:solidFill>
              </a:rPr>
              <a:t>re de </a:t>
            </a:r>
            <a:r>
              <a:rPr lang="ro-RO" sz="2600" b="1" dirty="0" err="1">
                <a:solidFill>
                  <a:srgbClr val="0070C0"/>
                </a:solidFill>
              </a:rPr>
              <a:t>G</a:t>
            </a:r>
            <a:r>
              <a:rPr lang="en-GB" sz="2600" b="1" dirty="0" err="1" smtClean="0">
                <a:solidFill>
                  <a:srgbClr val="0070C0"/>
                </a:solidFill>
              </a:rPr>
              <a:t>uvern</a:t>
            </a:r>
            <a:r>
              <a:rPr lang="en-GB" sz="2600" b="1" dirty="0" smtClean="0">
                <a:solidFill>
                  <a:srgbClr val="0070C0"/>
                </a:solidFill>
              </a:rPr>
              <a:t> conform </a:t>
            </a:r>
            <a:r>
              <a:rPr lang="en-GB" sz="2600" b="1" dirty="0" err="1" smtClean="0">
                <a:solidFill>
                  <a:srgbClr val="0070C0"/>
                </a:solidFill>
              </a:rPr>
              <a:t>prevederilor</a:t>
            </a:r>
            <a:r>
              <a:rPr lang="en-GB" sz="2600" b="1" dirty="0" smtClean="0">
                <a:solidFill>
                  <a:srgbClr val="0070C0"/>
                </a:solidFill>
              </a:rPr>
              <a:t> art.</a:t>
            </a:r>
            <a:r>
              <a:rPr lang="ro-RO" sz="2600" b="1" dirty="0" smtClean="0">
                <a:solidFill>
                  <a:srgbClr val="0070C0"/>
                </a:solidFill>
              </a:rPr>
              <a:t> 194 </a:t>
            </a:r>
            <a:r>
              <a:rPr lang="en-GB" sz="2600" b="1" dirty="0" smtClean="0">
                <a:solidFill>
                  <a:srgbClr val="0070C0"/>
                </a:solidFill>
              </a:rPr>
              <a:t>al</a:t>
            </a:r>
            <a:r>
              <a:rPr lang="ro-RO" sz="2600" b="1" dirty="0" smtClean="0">
                <a:solidFill>
                  <a:srgbClr val="0070C0"/>
                </a:solidFill>
              </a:rPr>
              <a:t>in. (5).</a:t>
            </a:r>
            <a:endParaRPr lang="en-GB" sz="2600" b="1" dirty="0" smtClean="0">
              <a:solidFill>
                <a:srgbClr val="0070C0"/>
              </a:solidFill>
            </a:endParaRPr>
          </a:p>
          <a:p>
            <a:pPr algn="l">
              <a:defRPr/>
            </a:pPr>
            <a:endParaRPr lang="ro-RO" sz="2800" b="1" dirty="0" smtClean="0">
              <a:solidFill>
                <a:srgbClr val="0070C0"/>
              </a:solidFill>
            </a:endParaRPr>
          </a:p>
          <a:p>
            <a:pPr algn="l">
              <a:defRPr/>
            </a:pPr>
            <a:endParaRPr kumimoji="0" lang="ro-RO" sz="18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algn="l"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7055415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77730" y="1627691"/>
            <a:ext cx="11127136" cy="377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2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Consiliul</a:t>
            </a:r>
            <a:r>
              <a:rPr lang="en-GB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GB" sz="32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Administra</a:t>
            </a:r>
            <a:r>
              <a:rPr lang="ro-RO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ț</a:t>
            </a:r>
            <a:r>
              <a:rPr lang="en-GB" sz="32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ie</a:t>
            </a:r>
            <a:r>
              <a:rPr lang="en-GB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al ANC –</a:t>
            </a:r>
            <a:r>
              <a:rPr lang="ro-RO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nou</a:t>
            </a:r>
            <a:r>
              <a:rPr lang="en-GB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pPr algn="just"/>
            <a:endParaRPr lang="ro-RO" sz="32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o-RO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Art</a:t>
            </a:r>
            <a:r>
              <a:rPr lang="ro-RO" b="1" dirty="0">
                <a:solidFill>
                  <a:srgbClr val="FF0000"/>
                </a:solidFill>
                <a:latin typeface="Trebuchet MS" panose="020B0603020202020204" pitchFamily="34" charset="0"/>
              </a:rPr>
              <a:t>. 195 </a:t>
            </a:r>
            <a:r>
              <a:rPr lang="ro-RO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din </a:t>
            </a:r>
            <a:r>
              <a:rPr lang="ro-RO" b="1" dirty="0">
                <a:solidFill>
                  <a:srgbClr val="FF0000"/>
                </a:solidFill>
                <a:latin typeface="Trebuchet MS" panose="020B0603020202020204" pitchFamily="34" charset="0"/>
              </a:rPr>
              <a:t>Legea </a:t>
            </a:r>
            <a:r>
              <a:rPr lang="ro-RO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învățământului </a:t>
            </a:r>
            <a:r>
              <a:rPr lang="ro-RO" b="1" dirty="0">
                <a:solidFill>
                  <a:srgbClr val="FF0000"/>
                </a:solidFill>
                <a:latin typeface="Trebuchet MS" panose="020B0603020202020204" pitchFamily="34" charset="0"/>
              </a:rPr>
              <a:t>superior nr. 199/2023, cu modificările </a:t>
            </a:r>
            <a:r>
              <a:rPr lang="ro-RO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ulterioare, prevede la alin. (5): </a:t>
            </a:r>
          </a:p>
          <a:p>
            <a:pPr algn="just"/>
            <a:r>
              <a:rPr lang="ro-RO" b="1" dirty="0">
                <a:solidFill>
                  <a:srgbClr val="FF0000"/>
                </a:solidFill>
                <a:latin typeface="Trebuchet MS" panose="020B0603020202020204" pitchFamily="34" charset="0"/>
              </a:rPr>
              <a:t>(5) </a:t>
            </a:r>
            <a:r>
              <a:rPr lang="ro-RO" dirty="0">
                <a:latin typeface="Trebuchet MS" panose="020B0603020202020204" pitchFamily="34" charset="0"/>
              </a:rPr>
              <a:t>Consiliul de administraţie este numit prin decizia preşedintelui ANC şi </a:t>
            </a:r>
            <a:r>
              <a:rPr lang="ro-RO" dirty="0" smtClean="0">
                <a:latin typeface="Trebuchet MS" panose="020B0603020202020204" pitchFamily="34" charset="0"/>
              </a:rPr>
              <a:t>este format </a:t>
            </a:r>
            <a:r>
              <a:rPr lang="ro-RO" dirty="0">
                <a:latin typeface="Trebuchet MS" panose="020B0603020202020204" pitchFamily="34" charset="0"/>
              </a:rPr>
              <a:t>din şapte membri: preşedintele ANC şi vicepreşedintele ANC, </a:t>
            </a:r>
            <a:r>
              <a:rPr lang="ro-RO" dirty="0" smtClean="0">
                <a:latin typeface="Trebuchet MS" panose="020B0603020202020204" pitchFamily="34" charset="0"/>
              </a:rPr>
              <a:t>doi reprezentanţi </a:t>
            </a:r>
            <a:r>
              <a:rPr lang="ro-RO" dirty="0">
                <a:latin typeface="Trebuchet MS" panose="020B0603020202020204" pitchFamily="34" charset="0"/>
              </a:rPr>
              <a:t>ai Ministerului Educaţiei, precum şi câte un </a:t>
            </a:r>
            <a:r>
              <a:rPr lang="ro-RO" dirty="0" smtClean="0">
                <a:latin typeface="Trebuchet MS" panose="020B0603020202020204" pitchFamily="34" charset="0"/>
              </a:rPr>
              <a:t>reprezentant desemnat </a:t>
            </a:r>
            <a:r>
              <a:rPr lang="ro-RO" dirty="0">
                <a:latin typeface="Trebuchet MS" panose="020B0603020202020204" pitchFamily="34" charset="0"/>
              </a:rPr>
              <a:t>de Ministerul Muncii şi Solidarităţii Sociale, Ministerul </a:t>
            </a:r>
            <a:r>
              <a:rPr lang="ro-RO" dirty="0" smtClean="0">
                <a:latin typeface="Trebuchet MS" panose="020B0603020202020204" pitchFamily="34" charset="0"/>
              </a:rPr>
              <a:t>Cercetării, Inovării </a:t>
            </a:r>
            <a:r>
              <a:rPr lang="ro-RO" dirty="0">
                <a:latin typeface="Trebuchet MS" panose="020B0603020202020204" pitchFamily="34" charset="0"/>
              </a:rPr>
              <a:t>şi Digitalizării şi Ministerul Finanţelor.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29633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244307" y="1115840"/>
            <a:ext cx="11810308" cy="5219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100" b="1" dirty="0" smtClean="0">
              <a:solidFill>
                <a:srgbClr val="0031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1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2. </a:t>
            </a:r>
            <a:r>
              <a:rPr lang="en-GB" sz="3100" b="1" dirty="0" err="1" smtClean="0">
                <a:solidFill>
                  <a:srgbClr val="00319A"/>
                </a:solidFill>
                <a:latin typeface="Trebuchet MS" panose="020B0603020202020204" pitchFamily="34" charset="0"/>
              </a:rPr>
              <a:t>Atribu</a:t>
            </a: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ț</a:t>
            </a:r>
            <a:r>
              <a:rPr lang="en-GB" sz="31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iile</a:t>
            </a:r>
            <a:r>
              <a:rPr lang="en-GB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ANC conform p</a:t>
            </a: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ropuner</a:t>
            </a:r>
            <a:r>
              <a:rPr lang="en-GB" sz="31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i</a:t>
            </a: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i de HG privind organizarea, structura și funcționarea </a:t>
            </a:r>
            <a:r>
              <a:rPr lang="ro-RO" sz="31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ANC </a:t>
            </a:r>
            <a:endParaRPr lang="ro-RO" sz="3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20000"/>
              </a:lnSpc>
              <a:defRPr/>
            </a:pP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Conform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art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20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196 </a:t>
            </a:r>
            <a:r>
              <a:rPr lang="en-GB" sz="2000" b="1" dirty="0" err="1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alin</a:t>
            </a:r>
            <a:r>
              <a:rPr lang="en-GB" sz="20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(1)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ș</a:t>
            </a:r>
            <a:r>
              <a:rPr lang="en-GB" sz="2000" b="1" dirty="0" err="1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(2) 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din L</a:t>
            </a:r>
            <a:r>
              <a:rPr lang="en-GB" sz="2000" b="1" dirty="0" err="1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eg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învățământului superior nr. </a:t>
            </a:r>
            <a:r>
              <a:rPr lang="en-GB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199/2023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ANC</a:t>
            </a:r>
            <a:r>
              <a:rPr lang="en-GB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gestioneaz</a:t>
            </a:r>
            <a:r>
              <a:rPr kumimoji="0" lang="ro-RO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Na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corelarea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European al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 precum și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Registru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Na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aseline="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particip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strategii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roiecte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ău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ță;</a:t>
            </a:r>
            <a:endParaRPr lang="en-GB" sz="20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2000" noProof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prob</a:t>
            </a:r>
            <a:r>
              <a:rPr kumimoji="0" lang="ro-RO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standardele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ionale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kumimoji="0" lang="en-GB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aseline="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organizeaz</a:t>
            </a:r>
            <a:r>
              <a:rPr lang="ro-RO" sz="2000" baseline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gestioneaz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activitatea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comitetelor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sectoriale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rela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nf</a:t>
            </a:r>
            <a:r>
              <a:rPr kumimoji="0" lang="ro-RO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in</a:t>
            </a:r>
            <a:r>
              <a:rPr kumimoji="0" lang="ro-RO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eaz</a:t>
            </a:r>
            <a:r>
              <a:rPr kumimoji="0" lang="ro-RO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Centru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Na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Acreditare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f</a:t>
            </a:r>
            <a:r>
              <a:rPr kumimoji="0" lang="ro-RO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ără</a:t>
            </a:r>
            <a:r>
              <a:rPr kumimoji="0" lang="ro-RO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personalitate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juridic</a:t>
            </a:r>
            <a:r>
              <a:rPr kumimoji="0" lang="ro-RO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ă;</a:t>
            </a:r>
            <a:endParaRPr kumimoji="0" lang="en-GB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aseline="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reglementeaz</a:t>
            </a:r>
            <a:r>
              <a:rPr lang="ro-RO" sz="2000" baseline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baseline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aseline="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GB" sz="2000" baseline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aseline="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baseline="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ro-RO" sz="2000" baseline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2000" baseline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baseline="0" dirty="0" smtClean="0">
              <a:solidFill>
                <a:srgbClr val="00319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. Conform </a:t>
            </a:r>
            <a:r>
              <a:rPr kumimoji="0" lang="en-GB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propunerii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HG</a:t>
            </a:r>
            <a:r>
              <a:rPr kumimoji="0" lang="ro-RO" sz="2000" b="1" i="0" u="none" strike="noStrike" kern="1200" cap="none" spc="0" normalizeH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Tx/>
              <a:buChar char="-"/>
              <a:defRPr/>
            </a:pP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Punct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Național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Europass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l">
              <a:lnSpc>
                <a:spcPct val="120000"/>
              </a:lnSpc>
              <a:buFontTx/>
              <a:buChar char="-"/>
              <a:defRPr/>
            </a:pP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Centru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Național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Euroguidance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l">
              <a:lnSpc>
                <a:spcPct val="120000"/>
              </a:lnSpc>
              <a:buFontTx/>
              <a:buChar char="-"/>
              <a:defRPr/>
            </a:pP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autoritate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competentă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IMI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l">
              <a:lnSpc>
                <a:spcPct val="120000"/>
              </a:lnSpc>
              <a:buFontTx/>
              <a:buChar char="-"/>
              <a:defRPr/>
            </a:pP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Punct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național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contact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ESCO;</a:t>
            </a:r>
          </a:p>
          <a:p>
            <a:pPr marL="342900" lvl="0" indent="-342900" algn="l">
              <a:lnSpc>
                <a:spcPct val="120000"/>
              </a:lnSpc>
              <a:buFontTx/>
              <a:buChar char="-"/>
              <a:defRPr/>
            </a:pP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recunoașterea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documentelor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la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furnizori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spatiu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UE;</a:t>
            </a:r>
            <a:endParaRPr lang="en-GB" sz="20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Tx/>
              <a:buChar char="-"/>
              <a:defRPr/>
            </a:pP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Serviciu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Național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Asistență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EPALE;</a:t>
            </a:r>
          </a:p>
          <a:p>
            <a:pPr marL="342900" lvl="0" indent="-342900" algn="l">
              <a:lnSpc>
                <a:spcPct val="120000"/>
              </a:lnSpc>
              <a:buFontTx/>
              <a:buChar char="-"/>
              <a:defRPr/>
            </a:pP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activități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educației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l">
              <a:lnSpc>
                <a:spcPct val="120000"/>
              </a:lnSpc>
              <a:buFontTx/>
              <a:buChar char="-"/>
              <a:defRPr/>
            </a:pP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instituție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reglementare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ocupațiile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specialist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sisteme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evaluator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”;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gestioneaz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registrele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aferente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2234429"/>
            <a:ext cx="11127136" cy="247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sz="18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4981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lvl="0" indent="450850" algn="ctr" defTabSz="914400" rtl="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1" i="0" u="none" strike="noStrike" kern="1200" cap="none" spc="280" normalizeH="0" baseline="0" noProof="0">
                    <a:ln>
                      <a:noFill/>
                    </a:ln>
                    <a:solidFill>
                      <a:srgbClr val="1C186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Times New Roman" panose="02020603050405020304" pitchFamily="18" charset="0"/>
                    <a:cs typeface="+mn-cs"/>
                  </a:rPr>
                  <a:t>Înregistrat ca operator de date cu caracter personal cu nr.25720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111800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63733"/>
            <a:ext cx="12501403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30590" y="1036130"/>
            <a:ext cx="11221416" cy="5354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3. </a:t>
            </a:r>
            <a:r>
              <a:rPr lang="ro-RO" sz="32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Î</a:t>
            </a:r>
            <a:r>
              <a:rPr lang="en-GB" sz="32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nfi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</a:t>
            </a:r>
            <a:r>
              <a:rPr lang="en-GB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n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ța</a:t>
            </a:r>
            <a:r>
              <a:rPr lang="en-GB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rea,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32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organizarea</a:t>
            </a:r>
            <a:r>
              <a:rPr lang="en-GB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,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32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func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GB" sz="32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ionarea</a:t>
            </a:r>
            <a:r>
              <a:rPr lang="en-GB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ro-RO" sz="32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ș</a:t>
            </a:r>
            <a:r>
              <a:rPr lang="en-GB" sz="32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</a:t>
            </a:r>
            <a:r>
              <a:rPr lang="en-GB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32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atribu</a:t>
            </a:r>
            <a:r>
              <a:rPr lang="ro-RO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GB" sz="32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iile</a:t>
            </a:r>
            <a:r>
              <a:rPr lang="en-GB" sz="32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 </a:t>
            </a:r>
            <a:endParaRPr lang="en-GB" sz="3200" b="1" dirty="0">
              <a:solidFill>
                <a:srgbClr val="00319A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Consiliul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Național al Calificărilor</a:t>
            </a:r>
            <a:endParaRPr lang="ro-RO" sz="3200" b="1" dirty="0" smtClean="0">
              <a:solidFill>
                <a:srgbClr val="00319A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endParaRPr lang="ro-RO" sz="2200" b="1" dirty="0">
              <a:solidFill>
                <a:srgbClr val="00319A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o-RO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nfiin</a:t>
            </a:r>
            <a:r>
              <a:rPr lang="ro-RO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ro-RO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o-RO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prezent, Consiliul Național al Calificărilor funcționează conform prevederilor Ordinului ministrului educației naționale nr. 4403/04.08.2022 pentru aprobarea Regulamentului de organizare și funcționare a Consiliului Național al Calificărilor.</a:t>
            </a:r>
          </a:p>
          <a:p>
            <a:pPr algn="just">
              <a:lnSpc>
                <a:spcPct val="120000"/>
              </a:lnSpc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ro-RO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din </a:t>
            </a:r>
            <a:r>
              <a:rPr lang="ro-RO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Legea </a:t>
            </a:r>
            <a:r>
              <a:rPr lang="ro-RO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învățământului </a:t>
            </a:r>
            <a:r>
              <a:rPr lang="ro-RO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nr. 199/2023, cu modificările </a:t>
            </a:r>
            <a:r>
              <a:rPr lang="ro-RO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ulterioare, prevede la alin. (11): </a:t>
            </a:r>
          </a:p>
          <a:p>
            <a:pPr algn="just"/>
            <a:r>
              <a:rPr lang="ro-RO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</a:t>
            </a:r>
            <a:r>
              <a:rPr lang="ro-RO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nivelul ANC se constituie un consiliu cu rol consultativ, format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reprezentaţi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instituţiilor de învăţământ preuniversitar şi universitar,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studenţilor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asociaţiilor profesionale, ai administraţiei publice centrale,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patronatelor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sindicatelor şi ai comitetelor sectoriale. Consiliul asistă ANC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stabilirea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strategiilor naţionale şi a planurilor de acţiuni pentru dezvoltarea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CNC şi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educaţiei şi formării profesionale a adulţilor pe tot parcursul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vieţii. Regulamentul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organizare şi funcţionare a consiliului este aprobat prin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 al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ministrului educaţiei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o-RO" sz="26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0688522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63733"/>
            <a:ext cx="12501403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30590" y="1275706"/>
            <a:ext cx="11221416" cy="4685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3. 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Inf</a:t>
            </a:r>
            <a:r>
              <a:rPr lang="ro-RO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in</a:t>
            </a:r>
            <a:r>
              <a:rPr lang="ro-RO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area,</a:t>
            </a:r>
            <a:r>
              <a:rPr lang="ro-RO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organizarea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,</a:t>
            </a:r>
            <a:r>
              <a:rPr lang="ro-RO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func</a:t>
            </a:r>
            <a:r>
              <a:rPr lang="ro-RO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ionarea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ro-RO" sz="46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ș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atribu</a:t>
            </a:r>
            <a:r>
              <a:rPr lang="ro-RO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iile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 </a:t>
            </a:r>
            <a:r>
              <a:rPr lang="en-GB" sz="46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CNC</a:t>
            </a:r>
          </a:p>
          <a:p>
            <a:r>
              <a:rPr lang="en-GB" sz="46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Conform 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4600" b="1" dirty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HG 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de 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organizare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si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GB" sz="4600" b="1" dirty="0" err="1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functionare</a:t>
            </a:r>
            <a:r>
              <a:rPr lang="en-GB" sz="4600" b="1" dirty="0" smtClean="0">
                <a:solidFill>
                  <a:srgbClr val="00319A"/>
                </a:solidFill>
                <a:latin typeface="Trebuchet MS" panose="020B0603020202020204" pitchFamily="34" charset="0"/>
                <a:ea typeface="+mj-ea"/>
                <a:cs typeface="+mj-cs"/>
              </a:rPr>
              <a:t> al ANC </a:t>
            </a:r>
            <a:endParaRPr lang="ro-RO" sz="4600" b="1" dirty="0">
              <a:solidFill>
                <a:srgbClr val="00319A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just">
              <a:lnSpc>
                <a:spcPct val="120000"/>
              </a:lnSpc>
            </a:pPr>
            <a:r>
              <a:rPr lang="ro-RO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Art. 8 </a:t>
            </a:r>
            <a:r>
              <a:rPr lang="ro-RO" sz="2600" dirty="0">
                <a:latin typeface="Trebuchet MS" panose="020B0603020202020204" pitchFamily="34" charset="0"/>
              </a:rPr>
              <a:t>(1) La nivelul ANC funcționează un Consiliu cu rol consultativ, fără personalitate juridică. </a:t>
            </a:r>
          </a:p>
          <a:p>
            <a:pPr algn="just">
              <a:lnSpc>
                <a:spcPct val="120000"/>
              </a:lnSpc>
            </a:pPr>
            <a:r>
              <a:rPr lang="ro-RO" sz="2600" dirty="0">
                <a:latin typeface="Trebuchet MS" panose="020B0603020202020204" pitchFamily="34" charset="0"/>
              </a:rPr>
              <a:t>(2) Consiliul este format din reprezentați ai instituțiilor de învățământ preuniversitar şi universitar, </a:t>
            </a:r>
            <a:r>
              <a:rPr lang="ro-RO" sz="2600" dirty="0" smtClean="0">
                <a:latin typeface="Trebuchet MS" panose="020B0603020202020204" pitchFamily="34" charset="0"/>
              </a:rPr>
              <a:t>ai studenților</a:t>
            </a:r>
            <a:r>
              <a:rPr lang="ro-RO" sz="2600" dirty="0">
                <a:latin typeface="Trebuchet MS" panose="020B0603020202020204" pitchFamily="34" charset="0"/>
              </a:rPr>
              <a:t>, ai asociațiilor profesionale, ai administrației publice centrale, ai patronatelor, </a:t>
            </a:r>
            <a:r>
              <a:rPr lang="ro-RO" sz="2600" dirty="0" smtClean="0">
                <a:latin typeface="Trebuchet MS" panose="020B0603020202020204" pitchFamily="34" charset="0"/>
              </a:rPr>
              <a:t>ai sindicatelor </a:t>
            </a:r>
            <a:r>
              <a:rPr lang="ro-RO" sz="2600" dirty="0">
                <a:latin typeface="Trebuchet MS" panose="020B0603020202020204" pitchFamily="34" charset="0"/>
              </a:rPr>
              <a:t>şi ai comitetelor sectoriale. Numirea membrilor Consiliului se face prin decizie </a:t>
            </a:r>
            <a:r>
              <a:rPr lang="ro-RO" sz="2600" dirty="0" smtClean="0">
                <a:latin typeface="Trebuchet MS" panose="020B0603020202020204" pitchFamily="34" charset="0"/>
              </a:rPr>
              <a:t>a președintelui </a:t>
            </a:r>
            <a:r>
              <a:rPr lang="ro-RO" sz="2600" dirty="0">
                <a:latin typeface="Trebuchet MS" panose="020B0603020202020204" pitchFamily="34" charset="0"/>
              </a:rPr>
              <a:t>ANC.</a:t>
            </a:r>
          </a:p>
          <a:p>
            <a:pPr algn="just">
              <a:lnSpc>
                <a:spcPct val="120000"/>
              </a:lnSpc>
            </a:pPr>
            <a:r>
              <a:rPr lang="ro-RO" sz="2600" dirty="0">
                <a:latin typeface="Trebuchet MS" panose="020B0603020202020204" pitchFamily="34" charset="0"/>
              </a:rPr>
              <a:t>(3) Regulamentul de organizare şi funcționare a consiliului prevăzut la alin. (1) este aprobat prin </a:t>
            </a:r>
            <a:r>
              <a:rPr lang="ro-RO" sz="2600" dirty="0" smtClean="0">
                <a:latin typeface="Trebuchet MS" panose="020B0603020202020204" pitchFamily="34" charset="0"/>
              </a:rPr>
              <a:t>ordin al </a:t>
            </a:r>
            <a:r>
              <a:rPr lang="ro-RO" sz="2600" dirty="0">
                <a:latin typeface="Trebuchet MS" panose="020B0603020202020204" pitchFamily="34" charset="0"/>
              </a:rPr>
              <a:t>ministrului educației.</a:t>
            </a:r>
          </a:p>
          <a:p>
            <a:pPr algn="just">
              <a:lnSpc>
                <a:spcPct val="120000"/>
              </a:lnSpc>
            </a:pPr>
            <a:r>
              <a:rPr lang="ro-RO" sz="2600" dirty="0">
                <a:latin typeface="Trebuchet MS" panose="020B0603020202020204" pitchFamily="34" charset="0"/>
              </a:rPr>
              <a:t>(4) Pentru participarea la ședințele Consiliului prevăzut la alin. (1), membrii acestuia nu beneficiază </a:t>
            </a:r>
            <a:r>
              <a:rPr lang="ro-RO" sz="2600" dirty="0" smtClean="0">
                <a:latin typeface="Trebuchet MS" panose="020B0603020202020204" pitchFamily="34" charset="0"/>
              </a:rPr>
              <a:t>de indemnizație</a:t>
            </a:r>
            <a:r>
              <a:rPr lang="ro-RO" sz="2600" dirty="0">
                <a:latin typeface="Trebuchet MS" panose="020B0603020202020204" pitchFamily="34" charset="0"/>
              </a:rPr>
              <a:t>. </a:t>
            </a:r>
          </a:p>
          <a:p>
            <a:pPr algn="just">
              <a:lnSpc>
                <a:spcPct val="120000"/>
              </a:lnSpc>
            </a:pPr>
            <a:r>
              <a:rPr lang="ro-RO" sz="2600" dirty="0">
                <a:latin typeface="Trebuchet MS" panose="020B0603020202020204" pitchFamily="34" charset="0"/>
              </a:rPr>
              <a:t>(5) Finanțarea activităților de protocol, secretariat, aferente organizării ședințelor Consiliului se </a:t>
            </a:r>
            <a:r>
              <a:rPr lang="ro-RO" sz="2600" dirty="0" smtClean="0">
                <a:latin typeface="Trebuchet MS" panose="020B0603020202020204" pitchFamily="34" charset="0"/>
              </a:rPr>
              <a:t>face din </a:t>
            </a:r>
            <a:r>
              <a:rPr lang="ro-RO" sz="2600" dirty="0">
                <a:latin typeface="Trebuchet MS" panose="020B0603020202020204" pitchFamily="34" charset="0"/>
              </a:rPr>
              <a:t>bugetul ANC, în condițiile legii. </a:t>
            </a:r>
          </a:p>
          <a:p>
            <a:pPr algn="just">
              <a:lnSpc>
                <a:spcPct val="120000"/>
              </a:lnSpc>
            </a:pPr>
            <a:r>
              <a:rPr lang="ro-RO" sz="2600" dirty="0">
                <a:latin typeface="Trebuchet MS" panose="020B0603020202020204" pitchFamily="34" charset="0"/>
              </a:rPr>
              <a:t>(6) Președintele şi vicepreședintele ANC sunt membri de drept în Consiliu. </a:t>
            </a:r>
          </a:p>
          <a:p>
            <a:pPr algn="just">
              <a:lnSpc>
                <a:spcPct val="120000"/>
              </a:lnSpc>
            </a:pPr>
            <a:r>
              <a:rPr lang="ro-RO" sz="2600" dirty="0">
                <a:latin typeface="Trebuchet MS" panose="020B0603020202020204" pitchFamily="34" charset="0"/>
              </a:rPr>
              <a:t>(7) Mandatul membrilor Consiliului este de 3 ani.</a:t>
            </a:r>
            <a:endParaRPr kumimoji="0" lang="en-US" sz="22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96403-58C0-BA93-2E80-88A9A2065112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C794C7-4EC2-3B98-178B-0D9FC8B0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96EB93-42B7-8562-9427-ED5581D5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EF5AD6-CDFF-F500-4179-9B4E8DEA4CBE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575EF222-E0B3-CFF6-2BC6-D2D896EF9B5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620DD0-F67F-A4F6-ABF2-03C331CBCAA5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C58D43-CAA3-E1D5-6961-C74FAA1C9890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23155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7556</TotalTime>
  <Words>4862</Words>
  <Application>Microsoft Office PowerPoint</Application>
  <PresentationFormat>Widescreen</PresentationFormat>
  <Paragraphs>341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Corbel</vt:lpstr>
      <vt:lpstr>Times New Roman</vt:lpstr>
      <vt:lpstr>Trebuchet MS</vt:lpstr>
      <vt:lpstr>Wingdings</vt:lpstr>
      <vt:lpstr>Office Theme</vt:lpstr>
      <vt:lpstr>1_Office Theme</vt:lpstr>
      <vt:lpstr>Retrospect</vt:lpstr>
      <vt:lpstr>   Autoritatea Națională pentru Calificări      2023-2024  </vt:lpstr>
      <vt:lpstr>I.ANC,organizare ,atributii ,acte juridice –conform legii 199/2023  SUMAR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4.3. Acte normative aprobate în anul 2023</vt:lpstr>
      <vt:lpstr>PowerPoint Presentation</vt:lpstr>
      <vt:lpstr>4.4. PE CIRCUITUL DE AVIZARE ÎN ANUL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II.Reglemetari in legile educatiei  </vt:lpstr>
      <vt:lpstr>1. Art. 184 (6) Ordin al ministrului educației privind microcertificările </vt:lpstr>
      <vt:lpstr>CATACTERISTICI</vt:lpstr>
      <vt:lpstr>2. Art. 188 (3) Ordin al ministrului educației pentru aprobarea Metodologiei privind identificarea, descrierea, evaluarea, validarea și certificarea rezultatelor învățării obținute în contexte non-formale și informale </vt:lpstr>
      <vt:lpstr>3. Art. 195 (1) (b) Hotărâre a Guvernului pentru aprobarea Registrului național al calificărilor – RNC </vt:lpstr>
      <vt:lpstr>4. Art. 195 (1) (d) Hotărâre a Guvernului pentru aprobarea Metodologiei privind corespondența nivelurilor de calificare și titlurile ocupațiilor din COR </vt:lpstr>
      <vt:lpstr>5. Art. 195 (1)(f) Ordin comun al ministrului Educației și ministrului Muncii și Solidarității Sociale pentru aprobarea Metodologiei privind elaborarea, validarea, aprobarea și gestionarea standardelor ocupaționale și de calificare</vt:lpstr>
      <vt:lpstr>6. Art. 195 (1) (l) Ordin al ministrului educației pentru aprobarea Metodologiei de acordare a creditelor transferabile în învățarea pe tot parcursul vieții. </vt:lpstr>
      <vt:lpstr>7. Art. 73 (3) Ordin al ministrului educației pentru aprobarea Metodologiei-cadru de organizare și desfășurare a programelor de formare profesională a adulților precum și tipurile acestora</vt:lpstr>
      <vt:lpstr>Competențe: cheie; profesionale; transversale</vt:lpstr>
      <vt:lpstr>Formarea profesională a adulților - FPA</vt:lpstr>
      <vt:lpstr>Tipuri de programe postuniversitare </vt:lpstr>
      <vt:lpstr>8. Noutăți: ISCED, anagajabilitatea, specialistul în sisteme de calificare   </vt:lpstr>
      <vt:lpstr>9. Lucrăm pentru crearea Spațiului European al Educației SEE-2025-2030 (COM CE -18.11.22)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Invatamantul Teologic in contextul actual</dc:title>
  <dc:creator>Postavaru</dc:creator>
  <cp:lastModifiedBy>AMA-01</cp:lastModifiedBy>
  <cp:revision>575</cp:revision>
  <cp:lastPrinted>2022-11-01T12:52:54Z</cp:lastPrinted>
  <dcterms:created xsi:type="dcterms:W3CDTF">2022-07-28T22:37:13Z</dcterms:created>
  <dcterms:modified xsi:type="dcterms:W3CDTF">2023-11-18T16:06:20Z</dcterms:modified>
</cp:coreProperties>
</file>