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8" r:id="rId1"/>
    <p:sldMasterId id="2147484233" r:id="rId2"/>
  </p:sldMasterIdLst>
  <p:notesMasterIdLst>
    <p:notesMasterId r:id="rId37"/>
  </p:notesMasterIdLst>
  <p:handoutMasterIdLst>
    <p:handoutMasterId r:id="rId38"/>
  </p:handoutMasterIdLst>
  <p:sldIdLst>
    <p:sldId id="256" r:id="rId3"/>
    <p:sldId id="335" r:id="rId4"/>
    <p:sldId id="336" r:id="rId5"/>
    <p:sldId id="337" r:id="rId6"/>
    <p:sldId id="327" r:id="rId7"/>
    <p:sldId id="331" r:id="rId8"/>
    <p:sldId id="332" r:id="rId9"/>
    <p:sldId id="333" r:id="rId10"/>
    <p:sldId id="291" r:id="rId11"/>
    <p:sldId id="301" r:id="rId12"/>
    <p:sldId id="302" r:id="rId13"/>
    <p:sldId id="270" r:id="rId14"/>
    <p:sldId id="300" r:id="rId15"/>
    <p:sldId id="299" r:id="rId16"/>
    <p:sldId id="281" r:id="rId17"/>
    <p:sldId id="303" r:id="rId18"/>
    <p:sldId id="304" r:id="rId19"/>
    <p:sldId id="305" r:id="rId20"/>
    <p:sldId id="306" r:id="rId21"/>
    <p:sldId id="307" r:id="rId22"/>
    <p:sldId id="308" r:id="rId23"/>
    <p:sldId id="309" r:id="rId24"/>
    <p:sldId id="310" r:id="rId25"/>
    <p:sldId id="311" r:id="rId26"/>
    <p:sldId id="312" r:id="rId27"/>
    <p:sldId id="313" r:id="rId28"/>
    <p:sldId id="334" r:id="rId29"/>
    <p:sldId id="314" r:id="rId30"/>
    <p:sldId id="315" r:id="rId31"/>
    <p:sldId id="316" r:id="rId32"/>
    <p:sldId id="317" r:id="rId33"/>
    <p:sldId id="325" r:id="rId34"/>
    <p:sldId id="326" r:id="rId35"/>
    <p:sldId id="288"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116" d="100"/>
          <a:sy n="116" d="100"/>
        </p:scale>
        <p:origin x="102" y="114"/>
      </p:cViewPr>
      <p:guideLst/>
    </p:cSldViewPr>
  </p:slideViewPr>
  <p:notesTextViewPr>
    <p:cViewPr>
      <p:scale>
        <a:sx n="1" d="1"/>
        <a:sy n="1" d="1"/>
      </p:scale>
      <p:origin x="0" y="0"/>
    </p:cViewPr>
  </p:notesTextViewPr>
  <p:notesViewPr>
    <p:cSldViewPr snapToGrid="0">
      <p:cViewPr varScale="1">
        <p:scale>
          <a:sx n="78" d="100"/>
          <a:sy n="78" d="100"/>
        </p:scale>
        <p:origin x="397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60701AE-0CF1-43D7-BBD5-76B1130CD5C4}" type="datetimeFigureOut">
              <a:rPr lang="en-US" smtClean="0"/>
              <a:t>1/30/2019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48A9963-FB9B-4D46-BF49-F5557EDBD255}" type="slidenum">
              <a:rPr lang="en-US" smtClean="0"/>
              <a:t>‹#›</a:t>
            </a:fld>
            <a:endParaRPr lang="en-US"/>
          </a:p>
        </p:txBody>
      </p:sp>
    </p:spTree>
    <p:extLst>
      <p:ext uri="{BB962C8B-B14F-4D97-AF65-F5344CB8AC3E}">
        <p14:creationId xmlns:p14="http://schemas.microsoft.com/office/powerpoint/2010/main" val="2068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76B0092C-C474-4DA2-A304-7A4593990746}" type="datetimeFigureOut">
              <a:rPr lang="en-US" smtClean="0"/>
              <a:t>1/30/2019</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BB175B-D5B8-47E6-B844-44BCF4535365}" type="slidenum">
              <a:rPr lang="en-US" smtClean="0"/>
              <a:t>1</a:t>
            </a:fld>
            <a:endParaRPr lang="en-US"/>
          </a:p>
        </p:txBody>
      </p:sp>
    </p:spTree>
    <p:extLst>
      <p:ext uri="{BB962C8B-B14F-4D97-AF65-F5344CB8AC3E}">
        <p14:creationId xmlns:p14="http://schemas.microsoft.com/office/powerpoint/2010/main" val="2890547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301022-D706-4DF2-84BD-BC11A857800E}"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pic>
        <p:nvPicPr>
          <p:cNvPr id="18" name="Picture 17"/>
          <p:cNvPicPr/>
          <p:nvPr userDrawn="1"/>
        </p:nvPicPr>
        <p:blipFill>
          <a:blip r:embed="rId2" cstate="print">
            <a:extLst>
              <a:ext uri="{28A0092B-C50C-407E-A947-70E740481C1C}">
                <a14:useLocalDpi xmlns:a14="http://schemas.microsoft.com/office/drawing/2010/main" val="0"/>
              </a:ext>
            </a:extLst>
          </a:blip>
          <a:stretch>
            <a:fillRect/>
          </a:stretch>
        </p:blipFill>
        <p:spPr>
          <a:xfrm>
            <a:off x="924097" y="155364"/>
            <a:ext cx="3387090" cy="719455"/>
          </a:xfrm>
          <a:prstGeom prst="rect">
            <a:avLst/>
          </a:prstGeom>
        </p:spPr>
      </p:pic>
      <p:pic>
        <p:nvPicPr>
          <p:cNvPr id="28" name="Picture 27"/>
          <p:cNvPicPr/>
          <p:nvPr userDrawn="1"/>
        </p:nvPicPr>
        <p:blipFill>
          <a:blip r:embed="rId3">
            <a:extLst>
              <a:ext uri="{28A0092B-C50C-407E-A947-70E740481C1C}">
                <a14:useLocalDpi xmlns:a14="http://schemas.microsoft.com/office/drawing/2010/main" val="0"/>
              </a:ext>
            </a:extLst>
          </a:blip>
          <a:stretch>
            <a:fillRect/>
          </a:stretch>
        </p:blipFill>
        <p:spPr>
          <a:xfrm>
            <a:off x="4886022" y="191876"/>
            <a:ext cx="1504950" cy="646430"/>
          </a:xfrm>
          <a:prstGeom prst="rect">
            <a:avLst/>
          </a:prstGeom>
        </p:spPr>
      </p:pic>
      <p:pic>
        <p:nvPicPr>
          <p:cNvPr id="29" name="Picture 28" descr="C:\Users\Drivers\Documents\My Documents\2019\ianuarie - aprilie\RO PRES\RO\_LOGO\LOGO - FULL VERSION\CMYK\JPG\Logo-RO-FULL-CMYK.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26363" y="191876"/>
            <a:ext cx="1829435" cy="755650"/>
          </a:xfrm>
          <a:prstGeom prst="rect">
            <a:avLst/>
          </a:prstGeom>
          <a:noFill/>
          <a:ln>
            <a:noFill/>
          </a:ln>
        </p:spPr>
      </p:pic>
    </p:spTree>
    <p:extLst>
      <p:ext uri="{BB962C8B-B14F-4D97-AF65-F5344CB8AC3E}">
        <p14:creationId xmlns:p14="http://schemas.microsoft.com/office/powerpoint/2010/main" val="649368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9023588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500787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97478146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310785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52789590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F5B058-50BC-4C9E-8A33-88DA2126ABCB}"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4220056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D5FEEF-02F7-4D25-90AF-247FE1723B12}"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1388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918585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4104435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5FCCBF-6F67-4A76-85F8-D7CD9F23D297}"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98755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E8BBD-F4B1-4CC1-A8B2-F2CB485F3FCC}"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8881133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FCCBF-6F67-4A76-85F8-D7CD9F23D297}"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913691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FCCBF-6F67-4A76-85F8-D7CD9F23D297}" type="datetimeFigureOut">
              <a:rPr lang="en-US" smtClean="0"/>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75977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FCCBF-6F67-4A76-85F8-D7CD9F23D297}" type="datetimeFigureOut">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5544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FCCBF-6F67-4A76-85F8-D7CD9F23D297}" type="datetimeFigureOut">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300798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479358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860130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003090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4553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1/30/2019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114516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77C3C-C6F9-4E57-A3AC-3310D6ACE69F}"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40459610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BE76E7-1E2A-4BC1-B0C3-C952144415E6}" type="datetime1">
              <a:rPr lang="en-US" smtClean="0"/>
              <a:t>1/30/2019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327298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8D92E0-18BB-4DC1-8CA4-6F28E890039D}" type="datetime1">
              <a:rPr lang="en-US" smtClean="0"/>
              <a:t>1/30/2019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82937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1/30/2019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57033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1/30/2019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2492478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
        <p:nvSpPr>
          <p:cNvPr id="5" name="Date Placeholder 4"/>
          <p:cNvSpPr>
            <a:spLocks noGrp="1"/>
          </p:cNvSpPr>
          <p:nvPr>
            <p:ph type="dt" sz="half" idx="10"/>
          </p:nvPr>
        </p:nvSpPr>
        <p:spPr/>
        <p:txBody>
          <a:bodyPr/>
          <a:lstStyle/>
          <a:p>
            <a:fld id="{C14BA2A3-5110-4CC9-998A-2A5DC1E87752}" type="datetime1">
              <a:rPr lang="en-US" smtClean="0"/>
              <a:t>1/30/2019</a:t>
            </a:fld>
            <a:endParaRPr lang="en-US"/>
          </a:p>
        </p:txBody>
      </p:sp>
    </p:spTree>
    <p:extLst>
      <p:ext uri="{BB962C8B-B14F-4D97-AF65-F5344CB8AC3E}">
        <p14:creationId xmlns:p14="http://schemas.microsoft.com/office/powerpoint/2010/main" val="28491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BE6BE9-32AC-4CCC-972A-BFEDA199F563}" type="datetime1">
              <a:rPr lang="en-US" smtClean="0"/>
              <a:t>1/30/2019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50D555-AD09-4184-8F27-884809BFB095}" type="slidenum">
              <a:rPr lang="en-US" smtClean="0"/>
              <a:t>‹#›</a:t>
            </a:fld>
            <a:endParaRPr lang="en-US"/>
          </a:p>
        </p:txBody>
      </p:sp>
      <p:pic>
        <p:nvPicPr>
          <p:cNvPr id="18" name="Picture 17"/>
          <p:cNvPicPr/>
          <p:nvPr userDrawn="1"/>
        </p:nvPicPr>
        <p:blipFill>
          <a:blip r:embed="rId18" cstate="print">
            <a:extLst>
              <a:ext uri="{28A0092B-C50C-407E-A947-70E740481C1C}">
                <a14:useLocalDpi xmlns:a14="http://schemas.microsoft.com/office/drawing/2010/main" val="0"/>
              </a:ext>
            </a:extLst>
          </a:blip>
          <a:stretch>
            <a:fillRect/>
          </a:stretch>
        </p:blipFill>
        <p:spPr>
          <a:xfrm>
            <a:off x="924097" y="155364"/>
            <a:ext cx="3387090" cy="719455"/>
          </a:xfrm>
          <a:prstGeom prst="rect">
            <a:avLst/>
          </a:prstGeom>
        </p:spPr>
      </p:pic>
      <p:pic>
        <p:nvPicPr>
          <p:cNvPr id="29" name="Picture 28"/>
          <p:cNvPicPr/>
          <p:nvPr userDrawn="1"/>
        </p:nvPicPr>
        <p:blipFill>
          <a:blip r:embed="rId19">
            <a:extLst>
              <a:ext uri="{28A0092B-C50C-407E-A947-70E740481C1C}">
                <a14:useLocalDpi xmlns:a14="http://schemas.microsoft.com/office/drawing/2010/main" val="0"/>
              </a:ext>
            </a:extLst>
          </a:blip>
          <a:stretch>
            <a:fillRect/>
          </a:stretch>
        </p:blipFill>
        <p:spPr>
          <a:xfrm>
            <a:off x="4886022" y="191876"/>
            <a:ext cx="1504950" cy="646430"/>
          </a:xfrm>
          <a:prstGeom prst="rect">
            <a:avLst/>
          </a:prstGeom>
        </p:spPr>
      </p:pic>
      <p:pic>
        <p:nvPicPr>
          <p:cNvPr id="30" name="Picture 29" descr="C:\Users\Drivers\Documents\My Documents\2019\ianuarie - aprilie\RO PRES\RO\_LOGO\LOGO - FULL VERSION\CMYK\JPG\Logo-RO-FULL-CMYK.jpg"/>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126363" y="191876"/>
            <a:ext cx="1829435" cy="755650"/>
          </a:xfrm>
          <a:prstGeom prst="rect">
            <a:avLst/>
          </a:prstGeom>
          <a:noFill/>
          <a:ln>
            <a:noFill/>
          </a:ln>
        </p:spPr>
      </p:pic>
    </p:spTree>
    <p:extLst>
      <p:ext uri="{BB962C8B-B14F-4D97-AF65-F5344CB8AC3E}">
        <p14:creationId xmlns:p14="http://schemas.microsoft.com/office/powerpoint/2010/main" val="1824170993"/>
      </p:ext>
    </p:extLst>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1/30/2019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493616" y="230188"/>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455541" y="266700"/>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95882" y="266700"/>
            <a:ext cx="1829435" cy="755650"/>
          </a:xfrm>
          <a:prstGeom prst="rect">
            <a:avLst/>
          </a:prstGeom>
          <a:noFill/>
          <a:ln>
            <a:noFill/>
          </a:ln>
        </p:spPr>
      </p:pic>
    </p:spTree>
    <p:extLst>
      <p:ext uri="{BB962C8B-B14F-4D97-AF65-F5344CB8AC3E}">
        <p14:creationId xmlns:p14="http://schemas.microsoft.com/office/powerpoint/2010/main" val="383748326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165" y="1736971"/>
            <a:ext cx="9983586" cy="1265022"/>
          </a:xfrm>
        </p:spPr>
        <p:txBody>
          <a:bodyPr>
            <a:normAutofit fontScale="90000"/>
          </a:bodyPr>
          <a:lstStyle/>
          <a:p>
            <a:pPr algn="ctr"/>
            <a:r>
              <a:rPr lang="ro-RO" b="1" dirty="0" smtClean="0"/>
              <a:t>ISCED</a:t>
            </a:r>
            <a:r>
              <a:rPr lang="en-US" b="1" dirty="0" smtClean="0"/>
              <a:t> </a:t>
            </a:r>
            <a:r>
              <a:rPr lang="ro-RO" b="1" dirty="0" smtClean="0"/>
              <a:t>î</a:t>
            </a:r>
            <a:r>
              <a:rPr lang="en-US" b="1" dirty="0" smtClean="0"/>
              <a:t>n </a:t>
            </a:r>
            <a:r>
              <a:rPr lang="ro-RO" b="1" dirty="0" smtClean="0"/>
              <a:t>Î</a:t>
            </a:r>
            <a:r>
              <a:rPr lang="en-US" b="1" dirty="0" err="1" smtClean="0"/>
              <a:t>nv</a:t>
            </a:r>
            <a:r>
              <a:rPr lang="ro-RO" b="1" dirty="0" err="1" smtClean="0"/>
              <a:t>ăță</a:t>
            </a:r>
            <a:r>
              <a:rPr lang="en-US" b="1" dirty="0" smtClean="0"/>
              <a:t>m</a:t>
            </a:r>
            <a:r>
              <a:rPr lang="ro-RO" b="1" dirty="0" smtClean="0"/>
              <a:t>â</a:t>
            </a:r>
            <a:r>
              <a:rPr lang="en-US" b="1" dirty="0" err="1" smtClean="0"/>
              <a:t>ntul</a:t>
            </a:r>
            <a:r>
              <a:rPr lang="en-US" b="1" dirty="0" smtClean="0"/>
              <a:t> </a:t>
            </a:r>
            <a:r>
              <a:rPr lang="ro-RO" b="1" dirty="0" smtClean="0"/>
              <a:t>S</a:t>
            </a:r>
            <a:r>
              <a:rPr lang="en-US" b="1" dirty="0" err="1" smtClean="0"/>
              <a:t>uperior</a:t>
            </a:r>
            <a:r>
              <a:rPr lang="en-US" b="1" dirty="0" smtClean="0"/>
              <a:t>   </a:t>
            </a:r>
            <a:endParaRPr lang="en-US" b="1" dirty="0"/>
          </a:p>
        </p:txBody>
      </p:sp>
      <p:sp>
        <p:nvSpPr>
          <p:cNvPr id="3" name="Subtitle 2"/>
          <p:cNvSpPr>
            <a:spLocks noGrp="1"/>
          </p:cNvSpPr>
          <p:nvPr>
            <p:ph type="subTitle" idx="1"/>
          </p:nvPr>
        </p:nvSpPr>
        <p:spPr>
          <a:xfrm>
            <a:off x="473826" y="4010498"/>
            <a:ext cx="10087082" cy="1655762"/>
          </a:xfrm>
        </p:spPr>
        <p:txBody>
          <a:bodyPr>
            <a:normAutofit fontScale="92500" lnSpcReduction="20000"/>
          </a:bodyPr>
          <a:lstStyle/>
          <a:p>
            <a:pPr algn="ctr"/>
            <a:r>
              <a:rPr lang="ro-RO" dirty="0" smtClean="0"/>
              <a:t>          </a:t>
            </a:r>
            <a:r>
              <a:rPr lang="en-US" dirty="0" smtClean="0"/>
              <a:t>ANC                                                               </a:t>
            </a:r>
            <a:endParaRPr lang="en-US" dirty="0" smtClean="0"/>
          </a:p>
          <a:p>
            <a:pPr algn="ctr"/>
            <a:r>
              <a:rPr lang="en-US" dirty="0" smtClean="0"/>
              <a:t>  Pre</a:t>
            </a:r>
            <a:r>
              <a:rPr lang="ro-RO" dirty="0" smtClean="0"/>
              <a:t>ș</a:t>
            </a:r>
            <a:r>
              <a:rPr lang="en-US" dirty="0" err="1" smtClean="0"/>
              <a:t>edinte</a:t>
            </a:r>
            <a:r>
              <a:rPr lang="en-US" dirty="0" smtClean="0"/>
              <a:t> Tiberiu </a:t>
            </a:r>
            <a:r>
              <a:rPr lang="en-US" dirty="0" err="1"/>
              <a:t>Dobrescu</a:t>
            </a:r>
            <a:r>
              <a:rPr lang="en-US" dirty="0"/>
              <a:t> </a:t>
            </a:r>
            <a:r>
              <a:rPr lang="en-US" dirty="0" smtClean="0"/>
              <a:t>                                  </a:t>
            </a:r>
            <a:r>
              <a:rPr lang="en-US" dirty="0" smtClean="0"/>
              <a:t> </a:t>
            </a:r>
            <a:endParaRPr lang="en-US" dirty="0"/>
          </a:p>
          <a:p>
            <a:pPr algn="ctr"/>
            <a:r>
              <a:rPr lang="en-US" dirty="0" smtClean="0"/>
              <a:t>     </a:t>
            </a:r>
            <a:r>
              <a:rPr lang="en-US" dirty="0" err="1" smtClean="0"/>
              <a:t>Vicepre</a:t>
            </a:r>
            <a:r>
              <a:rPr lang="ro-RO" dirty="0" smtClean="0"/>
              <a:t>ș</a:t>
            </a:r>
            <a:r>
              <a:rPr lang="en-US" dirty="0" err="1" smtClean="0"/>
              <a:t>edinte</a:t>
            </a:r>
            <a:r>
              <a:rPr lang="ro-RO" dirty="0" smtClean="0"/>
              <a:t> Nicolae Postăvaru</a:t>
            </a:r>
            <a:r>
              <a:rPr lang="en-US" dirty="0" smtClean="0"/>
              <a:t>    </a:t>
            </a:r>
            <a:endParaRPr lang="en-US" dirty="0" smtClean="0"/>
          </a:p>
          <a:p>
            <a:pPr algn="ctr"/>
            <a:r>
              <a:rPr lang="en-US" dirty="0" smtClean="0"/>
              <a:t>Cu </a:t>
            </a:r>
            <a:r>
              <a:rPr lang="en-US" dirty="0" err="1" smtClean="0"/>
              <a:t>sprijinul</a:t>
            </a:r>
            <a:r>
              <a:rPr lang="en-US" dirty="0" smtClean="0"/>
              <a:t> ARACIS </a:t>
            </a:r>
            <a:r>
              <a:rPr lang="en-US" dirty="0" err="1" smtClean="0"/>
              <a:t>si</a:t>
            </a:r>
            <a:r>
              <a:rPr lang="en-US" dirty="0" smtClean="0"/>
              <a:t> CNR </a:t>
            </a:r>
            <a:r>
              <a:rPr lang="en-US" dirty="0" smtClean="0"/>
              <a:t>                           </a:t>
            </a:r>
            <a:endParaRPr lang="en-US" dirty="0" smtClean="0"/>
          </a:p>
          <a:p>
            <a:pPr algn="ctr"/>
            <a:r>
              <a:rPr lang="en-US" dirty="0" smtClean="0"/>
              <a:t>      </a:t>
            </a:r>
            <a:endParaRPr lang="ro-RO" dirty="0" smtClean="0"/>
          </a:p>
        </p:txBody>
      </p:sp>
    </p:spTree>
    <p:extLst>
      <p:ext uri="{BB962C8B-B14F-4D97-AF65-F5344CB8AC3E}">
        <p14:creationId xmlns:p14="http://schemas.microsoft.com/office/powerpoint/2010/main" val="3513217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07" y="974705"/>
            <a:ext cx="8690954" cy="1320800"/>
          </a:xfrm>
        </p:spPr>
        <p:txBody>
          <a:bodyPr>
            <a:normAutofit/>
          </a:bodyPr>
          <a:lstStyle/>
          <a:p>
            <a:pPr algn="ctr"/>
            <a:r>
              <a:rPr lang="en-US" sz="2800" b="1" dirty="0" smtClean="0"/>
              <a:t>International </a:t>
            </a:r>
            <a:r>
              <a:rPr lang="en-US" sz="2800" b="1" dirty="0"/>
              <a:t>Standard Classification of Education</a:t>
            </a:r>
            <a:r>
              <a:rPr lang="ro-RO" sz="2800" b="1" dirty="0"/>
              <a:t> (ISCED</a:t>
            </a:r>
            <a:r>
              <a:rPr lang="ro-RO" sz="2800" b="1" dirty="0" smtClean="0"/>
              <a:t>) </a:t>
            </a:r>
            <a:r>
              <a:rPr lang="en-US" sz="2800" b="1" dirty="0" smtClean="0"/>
              <a:t>-</a:t>
            </a:r>
            <a:r>
              <a:rPr lang="ro-RO" sz="2800" b="1" dirty="0" smtClean="0"/>
              <a:t> </a:t>
            </a:r>
            <a:r>
              <a:rPr lang="en-US" sz="2800" b="1" dirty="0" err="1" smtClean="0"/>
              <a:t>continuare</a:t>
            </a:r>
            <a:r>
              <a:rPr lang="en-US" sz="2800" b="1" dirty="0" smtClean="0"/>
              <a:t> </a:t>
            </a:r>
            <a:endParaRPr lang="en-US" sz="2800" dirty="0"/>
          </a:p>
        </p:txBody>
      </p:sp>
      <p:sp>
        <p:nvSpPr>
          <p:cNvPr id="4" name="Content Placeholder 3"/>
          <p:cNvSpPr>
            <a:spLocks noGrp="1"/>
          </p:cNvSpPr>
          <p:nvPr>
            <p:ph sz="half" idx="2"/>
          </p:nvPr>
        </p:nvSpPr>
        <p:spPr>
          <a:xfrm>
            <a:off x="496178" y="2560129"/>
            <a:ext cx="8923867" cy="3909683"/>
          </a:xfrm>
        </p:spPr>
        <p:txBody>
          <a:bodyPr>
            <a:normAutofit/>
          </a:bodyPr>
          <a:lstStyle/>
          <a:p>
            <a:r>
              <a:rPr lang="ro-RO" dirty="0" err="1"/>
              <a:t>Informaţiile</a:t>
            </a:r>
            <a:r>
              <a:rPr lang="ro-RO" dirty="0"/>
              <a:t> </a:t>
            </a:r>
            <a:r>
              <a:rPr lang="ro-RO" dirty="0" smtClean="0"/>
              <a:t>colectate </a:t>
            </a:r>
            <a:r>
              <a:rPr lang="ro-RO" dirty="0"/>
              <a:t>în conformitate cu ISCED </a:t>
            </a:r>
            <a:r>
              <a:rPr lang="ro-RO" dirty="0">
                <a:solidFill>
                  <a:srgbClr val="FF0000"/>
                </a:solidFill>
              </a:rPr>
              <a:t>pot fi utilizate pentru alcătuirea </a:t>
            </a:r>
            <a:r>
              <a:rPr lang="ro-RO" dirty="0" smtClean="0">
                <a:solidFill>
                  <a:srgbClr val="FF0000"/>
                </a:solidFill>
              </a:rPr>
              <a:t>de statistici </a:t>
            </a:r>
            <a:r>
              <a:rPr lang="ro-RO" dirty="0">
                <a:solidFill>
                  <a:srgbClr val="FF0000"/>
                </a:solidFill>
              </a:rPr>
              <a:t>referitoare la multiplele aspecte ale </a:t>
            </a:r>
            <a:r>
              <a:rPr lang="ro-RO" dirty="0" err="1">
                <a:solidFill>
                  <a:srgbClr val="FF0000"/>
                </a:solidFill>
              </a:rPr>
              <a:t>învăţământului</a:t>
            </a:r>
            <a:r>
              <a:rPr lang="ro-RO" dirty="0"/>
              <a:t>, care sunt de interes </a:t>
            </a:r>
            <a:r>
              <a:rPr lang="ro-RO" dirty="0" smtClean="0"/>
              <a:t>pentru factorii </a:t>
            </a:r>
            <a:r>
              <a:rPr lang="ro-RO" dirty="0"/>
              <a:t>de decizie </a:t>
            </a:r>
            <a:r>
              <a:rPr lang="ro-RO" dirty="0" err="1"/>
              <a:t>şi</a:t>
            </a:r>
            <a:r>
              <a:rPr lang="ro-RO" dirty="0"/>
              <a:t> pentru </a:t>
            </a:r>
            <a:r>
              <a:rPr lang="ro-RO" dirty="0" err="1"/>
              <a:t>alţi</a:t>
            </a:r>
            <a:r>
              <a:rPr lang="ro-RO" dirty="0"/>
              <a:t> utilizatori de statistici de </a:t>
            </a:r>
            <a:r>
              <a:rPr lang="ro-RO" dirty="0" err="1"/>
              <a:t>educaţie</a:t>
            </a:r>
            <a:r>
              <a:rPr lang="ro-RO" dirty="0"/>
              <a:t> la nivel </a:t>
            </a:r>
            <a:r>
              <a:rPr lang="ro-RO" dirty="0" err="1"/>
              <a:t>internaţional</a:t>
            </a:r>
            <a:r>
              <a:rPr lang="ro-RO" dirty="0" smtClean="0"/>
              <a:t>.</a:t>
            </a:r>
            <a:endParaRPr lang="en-US" dirty="0" smtClean="0"/>
          </a:p>
          <a:p>
            <a:r>
              <a:rPr lang="ro-RO" dirty="0" smtClean="0"/>
              <a:t>Aceste </a:t>
            </a:r>
            <a:r>
              <a:rPr lang="ro-RO" dirty="0"/>
              <a:t>aspecte includ înscrierea, frecventarea, resursele umane sau financiare investite </a:t>
            </a:r>
            <a:r>
              <a:rPr lang="ro-RO" dirty="0" smtClean="0"/>
              <a:t>în </a:t>
            </a:r>
            <a:r>
              <a:rPr lang="ro-RO" dirty="0" err="1" smtClean="0"/>
              <a:t>învăţământ</a:t>
            </a:r>
            <a:r>
              <a:rPr lang="ro-RO" dirty="0" smtClean="0"/>
              <a:t> </a:t>
            </a:r>
            <a:r>
              <a:rPr lang="ro-RO" dirty="0" err="1"/>
              <a:t>şi</a:t>
            </a:r>
            <a:r>
              <a:rPr lang="ro-RO" dirty="0"/>
              <a:t> nivelul de </a:t>
            </a:r>
            <a:r>
              <a:rPr lang="ro-RO" dirty="0" err="1"/>
              <a:t>educaţie</a:t>
            </a:r>
            <a:r>
              <a:rPr lang="ro-RO" dirty="0"/>
              <a:t> absolvit al </a:t>
            </a:r>
            <a:r>
              <a:rPr lang="ro-RO" dirty="0" err="1"/>
              <a:t>populaţiei</a:t>
            </a:r>
            <a:r>
              <a:rPr lang="ro-RO" dirty="0"/>
              <a:t>.</a:t>
            </a:r>
          </a:p>
          <a:p>
            <a:r>
              <a:rPr lang="ro-RO" dirty="0" smtClean="0"/>
              <a:t>Aplicarea </a:t>
            </a:r>
            <a:r>
              <a:rPr lang="ro-RO" dirty="0"/>
              <a:t>ISCED </a:t>
            </a:r>
            <a:r>
              <a:rPr lang="ro-RO" dirty="0" err="1"/>
              <a:t>înlesneşte</a:t>
            </a:r>
            <a:r>
              <a:rPr lang="ro-RO" dirty="0"/>
              <a:t> transformarea statisticilor detaliate ale </a:t>
            </a:r>
            <a:r>
              <a:rPr lang="ro-RO" dirty="0" err="1"/>
              <a:t>învăţământului</a:t>
            </a:r>
            <a:r>
              <a:rPr lang="ro-RO" dirty="0"/>
              <a:t> </a:t>
            </a:r>
            <a:r>
              <a:rPr lang="ro-RO" dirty="0" err="1" smtClean="0"/>
              <a:t>naţional</a:t>
            </a:r>
            <a:r>
              <a:rPr lang="ro-RO" dirty="0" smtClean="0"/>
              <a:t> referitoare </a:t>
            </a:r>
            <a:r>
              <a:rPr lang="ro-RO" dirty="0"/>
              <a:t>la </a:t>
            </a:r>
            <a:r>
              <a:rPr lang="ro-RO" dirty="0" err="1"/>
              <a:t>participanţi</a:t>
            </a:r>
            <a:r>
              <a:rPr lang="ro-RO" dirty="0"/>
              <a:t>, furnizori </a:t>
            </a:r>
            <a:r>
              <a:rPr lang="ro-RO" dirty="0" err="1"/>
              <a:t>şi</a:t>
            </a:r>
            <a:r>
              <a:rPr lang="ro-RO" dirty="0"/>
              <a:t> sponsori ai </a:t>
            </a:r>
            <a:r>
              <a:rPr lang="ro-RO" dirty="0" err="1"/>
              <a:t>educaţiei</a:t>
            </a:r>
            <a:r>
              <a:rPr lang="ro-RO" dirty="0"/>
              <a:t>, compilate pe baza conceptelor </a:t>
            </a:r>
            <a:r>
              <a:rPr lang="ro-RO" dirty="0" err="1" smtClean="0"/>
              <a:t>şi</a:t>
            </a:r>
            <a:r>
              <a:rPr lang="ro-RO" dirty="0" smtClean="0"/>
              <a:t> </a:t>
            </a:r>
            <a:r>
              <a:rPr lang="ro-RO" dirty="0" err="1" smtClean="0"/>
              <a:t>definiţiilor</a:t>
            </a:r>
            <a:r>
              <a:rPr lang="ro-RO" dirty="0" smtClean="0"/>
              <a:t> </a:t>
            </a:r>
            <a:r>
              <a:rPr lang="ro-RO" dirty="0" err="1"/>
              <a:t>naţionale</a:t>
            </a:r>
            <a:r>
              <a:rPr lang="ro-RO" dirty="0"/>
              <a:t>, în categorii agregate care pot fi comparate </a:t>
            </a:r>
            <a:r>
              <a:rPr lang="ro-RO" dirty="0" err="1"/>
              <a:t>şi</a:t>
            </a:r>
            <a:r>
              <a:rPr lang="ro-RO" dirty="0"/>
              <a:t> interpretate la </a:t>
            </a:r>
            <a:r>
              <a:rPr lang="ro-RO" dirty="0" smtClean="0"/>
              <a:t>nivel </a:t>
            </a:r>
            <a:r>
              <a:rPr lang="ro-RO" dirty="0" err="1" smtClean="0"/>
              <a:t>internaţional</a:t>
            </a:r>
            <a:r>
              <a:rPr lang="ro-RO" dirty="0"/>
              <a:t>.</a:t>
            </a:r>
          </a:p>
        </p:txBody>
      </p:sp>
      <p:sp>
        <p:nvSpPr>
          <p:cNvPr id="5" name="Slide Number Placeholder 4"/>
          <p:cNvSpPr>
            <a:spLocks noGrp="1"/>
          </p:cNvSpPr>
          <p:nvPr>
            <p:ph type="sldNum" sz="quarter" idx="12"/>
          </p:nvPr>
        </p:nvSpPr>
        <p:spPr/>
        <p:txBody>
          <a:bodyPr/>
          <a:lstStyle/>
          <a:p>
            <a:fld id="{9E50D555-AD09-4184-8F27-884809BFB095}" type="slidenum">
              <a:rPr lang="en-US" smtClean="0"/>
              <a:t>10</a:t>
            </a:fld>
            <a:endParaRPr lang="en-US"/>
          </a:p>
        </p:txBody>
      </p:sp>
    </p:spTree>
    <p:extLst>
      <p:ext uri="{BB962C8B-B14F-4D97-AF65-F5344CB8AC3E}">
        <p14:creationId xmlns:p14="http://schemas.microsoft.com/office/powerpoint/2010/main" val="2517167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345" y="1036052"/>
            <a:ext cx="8596668" cy="779253"/>
          </a:xfrm>
        </p:spPr>
        <p:txBody>
          <a:bodyPr/>
          <a:lstStyle/>
          <a:p>
            <a:pPr algn="ctr"/>
            <a:r>
              <a:rPr lang="ro-RO" dirty="0" smtClean="0"/>
              <a:t>Nivelurile ISCED - 2011</a:t>
            </a:r>
            <a:endParaRPr lang="en-US" dirty="0"/>
          </a:p>
        </p:txBody>
      </p:sp>
      <p:sp>
        <p:nvSpPr>
          <p:cNvPr id="3" name="Content Placeholder 2"/>
          <p:cNvSpPr>
            <a:spLocks noGrp="1"/>
          </p:cNvSpPr>
          <p:nvPr>
            <p:ph sz="half" idx="1"/>
          </p:nvPr>
        </p:nvSpPr>
        <p:spPr>
          <a:xfrm>
            <a:off x="746345" y="1878227"/>
            <a:ext cx="8596668" cy="4163135"/>
          </a:xfrm>
        </p:spPr>
        <p:txBody>
          <a:bodyPr>
            <a:normAutofit lnSpcReduction="10000"/>
          </a:bodyPr>
          <a:lstStyle/>
          <a:p>
            <a:r>
              <a:rPr lang="en-US" dirty="0" err="1" smtClean="0"/>
              <a:t>Învăţământ</a:t>
            </a:r>
            <a:r>
              <a:rPr lang="en-US" dirty="0" smtClean="0"/>
              <a:t> </a:t>
            </a:r>
            <a:r>
              <a:rPr lang="en-US" dirty="0" err="1" smtClean="0"/>
              <a:t>preuniversitar</a:t>
            </a:r>
            <a:endParaRPr lang="es-ES" dirty="0" smtClean="0"/>
          </a:p>
          <a:p>
            <a:r>
              <a:rPr lang="es-ES" dirty="0" smtClean="0"/>
              <a:t>ISCED </a:t>
            </a:r>
            <a:r>
              <a:rPr lang="es-ES" dirty="0"/>
              <a:t>nivel 0 – </a:t>
            </a:r>
            <a:r>
              <a:rPr lang="es-ES" dirty="0" err="1"/>
              <a:t>Educaţia</a:t>
            </a:r>
            <a:r>
              <a:rPr lang="es-ES" dirty="0"/>
              <a:t> </a:t>
            </a:r>
            <a:r>
              <a:rPr lang="es-ES" dirty="0" err="1" smtClean="0"/>
              <a:t>timpurie</a:t>
            </a:r>
            <a:endParaRPr lang="ro-RO" dirty="0" smtClean="0"/>
          </a:p>
          <a:p>
            <a:r>
              <a:rPr lang="en-US" dirty="0" smtClean="0"/>
              <a:t>ISCED </a:t>
            </a:r>
            <a:r>
              <a:rPr lang="en-US" dirty="0" err="1"/>
              <a:t>nivel</a:t>
            </a:r>
            <a:r>
              <a:rPr lang="en-US" dirty="0"/>
              <a:t> 1 – </a:t>
            </a:r>
            <a:r>
              <a:rPr lang="en-US" dirty="0" err="1"/>
              <a:t>Învăţământ</a:t>
            </a:r>
            <a:r>
              <a:rPr lang="en-US" dirty="0"/>
              <a:t> </a:t>
            </a:r>
            <a:r>
              <a:rPr lang="en-US" dirty="0" err="1" smtClean="0"/>
              <a:t>primar</a:t>
            </a:r>
            <a:endParaRPr lang="ro-RO" dirty="0" smtClean="0"/>
          </a:p>
          <a:p>
            <a:r>
              <a:rPr lang="en-US" dirty="0" smtClean="0"/>
              <a:t>ISCED </a:t>
            </a:r>
            <a:r>
              <a:rPr lang="en-US" dirty="0" err="1"/>
              <a:t>nivel</a:t>
            </a:r>
            <a:r>
              <a:rPr lang="en-US" dirty="0"/>
              <a:t> 2 – </a:t>
            </a:r>
            <a:r>
              <a:rPr lang="en-US" dirty="0" err="1"/>
              <a:t>Învăţământ</a:t>
            </a:r>
            <a:r>
              <a:rPr lang="en-US" dirty="0"/>
              <a:t> </a:t>
            </a:r>
            <a:r>
              <a:rPr lang="en-US" dirty="0" err="1" smtClean="0"/>
              <a:t>gimnazial</a:t>
            </a:r>
            <a:endParaRPr lang="en-US" dirty="0"/>
          </a:p>
          <a:p>
            <a:r>
              <a:rPr lang="en-US" dirty="0"/>
              <a:t>ISCED </a:t>
            </a:r>
            <a:r>
              <a:rPr lang="en-US" dirty="0" err="1"/>
              <a:t>nivel</a:t>
            </a:r>
            <a:r>
              <a:rPr lang="en-US" dirty="0"/>
              <a:t> 3 – </a:t>
            </a:r>
            <a:r>
              <a:rPr lang="en-US" dirty="0" err="1"/>
              <a:t>Învăţământ</a:t>
            </a:r>
            <a:r>
              <a:rPr lang="en-US" dirty="0"/>
              <a:t> </a:t>
            </a:r>
            <a:r>
              <a:rPr lang="en-US" dirty="0" err="1" smtClean="0"/>
              <a:t>liceal</a:t>
            </a:r>
            <a:endParaRPr lang="en-US" dirty="0"/>
          </a:p>
          <a:p>
            <a:r>
              <a:rPr lang="en-US" dirty="0"/>
              <a:t>ISCED </a:t>
            </a:r>
            <a:r>
              <a:rPr lang="en-US" dirty="0" err="1"/>
              <a:t>nivel</a:t>
            </a:r>
            <a:r>
              <a:rPr lang="en-US" dirty="0"/>
              <a:t> 4 – </a:t>
            </a:r>
            <a:r>
              <a:rPr lang="en-US" dirty="0" err="1"/>
              <a:t>Învăţământ</a:t>
            </a:r>
            <a:r>
              <a:rPr lang="en-US" dirty="0"/>
              <a:t> </a:t>
            </a:r>
            <a:r>
              <a:rPr lang="en-US" dirty="0" err="1" smtClean="0"/>
              <a:t>postliceal</a:t>
            </a:r>
            <a:endParaRPr lang="en-US" dirty="0"/>
          </a:p>
          <a:p>
            <a:pPr marL="0" indent="0">
              <a:buNone/>
            </a:pPr>
            <a:r>
              <a:rPr lang="en-US" dirty="0" err="1"/>
              <a:t>Învăţământ</a:t>
            </a:r>
            <a:r>
              <a:rPr lang="en-US" dirty="0"/>
              <a:t> </a:t>
            </a:r>
            <a:r>
              <a:rPr lang="en-US" dirty="0" smtClean="0"/>
              <a:t>superior</a:t>
            </a:r>
            <a:endParaRPr lang="ro-RO" dirty="0" smtClean="0"/>
          </a:p>
          <a:p>
            <a:r>
              <a:rPr lang="en-US" dirty="0" smtClean="0"/>
              <a:t>ISCED </a:t>
            </a:r>
            <a:r>
              <a:rPr lang="en-US" dirty="0" err="1"/>
              <a:t>nivel</a:t>
            </a:r>
            <a:r>
              <a:rPr lang="en-US" dirty="0"/>
              <a:t> 5 – </a:t>
            </a:r>
            <a:r>
              <a:rPr lang="en-US" dirty="0" err="1"/>
              <a:t>Învăţământ</a:t>
            </a:r>
            <a:r>
              <a:rPr lang="en-US" dirty="0"/>
              <a:t> superior de </a:t>
            </a:r>
            <a:r>
              <a:rPr lang="en-US" dirty="0" err="1"/>
              <a:t>scurtă</a:t>
            </a:r>
            <a:r>
              <a:rPr lang="en-US" dirty="0"/>
              <a:t> </a:t>
            </a:r>
            <a:r>
              <a:rPr lang="en-US" dirty="0" err="1"/>
              <a:t>durată</a:t>
            </a:r>
            <a:r>
              <a:rPr lang="en-US" dirty="0"/>
              <a:t> </a:t>
            </a:r>
            <a:endParaRPr lang="ro-RO" dirty="0" smtClean="0"/>
          </a:p>
          <a:p>
            <a:r>
              <a:rPr lang="en-US" dirty="0" smtClean="0"/>
              <a:t>ISCED </a:t>
            </a:r>
            <a:r>
              <a:rPr lang="en-US" dirty="0" err="1"/>
              <a:t>nivel</a:t>
            </a:r>
            <a:r>
              <a:rPr lang="en-US" dirty="0"/>
              <a:t> 6 – </a:t>
            </a:r>
            <a:r>
              <a:rPr lang="en-US" dirty="0" err="1"/>
              <a:t>Licenţă</a:t>
            </a:r>
            <a:r>
              <a:rPr lang="en-US" dirty="0"/>
              <a:t> </a:t>
            </a:r>
            <a:r>
              <a:rPr lang="en-US" dirty="0" err="1"/>
              <a:t>sau</a:t>
            </a:r>
            <a:r>
              <a:rPr lang="en-US" dirty="0"/>
              <a:t> </a:t>
            </a:r>
            <a:r>
              <a:rPr lang="en-US" dirty="0" err="1"/>
              <a:t>nivel</a:t>
            </a:r>
            <a:r>
              <a:rPr lang="en-US" dirty="0"/>
              <a:t> </a:t>
            </a:r>
            <a:r>
              <a:rPr lang="en-US" dirty="0" err="1" smtClean="0"/>
              <a:t>echivalent</a:t>
            </a:r>
            <a:endParaRPr lang="en-US" dirty="0"/>
          </a:p>
          <a:p>
            <a:r>
              <a:rPr lang="en-US" dirty="0"/>
              <a:t>ISCED </a:t>
            </a:r>
            <a:r>
              <a:rPr lang="en-US" dirty="0" err="1"/>
              <a:t>nivel</a:t>
            </a:r>
            <a:r>
              <a:rPr lang="en-US" dirty="0"/>
              <a:t> 7 – Master </a:t>
            </a:r>
            <a:r>
              <a:rPr lang="en-US" dirty="0" err="1"/>
              <a:t>sau</a:t>
            </a:r>
            <a:r>
              <a:rPr lang="en-US" dirty="0"/>
              <a:t> </a:t>
            </a:r>
            <a:r>
              <a:rPr lang="en-US" dirty="0" err="1"/>
              <a:t>nivel</a:t>
            </a:r>
            <a:r>
              <a:rPr lang="en-US" dirty="0"/>
              <a:t> </a:t>
            </a:r>
            <a:r>
              <a:rPr lang="en-US" dirty="0" err="1" smtClean="0"/>
              <a:t>echivalent</a:t>
            </a:r>
            <a:endParaRPr lang="en-US" dirty="0"/>
          </a:p>
          <a:p>
            <a:r>
              <a:rPr lang="es-ES" dirty="0"/>
              <a:t>ISCED nivel 8 – </a:t>
            </a:r>
            <a:r>
              <a:rPr lang="es-ES" dirty="0" err="1"/>
              <a:t>Doctorat</a:t>
            </a:r>
            <a:r>
              <a:rPr lang="es-ES" dirty="0"/>
              <a:t> </a:t>
            </a:r>
            <a:r>
              <a:rPr lang="es-ES" dirty="0" err="1"/>
              <a:t>sau</a:t>
            </a:r>
            <a:r>
              <a:rPr lang="es-ES" dirty="0"/>
              <a:t> nivel </a:t>
            </a:r>
            <a:r>
              <a:rPr lang="es-ES" dirty="0" err="1"/>
              <a:t>echivalent</a:t>
            </a:r>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11</a:t>
            </a:fld>
            <a:endParaRPr lang="en-US"/>
          </a:p>
        </p:txBody>
      </p:sp>
    </p:spTree>
    <p:extLst>
      <p:ext uri="{BB962C8B-B14F-4D97-AF65-F5344CB8AC3E}">
        <p14:creationId xmlns:p14="http://schemas.microsoft.com/office/powerpoint/2010/main" val="3689372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50" y="954658"/>
            <a:ext cx="8596668" cy="882770"/>
          </a:xfrm>
        </p:spPr>
        <p:txBody>
          <a:bodyPr>
            <a:noAutofit/>
          </a:bodyPr>
          <a:lstStyle/>
          <a:p>
            <a:pPr algn="ctr"/>
            <a:r>
              <a:rPr lang="ro-RO" sz="2400" b="1" dirty="0"/>
              <a:t>Clasificarea Internațională Standard a Educației: </a:t>
            </a:r>
            <a:r>
              <a:rPr lang="ro-RO" sz="2400" b="1" dirty="0" smtClean="0"/>
              <a:t/>
            </a:r>
            <a:br>
              <a:rPr lang="ro-RO" sz="2400" b="1" dirty="0" smtClean="0"/>
            </a:br>
            <a:r>
              <a:rPr lang="ro-RO" sz="2400" b="1" dirty="0" smtClean="0"/>
              <a:t>Domeniile </a:t>
            </a:r>
            <a:r>
              <a:rPr lang="ro-RO" sz="2400" b="1" dirty="0"/>
              <a:t>Educație și Formare </a:t>
            </a:r>
            <a:r>
              <a:rPr lang="ro-RO" sz="2400" b="1" dirty="0" smtClean="0"/>
              <a:t>2013 (ISCED-F)</a:t>
            </a:r>
            <a:endParaRPr lang="en-US" sz="2400" b="1" dirty="0"/>
          </a:p>
        </p:txBody>
      </p:sp>
      <p:sp>
        <p:nvSpPr>
          <p:cNvPr id="3" name="Content Placeholder 2"/>
          <p:cNvSpPr>
            <a:spLocks noGrp="1"/>
          </p:cNvSpPr>
          <p:nvPr>
            <p:ph idx="1"/>
          </p:nvPr>
        </p:nvSpPr>
        <p:spPr>
          <a:xfrm>
            <a:off x="608018" y="2134778"/>
            <a:ext cx="8735300" cy="3906584"/>
          </a:xfrm>
        </p:spPr>
        <p:txBody>
          <a:bodyPr>
            <a:normAutofit/>
          </a:bodyPr>
          <a:lstStyle/>
          <a:p>
            <a:pPr algn="just"/>
            <a:r>
              <a:rPr lang="en-US" dirty="0" err="1" smtClean="0"/>
              <a:t>Domeniile</a:t>
            </a:r>
            <a:r>
              <a:rPr lang="en-US" dirty="0" smtClean="0"/>
              <a:t> </a:t>
            </a:r>
            <a:r>
              <a:rPr lang="en-US" dirty="0" err="1"/>
              <a:t>detaliate</a:t>
            </a:r>
            <a:r>
              <a:rPr lang="en-US" dirty="0"/>
              <a:t> ale </a:t>
            </a:r>
            <a:r>
              <a:rPr lang="en-US" dirty="0" smtClean="0"/>
              <a:t>ISCED </a:t>
            </a:r>
            <a:r>
              <a:rPr lang="en-US" dirty="0" err="1"/>
              <a:t>sunt</a:t>
            </a:r>
            <a:r>
              <a:rPr lang="en-US" dirty="0"/>
              <a:t> </a:t>
            </a:r>
            <a:r>
              <a:rPr lang="en-US" dirty="0" err="1"/>
              <a:t>destinate</a:t>
            </a:r>
            <a:r>
              <a:rPr lang="en-US" dirty="0"/>
              <a:t> </a:t>
            </a:r>
            <a:r>
              <a:rPr lang="en-US" dirty="0" err="1"/>
              <a:t>în</a:t>
            </a:r>
            <a:r>
              <a:rPr lang="en-US" dirty="0"/>
              <a:t> principal </a:t>
            </a:r>
            <a:r>
              <a:rPr lang="en-US" dirty="0" err="1"/>
              <a:t>utilizării</a:t>
            </a:r>
            <a:r>
              <a:rPr lang="en-US" dirty="0"/>
              <a:t> </a:t>
            </a:r>
            <a:r>
              <a:rPr lang="en-US" dirty="0" err="1"/>
              <a:t>pentru</a:t>
            </a:r>
            <a:r>
              <a:rPr lang="en-US" dirty="0"/>
              <a:t> </a:t>
            </a:r>
            <a:r>
              <a:rPr lang="en-US" dirty="0" err="1">
                <a:solidFill>
                  <a:srgbClr val="FF0000"/>
                </a:solidFill>
              </a:rPr>
              <a:t>nivelul</a:t>
            </a:r>
            <a:r>
              <a:rPr lang="en-US" dirty="0">
                <a:solidFill>
                  <a:srgbClr val="FF0000"/>
                </a:solidFill>
              </a:rPr>
              <a:t> </a:t>
            </a:r>
            <a:r>
              <a:rPr lang="en-US" dirty="0" err="1">
                <a:solidFill>
                  <a:srgbClr val="FF0000"/>
                </a:solidFill>
              </a:rPr>
              <a:t>învățământului</a:t>
            </a:r>
            <a:r>
              <a:rPr lang="en-US" dirty="0">
                <a:solidFill>
                  <a:srgbClr val="FF0000"/>
                </a:solidFill>
              </a:rPr>
              <a:t> superior</a:t>
            </a:r>
            <a:r>
              <a:rPr lang="en-US" dirty="0"/>
              <a:t>, </a:t>
            </a:r>
            <a:r>
              <a:rPr lang="en-US" dirty="0" err="1"/>
              <a:t>precum</a:t>
            </a:r>
            <a:r>
              <a:rPr lang="en-US" dirty="0"/>
              <a:t> </a:t>
            </a:r>
            <a:r>
              <a:rPr lang="en-US" dirty="0" err="1"/>
              <a:t>și</a:t>
            </a:r>
            <a:r>
              <a:rPr lang="en-US" dirty="0"/>
              <a:t> </a:t>
            </a:r>
            <a:r>
              <a:rPr lang="en-US" dirty="0" err="1"/>
              <a:t>pentru</a:t>
            </a:r>
            <a:r>
              <a:rPr lang="en-US" dirty="0"/>
              <a:t> </a:t>
            </a:r>
            <a:r>
              <a:rPr lang="en-US" dirty="0" err="1"/>
              <a:t>programele</a:t>
            </a:r>
            <a:r>
              <a:rPr lang="en-US" dirty="0"/>
              <a:t> de </a:t>
            </a:r>
            <a:r>
              <a:rPr lang="en-US" dirty="0" err="1"/>
              <a:t>educație</a:t>
            </a:r>
            <a:r>
              <a:rPr lang="en-US" dirty="0"/>
              <a:t> </a:t>
            </a:r>
            <a:r>
              <a:rPr lang="en-US" dirty="0" err="1"/>
              <a:t>și</a:t>
            </a:r>
            <a:r>
              <a:rPr lang="en-US" dirty="0"/>
              <a:t> </a:t>
            </a:r>
            <a:r>
              <a:rPr lang="en-US" dirty="0" err="1"/>
              <a:t>formare</a:t>
            </a:r>
            <a:r>
              <a:rPr lang="en-US" dirty="0"/>
              <a:t> </a:t>
            </a:r>
            <a:r>
              <a:rPr lang="en-US" dirty="0" err="1"/>
              <a:t>profesională</a:t>
            </a:r>
            <a:r>
              <a:rPr lang="en-US" dirty="0"/>
              <a:t> </a:t>
            </a:r>
            <a:r>
              <a:rPr lang="en-US" dirty="0" err="1"/>
              <a:t>și</a:t>
            </a:r>
            <a:r>
              <a:rPr lang="en-US" dirty="0"/>
              <a:t> </a:t>
            </a:r>
            <a:r>
              <a:rPr lang="en-US" dirty="0" err="1"/>
              <a:t>pentru</a:t>
            </a:r>
            <a:r>
              <a:rPr lang="en-US" dirty="0"/>
              <a:t> </a:t>
            </a:r>
            <a:r>
              <a:rPr lang="en-US" dirty="0" err="1"/>
              <a:t>calificările</a:t>
            </a:r>
            <a:r>
              <a:rPr lang="en-US" dirty="0"/>
              <a:t> </a:t>
            </a:r>
            <a:r>
              <a:rPr lang="en-US" dirty="0" err="1"/>
              <a:t>corespunzătoare</a:t>
            </a:r>
            <a:r>
              <a:rPr lang="en-US" dirty="0"/>
              <a:t> </a:t>
            </a:r>
            <a:r>
              <a:rPr lang="en-US" dirty="0" err="1"/>
              <a:t>învățământului</a:t>
            </a:r>
            <a:r>
              <a:rPr lang="en-US" dirty="0"/>
              <a:t> </a:t>
            </a:r>
            <a:r>
              <a:rPr lang="en-US" dirty="0" err="1"/>
              <a:t>secundar</a:t>
            </a:r>
            <a:r>
              <a:rPr lang="en-US" dirty="0"/>
              <a:t> </a:t>
            </a:r>
            <a:r>
              <a:rPr lang="en-US" dirty="0" err="1"/>
              <a:t>și</a:t>
            </a:r>
            <a:r>
              <a:rPr lang="en-US" dirty="0"/>
              <a:t> </a:t>
            </a:r>
            <a:r>
              <a:rPr lang="en-US" dirty="0" err="1"/>
              <a:t>postliceal</a:t>
            </a:r>
            <a:r>
              <a:rPr lang="en-US" dirty="0"/>
              <a:t> </a:t>
            </a:r>
            <a:r>
              <a:rPr lang="en-US" dirty="0" err="1"/>
              <a:t>neuniversitar</a:t>
            </a:r>
            <a:r>
              <a:rPr lang="en-US" dirty="0"/>
              <a:t>.</a:t>
            </a:r>
          </a:p>
          <a:p>
            <a:pPr algn="just"/>
            <a:r>
              <a:rPr lang="en-US" dirty="0" smtClean="0"/>
              <a:t>Periodic </a:t>
            </a:r>
            <a:r>
              <a:rPr lang="en-US" dirty="0" err="1"/>
              <a:t>cadrul</a:t>
            </a:r>
            <a:r>
              <a:rPr lang="en-US" dirty="0"/>
              <a:t> </a:t>
            </a:r>
            <a:r>
              <a:rPr lang="en-US" dirty="0" err="1">
                <a:solidFill>
                  <a:srgbClr val="FF0000"/>
                </a:solidFill>
              </a:rPr>
              <a:t>este</a:t>
            </a:r>
            <a:r>
              <a:rPr lang="en-US" dirty="0">
                <a:solidFill>
                  <a:srgbClr val="FF0000"/>
                </a:solidFill>
              </a:rPr>
              <a:t> </a:t>
            </a:r>
            <a:r>
              <a:rPr lang="en-US" dirty="0" err="1">
                <a:solidFill>
                  <a:srgbClr val="FF0000"/>
                </a:solidFill>
              </a:rPr>
              <a:t>actualizat</a:t>
            </a:r>
            <a:r>
              <a:rPr lang="en-US" dirty="0">
                <a:solidFill>
                  <a:srgbClr val="FF0000"/>
                </a:solidFill>
              </a:rPr>
              <a:t> </a:t>
            </a:r>
            <a:r>
              <a:rPr lang="en-US" dirty="0" err="1"/>
              <a:t>pentru</a:t>
            </a:r>
            <a:r>
              <a:rPr lang="en-US" dirty="0"/>
              <a:t>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smtClean="0"/>
              <a:t>lume</a:t>
            </a:r>
            <a:r>
              <a:rPr lang="ro-RO" dirty="0" smtClean="0"/>
              <a:t>. </a:t>
            </a:r>
          </a:p>
          <a:p>
            <a:pPr lvl="1" algn="just"/>
            <a:r>
              <a:rPr lang="ro-RO" dirty="0" smtClean="0">
                <a:latin typeface="Times New Roman" panose="02020603050405020304" pitchFamily="18" charset="0"/>
                <a:cs typeface="Times New Roman" panose="02020603050405020304" pitchFamily="18" charset="0"/>
              </a:rPr>
              <a:t>ISCED-F 2013 este o clasificare a domeniilor educației care acompaniază ISCED 2011. Este implementată în colectarea datelor statistice la nivel UE din 2016. ISCED 2013 conține 11 domenii largi (2 cifre), 29 domenii restrânse (3 cifre) și aproximativ 80 domenii detaliate (4 cifre).  </a:t>
            </a:r>
          </a:p>
          <a:p>
            <a:pPr lvl="2" algn="just"/>
            <a:r>
              <a:rPr lang="ro-RO" dirty="0" smtClean="0">
                <a:latin typeface="Times New Roman" panose="02020603050405020304" pitchFamily="18" charset="0"/>
                <a:cs typeface="Times New Roman" panose="02020603050405020304" pitchFamily="18" charset="0"/>
              </a:rPr>
              <a:t>ISCED 2011, pe care o acompaniază ISCED 2013, este atât o </a:t>
            </a:r>
            <a:r>
              <a:rPr lang="ro-RO" dirty="0" smtClean="0">
                <a:solidFill>
                  <a:srgbClr val="FF0000"/>
                </a:solidFill>
                <a:latin typeface="Times New Roman" panose="02020603050405020304" pitchFamily="18" charset="0"/>
                <a:cs typeface="Times New Roman" panose="02020603050405020304" pitchFamily="18" charset="0"/>
              </a:rPr>
              <a:t>clasificare a programelor educaționale</a:t>
            </a:r>
            <a:r>
              <a:rPr lang="ro-RO" dirty="0" smtClean="0">
                <a:latin typeface="Times New Roman" panose="02020603050405020304" pitchFamily="18" charset="0"/>
                <a:cs typeface="Times New Roman" panose="02020603050405020304" pitchFamily="18" charset="0"/>
              </a:rPr>
              <a:t>, cât și o clasificare </a:t>
            </a:r>
            <a:r>
              <a:rPr lang="ro-RO" dirty="0" smtClean="0">
                <a:solidFill>
                  <a:srgbClr val="FF0000"/>
                </a:solidFill>
                <a:latin typeface="Times New Roman" panose="02020603050405020304" pitchFamily="18" charset="0"/>
                <a:cs typeface="Times New Roman" panose="02020603050405020304" pitchFamily="18" charset="0"/>
              </a:rPr>
              <a:t>a nivelului de educație dobândit</a:t>
            </a:r>
            <a:r>
              <a:rPr lang="ro-RO" dirty="0" smtClean="0">
                <a:latin typeface="Times New Roman" panose="02020603050405020304" pitchFamily="18" charset="0"/>
                <a:cs typeface="Times New Roman" panose="02020603050405020304" pitchFamily="18" charset="0"/>
              </a:rPr>
              <a:t> în termeni de </a:t>
            </a:r>
            <a:r>
              <a:rPr lang="ro-RO" dirty="0" smtClean="0">
                <a:solidFill>
                  <a:srgbClr val="FF0000"/>
                </a:solidFill>
                <a:latin typeface="Times New Roman" panose="02020603050405020304" pitchFamily="18" charset="0"/>
                <a:cs typeface="Times New Roman" panose="02020603050405020304" pitchFamily="18" charset="0"/>
              </a:rPr>
              <a:t>calificare</a:t>
            </a:r>
            <a:r>
              <a:rPr lang="ro-RO" dirty="0" smtClean="0">
                <a:latin typeface="Times New Roman" panose="02020603050405020304" pitchFamily="18" charset="0"/>
                <a:cs typeface="Times New Roman" panose="02020603050405020304" pitchFamily="18" charset="0"/>
              </a:rPr>
              <a:t> rezultată din programele de educație formală. </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E50D555-AD09-4184-8F27-884809BFB095}" type="slidenum">
              <a:rPr lang="en-US" smtClean="0"/>
              <a:t>12</a:t>
            </a:fld>
            <a:endParaRPr lang="en-US"/>
          </a:p>
        </p:txBody>
      </p:sp>
    </p:spTree>
    <p:extLst>
      <p:ext uri="{BB962C8B-B14F-4D97-AF65-F5344CB8AC3E}">
        <p14:creationId xmlns:p14="http://schemas.microsoft.com/office/powerpoint/2010/main" val="3137306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1032315"/>
            <a:ext cx="8518425" cy="761979"/>
          </a:xfrm>
        </p:spPr>
        <p:txBody>
          <a:bodyPr>
            <a:noAutofit/>
          </a:bodyPr>
          <a:lstStyle/>
          <a:p>
            <a:pPr algn="ctr"/>
            <a:r>
              <a:rPr lang="ro-RO" sz="2800" b="1" dirty="0"/>
              <a:t>Nivelurile </a:t>
            </a:r>
            <a:r>
              <a:rPr lang="ro-RO" sz="2800" b="1" dirty="0" smtClean="0"/>
              <a:t>ISCED-F</a:t>
            </a:r>
            <a:endParaRPr lang="en-US" sz="2800" dirty="0"/>
          </a:p>
        </p:txBody>
      </p:sp>
      <p:sp>
        <p:nvSpPr>
          <p:cNvPr id="4" name="Content Placeholder 3"/>
          <p:cNvSpPr>
            <a:spLocks noGrp="1"/>
          </p:cNvSpPr>
          <p:nvPr>
            <p:ph sz="half" idx="2"/>
          </p:nvPr>
        </p:nvSpPr>
        <p:spPr>
          <a:xfrm>
            <a:off x="677333" y="2260121"/>
            <a:ext cx="8923867" cy="3608733"/>
          </a:xfrm>
        </p:spPr>
        <p:txBody>
          <a:bodyPr>
            <a:normAutofit/>
          </a:bodyPr>
          <a:lstStyle/>
          <a:p>
            <a:pPr algn="just"/>
            <a:r>
              <a:rPr lang="ro-RO" dirty="0" smtClean="0"/>
              <a:t>P</a:t>
            </a:r>
            <a:r>
              <a:rPr lang="en-US" dirty="0" err="1" smtClean="0"/>
              <a:t>eriodic</a:t>
            </a:r>
            <a:r>
              <a:rPr lang="en-US" dirty="0" smtClean="0"/>
              <a:t> </a:t>
            </a:r>
            <a:r>
              <a:rPr lang="en-US" dirty="0" err="1"/>
              <a:t>cadrul</a:t>
            </a:r>
            <a:r>
              <a:rPr lang="en-US" dirty="0"/>
              <a:t> </a:t>
            </a:r>
            <a:r>
              <a:rPr lang="en-US" dirty="0" err="1"/>
              <a:t>este</a:t>
            </a:r>
            <a:r>
              <a:rPr lang="en-US" dirty="0"/>
              <a:t> </a:t>
            </a:r>
            <a:r>
              <a:rPr lang="en-US" dirty="0" err="1"/>
              <a:t>actualizat</a:t>
            </a:r>
            <a:r>
              <a:rPr lang="en-US" dirty="0"/>
              <a:t> pentru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a:t>lume</a:t>
            </a:r>
            <a:r>
              <a:rPr lang="en-US" dirty="0"/>
              <a:t>.</a:t>
            </a:r>
            <a:r>
              <a:rPr lang="ro-RO" dirty="0"/>
              <a:t> </a:t>
            </a:r>
            <a:endParaRPr lang="ro-RO" dirty="0" smtClean="0"/>
          </a:p>
          <a:p>
            <a:pPr lvl="1"/>
            <a:r>
              <a:rPr lang="ro-RO" dirty="0" smtClean="0"/>
              <a:t>Ultima </a:t>
            </a:r>
            <a:r>
              <a:rPr lang="ro-RO" dirty="0"/>
              <a:t>actualizare – 2013. </a:t>
            </a:r>
            <a:endParaRPr lang="ro-RO" dirty="0" smtClean="0"/>
          </a:p>
          <a:p>
            <a:r>
              <a:rPr lang="ro-RO" dirty="0"/>
              <a:t>Structură ierarhizată </a:t>
            </a:r>
            <a:r>
              <a:rPr lang="ro-RO" dirty="0" smtClean="0"/>
              <a:t>arborescentă: </a:t>
            </a:r>
            <a:endParaRPr lang="ro-RO" dirty="0"/>
          </a:p>
          <a:p>
            <a:pPr lvl="1"/>
            <a:r>
              <a:rPr lang="ro-RO" dirty="0" smtClean="0"/>
              <a:t>Domeniu larg (2 cifre)</a:t>
            </a:r>
            <a:endParaRPr lang="ro-RO" dirty="0"/>
          </a:p>
          <a:p>
            <a:pPr lvl="1"/>
            <a:r>
              <a:rPr lang="ro-RO" dirty="0" smtClean="0"/>
              <a:t>Domeniu restrâns (3 </a:t>
            </a:r>
            <a:r>
              <a:rPr lang="ro-RO" dirty="0"/>
              <a:t>cifre)</a:t>
            </a:r>
          </a:p>
          <a:p>
            <a:pPr lvl="1"/>
            <a:r>
              <a:rPr lang="ro-RO" dirty="0" smtClean="0"/>
              <a:t>Domeniu detaliat (4 </a:t>
            </a:r>
            <a:r>
              <a:rPr lang="ro-RO" dirty="0"/>
              <a:t>cifre</a:t>
            </a:r>
            <a:r>
              <a:rPr lang="ro-RO" dirty="0" smtClean="0"/>
              <a:t>)</a:t>
            </a:r>
            <a:endParaRPr lang="en-US" dirty="0" smtClean="0"/>
          </a:p>
          <a:p>
            <a:pPr lvl="1"/>
            <a:r>
              <a:rPr lang="en-US" dirty="0" err="1" smtClean="0"/>
              <a:t>Specializ</a:t>
            </a:r>
            <a:r>
              <a:rPr lang="ro-RO" dirty="0" smtClean="0"/>
              <a:t>ă</a:t>
            </a:r>
            <a:r>
              <a:rPr lang="en-US" dirty="0" smtClean="0"/>
              <a:t>rile (</a:t>
            </a:r>
            <a:r>
              <a:rPr lang="en-US" dirty="0" err="1" smtClean="0"/>
              <a:t>codate</a:t>
            </a:r>
            <a:r>
              <a:rPr lang="en-US" dirty="0" smtClean="0"/>
              <a:t>- </a:t>
            </a:r>
            <a:r>
              <a:rPr lang="en-US" dirty="0" err="1" smtClean="0"/>
              <a:t>pe</a:t>
            </a:r>
            <a:r>
              <a:rPr lang="en-US" dirty="0" smtClean="0"/>
              <a:t> </a:t>
            </a:r>
            <a:r>
              <a:rPr lang="en-US" dirty="0" err="1" smtClean="0"/>
              <a:t>universitate</a:t>
            </a:r>
            <a:r>
              <a:rPr lang="en-US" dirty="0" smtClean="0"/>
              <a:t>)</a:t>
            </a:r>
            <a:endParaRPr lang="ro-RO" dirty="0"/>
          </a:p>
          <a:p>
            <a:endParaRPr lang="ro-RO" dirty="0"/>
          </a:p>
          <a:p>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13</a:t>
            </a:fld>
            <a:endParaRPr lang="en-US"/>
          </a:p>
        </p:txBody>
      </p:sp>
    </p:spTree>
    <p:extLst>
      <p:ext uri="{BB962C8B-B14F-4D97-AF65-F5344CB8AC3E}">
        <p14:creationId xmlns:p14="http://schemas.microsoft.com/office/powerpoint/2010/main" val="227401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949" y="985104"/>
            <a:ext cx="8657054" cy="947213"/>
          </a:xfrm>
        </p:spPr>
        <p:txBody>
          <a:bodyPr/>
          <a:lstStyle/>
          <a:p>
            <a:pPr algn="ctr"/>
            <a:r>
              <a:rPr lang="ro-RO" b="1" dirty="0" smtClean="0"/>
              <a:t>ISCED-F – Sistem taxonomic</a:t>
            </a:r>
            <a:endParaRPr lang="en-US" dirty="0"/>
          </a:p>
        </p:txBody>
      </p:sp>
      <p:sp>
        <p:nvSpPr>
          <p:cNvPr id="5" name="Slide Number Placeholder 4"/>
          <p:cNvSpPr>
            <a:spLocks noGrp="1"/>
          </p:cNvSpPr>
          <p:nvPr>
            <p:ph type="sldNum" sz="quarter" idx="12"/>
          </p:nvPr>
        </p:nvSpPr>
        <p:spPr/>
        <p:txBody>
          <a:bodyPr/>
          <a:lstStyle/>
          <a:p>
            <a:fld id="{9E50D555-AD09-4184-8F27-884809BFB095}" type="slidenum">
              <a:rPr lang="en-US" smtClean="0"/>
              <a:t>14</a:t>
            </a:fld>
            <a:endParaRPr lang="en-US"/>
          </a:p>
        </p:txBody>
      </p:sp>
      <p:grpSp>
        <p:nvGrpSpPr>
          <p:cNvPr id="9" name="Group 8"/>
          <p:cNvGrpSpPr/>
          <p:nvPr/>
        </p:nvGrpSpPr>
        <p:grpSpPr>
          <a:xfrm>
            <a:off x="2167218" y="2420904"/>
            <a:ext cx="5147982" cy="3584035"/>
            <a:chOff x="838751" y="2761759"/>
            <a:chExt cx="4520096" cy="2385405"/>
          </a:xfrm>
        </p:grpSpPr>
        <p:sp>
          <p:nvSpPr>
            <p:cNvPr id="10" name="Freeform 9"/>
            <p:cNvSpPr/>
            <p:nvPr/>
          </p:nvSpPr>
          <p:spPr>
            <a:xfrm>
              <a:off x="4348840" y="3879127"/>
              <a:ext cx="91440" cy="151875"/>
            </a:xfrm>
            <a:custGeom>
              <a:avLst/>
              <a:gdLst/>
              <a:ahLst/>
              <a:cxnLst/>
              <a:rect l="0" t="0" r="0" b="0"/>
              <a:pathLst>
                <a:path>
                  <a:moveTo>
                    <a:pt x="45720" y="0"/>
                  </a:moveTo>
                  <a:lnTo>
                    <a:pt x="4572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400139" y="3245108"/>
              <a:ext cx="994421" cy="151875"/>
            </a:xfrm>
            <a:custGeom>
              <a:avLst/>
              <a:gdLst/>
              <a:ahLst/>
              <a:cxnLst/>
              <a:rect l="0" t="0" r="0" b="0"/>
              <a:pathLst>
                <a:path>
                  <a:moveTo>
                    <a:pt x="0" y="0"/>
                  </a:moveTo>
                  <a:lnTo>
                    <a:pt x="0" y="76540"/>
                  </a:lnTo>
                  <a:lnTo>
                    <a:pt x="994421" y="76540"/>
                  </a:lnTo>
                  <a:lnTo>
                    <a:pt x="994421"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405718" y="3879127"/>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42771" y="4513146"/>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079823" y="4513146"/>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742771" y="3879127"/>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405718" y="3245108"/>
              <a:ext cx="994421" cy="151875"/>
            </a:xfrm>
            <a:custGeom>
              <a:avLst/>
              <a:gdLst/>
              <a:ahLst/>
              <a:cxnLst/>
              <a:rect l="0" t="0" r="0" b="0"/>
              <a:pathLst>
                <a:path>
                  <a:moveTo>
                    <a:pt x="994421" y="0"/>
                  </a:moveTo>
                  <a:lnTo>
                    <a:pt x="994421" y="76540"/>
                  </a:lnTo>
                  <a:lnTo>
                    <a:pt x="0" y="76540"/>
                  </a:lnTo>
                  <a:lnTo>
                    <a:pt x="0"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Oval 16"/>
            <p:cNvSpPr/>
            <p:nvPr/>
          </p:nvSpPr>
          <p:spPr>
            <a:xfrm>
              <a:off x="3159067" y="2762965"/>
              <a:ext cx="482143" cy="482143"/>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17"/>
            <p:cNvSpPr/>
            <p:nvPr/>
          </p:nvSpPr>
          <p:spPr>
            <a:xfrm>
              <a:off x="3641211" y="2761759"/>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ISCED</a:t>
              </a:r>
              <a:endParaRPr lang="en-US" sz="1300" kern="1200" dirty="0"/>
            </a:p>
          </p:txBody>
        </p:sp>
        <p:sp>
          <p:nvSpPr>
            <p:cNvPr id="19" name="Oval 18"/>
            <p:cNvSpPr/>
            <p:nvPr/>
          </p:nvSpPr>
          <p:spPr>
            <a:xfrm>
              <a:off x="2164646"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2646790"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(00) </a:t>
              </a:r>
              <a:endParaRPr lang="en-US" sz="1300" kern="1200" dirty="0"/>
            </a:p>
          </p:txBody>
        </p:sp>
        <p:sp>
          <p:nvSpPr>
            <p:cNvPr id="21" name="Oval 20"/>
            <p:cNvSpPr/>
            <p:nvPr/>
          </p:nvSpPr>
          <p:spPr>
            <a:xfrm>
              <a:off x="150169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21"/>
            <p:cNvSpPr/>
            <p:nvPr/>
          </p:nvSpPr>
          <p:spPr>
            <a:xfrm>
              <a:off x="198384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sp>
          <p:nvSpPr>
            <p:cNvPr id="23" name="Oval 22"/>
            <p:cNvSpPr/>
            <p:nvPr/>
          </p:nvSpPr>
          <p:spPr>
            <a:xfrm>
              <a:off x="838751"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reeform 23"/>
            <p:cNvSpPr/>
            <p:nvPr/>
          </p:nvSpPr>
          <p:spPr>
            <a:xfrm>
              <a:off x="1320895"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a:t>Domeniu detaliat</a:t>
              </a:r>
              <a:endParaRPr lang="en-US" sz="1300" kern="1200"/>
            </a:p>
          </p:txBody>
        </p:sp>
        <p:sp>
          <p:nvSpPr>
            <p:cNvPr id="25" name="Oval 24"/>
            <p:cNvSpPr/>
            <p:nvPr/>
          </p:nvSpPr>
          <p:spPr>
            <a:xfrm>
              <a:off x="2164646"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Freeform 25"/>
            <p:cNvSpPr/>
            <p:nvPr/>
          </p:nvSpPr>
          <p:spPr>
            <a:xfrm>
              <a:off x="2646790"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a:t>Domeniu detaliat</a:t>
              </a:r>
              <a:endParaRPr lang="en-US" sz="1300" kern="1200"/>
            </a:p>
          </p:txBody>
        </p:sp>
        <p:sp>
          <p:nvSpPr>
            <p:cNvPr id="27" name="Oval 26"/>
            <p:cNvSpPr/>
            <p:nvPr/>
          </p:nvSpPr>
          <p:spPr>
            <a:xfrm>
              <a:off x="2827594"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Freeform 27"/>
            <p:cNvSpPr/>
            <p:nvPr/>
          </p:nvSpPr>
          <p:spPr>
            <a:xfrm>
              <a:off x="3309737"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sp>
          <p:nvSpPr>
            <p:cNvPr id="29" name="Oval 28"/>
            <p:cNvSpPr/>
            <p:nvPr/>
          </p:nvSpPr>
          <p:spPr>
            <a:xfrm>
              <a:off x="4153489"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4635632"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err="1"/>
                <a:t>i</a:t>
              </a:r>
              <a:r>
                <a:rPr lang="ro-RO" sz="1300" kern="1200" dirty="0" smtClean="0"/>
                <a:t>)</a:t>
              </a:r>
              <a:endParaRPr lang="en-US" sz="1300" kern="1200" dirty="0"/>
            </a:p>
          </p:txBody>
        </p:sp>
        <p:sp>
          <p:nvSpPr>
            <p:cNvPr id="31" name="Oval 30"/>
            <p:cNvSpPr/>
            <p:nvPr/>
          </p:nvSpPr>
          <p:spPr>
            <a:xfrm>
              <a:off x="415348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Freeform 31"/>
            <p:cNvSpPr/>
            <p:nvPr/>
          </p:nvSpPr>
          <p:spPr>
            <a:xfrm>
              <a:off x="463563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grpSp>
    </p:spTree>
    <p:extLst>
      <p:ext uri="{BB962C8B-B14F-4D97-AF65-F5344CB8AC3E}">
        <p14:creationId xmlns:p14="http://schemas.microsoft.com/office/powerpoint/2010/main" val="1490486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06" y="949117"/>
            <a:ext cx="8613316" cy="940068"/>
          </a:xfrm>
        </p:spPr>
        <p:txBody>
          <a:bodyPr>
            <a:noAutofit/>
          </a:bodyPr>
          <a:lstStyle/>
          <a:p>
            <a:pPr algn="ctr"/>
            <a:r>
              <a:rPr lang="ro-RO" sz="4000" b="1" dirty="0" smtClean="0"/>
              <a:t>ISCED–F – </a:t>
            </a:r>
            <a:r>
              <a:rPr lang="ro-RO" sz="4000" b="1" dirty="0"/>
              <a:t>domenii </a:t>
            </a:r>
            <a:r>
              <a:rPr lang="ro-RO" sz="4000" b="1" dirty="0" smtClean="0"/>
              <a:t>largi </a:t>
            </a:r>
            <a:endParaRPr lang="en-US" sz="4000" b="1" dirty="0"/>
          </a:p>
        </p:txBody>
      </p:sp>
      <p:sp>
        <p:nvSpPr>
          <p:cNvPr id="3" name="Content Placeholder 2"/>
          <p:cNvSpPr>
            <a:spLocks noGrp="1"/>
          </p:cNvSpPr>
          <p:nvPr>
            <p:ph idx="1"/>
          </p:nvPr>
        </p:nvSpPr>
        <p:spPr>
          <a:xfrm>
            <a:off x="798103" y="2343151"/>
            <a:ext cx="8596668" cy="3880773"/>
          </a:xfrm>
        </p:spPr>
        <p:txBody>
          <a:bodyPr>
            <a:normAutofit fontScale="92500" lnSpcReduction="20000"/>
          </a:bodyPr>
          <a:lstStyle/>
          <a:p>
            <a:r>
              <a:rPr lang="en-US" dirty="0"/>
              <a:t>00 </a:t>
            </a:r>
            <a:r>
              <a:rPr lang="ro-RO" dirty="0" smtClean="0"/>
              <a:t>Programe și calificări generale</a:t>
            </a:r>
          </a:p>
          <a:p>
            <a:r>
              <a:rPr lang="en-US" dirty="0"/>
              <a:t>01 </a:t>
            </a:r>
            <a:r>
              <a:rPr lang="en-US" dirty="0" err="1" smtClean="0"/>
              <a:t>Educa</a:t>
            </a:r>
            <a:r>
              <a:rPr lang="ro-RO" dirty="0" smtClean="0"/>
              <a:t>ție</a:t>
            </a:r>
            <a:r>
              <a:rPr lang="en-US" dirty="0" smtClean="0"/>
              <a:t> </a:t>
            </a:r>
            <a:endParaRPr lang="ro-RO" dirty="0" smtClean="0"/>
          </a:p>
          <a:p>
            <a:r>
              <a:rPr lang="en-US" dirty="0"/>
              <a:t>02 Arte </a:t>
            </a:r>
            <a:r>
              <a:rPr lang="en-US" dirty="0" err="1"/>
              <a:t>şi</a:t>
            </a:r>
            <a:r>
              <a:rPr lang="en-US" dirty="0"/>
              <a:t> </a:t>
            </a:r>
            <a:r>
              <a:rPr lang="en-US" dirty="0" err="1"/>
              <a:t>ştiinţe</a:t>
            </a:r>
            <a:r>
              <a:rPr lang="en-US" dirty="0"/>
              <a:t> </a:t>
            </a:r>
            <a:r>
              <a:rPr lang="en-US" dirty="0" err="1" smtClean="0"/>
              <a:t>umaniste</a:t>
            </a:r>
            <a:endParaRPr lang="ro-RO" dirty="0" smtClean="0"/>
          </a:p>
          <a:p>
            <a:r>
              <a:rPr lang="en-US" dirty="0" smtClean="0"/>
              <a:t>03 </a:t>
            </a:r>
            <a:r>
              <a:rPr lang="ro-RO" dirty="0" smtClean="0"/>
              <a:t>Științe sociale, jurnalism și informații</a:t>
            </a:r>
          </a:p>
          <a:p>
            <a:r>
              <a:rPr lang="en-US" dirty="0"/>
              <a:t>04 </a:t>
            </a:r>
            <a:r>
              <a:rPr lang="en-US" dirty="0" err="1"/>
              <a:t>Afaceri</a:t>
            </a:r>
            <a:r>
              <a:rPr lang="en-US" dirty="0"/>
              <a:t>, </a:t>
            </a:r>
            <a:r>
              <a:rPr lang="en-US" dirty="0" err="1"/>
              <a:t>administraţie</a:t>
            </a:r>
            <a:r>
              <a:rPr lang="en-US" dirty="0"/>
              <a:t> </a:t>
            </a:r>
            <a:r>
              <a:rPr lang="en-US" dirty="0" err="1"/>
              <a:t>şi</a:t>
            </a:r>
            <a:r>
              <a:rPr lang="en-US" dirty="0"/>
              <a:t> </a:t>
            </a:r>
            <a:r>
              <a:rPr lang="en-US" dirty="0" err="1" smtClean="0"/>
              <a:t>drept</a:t>
            </a:r>
            <a:endParaRPr lang="ro-RO" dirty="0" smtClean="0"/>
          </a:p>
          <a:p>
            <a:r>
              <a:rPr lang="en-US" dirty="0"/>
              <a:t>05 </a:t>
            </a:r>
            <a:r>
              <a:rPr lang="en-US" dirty="0" err="1"/>
              <a:t>Ştiinţele</a:t>
            </a:r>
            <a:r>
              <a:rPr lang="en-US" dirty="0"/>
              <a:t> </a:t>
            </a:r>
            <a:r>
              <a:rPr lang="en-US" dirty="0" err="1"/>
              <a:t>naturii</a:t>
            </a:r>
            <a:r>
              <a:rPr lang="en-US" dirty="0"/>
              <a:t>, </a:t>
            </a:r>
            <a:r>
              <a:rPr lang="en-US" dirty="0" err="1"/>
              <a:t>matematică</a:t>
            </a:r>
            <a:r>
              <a:rPr lang="en-US" dirty="0"/>
              <a:t> </a:t>
            </a:r>
            <a:r>
              <a:rPr lang="en-US" dirty="0" err="1"/>
              <a:t>şi</a:t>
            </a:r>
            <a:r>
              <a:rPr lang="en-US" dirty="0"/>
              <a:t> </a:t>
            </a:r>
            <a:r>
              <a:rPr lang="en-US" dirty="0" err="1"/>
              <a:t>statistică</a:t>
            </a:r>
            <a:endParaRPr lang="ro-RO" dirty="0" smtClean="0"/>
          </a:p>
          <a:p>
            <a:r>
              <a:rPr lang="fr-FR" dirty="0"/>
              <a:t>06 </a:t>
            </a:r>
            <a:r>
              <a:rPr lang="fr-FR" dirty="0" err="1"/>
              <a:t>Tehnologia</a:t>
            </a:r>
            <a:r>
              <a:rPr lang="fr-FR" dirty="0"/>
              <a:t> </a:t>
            </a:r>
            <a:r>
              <a:rPr lang="fr-FR" dirty="0" err="1"/>
              <a:t>informaţiei</a:t>
            </a:r>
            <a:r>
              <a:rPr lang="fr-FR" dirty="0"/>
              <a:t> </a:t>
            </a:r>
            <a:r>
              <a:rPr lang="fr-FR" dirty="0" err="1"/>
              <a:t>şi</a:t>
            </a:r>
            <a:r>
              <a:rPr lang="fr-FR" dirty="0"/>
              <a:t> </a:t>
            </a:r>
            <a:r>
              <a:rPr lang="fr-FR" dirty="0" err="1"/>
              <a:t>comunicaţiilor</a:t>
            </a:r>
            <a:r>
              <a:rPr lang="fr-FR" dirty="0"/>
              <a:t> (TIC)</a:t>
            </a:r>
            <a:endParaRPr lang="ro-RO" dirty="0" smtClean="0"/>
          </a:p>
          <a:p>
            <a:r>
              <a:rPr lang="en-US" dirty="0"/>
              <a:t>07 </a:t>
            </a:r>
            <a:r>
              <a:rPr lang="en-US" dirty="0" err="1"/>
              <a:t>Inginerie</a:t>
            </a:r>
            <a:r>
              <a:rPr lang="en-US" dirty="0"/>
              <a:t>, </a:t>
            </a:r>
            <a:r>
              <a:rPr lang="en-US" dirty="0" err="1"/>
              <a:t>producţie</a:t>
            </a:r>
            <a:r>
              <a:rPr lang="en-US" dirty="0"/>
              <a:t> </a:t>
            </a:r>
            <a:r>
              <a:rPr lang="en-US" dirty="0" err="1"/>
              <a:t>şi</a:t>
            </a:r>
            <a:r>
              <a:rPr lang="en-US" dirty="0"/>
              <a:t> </a:t>
            </a:r>
            <a:r>
              <a:rPr lang="en-US" dirty="0" err="1"/>
              <a:t>construcţii</a:t>
            </a:r>
            <a:endParaRPr lang="ro-RO" dirty="0" smtClean="0"/>
          </a:p>
          <a:p>
            <a:r>
              <a:rPr lang="en-US" dirty="0"/>
              <a:t>08 </a:t>
            </a:r>
            <a:r>
              <a:rPr lang="en-US" dirty="0" err="1"/>
              <a:t>Agricultură</a:t>
            </a:r>
            <a:r>
              <a:rPr lang="en-US" dirty="0"/>
              <a:t>, </a:t>
            </a:r>
            <a:r>
              <a:rPr lang="en-US" dirty="0" err="1"/>
              <a:t>silvicultură</a:t>
            </a:r>
            <a:r>
              <a:rPr lang="en-US" dirty="0"/>
              <a:t>, </a:t>
            </a:r>
            <a:r>
              <a:rPr lang="en-US" dirty="0" err="1"/>
              <a:t>piscicultură</a:t>
            </a:r>
            <a:r>
              <a:rPr lang="en-US" dirty="0"/>
              <a:t> </a:t>
            </a:r>
            <a:r>
              <a:rPr lang="en-US" dirty="0" err="1"/>
              <a:t>şi</a:t>
            </a:r>
            <a:r>
              <a:rPr lang="en-US" dirty="0"/>
              <a:t> </a:t>
            </a:r>
            <a:r>
              <a:rPr lang="en-US" dirty="0" err="1"/>
              <a:t>ştiinţe</a:t>
            </a:r>
            <a:r>
              <a:rPr lang="en-US" dirty="0"/>
              <a:t> </a:t>
            </a:r>
            <a:r>
              <a:rPr lang="en-US" dirty="0" err="1" smtClean="0"/>
              <a:t>veterinare</a:t>
            </a:r>
            <a:endParaRPr lang="ro-RO" dirty="0" smtClean="0"/>
          </a:p>
          <a:p>
            <a:r>
              <a:rPr lang="en-US" dirty="0" smtClean="0"/>
              <a:t>09 </a:t>
            </a:r>
            <a:r>
              <a:rPr lang="en-US" dirty="0" err="1"/>
              <a:t>Sănătate</a:t>
            </a:r>
            <a:r>
              <a:rPr lang="en-US" dirty="0"/>
              <a:t> </a:t>
            </a:r>
            <a:r>
              <a:rPr lang="en-US" dirty="0" err="1"/>
              <a:t>şi</a:t>
            </a:r>
            <a:r>
              <a:rPr lang="en-US" dirty="0"/>
              <a:t> </a:t>
            </a:r>
            <a:r>
              <a:rPr lang="en-US" dirty="0" err="1"/>
              <a:t>asistenţă</a:t>
            </a:r>
            <a:r>
              <a:rPr lang="en-US" dirty="0"/>
              <a:t> </a:t>
            </a:r>
            <a:r>
              <a:rPr lang="en-US" dirty="0" smtClean="0"/>
              <a:t>social</a:t>
            </a:r>
            <a:r>
              <a:rPr lang="ro-RO" dirty="0" smtClean="0"/>
              <a:t>ă</a:t>
            </a:r>
          </a:p>
          <a:p>
            <a:r>
              <a:rPr lang="en-US" dirty="0" smtClean="0"/>
              <a:t>10 </a:t>
            </a:r>
            <a:r>
              <a:rPr lang="en-US" dirty="0" err="1" smtClean="0"/>
              <a:t>Servic</a:t>
            </a:r>
            <a:r>
              <a:rPr lang="ro-RO" dirty="0" smtClean="0"/>
              <a:t>ii</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15</a:t>
            </a:fld>
            <a:endParaRPr lang="en-US"/>
          </a:p>
        </p:txBody>
      </p:sp>
    </p:spTree>
    <p:extLst>
      <p:ext uri="{BB962C8B-B14F-4D97-AF65-F5344CB8AC3E}">
        <p14:creationId xmlns:p14="http://schemas.microsoft.com/office/powerpoint/2010/main" val="1924068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652" y="943305"/>
            <a:ext cx="8820350" cy="955676"/>
          </a:xfrm>
        </p:spPr>
        <p:txBody>
          <a:bodyPr>
            <a:noAutofit/>
          </a:bodyPr>
          <a:lstStyle/>
          <a:p>
            <a:pPr algn="ctr"/>
            <a:r>
              <a:rPr lang="ro-RO" b="1" dirty="0" smtClean="0"/>
              <a:t>ISCED</a:t>
            </a:r>
            <a:r>
              <a:rPr lang="en-US" b="1" dirty="0" smtClean="0"/>
              <a:t> 2013</a:t>
            </a:r>
            <a:r>
              <a:rPr lang="ro-RO" b="1" dirty="0" smtClean="0"/>
              <a:t>-F </a:t>
            </a:r>
            <a:r>
              <a:rPr lang="ro-RO" b="1" dirty="0"/>
              <a:t>– </a:t>
            </a:r>
            <a:r>
              <a:rPr lang="ro-RO" b="1" dirty="0" smtClean="0"/>
              <a:t>structura pe domenii</a:t>
            </a:r>
            <a:endParaRPr lang="en-US" b="1" dirty="0"/>
          </a:p>
        </p:txBody>
      </p:sp>
      <p:sp>
        <p:nvSpPr>
          <p:cNvPr id="4" name="Slide Number Placeholder 3"/>
          <p:cNvSpPr>
            <a:spLocks noGrp="1"/>
          </p:cNvSpPr>
          <p:nvPr>
            <p:ph type="sldNum" sz="quarter" idx="12"/>
          </p:nvPr>
        </p:nvSpPr>
        <p:spPr/>
        <p:txBody>
          <a:bodyPr/>
          <a:lstStyle/>
          <a:p>
            <a:fld id="{9E50D555-AD09-4184-8F27-884809BFB095}" type="slidenum">
              <a:rPr lang="en-US" smtClean="0"/>
              <a:t>16</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4636143"/>
              </p:ext>
            </p:extLst>
          </p:nvPr>
        </p:nvGraphicFramePr>
        <p:xfrm>
          <a:off x="744907" y="1831139"/>
          <a:ext cx="8237839" cy="4245899"/>
        </p:xfrm>
        <a:graphic>
          <a:graphicData uri="http://schemas.openxmlformats.org/drawingml/2006/table">
            <a:tbl>
              <a:tblPr firstRow="1" firstCol="1" bandRow="1">
                <a:tableStyleId>{5C22544A-7EE6-4342-B048-85BDC9FD1C3A}</a:tableStyleId>
              </a:tblPr>
              <a:tblGrid>
                <a:gridCol w="2666867">
                  <a:extLst>
                    <a:ext uri="{9D8B030D-6E8A-4147-A177-3AD203B41FA5}">
                      <a16:colId xmlns:a16="http://schemas.microsoft.com/office/drawing/2014/main" val="266544644"/>
                    </a:ext>
                  </a:extLst>
                </a:gridCol>
                <a:gridCol w="2785486">
                  <a:extLst>
                    <a:ext uri="{9D8B030D-6E8A-4147-A177-3AD203B41FA5}">
                      <a16:colId xmlns:a16="http://schemas.microsoft.com/office/drawing/2014/main" val="3135387134"/>
                    </a:ext>
                  </a:extLst>
                </a:gridCol>
                <a:gridCol w="2785486">
                  <a:extLst>
                    <a:ext uri="{9D8B030D-6E8A-4147-A177-3AD203B41FA5}">
                      <a16:colId xmlns:a16="http://schemas.microsoft.com/office/drawing/2014/main" val="650525060"/>
                    </a:ext>
                  </a:extLst>
                </a:gridCol>
              </a:tblGrid>
              <a:tr h="336875">
                <a:tc>
                  <a:txBody>
                    <a:bodyPr/>
                    <a:lstStyle/>
                    <a:p>
                      <a:pPr algn="l">
                        <a:spcBef>
                          <a:spcPts val="600"/>
                        </a:spcBef>
                        <a:spcAft>
                          <a:spcPts val="0"/>
                        </a:spcAft>
                      </a:pPr>
                      <a:r>
                        <a:rPr lang="ro-RO" sz="1100" dirty="0">
                          <a:effectLst/>
                        </a:rPr>
                        <a:t>Domeniu </a:t>
                      </a:r>
                      <a:r>
                        <a:rPr lang="ro-RO" sz="1100" dirty="0" smtClean="0">
                          <a:effectLst/>
                        </a:rPr>
                        <a:t>larg</a:t>
                      </a:r>
                      <a:r>
                        <a:rPr lang="en-US" sz="1100" dirty="0" smtClean="0">
                          <a:effectLst/>
                        </a:rPr>
                        <a:t>/ </a:t>
                      </a:r>
                      <a:r>
                        <a:rPr lang="en-US" sz="1100" dirty="0" err="1" smtClean="0">
                          <a:effectLst/>
                        </a:rPr>
                        <a:t>fundamentale</a:t>
                      </a:r>
                      <a:r>
                        <a:rPr lang="en-US" sz="1100" dirty="0" smtClean="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100" dirty="0">
                          <a:effectLst/>
                        </a:rPr>
                        <a:t>Domeniu </a:t>
                      </a:r>
                      <a:r>
                        <a:rPr lang="ro-RO" sz="1100" dirty="0" smtClean="0">
                          <a:effectLst/>
                        </a:rPr>
                        <a:t>restrâns</a:t>
                      </a:r>
                      <a:r>
                        <a:rPr lang="en-US" sz="1100" dirty="0" smtClean="0">
                          <a:effectLst/>
                        </a:rPr>
                        <a:t> / </a:t>
                      </a:r>
                      <a:r>
                        <a:rPr lang="en-US" sz="1100" dirty="0" err="1" smtClean="0">
                          <a:effectLst/>
                        </a:rPr>
                        <a:t>ramuri</a:t>
                      </a:r>
                      <a:r>
                        <a:rPr lang="en-US" sz="1100" dirty="0" smtClean="0">
                          <a:effectLst/>
                        </a:rPr>
                        <a:t> de </a:t>
                      </a:r>
                      <a:r>
                        <a:rPr lang="en-US" sz="1100" dirty="0" err="1" smtClean="0">
                          <a:effectLst/>
                        </a:rPr>
                        <a:t>stiinta</a:t>
                      </a:r>
                      <a:r>
                        <a:rPr lang="en-US" sz="1100" dirty="0" smtClean="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100" dirty="0">
                          <a:effectLst/>
                        </a:rPr>
                        <a:t>Domeniu </a:t>
                      </a:r>
                      <a:r>
                        <a:rPr lang="ro-RO" sz="1100" dirty="0" smtClean="0">
                          <a:effectLst/>
                        </a:rPr>
                        <a:t>detaliat</a:t>
                      </a:r>
                      <a:r>
                        <a:rPr lang="en-US" sz="1100" dirty="0" smtClean="0">
                          <a:effectLst/>
                        </a:rPr>
                        <a:t>/ </a:t>
                      </a:r>
                      <a:r>
                        <a:rPr lang="en-US" sz="1100" dirty="0" err="1" smtClean="0">
                          <a:effectLst/>
                        </a:rPr>
                        <a:t>licenta-doctorat</a:t>
                      </a:r>
                      <a:r>
                        <a:rPr lang="en-US" sz="1100" dirty="0" smtClean="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38847944"/>
                  </a:ext>
                </a:extLst>
              </a:tr>
              <a:tr h="343231">
                <a:tc rowSpan="5">
                  <a:txBody>
                    <a:bodyPr/>
                    <a:lstStyle/>
                    <a:p>
                      <a:pPr algn="l">
                        <a:spcBef>
                          <a:spcPts val="600"/>
                        </a:spcBef>
                        <a:spcAft>
                          <a:spcPts val="0"/>
                        </a:spcAft>
                      </a:pPr>
                      <a:r>
                        <a:rPr lang="ro-RO" sz="900" dirty="0">
                          <a:effectLst/>
                        </a:rPr>
                        <a:t>00 Programe și calificări generale</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000 Programe și calificări generale altele decât cele detaliate mai jos</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0000 Programe și calificări generale altele decât cele detaliate mai jos </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77535842"/>
                  </a:ext>
                </a:extLst>
              </a:tr>
              <a:tr h="171616">
                <a:tc vMerge="1">
                  <a:txBody>
                    <a:bodyPr/>
                    <a:lstStyle/>
                    <a:p>
                      <a:endParaRPr lang="en-US"/>
                    </a:p>
                  </a:txBody>
                  <a:tcPr/>
                </a:tc>
                <a:tc>
                  <a:txBody>
                    <a:bodyPr/>
                    <a:lstStyle/>
                    <a:p>
                      <a:pPr algn="l">
                        <a:spcBef>
                          <a:spcPts val="600"/>
                        </a:spcBef>
                        <a:spcAft>
                          <a:spcPts val="0"/>
                        </a:spcAft>
                      </a:pPr>
                      <a:r>
                        <a:rPr lang="ro-RO" sz="900">
                          <a:effectLst/>
                        </a:rPr>
                        <a:t>001 Programe și calificări de bază</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0011 Programe și calificări de bază</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4247988"/>
                  </a:ext>
                </a:extLst>
              </a:tr>
              <a:tr h="171616">
                <a:tc vMerge="1">
                  <a:txBody>
                    <a:bodyPr/>
                    <a:lstStyle/>
                    <a:p>
                      <a:endParaRPr lang="en-US"/>
                    </a:p>
                  </a:txBody>
                  <a:tcPr/>
                </a:tc>
                <a:tc>
                  <a:txBody>
                    <a:bodyPr/>
                    <a:lstStyle/>
                    <a:p>
                      <a:pPr algn="l">
                        <a:spcBef>
                          <a:spcPts val="600"/>
                        </a:spcBef>
                        <a:spcAft>
                          <a:spcPts val="0"/>
                        </a:spcAft>
                      </a:pPr>
                      <a:r>
                        <a:rPr lang="ro-RO" sz="900">
                          <a:effectLst/>
                        </a:rPr>
                        <a:t>002 Alfabetizare și aritmetică</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0021 Alfabetizare și aritmetică</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4389363"/>
                  </a:ext>
                </a:extLst>
              </a:tr>
              <a:tr h="171616">
                <a:tc vMerge="1">
                  <a:txBody>
                    <a:bodyPr/>
                    <a:lstStyle/>
                    <a:p>
                      <a:endParaRPr lang="en-US"/>
                    </a:p>
                  </a:txBody>
                  <a:tcPr/>
                </a:tc>
                <a:tc>
                  <a:txBody>
                    <a:bodyPr/>
                    <a:lstStyle/>
                    <a:p>
                      <a:pPr algn="l">
                        <a:spcBef>
                          <a:spcPts val="600"/>
                        </a:spcBef>
                        <a:spcAft>
                          <a:spcPts val="0"/>
                        </a:spcAft>
                      </a:pPr>
                      <a:r>
                        <a:rPr lang="ro-RO" sz="900" dirty="0">
                          <a:effectLst/>
                        </a:rPr>
                        <a:t>003 Abilități și dezvoltare personală </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0031 Abilități și dezvoltare personală</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54730898"/>
                  </a:ext>
                </a:extLst>
              </a:tr>
              <a:tr h="343231">
                <a:tc vMerge="1">
                  <a:txBody>
                    <a:bodyPr/>
                    <a:lstStyle/>
                    <a:p>
                      <a:endParaRPr lang="en-US"/>
                    </a:p>
                  </a:txBody>
                  <a:tcPr/>
                </a:tc>
                <a:tc>
                  <a:txBody>
                    <a:bodyPr/>
                    <a:lstStyle/>
                    <a:p>
                      <a:pPr algn="l">
                        <a:spcBef>
                          <a:spcPts val="600"/>
                        </a:spcBef>
                        <a:spcAft>
                          <a:spcPts val="0"/>
                        </a:spcAft>
                      </a:pPr>
                      <a:r>
                        <a:rPr lang="ro-RO" sz="900">
                          <a:effectLst/>
                        </a:rPr>
                        <a:t>009 Programe și calificări generale neclasificat în altă parte</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a:effectLst/>
                        </a:rPr>
                        <a:t>0099 Programe și calificări generale neclasificat în altă parte</a:t>
                      </a:r>
                      <a:endParaRPr lang="en-US" sz="11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08156110"/>
                  </a:ext>
                </a:extLst>
              </a:tr>
              <a:tr h="2364483">
                <a:tc rowSpan="2">
                  <a:txBody>
                    <a:bodyPr/>
                    <a:lstStyle/>
                    <a:p>
                      <a:pPr algn="l">
                        <a:spcBef>
                          <a:spcPts val="600"/>
                        </a:spcBef>
                        <a:spcAft>
                          <a:spcPts val="0"/>
                        </a:spcAft>
                      </a:pPr>
                      <a:r>
                        <a:rPr lang="ro-RO" sz="900">
                          <a:effectLst/>
                        </a:rPr>
                        <a:t>01 Educație</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dirty="0">
                          <a:effectLst/>
                        </a:rPr>
                        <a:t>011 Educație</a:t>
                      </a:r>
                      <a:endParaRPr lang="en-US" sz="1100" dirty="0">
                        <a:effectLst/>
                      </a:endParaRPr>
                    </a:p>
                    <a:p>
                      <a:pPr algn="l">
                        <a:spcBef>
                          <a:spcPts val="600"/>
                        </a:spcBef>
                        <a:spcAft>
                          <a:spcPts val="0"/>
                        </a:spcAft>
                      </a:pPr>
                      <a:r>
                        <a:rPr lang="ro-RO" sz="9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dirty="0">
                          <a:effectLst/>
                        </a:rPr>
                        <a:t>0110 Educație altele decât cele detaliate mai jos</a:t>
                      </a:r>
                      <a:endParaRPr lang="en-US" sz="1100" dirty="0">
                        <a:effectLst/>
                      </a:endParaRPr>
                    </a:p>
                    <a:p>
                      <a:pPr algn="l">
                        <a:spcBef>
                          <a:spcPts val="600"/>
                        </a:spcBef>
                        <a:spcAft>
                          <a:spcPts val="0"/>
                        </a:spcAft>
                      </a:pPr>
                      <a:r>
                        <a:rPr lang="ro-RO" sz="900" dirty="0">
                          <a:effectLst/>
                        </a:rPr>
                        <a:t>0111 Științele educației</a:t>
                      </a:r>
                      <a:endParaRPr lang="en-US" sz="1100" dirty="0">
                        <a:effectLst/>
                      </a:endParaRPr>
                    </a:p>
                    <a:p>
                      <a:pPr algn="l">
                        <a:spcBef>
                          <a:spcPts val="600"/>
                        </a:spcBef>
                        <a:spcAft>
                          <a:spcPts val="0"/>
                        </a:spcAft>
                      </a:pPr>
                      <a:r>
                        <a:rPr lang="ro-RO" sz="900" dirty="0">
                          <a:effectLst/>
                        </a:rPr>
                        <a:t>0112 Formarea cadrelor didactice din învățământul preșcolar</a:t>
                      </a:r>
                      <a:endParaRPr lang="en-US" sz="1100" dirty="0">
                        <a:effectLst/>
                      </a:endParaRPr>
                    </a:p>
                    <a:p>
                      <a:pPr algn="l">
                        <a:spcBef>
                          <a:spcPts val="600"/>
                        </a:spcBef>
                        <a:spcAft>
                          <a:spcPts val="0"/>
                        </a:spcAft>
                      </a:pPr>
                      <a:r>
                        <a:rPr lang="ro-RO" sz="900" dirty="0">
                          <a:effectLst/>
                        </a:rPr>
                        <a:t>0113 Formarea cadrelor didactice fără specializare pe o anumită disciplină </a:t>
                      </a:r>
                      <a:endParaRPr lang="en-US" sz="1100" dirty="0">
                        <a:effectLst/>
                      </a:endParaRPr>
                    </a:p>
                    <a:p>
                      <a:pPr algn="l">
                        <a:spcBef>
                          <a:spcPts val="600"/>
                        </a:spcBef>
                        <a:spcAft>
                          <a:spcPts val="0"/>
                        </a:spcAft>
                      </a:pPr>
                      <a:r>
                        <a:rPr lang="ro-RO" sz="900" dirty="0">
                          <a:effectLst/>
                        </a:rPr>
                        <a:t>0114 Formarea cadrelor didactice cu specializare pe o anumită disciplină  </a:t>
                      </a:r>
                      <a:endParaRPr lang="en-US" sz="1100" dirty="0">
                        <a:effectLst/>
                      </a:endParaRPr>
                    </a:p>
                    <a:p>
                      <a:pPr algn="l">
                        <a:spcBef>
                          <a:spcPts val="600"/>
                        </a:spcBef>
                        <a:spcAft>
                          <a:spcPts val="0"/>
                        </a:spcAft>
                      </a:pPr>
                      <a:r>
                        <a:rPr lang="ro-RO" sz="900" dirty="0">
                          <a:effectLst/>
                        </a:rPr>
                        <a:t>0119 Educație neclasificat în altă parte</a:t>
                      </a:r>
                      <a:endParaRPr lang="en-US"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78776631"/>
                  </a:ext>
                </a:extLst>
              </a:tr>
              <a:tr h="343231">
                <a:tc vMerge="1">
                  <a:txBody>
                    <a:bodyPr/>
                    <a:lstStyle/>
                    <a:p>
                      <a:endParaRPr lang="en-US"/>
                    </a:p>
                  </a:txBody>
                  <a:tcPr/>
                </a:tc>
                <a:tc>
                  <a:txBody>
                    <a:bodyPr/>
                    <a:lstStyle/>
                    <a:p>
                      <a:pPr algn="l">
                        <a:spcBef>
                          <a:spcPts val="600"/>
                        </a:spcBef>
                        <a:spcAft>
                          <a:spcPts val="0"/>
                        </a:spcAft>
                      </a:pPr>
                      <a:r>
                        <a:rPr lang="ro-RO" sz="900">
                          <a:effectLst/>
                        </a:rPr>
                        <a:t>018 Programe interdisciplinare și calificări care implică educația </a:t>
                      </a:r>
                      <a:endParaRPr lang="en-US" sz="11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900" dirty="0">
                          <a:effectLst/>
                        </a:rPr>
                        <a:t>0188 Programe interdisciplinare și calificări care implică educația</a:t>
                      </a:r>
                      <a:endParaRPr lang="en-US" sz="11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82392013"/>
                  </a:ext>
                </a:extLst>
              </a:tr>
            </a:tbl>
          </a:graphicData>
        </a:graphic>
      </p:graphicFrame>
    </p:spTree>
    <p:extLst>
      <p:ext uri="{BB962C8B-B14F-4D97-AF65-F5344CB8AC3E}">
        <p14:creationId xmlns:p14="http://schemas.microsoft.com/office/powerpoint/2010/main" val="3538318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700" y="842661"/>
            <a:ext cx="8259632" cy="767540"/>
          </a:xfrm>
        </p:spPr>
        <p:txBody>
          <a:bodyPr>
            <a:noAutofit/>
          </a:bodyPr>
          <a:lstStyle/>
          <a:p>
            <a:pPr algn="ctr"/>
            <a:r>
              <a:rPr lang="ro-RO" b="1" dirty="0" smtClean="0"/>
              <a:t>ISCED </a:t>
            </a:r>
            <a:r>
              <a:rPr lang="ro-RO" b="1" dirty="0"/>
              <a:t>– </a:t>
            </a:r>
            <a:r>
              <a:rPr lang="ro-RO" b="1" dirty="0" smtClean="0"/>
              <a:t>structura pe domenii</a:t>
            </a:r>
            <a:endParaRPr lang="en-US" b="1" dirty="0"/>
          </a:p>
        </p:txBody>
      </p:sp>
      <p:sp>
        <p:nvSpPr>
          <p:cNvPr id="4" name="Slide Number Placeholder 3"/>
          <p:cNvSpPr>
            <a:spLocks noGrp="1"/>
          </p:cNvSpPr>
          <p:nvPr>
            <p:ph type="sldNum" sz="quarter" idx="12"/>
          </p:nvPr>
        </p:nvSpPr>
        <p:spPr/>
        <p:txBody>
          <a:bodyPr/>
          <a:lstStyle/>
          <a:p>
            <a:fld id="{9E50D555-AD09-4184-8F27-884809BFB095}" type="slidenum">
              <a:rPr lang="en-US" smtClean="0"/>
              <a:t>17</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02161539"/>
              </p:ext>
            </p:extLst>
          </p:nvPr>
        </p:nvGraphicFramePr>
        <p:xfrm>
          <a:off x="1371602" y="1610201"/>
          <a:ext cx="6297281" cy="5129928"/>
        </p:xfrm>
        <a:graphic>
          <a:graphicData uri="http://schemas.openxmlformats.org/drawingml/2006/table">
            <a:tbl>
              <a:tblPr firstRow="1" firstCol="1" bandRow="1">
                <a:tableStyleId>{5C22544A-7EE6-4342-B048-85BDC9FD1C3A}</a:tableStyleId>
              </a:tblPr>
              <a:tblGrid>
                <a:gridCol w="2038645">
                  <a:extLst>
                    <a:ext uri="{9D8B030D-6E8A-4147-A177-3AD203B41FA5}">
                      <a16:colId xmlns:a16="http://schemas.microsoft.com/office/drawing/2014/main" val="3483547042"/>
                    </a:ext>
                  </a:extLst>
                </a:gridCol>
                <a:gridCol w="2129318">
                  <a:extLst>
                    <a:ext uri="{9D8B030D-6E8A-4147-A177-3AD203B41FA5}">
                      <a16:colId xmlns:a16="http://schemas.microsoft.com/office/drawing/2014/main" val="3745243340"/>
                    </a:ext>
                  </a:extLst>
                </a:gridCol>
                <a:gridCol w="2129318">
                  <a:extLst>
                    <a:ext uri="{9D8B030D-6E8A-4147-A177-3AD203B41FA5}">
                      <a16:colId xmlns:a16="http://schemas.microsoft.com/office/drawing/2014/main" val="3239232888"/>
                    </a:ext>
                  </a:extLst>
                </a:gridCol>
              </a:tblGrid>
              <a:tr h="235852">
                <a:tc>
                  <a:txBody>
                    <a:bodyPr/>
                    <a:lstStyle/>
                    <a:p>
                      <a:pPr algn="l">
                        <a:spcBef>
                          <a:spcPts val="600"/>
                        </a:spcBef>
                        <a:spcAft>
                          <a:spcPts val="0"/>
                        </a:spcAft>
                      </a:pPr>
                      <a:r>
                        <a:rPr lang="ro-RO" sz="900">
                          <a:effectLst/>
                        </a:rPr>
                        <a:t>Domeniu larg</a:t>
                      </a:r>
                      <a:endParaRPr lang="en-US" sz="900">
                        <a:effectLst/>
                        <a:latin typeface="Times New Roman" panose="02020603050405020304" pitchFamily="18" charset="0"/>
                        <a:ea typeface="Times New Roman" panose="02020603050405020304" pitchFamily="18" charset="0"/>
                      </a:endParaRPr>
                    </a:p>
                  </a:txBody>
                  <a:tcPr marL="31321" marR="31321" marT="0" marB="0" anchor="ctr"/>
                </a:tc>
                <a:tc>
                  <a:txBody>
                    <a:bodyPr/>
                    <a:lstStyle/>
                    <a:p>
                      <a:pPr algn="l">
                        <a:spcBef>
                          <a:spcPts val="600"/>
                        </a:spcBef>
                        <a:spcAft>
                          <a:spcPts val="0"/>
                        </a:spcAft>
                      </a:pPr>
                      <a:r>
                        <a:rPr lang="ro-RO" sz="900">
                          <a:effectLst/>
                        </a:rPr>
                        <a:t>Domeniu restrâns</a:t>
                      </a:r>
                      <a:endParaRPr lang="en-US" sz="900">
                        <a:effectLst/>
                        <a:latin typeface="Times New Roman" panose="02020603050405020304" pitchFamily="18" charset="0"/>
                        <a:ea typeface="Times New Roman" panose="02020603050405020304" pitchFamily="18" charset="0"/>
                      </a:endParaRPr>
                    </a:p>
                  </a:txBody>
                  <a:tcPr marL="31321" marR="31321" marT="0" marB="0" anchor="ctr"/>
                </a:tc>
                <a:tc>
                  <a:txBody>
                    <a:bodyPr/>
                    <a:lstStyle/>
                    <a:p>
                      <a:pPr algn="l">
                        <a:spcBef>
                          <a:spcPts val="600"/>
                        </a:spcBef>
                        <a:spcAft>
                          <a:spcPts val="0"/>
                        </a:spcAft>
                      </a:pPr>
                      <a:r>
                        <a:rPr lang="ro-RO" sz="900">
                          <a:effectLst/>
                        </a:rPr>
                        <a:t>Domeniu detaliat</a:t>
                      </a:r>
                      <a:endParaRPr lang="en-US" sz="900">
                        <a:effectLst/>
                        <a:latin typeface="Times New Roman" panose="02020603050405020304" pitchFamily="18" charset="0"/>
                        <a:ea typeface="Times New Roman" panose="02020603050405020304" pitchFamily="18" charset="0"/>
                      </a:endParaRPr>
                    </a:p>
                  </a:txBody>
                  <a:tcPr marL="31321" marR="31321" marT="0" marB="0" anchor="ctr"/>
                </a:tc>
                <a:extLst>
                  <a:ext uri="{0D108BD9-81ED-4DB2-BD59-A6C34878D82A}">
                    <a16:rowId xmlns:a16="http://schemas.microsoft.com/office/drawing/2014/main" val="2243536636"/>
                  </a:ext>
                </a:extLst>
              </a:tr>
              <a:tr h="250176">
                <a:tc rowSpan="6">
                  <a:txBody>
                    <a:bodyPr/>
                    <a:lstStyle/>
                    <a:p>
                      <a:pPr algn="l">
                        <a:spcBef>
                          <a:spcPts val="600"/>
                        </a:spcBef>
                        <a:spcAft>
                          <a:spcPts val="0"/>
                        </a:spcAft>
                      </a:pPr>
                      <a:r>
                        <a:rPr lang="ro-RO" sz="800" dirty="0">
                          <a:effectLst/>
                        </a:rPr>
                        <a:t>02 </a:t>
                      </a:r>
                      <a:r>
                        <a:rPr lang="ro-RO" sz="800" dirty="0" smtClean="0">
                          <a:effectLst/>
                        </a:rPr>
                        <a:t>Arte și științe </a:t>
                      </a:r>
                      <a:r>
                        <a:rPr lang="ro-RO" sz="800" dirty="0">
                          <a:effectLst/>
                        </a:rPr>
                        <a:t>umaniste </a:t>
                      </a:r>
                      <a:endParaRPr lang="en-US" sz="900" dirty="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dirty="0">
                          <a:effectLst/>
                        </a:rPr>
                        <a:t>020 </a:t>
                      </a:r>
                      <a:r>
                        <a:rPr lang="ro-RO" sz="800" dirty="0" smtClean="0">
                          <a:effectLst/>
                        </a:rPr>
                        <a:t>Arte și științe </a:t>
                      </a:r>
                      <a:r>
                        <a:rPr lang="ro-RO" sz="800" dirty="0">
                          <a:effectLst/>
                        </a:rPr>
                        <a:t>umaniste </a:t>
                      </a:r>
                      <a:r>
                        <a:rPr lang="ro-RO" sz="800" dirty="0" smtClean="0">
                          <a:effectLst/>
                        </a:rPr>
                        <a:t>altele </a:t>
                      </a:r>
                      <a:r>
                        <a:rPr lang="ro-RO" sz="800" dirty="0">
                          <a:effectLst/>
                        </a:rPr>
                        <a:t>decât cele detaliate mai jos </a:t>
                      </a:r>
                      <a:endParaRPr lang="en-US" sz="900" dirty="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dirty="0">
                          <a:effectLst/>
                        </a:rPr>
                        <a:t>0200 </a:t>
                      </a:r>
                      <a:r>
                        <a:rPr lang="ro-RO" sz="800" dirty="0" smtClean="0">
                          <a:effectLst/>
                        </a:rPr>
                        <a:t>Arte și științe umaniste altele </a:t>
                      </a:r>
                      <a:r>
                        <a:rPr lang="ro-RO" sz="800" dirty="0">
                          <a:effectLst/>
                        </a:rPr>
                        <a:t>decât cele detaliate mai jos</a:t>
                      </a:r>
                      <a:endParaRPr lang="en-US" sz="900" dirty="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3682293058"/>
                  </a:ext>
                </a:extLst>
              </a:tr>
              <a:tr h="1719963">
                <a:tc vMerge="1">
                  <a:txBody>
                    <a:bodyPr/>
                    <a:lstStyle/>
                    <a:p>
                      <a:endParaRPr lang="en-US"/>
                    </a:p>
                  </a:txBody>
                  <a:tcPr/>
                </a:tc>
                <a:tc>
                  <a:txBody>
                    <a:bodyPr/>
                    <a:lstStyle/>
                    <a:p>
                      <a:pPr algn="l">
                        <a:spcBef>
                          <a:spcPts val="600"/>
                        </a:spcBef>
                        <a:spcAft>
                          <a:spcPts val="0"/>
                        </a:spcAft>
                      </a:pPr>
                      <a:r>
                        <a:rPr lang="ro-RO" sz="800" dirty="0">
                          <a:effectLst/>
                        </a:rPr>
                        <a:t>021 Arte</a:t>
                      </a:r>
                      <a:endParaRPr lang="en-US" sz="900" dirty="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dirty="0">
                          <a:effectLst/>
                        </a:rPr>
                        <a:t>0210 Arte altele decât cele detaliate mai jos</a:t>
                      </a:r>
                      <a:endParaRPr lang="en-US" sz="900" dirty="0">
                        <a:effectLst/>
                      </a:endParaRPr>
                    </a:p>
                    <a:p>
                      <a:pPr algn="l">
                        <a:spcBef>
                          <a:spcPts val="600"/>
                        </a:spcBef>
                        <a:spcAft>
                          <a:spcPts val="0"/>
                        </a:spcAft>
                      </a:pPr>
                      <a:r>
                        <a:rPr lang="ro-RO" sz="800" dirty="0">
                          <a:effectLst/>
                        </a:rPr>
                        <a:t>0211 Tehnici audio-vizuale și producție media</a:t>
                      </a:r>
                      <a:endParaRPr lang="en-US" sz="900" dirty="0">
                        <a:effectLst/>
                      </a:endParaRPr>
                    </a:p>
                    <a:p>
                      <a:pPr algn="l">
                        <a:spcBef>
                          <a:spcPts val="600"/>
                        </a:spcBef>
                        <a:spcAft>
                          <a:spcPts val="0"/>
                        </a:spcAft>
                      </a:pPr>
                      <a:r>
                        <a:rPr lang="ro-RO" sz="800" dirty="0">
                          <a:effectLst/>
                        </a:rPr>
                        <a:t>0212 Design de interior, industrial și vestimentar</a:t>
                      </a:r>
                      <a:endParaRPr lang="en-US" sz="900" dirty="0">
                        <a:effectLst/>
                      </a:endParaRPr>
                    </a:p>
                    <a:p>
                      <a:pPr algn="l">
                        <a:spcBef>
                          <a:spcPts val="600"/>
                        </a:spcBef>
                        <a:spcAft>
                          <a:spcPts val="0"/>
                        </a:spcAft>
                      </a:pPr>
                      <a:r>
                        <a:rPr lang="ro-RO" sz="800" dirty="0">
                          <a:effectLst/>
                        </a:rPr>
                        <a:t>0213 Arte frumoase</a:t>
                      </a:r>
                      <a:endParaRPr lang="en-US" sz="900" dirty="0">
                        <a:effectLst/>
                      </a:endParaRPr>
                    </a:p>
                    <a:p>
                      <a:pPr algn="l">
                        <a:spcBef>
                          <a:spcPts val="600"/>
                        </a:spcBef>
                        <a:spcAft>
                          <a:spcPts val="0"/>
                        </a:spcAft>
                      </a:pPr>
                      <a:r>
                        <a:rPr lang="ro-RO" sz="800" dirty="0">
                          <a:effectLst/>
                        </a:rPr>
                        <a:t>0214 Meșteșuguri (creații artizanale)</a:t>
                      </a:r>
                      <a:endParaRPr lang="en-US" sz="900" dirty="0">
                        <a:effectLst/>
                      </a:endParaRPr>
                    </a:p>
                    <a:p>
                      <a:pPr algn="l">
                        <a:spcBef>
                          <a:spcPts val="600"/>
                        </a:spcBef>
                        <a:spcAft>
                          <a:spcPts val="0"/>
                        </a:spcAft>
                      </a:pPr>
                      <a:r>
                        <a:rPr lang="ro-RO" sz="800" dirty="0">
                          <a:effectLst/>
                        </a:rPr>
                        <a:t>0215 Muzică și artele spectacolului </a:t>
                      </a:r>
                      <a:endParaRPr lang="en-US" sz="900" dirty="0">
                        <a:effectLst/>
                      </a:endParaRPr>
                    </a:p>
                    <a:p>
                      <a:pPr algn="l">
                        <a:spcBef>
                          <a:spcPts val="600"/>
                        </a:spcBef>
                        <a:spcAft>
                          <a:spcPts val="0"/>
                        </a:spcAft>
                      </a:pPr>
                      <a:r>
                        <a:rPr lang="ro-RO" sz="800" dirty="0">
                          <a:effectLst/>
                        </a:rPr>
                        <a:t>0219 Arte neclasificat în altă parte </a:t>
                      </a:r>
                      <a:endParaRPr lang="en-US" sz="900" dirty="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2554322362"/>
                  </a:ext>
                </a:extLst>
              </a:tr>
              <a:tr h="1313426">
                <a:tc vMerge="1">
                  <a:txBody>
                    <a:bodyPr/>
                    <a:lstStyle/>
                    <a:p>
                      <a:endParaRPr lang="en-US"/>
                    </a:p>
                  </a:txBody>
                  <a:tcPr/>
                </a:tc>
                <a:tc>
                  <a:txBody>
                    <a:bodyPr/>
                    <a:lstStyle/>
                    <a:p>
                      <a:pPr algn="l">
                        <a:spcBef>
                          <a:spcPts val="600"/>
                        </a:spcBef>
                        <a:spcAft>
                          <a:spcPts val="0"/>
                        </a:spcAft>
                      </a:pPr>
                      <a:r>
                        <a:rPr lang="ro-RO" sz="800" dirty="0">
                          <a:effectLst/>
                        </a:rPr>
                        <a:t>022 Științe umaniste (cu excepția limbilor) </a:t>
                      </a:r>
                      <a:endParaRPr lang="en-US" sz="900" dirty="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a:effectLst/>
                        </a:rPr>
                        <a:t>0220 Științe umaniste (cu excepția limbilor) altele decât cele detaliate mai jos</a:t>
                      </a:r>
                      <a:endParaRPr lang="en-US" sz="900">
                        <a:effectLst/>
                      </a:endParaRPr>
                    </a:p>
                    <a:p>
                      <a:pPr algn="l">
                        <a:spcBef>
                          <a:spcPts val="600"/>
                        </a:spcBef>
                        <a:spcAft>
                          <a:spcPts val="0"/>
                        </a:spcAft>
                      </a:pPr>
                      <a:r>
                        <a:rPr lang="ro-RO" sz="800">
                          <a:effectLst/>
                        </a:rPr>
                        <a:t>0221 Religie și teologie</a:t>
                      </a:r>
                      <a:endParaRPr lang="en-US" sz="900">
                        <a:effectLst/>
                      </a:endParaRPr>
                    </a:p>
                    <a:p>
                      <a:pPr algn="l">
                        <a:spcBef>
                          <a:spcPts val="600"/>
                        </a:spcBef>
                        <a:spcAft>
                          <a:spcPts val="0"/>
                        </a:spcAft>
                      </a:pPr>
                      <a:r>
                        <a:rPr lang="ro-RO" sz="800">
                          <a:effectLst/>
                        </a:rPr>
                        <a:t>0222 Istorie și arheologie </a:t>
                      </a:r>
                      <a:endParaRPr lang="en-US" sz="900">
                        <a:effectLst/>
                      </a:endParaRPr>
                    </a:p>
                    <a:p>
                      <a:pPr algn="l">
                        <a:spcBef>
                          <a:spcPts val="600"/>
                        </a:spcBef>
                        <a:spcAft>
                          <a:spcPts val="0"/>
                        </a:spcAft>
                      </a:pPr>
                      <a:r>
                        <a:rPr lang="ro-RO" sz="800">
                          <a:effectLst/>
                        </a:rPr>
                        <a:t>0223 Filosofie și etică </a:t>
                      </a:r>
                      <a:endParaRPr lang="en-US" sz="900">
                        <a:effectLst/>
                      </a:endParaRPr>
                    </a:p>
                    <a:p>
                      <a:pPr algn="l">
                        <a:spcBef>
                          <a:spcPts val="600"/>
                        </a:spcBef>
                        <a:spcAft>
                          <a:spcPts val="0"/>
                        </a:spcAft>
                      </a:pPr>
                      <a:r>
                        <a:rPr lang="ro-RO" sz="800">
                          <a:effectLst/>
                        </a:rPr>
                        <a:t>0229 Științe umaniste (cu excepția limbilor) neclasificat în altă parte</a:t>
                      </a:r>
                      <a:endParaRPr lang="en-US" sz="90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2304704909"/>
                  </a:ext>
                </a:extLst>
              </a:tr>
              <a:tr h="985070">
                <a:tc vMerge="1">
                  <a:txBody>
                    <a:bodyPr/>
                    <a:lstStyle/>
                    <a:p>
                      <a:endParaRPr lang="en-US"/>
                    </a:p>
                  </a:txBody>
                  <a:tcPr/>
                </a:tc>
                <a:tc>
                  <a:txBody>
                    <a:bodyPr/>
                    <a:lstStyle/>
                    <a:p>
                      <a:pPr algn="l">
                        <a:spcBef>
                          <a:spcPts val="600"/>
                        </a:spcBef>
                        <a:spcAft>
                          <a:spcPts val="0"/>
                        </a:spcAft>
                      </a:pPr>
                      <a:r>
                        <a:rPr lang="ro-RO" sz="800">
                          <a:effectLst/>
                        </a:rPr>
                        <a:t>023 Studiul limbilor</a:t>
                      </a:r>
                      <a:endParaRPr lang="en-US" sz="90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a:effectLst/>
                        </a:rPr>
                        <a:t>0230 Studiul limbilor altele decât cele detaliate mai jos</a:t>
                      </a:r>
                      <a:endParaRPr lang="en-US" sz="900">
                        <a:effectLst/>
                      </a:endParaRPr>
                    </a:p>
                    <a:p>
                      <a:pPr algn="l">
                        <a:spcBef>
                          <a:spcPts val="600"/>
                        </a:spcBef>
                        <a:spcAft>
                          <a:spcPts val="0"/>
                        </a:spcAft>
                      </a:pPr>
                      <a:r>
                        <a:rPr lang="ro-RO" sz="800">
                          <a:effectLst/>
                        </a:rPr>
                        <a:t>0231 Însușirea limbilor</a:t>
                      </a:r>
                      <a:endParaRPr lang="en-US" sz="900">
                        <a:effectLst/>
                      </a:endParaRPr>
                    </a:p>
                    <a:p>
                      <a:pPr algn="l">
                        <a:spcBef>
                          <a:spcPts val="600"/>
                        </a:spcBef>
                        <a:spcAft>
                          <a:spcPts val="0"/>
                        </a:spcAft>
                      </a:pPr>
                      <a:r>
                        <a:rPr lang="ro-RO" sz="800">
                          <a:effectLst/>
                        </a:rPr>
                        <a:t>0232 Literatură și lingvistică </a:t>
                      </a:r>
                      <a:endParaRPr lang="en-US" sz="900">
                        <a:effectLst/>
                      </a:endParaRPr>
                    </a:p>
                    <a:p>
                      <a:pPr algn="l">
                        <a:spcBef>
                          <a:spcPts val="600"/>
                        </a:spcBef>
                        <a:spcAft>
                          <a:spcPts val="0"/>
                        </a:spcAft>
                      </a:pPr>
                      <a:r>
                        <a:rPr lang="ro-RO" sz="800">
                          <a:effectLst/>
                        </a:rPr>
                        <a:t>0239 Studiul limbilor neclasificat în altă parte</a:t>
                      </a:r>
                      <a:endParaRPr lang="en-US" sz="90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4142557827"/>
                  </a:ext>
                </a:extLst>
              </a:tr>
              <a:tr h="375265">
                <a:tc vMerge="1">
                  <a:txBody>
                    <a:bodyPr/>
                    <a:lstStyle/>
                    <a:p>
                      <a:endParaRPr lang="en-US"/>
                    </a:p>
                  </a:txBody>
                  <a:tcPr/>
                </a:tc>
                <a:tc>
                  <a:txBody>
                    <a:bodyPr/>
                    <a:lstStyle/>
                    <a:p>
                      <a:pPr algn="l">
                        <a:spcBef>
                          <a:spcPts val="600"/>
                        </a:spcBef>
                        <a:spcAft>
                          <a:spcPts val="0"/>
                        </a:spcAft>
                      </a:pPr>
                      <a:r>
                        <a:rPr lang="ro-RO" sz="800">
                          <a:effectLst/>
                        </a:rPr>
                        <a:t>028 Programe și certificări interdisciplinare care implică arte și științe umaniste</a:t>
                      </a:r>
                      <a:endParaRPr lang="en-US" sz="90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a:effectLst/>
                        </a:rPr>
                        <a:t>0288 Programe și certificări interdisciplinare care implică arte și științe umaniste</a:t>
                      </a:r>
                      <a:endParaRPr lang="en-US" sz="90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3194145005"/>
                  </a:ext>
                </a:extLst>
              </a:tr>
              <a:tr h="250176">
                <a:tc vMerge="1">
                  <a:txBody>
                    <a:bodyPr/>
                    <a:lstStyle/>
                    <a:p>
                      <a:endParaRPr lang="en-US"/>
                    </a:p>
                  </a:txBody>
                  <a:tcPr/>
                </a:tc>
                <a:tc>
                  <a:txBody>
                    <a:bodyPr/>
                    <a:lstStyle/>
                    <a:p>
                      <a:pPr algn="l">
                        <a:spcBef>
                          <a:spcPts val="600"/>
                        </a:spcBef>
                        <a:spcAft>
                          <a:spcPts val="0"/>
                        </a:spcAft>
                      </a:pPr>
                      <a:r>
                        <a:rPr lang="ro-RO" sz="800">
                          <a:effectLst/>
                        </a:rPr>
                        <a:t>029 Științe umaniste și arte neclasificat în altă parte</a:t>
                      </a:r>
                      <a:endParaRPr lang="en-US" sz="900">
                        <a:effectLst/>
                        <a:latin typeface="Times New Roman" panose="02020603050405020304" pitchFamily="18" charset="0"/>
                        <a:ea typeface="Times New Roman" panose="02020603050405020304" pitchFamily="18" charset="0"/>
                      </a:endParaRPr>
                    </a:p>
                  </a:txBody>
                  <a:tcPr marL="31321" marR="31321" marT="0" marB="0"/>
                </a:tc>
                <a:tc>
                  <a:txBody>
                    <a:bodyPr/>
                    <a:lstStyle/>
                    <a:p>
                      <a:pPr algn="l">
                        <a:spcBef>
                          <a:spcPts val="600"/>
                        </a:spcBef>
                        <a:spcAft>
                          <a:spcPts val="0"/>
                        </a:spcAft>
                      </a:pPr>
                      <a:r>
                        <a:rPr lang="ro-RO" sz="800" dirty="0">
                          <a:effectLst/>
                        </a:rPr>
                        <a:t>0299 Științe umaniste și arte neclasificat în altă parte</a:t>
                      </a:r>
                      <a:endParaRPr lang="en-US" sz="900" dirty="0">
                        <a:effectLst/>
                        <a:latin typeface="Times New Roman" panose="02020603050405020304" pitchFamily="18" charset="0"/>
                        <a:ea typeface="Times New Roman" panose="02020603050405020304" pitchFamily="18" charset="0"/>
                      </a:endParaRPr>
                    </a:p>
                  </a:txBody>
                  <a:tcPr marL="31321" marR="31321" marT="0" marB="0"/>
                </a:tc>
                <a:extLst>
                  <a:ext uri="{0D108BD9-81ED-4DB2-BD59-A6C34878D82A}">
                    <a16:rowId xmlns:a16="http://schemas.microsoft.com/office/drawing/2014/main" val="3390282079"/>
                  </a:ext>
                </a:extLst>
              </a:tr>
            </a:tbl>
          </a:graphicData>
        </a:graphic>
      </p:graphicFrame>
    </p:spTree>
    <p:extLst>
      <p:ext uri="{BB962C8B-B14F-4D97-AF65-F5344CB8AC3E}">
        <p14:creationId xmlns:p14="http://schemas.microsoft.com/office/powerpoint/2010/main" val="26623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95" y="881481"/>
            <a:ext cx="8846229" cy="705780"/>
          </a:xfrm>
        </p:spPr>
        <p:txBody>
          <a:bodyPr>
            <a:noAutofit/>
          </a:bodyPr>
          <a:lstStyle/>
          <a:p>
            <a:pPr algn="ctr"/>
            <a:r>
              <a:rPr lang="ro-RO" b="1" dirty="0" smtClean="0"/>
              <a:t>ISCED </a:t>
            </a:r>
            <a:r>
              <a:rPr lang="ro-RO" b="1" dirty="0"/>
              <a:t>– </a:t>
            </a:r>
            <a:r>
              <a:rPr lang="ro-RO" b="1" dirty="0" smtClean="0"/>
              <a:t>structura pe domenii</a:t>
            </a:r>
            <a:endParaRPr lang="en-US" b="1" dirty="0"/>
          </a:p>
        </p:txBody>
      </p:sp>
      <p:sp>
        <p:nvSpPr>
          <p:cNvPr id="4" name="Slide Number Placeholder 3"/>
          <p:cNvSpPr>
            <a:spLocks noGrp="1"/>
          </p:cNvSpPr>
          <p:nvPr>
            <p:ph type="sldNum" sz="quarter" idx="12"/>
          </p:nvPr>
        </p:nvSpPr>
        <p:spPr/>
        <p:txBody>
          <a:bodyPr/>
          <a:lstStyle/>
          <a:p>
            <a:fld id="{9E50D555-AD09-4184-8F27-884809BFB095}" type="slidenum">
              <a:rPr lang="en-US" smtClean="0"/>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53769625"/>
              </p:ext>
            </p:extLst>
          </p:nvPr>
        </p:nvGraphicFramePr>
        <p:xfrm>
          <a:off x="1781236" y="1847427"/>
          <a:ext cx="5958243" cy="4559060"/>
        </p:xfrm>
        <a:graphic>
          <a:graphicData uri="http://schemas.openxmlformats.org/drawingml/2006/table">
            <a:tbl>
              <a:tblPr firstRow="1" firstCol="1" bandRow="1">
                <a:tableStyleId>{5C22544A-7EE6-4342-B048-85BDC9FD1C3A}</a:tableStyleId>
              </a:tblPr>
              <a:tblGrid>
                <a:gridCol w="1928885">
                  <a:extLst>
                    <a:ext uri="{9D8B030D-6E8A-4147-A177-3AD203B41FA5}">
                      <a16:colId xmlns:a16="http://schemas.microsoft.com/office/drawing/2014/main" val="4202082884"/>
                    </a:ext>
                  </a:extLst>
                </a:gridCol>
                <a:gridCol w="2014679">
                  <a:extLst>
                    <a:ext uri="{9D8B030D-6E8A-4147-A177-3AD203B41FA5}">
                      <a16:colId xmlns:a16="http://schemas.microsoft.com/office/drawing/2014/main" val="2469750898"/>
                    </a:ext>
                  </a:extLst>
                </a:gridCol>
                <a:gridCol w="2014679">
                  <a:extLst>
                    <a:ext uri="{9D8B030D-6E8A-4147-A177-3AD203B41FA5}">
                      <a16:colId xmlns:a16="http://schemas.microsoft.com/office/drawing/2014/main" val="1714991061"/>
                    </a:ext>
                  </a:extLst>
                </a:gridCol>
              </a:tblGrid>
              <a:tr h="246140">
                <a:tc>
                  <a:txBody>
                    <a:bodyPr/>
                    <a:lstStyle/>
                    <a:p>
                      <a:pPr algn="l">
                        <a:spcBef>
                          <a:spcPts val="600"/>
                        </a:spcBef>
                        <a:spcAft>
                          <a:spcPts val="0"/>
                        </a:spcAft>
                      </a:pPr>
                      <a:r>
                        <a:rPr lang="ro-RO" sz="1050">
                          <a:effectLst/>
                        </a:rPr>
                        <a:t>Domeniu larg</a:t>
                      </a:r>
                      <a:endParaRPr lang="en-US" sz="1050">
                        <a:effectLst/>
                        <a:latin typeface="Times New Roman" panose="02020603050405020304" pitchFamily="18" charset="0"/>
                        <a:ea typeface="Times New Roman" panose="02020603050405020304" pitchFamily="18" charset="0"/>
                      </a:endParaRPr>
                    </a:p>
                  </a:txBody>
                  <a:tcPr marL="63902" marR="63902" marT="0" marB="0" anchor="ctr"/>
                </a:tc>
                <a:tc>
                  <a:txBody>
                    <a:bodyPr/>
                    <a:lstStyle/>
                    <a:p>
                      <a:pPr algn="l">
                        <a:spcBef>
                          <a:spcPts val="600"/>
                        </a:spcBef>
                        <a:spcAft>
                          <a:spcPts val="0"/>
                        </a:spcAft>
                      </a:pPr>
                      <a:r>
                        <a:rPr lang="ro-RO" sz="1050">
                          <a:effectLst/>
                        </a:rPr>
                        <a:t>Domeniu restrâns</a:t>
                      </a:r>
                      <a:endParaRPr lang="en-US" sz="1050">
                        <a:effectLst/>
                        <a:latin typeface="Times New Roman" panose="02020603050405020304" pitchFamily="18" charset="0"/>
                        <a:ea typeface="Times New Roman" panose="02020603050405020304" pitchFamily="18" charset="0"/>
                      </a:endParaRPr>
                    </a:p>
                  </a:txBody>
                  <a:tcPr marL="63902" marR="63902" marT="0" marB="0" anchor="ctr"/>
                </a:tc>
                <a:tc>
                  <a:txBody>
                    <a:bodyPr/>
                    <a:lstStyle/>
                    <a:p>
                      <a:pPr algn="l">
                        <a:spcBef>
                          <a:spcPts val="600"/>
                        </a:spcBef>
                        <a:spcAft>
                          <a:spcPts val="0"/>
                        </a:spcAft>
                      </a:pPr>
                      <a:r>
                        <a:rPr lang="ro-RO" sz="1050">
                          <a:effectLst/>
                        </a:rPr>
                        <a:t>Domeniu detaliat</a:t>
                      </a:r>
                      <a:endParaRPr lang="en-US" sz="1050">
                        <a:effectLst/>
                        <a:latin typeface="Times New Roman" panose="02020603050405020304" pitchFamily="18" charset="0"/>
                        <a:ea typeface="Times New Roman" panose="02020603050405020304" pitchFamily="18" charset="0"/>
                      </a:endParaRPr>
                    </a:p>
                  </a:txBody>
                  <a:tcPr marL="63902" marR="63902" marT="0" marB="0" anchor="ctr"/>
                </a:tc>
                <a:extLst>
                  <a:ext uri="{0D108BD9-81ED-4DB2-BD59-A6C34878D82A}">
                    <a16:rowId xmlns:a16="http://schemas.microsoft.com/office/drawing/2014/main" val="2675299302"/>
                  </a:ext>
                </a:extLst>
              </a:tr>
              <a:tr h="383410">
                <a:tc rowSpan="5">
                  <a:txBody>
                    <a:bodyPr/>
                    <a:lstStyle/>
                    <a:p>
                      <a:pPr algn="l">
                        <a:spcBef>
                          <a:spcPts val="600"/>
                        </a:spcBef>
                        <a:spcAft>
                          <a:spcPts val="0"/>
                        </a:spcAft>
                      </a:pPr>
                      <a:r>
                        <a:rPr lang="ro-RO" sz="900" dirty="0">
                          <a:effectLst/>
                        </a:rPr>
                        <a:t>03 Științe sociale, jurnalism și </a:t>
                      </a:r>
                      <a:r>
                        <a:rPr lang="ro-RO" sz="900" dirty="0" smtClean="0">
                          <a:effectLst/>
                        </a:rPr>
                        <a:t>informare </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030 Științe sociale, jurnalism și </a:t>
                      </a:r>
                      <a:r>
                        <a:rPr lang="ro-RO" sz="900" dirty="0" smtClean="0">
                          <a:effectLst/>
                        </a:rPr>
                        <a:t>informare </a:t>
                      </a:r>
                      <a:r>
                        <a:rPr lang="ro-RO" sz="900" dirty="0">
                          <a:effectLst/>
                        </a:rPr>
                        <a:t>altele decât cele detaliate mai jos</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0300 Științe sociale, jurnalism și </a:t>
                      </a:r>
                      <a:r>
                        <a:rPr lang="ro-RO" sz="900" dirty="0" smtClean="0">
                          <a:effectLst/>
                        </a:rPr>
                        <a:t>informare </a:t>
                      </a:r>
                      <a:r>
                        <a:rPr lang="ro-RO" sz="900" dirty="0">
                          <a:effectLst/>
                        </a:rPr>
                        <a:t>altele decât cele detaliate mai jos</a:t>
                      </a:r>
                      <a:endParaRPr lang="en-US" sz="1050" dirty="0">
                        <a:effectLst/>
                        <a:latin typeface="Times New Roman" panose="02020603050405020304" pitchFamily="18" charset="0"/>
                        <a:ea typeface="Times New Roman" panose="02020603050405020304" pitchFamily="18" charset="0"/>
                      </a:endParaRPr>
                    </a:p>
                  </a:txBody>
                  <a:tcPr marL="63902" marR="63902" marT="0" marB="0"/>
                </a:tc>
                <a:extLst>
                  <a:ext uri="{0D108BD9-81ED-4DB2-BD59-A6C34878D82A}">
                    <a16:rowId xmlns:a16="http://schemas.microsoft.com/office/drawing/2014/main" val="1230252284"/>
                  </a:ext>
                </a:extLst>
              </a:tr>
              <a:tr h="1505240">
                <a:tc vMerge="1">
                  <a:txBody>
                    <a:bodyPr/>
                    <a:lstStyle/>
                    <a:p>
                      <a:endParaRPr lang="en-US"/>
                    </a:p>
                  </a:txBody>
                  <a:tcPr/>
                </a:tc>
                <a:tc>
                  <a:txBody>
                    <a:bodyPr/>
                    <a:lstStyle/>
                    <a:p>
                      <a:pPr algn="l">
                        <a:spcBef>
                          <a:spcPts val="600"/>
                        </a:spcBef>
                        <a:spcAft>
                          <a:spcPts val="0"/>
                        </a:spcAft>
                      </a:pPr>
                      <a:r>
                        <a:rPr lang="ro-RO" sz="900" dirty="0">
                          <a:effectLst/>
                        </a:rPr>
                        <a:t>031 Științe sociale și comportamentale </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0310 031 Științe sociale și comportamentale altele decât cele detaliate mai jos</a:t>
                      </a:r>
                      <a:endParaRPr lang="en-US" sz="1050" dirty="0">
                        <a:effectLst/>
                      </a:endParaRPr>
                    </a:p>
                    <a:p>
                      <a:pPr algn="l">
                        <a:spcBef>
                          <a:spcPts val="600"/>
                        </a:spcBef>
                        <a:spcAft>
                          <a:spcPts val="0"/>
                        </a:spcAft>
                      </a:pPr>
                      <a:r>
                        <a:rPr lang="ro-RO" sz="900" dirty="0">
                          <a:effectLst/>
                        </a:rPr>
                        <a:t>0311 Economie </a:t>
                      </a:r>
                      <a:endParaRPr lang="en-US" sz="1050" dirty="0">
                        <a:effectLst/>
                      </a:endParaRPr>
                    </a:p>
                    <a:p>
                      <a:pPr algn="l">
                        <a:spcBef>
                          <a:spcPts val="600"/>
                        </a:spcBef>
                        <a:spcAft>
                          <a:spcPts val="0"/>
                        </a:spcAft>
                      </a:pPr>
                      <a:r>
                        <a:rPr lang="ro-RO" sz="900" dirty="0">
                          <a:effectLst/>
                        </a:rPr>
                        <a:t>0312 Științe politice și educație civică</a:t>
                      </a:r>
                      <a:endParaRPr lang="en-US" sz="1050" dirty="0">
                        <a:effectLst/>
                      </a:endParaRPr>
                    </a:p>
                    <a:p>
                      <a:pPr algn="l">
                        <a:spcBef>
                          <a:spcPts val="600"/>
                        </a:spcBef>
                        <a:spcAft>
                          <a:spcPts val="0"/>
                        </a:spcAft>
                      </a:pPr>
                      <a:r>
                        <a:rPr lang="ro-RO" sz="900" dirty="0">
                          <a:effectLst/>
                        </a:rPr>
                        <a:t>0313 Psihologie</a:t>
                      </a:r>
                      <a:endParaRPr lang="en-US" sz="1050" dirty="0">
                        <a:effectLst/>
                      </a:endParaRPr>
                    </a:p>
                    <a:p>
                      <a:pPr algn="l">
                        <a:spcBef>
                          <a:spcPts val="600"/>
                        </a:spcBef>
                        <a:spcAft>
                          <a:spcPts val="0"/>
                        </a:spcAft>
                      </a:pPr>
                      <a:r>
                        <a:rPr lang="ro-RO" sz="900" dirty="0">
                          <a:effectLst/>
                        </a:rPr>
                        <a:t>0314 Sociologie și studii culturale</a:t>
                      </a:r>
                      <a:endParaRPr lang="en-US" sz="1050" dirty="0">
                        <a:effectLst/>
                      </a:endParaRPr>
                    </a:p>
                    <a:p>
                      <a:pPr algn="l">
                        <a:spcBef>
                          <a:spcPts val="600"/>
                        </a:spcBef>
                        <a:spcAft>
                          <a:spcPts val="0"/>
                        </a:spcAft>
                      </a:pPr>
                      <a:r>
                        <a:rPr lang="ro-RO" sz="900" dirty="0">
                          <a:effectLst/>
                        </a:rPr>
                        <a:t>0319 Științe sociale și de comportament neclasificat în altă parte</a:t>
                      </a:r>
                      <a:endParaRPr lang="en-US" sz="1050" dirty="0">
                        <a:effectLst/>
                        <a:latin typeface="Times New Roman" panose="02020603050405020304" pitchFamily="18" charset="0"/>
                        <a:ea typeface="Times New Roman" panose="02020603050405020304" pitchFamily="18" charset="0"/>
                      </a:endParaRPr>
                    </a:p>
                  </a:txBody>
                  <a:tcPr marL="63902" marR="63902" marT="0" marB="0"/>
                </a:tc>
                <a:extLst>
                  <a:ext uri="{0D108BD9-81ED-4DB2-BD59-A6C34878D82A}">
                    <a16:rowId xmlns:a16="http://schemas.microsoft.com/office/drawing/2014/main" val="1460753269"/>
                  </a:ext>
                </a:extLst>
              </a:tr>
              <a:tr h="1107630">
                <a:tc vMerge="1">
                  <a:txBody>
                    <a:bodyPr/>
                    <a:lstStyle/>
                    <a:p>
                      <a:endParaRPr lang="en-US"/>
                    </a:p>
                  </a:txBody>
                  <a:tcPr/>
                </a:tc>
                <a:tc>
                  <a:txBody>
                    <a:bodyPr/>
                    <a:lstStyle/>
                    <a:p>
                      <a:pPr algn="l">
                        <a:spcBef>
                          <a:spcPts val="600"/>
                        </a:spcBef>
                        <a:spcAft>
                          <a:spcPts val="0"/>
                        </a:spcAft>
                      </a:pPr>
                      <a:r>
                        <a:rPr lang="ro-RO" sz="900" dirty="0">
                          <a:effectLst/>
                        </a:rPr>
                        <a:t>032 </a:t>
                      </a:r>
                      <a:r>
                        <a:rPr lang="ro-RO" sz="900" dirty="0" smtClean="0">
                          <a:effectLst/>
                        </a:rPr>
                        <a:t>Jurnalism </a:t>
                      </a:r>
                      <a:r>
                        <a:rPr lang="ro-RO" sz="900" dirty="0">
                          <a:effectLst/>
                        </a:rPr>
                        <a:t>și </a:t>
                      </a:r>
                      <a:r>
                        <a:rPr lang="ro-RO" sz="900" dirty="0" smtClean="0">
                          <a:effectLst/>
                        </a:rPr>
                        <a:t>informare</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0320 </a:t>
                      </a:r>
                      <a:r>
                        <a:rPr lang="ro-RO" sz="900" dirty="0" smtClean="0">
                          <a:effectLst/>
                        </a:rPr>
                        <a:t>Jurnalism </a:t>
                      </a:r>
                      <a:r>
                        <a:rPr lang="ro-RO" sz="900" dirty="0">
                          <a:effectLst/>
                        </a:rPr>
                        <a:t>și </a:t>
                      </a:r>
                      <a:r>
                        <a:rPr lang="ro-RO" sz="900" dirty="0" smtClean="0">
                          <a:effectLst/>
                        </a:rPr>
                        <a:t>informare </a:t>
                      </a:r>
                      <a:r>
                        <a:rPr lang="ro-RO" sz="900" dirty="0">
                          <a:effectLst/>
                        </a:rPr>
                        <a:t>altele decât cele detaliate mai jos</a:t>
                      </a:r>
                      <a:endParaRPr lang="en-US" sz="1050" dirty="0">
                        <a:effectLst/>
                      </a:endParaRPr>
                    </a:p>
                    <a:p>
                      <a:pPr algn="l">
                        <a:spcBef>
                          <a:spcPts val="600"/>
                        </a:spcBef>
                        <a:spcAft>
                          <a:spcPts val="0"/>
                        </a:spcAft>
                      </a:pPr>
                      <a:r>
                        <a:rPr lang="ro-RO" sz="900" dirty="0">
                          <a:effectLst/>
                        </a:rPr>
                        <a:t>0321 Jurnalism și reportaje</a:t>
                      </a:r>
                      <a:endParaRPr lang="en-US" sz="1050" dirty="0">
                        <a:effectLst/>
                      </a:endParaRPr>
                    </a:p>
                    <a:p>
                      <a:pPr algn="l">
                        <a:spcBef>
                          <a:spcPts val="600"/>
                        </a:spcBef>
                        <a:spcAft>
                          <a:spcPts val="0"/>
                        </a:spcAft>
                      </a:pPr>
                      <a:r>
                        <a:rPr lang="ro-RO" sz="900" dirty="0">
                          <a:effectLst/>
                        </a:rPr>
                        <a:t>0322 Studii de biblioteconomie, informare și studii de arhivare </a:t>
                      </a:r>
                      <a:endParaRPr lang="en-US" sz="1050" dirty="0">
                        <a:effectLst/>
                      </a:endParaRPr>
                    </a:p>
                    <a:p>
                      <a:pPr algn="l">
                        <a:spcBef>
                          <a:spcPts val="600"/>
                        </a:spcBef>
                        <a:spcAft>
                          <a:spcPts val="0"/>
                        </a:spcAft>
                      </a:pPr>
                      <a:r>
                        <a:rPr lang="ro-RO" sz="900" dirty="0">
                          <a:effectLst/>
                        </a:rPr>
                        <a:t>0329 Jurnalism și </a:t>
                      </a:r>
                      <a:r>
                        <a:rPr lang="ro-RO" sz="900" dirty="0" smtClean="0">
                          <a:effectLst/>
                        </a:rPr>
                        <a:t>informare neclasificat </a:t>
                      </a:r>
                      <a:r>
                        <a:rPr lang="ro-RO" sz="900" dirty="0">
                          <a:effectLst/>
                        </a:rPr>
                        <a:t>în altă parte</a:t>
                      </a:r>
                      <a:endParaRPr lang="en-US" sz="1050" dirty="0">
                        <a:effectLst/>
                        <a:latin typeface="Times New Roman" panose="02020603050405020304" pitchFamily="18" charset="0"/>
                        <a:ea typeface="Times New Roman" panose="02020603050405020304" pitchFamily="18" charset="0"/>
                      </a:endParaRPr>
                    </a:p>
                  </a:txBody>
                  <a:tcPr marL="63902" marR="63902" marT="0" marB="0"/>
                </a:tc>
                <a:extLst>
                  <a:ext uri="{0D108BD9-81ED-4DB2-BD59-A6C34878D82A}">
                    <a16:rowId xmlns:a16="http://schemas.microsoft.com/office/drawing/2014/main" val="3899825619"/>
                  </a:ext>
                </a:extLst>
              </a:tr>
              <a:tr h="383410">
                <a:tc vMerge="1">
                  <a:txBody>
                    <a:bodyPr/>
                    <a:lstStyle/>
                    <a:p>
                      <a:endParaRPr lang="en-US"/>
                    </a:p>
                  </a:txBody>
                  <a:tcPr/>
                </a:tc>
                <a:tc>
                  <a:txBody>
                    <a:bodyPr/>
                    <a:lstStyle/>
                    <a:p>
                      <a:pPr algn="l">
                        <a:spcBef>
                          <a:spcPts val="600"/>
                        </a:spcBef>
                        <a:spcAft>
                          <a:spcPts val="0"/>
                        </a:spcAft>
                      </a:pPr>
                      <a:r>
                        <a:rPr lang="ro-RO" sz="900" dirty="0">
                          <a:effectLst/>
                        </a:rPr>
                        <a:t>038 Programe și certificări interdisciplinare care implică științele sociale, jurnalism și </a:t>
                      </a:r>
                      <a:r>
                        <a:rPr lang="ro-RO" sz="900" dirty="0" smtClean="0">
                          <a:effectLst/>
                        </a:rPr>
                        <a:t>informare </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0388 Programe și certificări interdisciplinare care implică științele sociale, jurnalism și </a:t>
                      </a:r>
                      <a:r>
                        <a:rPr lang="ro-RO" sz="900" dirty="0" smtClean="0">
                          <a:effectLst/>
                        </a:rPr>
                        <a:t>informare</a:t>
                      </a:r>
                      <a:endParaRPr lang="en-US" sz="1050" dirty="0">
                        <a:effectLst/>
                        <a:latin typeface="Times New Roman" panose="02020603050405020304" pitchFamily="18" charset="0"/>
                        <a:ea typeface="Times New Roman" panose="02020603050405020304" pitchFamily="18" charset="0"/>
                      </a:endParaRPr>
                    </a:p>
                  </a:txBody>
                  <a:tcPr marL="63902" marR="63902" marT="0" marB="0"/>
                </a:tc>
                <a:extLst>
                  <a:ext uri="{0D108BD9-81ED-4DB2-BD59-A6C34878D82A}">
                    <a16:rowId xmlns:a16="http://schemas.microsoft.com/office/drawing/2014/main" val="4242401060"/>
                  </a:ext>
                </a:extLst>
              </a:tr>
              <a:tr h="255607">
                <a:tc vMerge="1">
                  <a:txBody>
                    <a:bodyPr/>
                    <a:lstStyle/>
                    <a:p>
                      <a:endParaRPr lang="en-US"/>
                    </a:p>
                  </a:txBody>
                  <a:tcPr/>
                </a:tc>
                <a:tc>
                  <a:txBody>
                    <a:bodyPr/>
                    <a:lstStyle/>
                    <a:p>
                      <a:pPr algn="l">
                        <a:spcBef>
                          <a:spcPts val="600"/>
                        </a:spcBef>
                        <a:spcAft>
                          <a:spcPts val="0"/>
                        </a:spcAft>
                      </a:pPr>
                      <a:r>
                        <a:rPr lang="ro-RO" sz="900" dirty="0">
                          <a:effectLst/>
                        </a:rPr>
                        <a:t>039 Științe sociale, jurnalism și </a:t>
                      </a:r>
                      <a:r>
                        <a:rPr lang="ro-RO" sz="900" dirty="0" smtClean="0">
                          <a:effectLst/>
                        </a:rPr>
                        <a:t>informare </a:t>
                      </a:r>
                      <a:r>
                        <a:rPr lang="ro-RO" sz="900" dirty="0">
                          <a:effectLst/>
                        </a:rPr>
                        <a:t>neclasificat în altă parte</a:t>
                      </a:r>
                      <a:endParaRPr lang="en-US" sz="1050" dirty="0">
                        <a:effectLst/>
                        <a:latin typeface="Times New Roman" panose="02020603050405020304" pitchFamily="18" charset="0"/>
                        <a:ea typeface="Times New Roman" panose="02020603050405020304" pitchFamily="18" charset="0"/>
                      </a:endParaRPr>
                    </a:p>
                  </a:txBody>
                  <a:tcPr marL="63902" marR="63902" marT="0" marB="0"/>
                </a:tc>
                <a:tc>
                  <a:txBody>
                    <a:bodyPr/>
                    <a:lstStyle/>
                    <a:p>
                      <a:pPr algn="l">
                        <a:spcBef>
                          <a:spcPts val="600"/>
                        </a:spcBef>
                        <a:spcAft>
                          <a:spcPts val="0"/>
                        </a:spcAft>
                      </a:pPr>
                      <a:r>
                        <a:rPr lang="ro-RO" sz="900" dirty="0">
                          <a:effectLst/>
                        </a:rPr>
                        <a:t>0399 Științe sociale, jurnalism și </a:t>
                      </a:r>
                      <a:r>
                        <a:rPr lang="ro-RO" sz="900" dirty="0" smtClean="0">
                          <a:effectLst/>
                        </a:rPr>
                        <a:t>informare </a:t>
                      </a:r>
                      <a:r>
                        <a:rPr lang="ro-RO" sz="900" dirty="0">
                          <a:effectLst/>
                        </a:rPr>
                        <a:t>neclasificat în altă parte</a:t>
                      </a:r>
                      <a:endParaRPr lang="en-US" sz="1050" dirty="0">
                        <a:effectLst/>
                        <a:latin typeface="Times New Roman" panose="02020603050405020304" pitchFamily="18" charset="0"/>
                        <a:ea typeface="Times New Roman" panose="02020603050405020304" pitchFamily="18" charset="0"/>
                      </a:endParaRPr>
                    </a:p>
                  </a:txBody>
                  <a:tcPr marL="63902" marR="63902" marT="0" marB="0"/>
                </a:tc>
                <a:extLst>
                  <a:ext uri="{0D108BD9-81ED-4DB2-BD59-A6C34878D82A}">
                    <a16:rowId xmlns:a16="http://schemas.microsoft.com/office/drawing/2014/main" val="843515921"/>
                  </a:ext>
                </a:extLst>
              </a:tr>
            </a:tbl>
          </a:graphicData>
        </a:graphic>
      </p:graphicFrame>
    </p:spTree>
    <p:extLst>
      <p:ext uri="{BB962C8B-B14F-4D97-AF65-F5344CB8AC3E}">
        <p14:creationId xmlns:p14="http://schemas.microsoft.com/office/powerpoint/2010/main" val="3985330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07" y="898528"/>
            <a:ext cx="8846229" cy="896936"/>
          </a:xfrm>
        </p:spPr>
        <p:txBody>
          <a:bodyPr>
            <a:noAutofit/>
          </a:bodyPr>
          <a:lstStyle/>
          <a:p>
            <a:pPr algn="ctr"/>
            <a:r>
              <a:rPr lang="ro-RO" b="1" dirty="0" smtClean="0"/>
              <a:t>ISCED </a:t>
            </a:r>
            <a:r>
              <a:rPr lang="ro-RO" b="1" dirty="0"/>
              <a:t>– </a:t>
            </a:r>
            <a:r>
              <a:rPr lang="ro-RO" b="1" dirty="0" smtClean="0"/>
              <a:t>structura pe domenii</a:t>
            </a:r>
            <a:endParaRPr lang="en-US" b="1" dirty="0"/>
          </a:p>
        </p:txBody>
      </p:sp>
      <p:sp>
        <p:nvSpPr>
          <p:cNvPr id="4" name="Slide Number Placeholder 3"/>
          <p:cNvSpPr>
            <a:spLocks noGrp="1"/>
          </p:cNvSpPr>
          <p:nvPr>
            <p:ph type="sldNum" sz="quarter" idx="12"/>
          </p:nvPr>
        </p:nvSpPr>
        <p:spPr/>
        <p:txBody>
          <a:bodyPr/>
          <a:lstStyle/>
          <a:p>
            <a:fld id="{9E50D555-AD09-4184-8F27-884809BFB095}" type="slidenum">
              <a:rPr lang="en-US" smtClean="0"/>
              <a:t>19</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27036420"/>
              </p:ext>
            </p:extLst>
          </p:nvPr>
        </p:nvGraphicFramePr>
        <p:xfrm>
          <a:off x="1571760" y="1795464"/>
          <a:ext cx="6394450" cy="4714240"/>
        </p:xfrm>
        <a:graphic>
          <a:graphicData uri="http://schemas.openxmlformats.org/drawingml/2006/table">
            <a:tbl>
              <a:tblPr firstRow="1" firstCol="1" bandRow="1">
                <a:tableStyleId>{5C22544A-7EE6-4342-B048-85BDC9FD1C3A}</a:tableStyleId>
              </a:tblPr>
              <a:tblGrid>
                <a:gridCol w="2070100">
                  <a:extLst>
                    <a:ext uri="{9D8B030D-6E8A-4147-A177-3AD203B41FA5}">
                      <a16:colId xmlns:a16="http://schemas.microsoft.com/office/drawing/2014/main" val="2623262772"/>
                    </a:ext>
                  </a:extLst>
                </a:gridCol>
                <a:gridCol w="2162175">
                  <a:extLst>
                    <a:ext uri="{9D8B030D-6E8A-4147-A177-3AD203B41FA5}">
                      <a16:colId xmlns:a16="http://schemas.microsoft.com/office/drawing/2014/main" val="1832884780"/>
                    </a:ext>
                  </a:extLst>
                </a:gridCol>
                <a:gridCol w="2162175">
                  <a:extLst>
                    <a:ext uri="{9D8B030D-6E8A-4147-A177-3AD203B41FA5}">
                      <a16:colId xmlns:a16="http://schemas.microsoft.com/office/drawing/2014/main" val="904214804"/>
                    </a:ext>
                  </a:extLst>
                </a:gridCol>
              </a:tblGrid>
              <a:tr h="264160">
                <a:tc>
                  <a:txBody>
                    <a:bodyPr/>
                    <a:lstStyle/>
                    <a:p>
                      <a:pPr algn="l">
                        <a:spcBef>
                          <a:spcPts val="600"/>
                        </a:spcBef>
                        <a:spcAft>
                          <a:spcPts val="0"/>
                        </a:spcAft>
                      </a:pPr>
                      <a:r>
                        <a:rPr lang="ro-RO" sz="1400">
                          <a:effectLst/>
                        </a:rPr>
                        <a:t>Domeniu larg</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restrâns</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detaliat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0189574"/>
                  </a:ext>
                </a:extLst>
              </a:tr>
              <a:tr h="0">
                <a:tc rowSpan="5">
                  <a:txBody>
                    <a:bodyPr/>
                    <a:lstStyle/>
                    <a:p>
                      <a:pPr algn="l">
                        <a:spcBef>
                          <a:spcPts val="600"/>
                        </a:spcBef>
                        <a:spcAft>
                          <a:spcPts val="0"/>
                        </a:spcAft>
                      </a:pPr>
                      <a:r>
                        <a:rPr lang="ro-RO" sz="1050">
                          <a:effectLst/>
                        </a:rPr>
                        <a:t>04 Afaceri, administrație și drept</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040 Afaceri, administrație și drept altele decât cele detaliate mai jos</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0400 Afaceri, administrație și drept altele decât cele detaliate mai jos</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25788273"/>
                  </a:ext>
                </a:extLst>
              </a:tr>
              <a:tr h="0">
                <a:tc vMerge="1">
                  <a:txBody>
                    <a:bodyPr/>
                    <a:lstStyle/>
                    <a:p>
                      <a:endParaRPr lang="en-US"/>
                    </a:p>
                  </a:txBody>
                  <a:tcPr/>
                </a:tc>
                <a:tc>
                  <a:txBody>
                    <a:bodyPr/>
                    <a:lstStyle/>
                    <a:p>
                      <a:pPr algn="l">
                        <a:spcBef>
                          <a:spcPts val="600"/>
                        </a:spcBef>
                        <a:spcAft>
                          <a:spcPts val="0"/>
                        </a:spcAft>
                      </a:pPr>
                      <a:r>
                        <a:rPr lang="ro-RO" sz="1050" dirty="0">
                          <a:effectLst/>
                        </a:rPr>
                        <a:t>041 Afaceri și administrație</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0410 Afaceri și administrație altele decât cele detaliate mai jos</a:t>
                      </a:r>
                      <a:endParaRPr lang="en-US" sz="1400">
                        <a:effectLst/>
                      </a:endParaRPr>
                    </a:p>
                    <a:p>
                      <a:pPr algn="l">
                        <a:spcBef>
                          <a:spcPts val="600"/>
                        </a:spcBef>
                        <a:spcAft>
                          <a:spcPts val="0"/>
                        </a:spcAft>
                      </a:pPr>
                      <a:r>
                        <a:rPr lang="ro-RO" sz="1050">
                          <a:effectLst/>
                        </a:rPr>
                        <a:t>0411 Contabilitate și fiscalitate</a:t>
                      </a:r>
                      <a:endParaRPr lang="en-US" sz="1400">
                        <a:effectLst/>
                      </a:endParaRPr>
                    </a:p>
                    <a:p>
                      <a:pPr algn="l">
                        <a:spcBef>
                          <a:spcPts val="600"/>
                        </a:spcBef>
                        <a:spcAft>
                          <a:spcPts val="0"/>
                        </a:spcAft>
                      </a:pPr>
                      <a:r>
                        <a:rPr lang="ro-RO" sz="1050">
                          <a:effectLst/>
                        </a:rPr>
                        <a:t>0412 Finanțe, bănci și asigurări </a:t>
                      </a:r>
                      <a:endParaRPr lang="en-US" sz="1400">
                        <a:effectLst/>
                      </a:endParaRPr>
                    </a:p>
                    <a:p>
                      <a:pPr algn="l">
                        <a:spcBef>
                          <a:spcPts val="600"/>
                        </a:spcBef>
                        <a:spcAft>
                          <a:spcPts val="0"/>
                        </a:spcAft>
                      </a:pPr>
                      <a:r>
                        <a:rPr lang="ro-RO" sz="1050">
                          <a:effectLst/>
                        </a:rPr>
                        <a:t>0413 Management și administrație </a:t>
                      </a:r>
                      <a:endParaRPr lang="en-US" sz="1400">
                        <a:effectLst/>
                      </a:endParaRPr>
                    </a:p>
                    <a:p>
                      <a:pPr algn="l">
                        <a:spcBef>
                          <a:spcPts val="600"/>
                        </a:spcBef>
                        <a:spcAft>
                          <a:spcPts val="0"/>
                        </a:spcAft>
                      </a:pPr>
                      <a:r>
                        <a:rPr lang="ro-RO" sz="1050">
                          <a:effectLst/>
                        </a:rPr>
                        <a:t>0414 Marketing și publicitate</a:t>
                      </a:r>
                      <a:endParaRPr lang="en-US" sz="1400">
                        <a:effectLst/>
                      </a:endParaRPr>
                    </a:p>
                    <a:p>
                      <a:pPr algn="l">
                        <a:spcBef>
                          <a:spcPts val="600"/>
                        </a:spcBef>
                        <a:spcAft>
                          <a:spcPts val="0"/>
                        </a:spcAft>
                      </a:pPr>
                      <a:r>
                        <a:rPr lang="ro-RO" sz="1050">
                          <a:effectLst/>
                        </a:rPr>
                        <a:t>0415 Secretariat și muncă de birou</a:t>
                      </a:r>
                      <a:endParaRPr lang="en-US" sz="1400">
                        <a:effectLst/>
                      </a:endParaRPr>
                    </a:p>
                    <a:p>
                      <a:pPr algn="l">
                        <a:spcBef>
                          <a:spcPts val="600"/>
                        </a:spcBef>
                        <a:spcAft>
                          <a:spcPts val="0"/>
                        </a:spcAft>
                      </a:pPr>
                      <a:r>
                        <a:rPr lang="ro-RO" sz="1050">
                          <a:effectLst/>
                        </a:rPr>
                        <a:t>0416 Vânzări cu ridicata și cu amănuntul </a:t>
                      </a:r>
                      <a:endParaRPr lang="en-US" sz="1400">
                        <a:effectLst/>
                      </a:endParaRPr>
                    </a:p>
                    <a:p>
                      <a:pPr algn="l">
                        <a:spcBef>
                          <a:spcPts val="600"/>
                        </a:spcBef>
                        <a:spcAft>
                          <a:spcPts val="0"/>
                        </a:spcAft>
                      </a:pPr>
                      <a:r>
                        <a:rPr lang="ro-RO" sz="1050">
                          <a:effectLst/>
                        </a:rPr>
                        <a:t>0417 Competențe profesionale</a:t>
                      </a:r>
                      <a:endParaRPr lang="en-US" sz="1400">
                        <a:effectLst/>
                      </a:endParaRPr>
                    </a:p>
                    <a:p>
                      <a:pPr algn="l">
                        <a:spcBef>
                          <a:spcPts val="600"/>
                        </a:spcBef>
                        <a:spcAft>
                          <a:spcPts val="0"/>
                        </a:spcAft>
                      </a:pPr>
                      <a:r>
                        <a:rPr lang="ro-RO" sz="1050">
                          <a:effectLst/>
                        </a:rPr>
                        <a:t>0419 Afaceri și administrație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32793710"/>
                  </a:ext>
                </a:extLst>
              </a:tr>
              <a:tr h="0">
                <a:tc vMerge="1">
                  <a:txBody>
                    <a:bodyPr/>
                    <a:lstStyle/>
                    <a:p>
                      <a:endParaRPr lang="en-US"/>
                    </a:p>
                  </a:txBody>
                  <a:tcPr/>
                </a:tc>
                <a:tc>
                  <a:txBody>
                    <a:bodyPr/>
                    <a:lstStyle/>
                    <a:p>
                      <a:pPr algn="l">
                        <a:spcBef>
                          <a:spcPts val="600"/>
                        </a:spcBef>
                        <a:spcAft>
                          <a:spcPts val="0"/>
                        </a:spcAft>
                      </a:pPr>
                      <a:r>
                        <a:rPr lang="ro-RO" sz="1050">
                          <a:effectLst/>
                        </a:rPr>
                        <a:t>042 Drept</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0421 Drept</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6702092"/>
                  </a:ext>
                </a:extLst>
              </a:tr>
              <a:tr h="0">
                <a:tc vMerge="1">
                  <a:txBody>
                    <a:bodyPr/>
                    <a:lstStyle/>
                    <a:p>
                      <a:endParaRPr lang="en-US"/>
                    </a:p>
                  </a:txBody>
                  <a:tcPr/>
                </a:tc>
                <a:tc>
                  <a:txBody>
                    <a:bodyPr/>
                    <a:lstStyle/>
                    <a:p>
                      <a:pPr algn="l">
                        <a:spcBef>
                          <a:spcPts val="600"/>
                        </a:spcBef>
                        <a:spcAft>
                          <a:spcPts val="0"/>
                        </a:spcAft>
                      </a:pPr>
                      <a:r>
                        <a:rPr lang="ro-RO" sz="1050">
                          <a:effectLst/>
                        </a:rPr>
                        <a:t>048 Programe și certificări interdisciplinare care implică afaceri, administrație și drept</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0488 Programe și certificări interdisciplinare care implică afaceri, administrație și drept</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8150081"/>
                  </a:ext>
                </a:extLst>
              </a:tr>
              <a:tr h="0">
                <a:tc vMerge="1">
                  <a:txBody>
                    <a:bodyPr/>
                    <a:lstStyle/>
                    <a:p>
                      <a:endParaRPr lang="en-US"/>
                    </a:p>
                  </a:txBody>
                  <a:tcPr/>
                </a:tc>
                <a:tc>
                  <a:txBody>
                    <a:bodyPr/>
                    <a:lstStyle/>
                    <a:p>
                      <a:pPr algn="l">
                        <a:spcBef>
                          <a:spcPts val="600"/>
                        </a:spcBef>
                        <a:spcAft>
                          <a:spcPts val="0"/>
                        </a:spcAft>
                      </a:pPr>
                      <a:r>
                        <a:rPr lang="ro-RO" sz="1050">
                          <a:effectLst/>
                        </a:rPr>
                        <a:t>049 Afaceri, administrație și drept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dirty="0">
                          <a:effectLst/>
                        </a:rPr>
                        <a:t>0499 Afaceri, administrație și drept neclasificat în altă parte</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39015137"/>
                  </a:ext>
                </a:extLst>
              </a:tr>
            </a:tbl>
          </a:graphicData>
        </a:graphic>
      </p:graphicFrame>
    </p:spTree>
    <p:extLst>
      <p:ext uri="{BB962C8B-B14F-4D97-AF65-F5344CB8AC3E}">
        <p14:creationId xmlns:p14="http://schemas.microsoft.com/office/powerpoint/2010/main" val="1629156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22639"/>
            <a:ext cx="8596668" cy="626076"/>
          </a:xfrm>
        </p:spPr>
        <p:txBody>
          <a:bodyPr>
            <a:normAutofit fontScale="90000"/>
          </a:bodyPr>
          <a:lstStyle/>
          <a:p>
            <a:r>
              <a:rPr lang="en-US" dirty="0" err="1" smtClean="0"/>
              <a:t>Contextul</a:t>
            </a:r>
            <a:r>
              <a:rPr lang="en-US" dirty="0" smtClean="0"/>
              <a:t> European al </a:t>
            </a:r>
            <a:r>
              <a:rPr lang="en-US" dirty="0" err="1" smtClean="0"/>
              <a:t>educatiei</a:t>
            </a:r>
            <a:r>
              <a:rPr lang="en-US" dirty="0" smtClean="0"/>
              <a:t> </a:t>
            </a:r>
            <a:endParaRPr lang="en-US" dirty="0"/>
          </a:p>
        </p:txBody>
      </p:sp>
      <p:sp>
        <p:nvSpPr>
          <p:cNvPr id="3" name="Content Placeholder 2"/>
          <p:cNvSpPr>
            <a:spLocks noGrp="1"/>
          </p:cNvSpPr>
          <p:nvPr>
            <p:ph idx="1"/>
          </p:nvPr>
        </p:nvSpPr>
        <p:spPr>
          <a:xfrm>
            <a:off x="677334" y="1548715"/>
            <a:ext cx="8596668" cy="5198074"/>
          </a:xfrm>
        </p:spPr>
        <p:txBody>
          <a:bodyPr>
            <a:noAutofit/>
          </a:bodyPr>
          <a:lstStyle/>
          <a:p>
            <a:r>
              <a:rPr lang="ro-RO" sz="1400" b="1" dirty="0">
                <a:latin typeface="Times New Roman" panose="02020603050405020304" pitchFamily="18" charset="0"/>
                <a:cs typeface="Times New Roman" panose="02020603050405020304" pitchFamily="18" charset="0"/>
              </a:rPr>
              <a:t>1. </a:t>
            </a:r>
            <a:r>
              <a:rPr lang="en-US" sz="1400" b="1" dirty="0">
                <a:latin typeface="Times New Roman" panose="02020603050405020304" pitchFamily="18" charset="0"/>
                <a:cs typeface="Times New Roman" panose="02020603050405020304" pitchFamily="18" charset="0"/>
              </a:rPr>
              <a:t>New Skills Agenda - COMUNICARE A COMISIEI CĂTRE PARLAMENTUL EUROPEAN, CONSILIU, COMITETUL ECONOMIC ȘI SOCIAL EUROPEAN ȘI COMITETUL REGIUNILOR - O NOUĂ AGENDĂ PENTRU COMPETENȚE ÎN EUROPA </a:t>
            </a:r>
            <a:r>
              <a:rPr lang="en-US" sz="1400" b="1" dirty="0" err="1">
                <a:latin typeface="Times New Roman" panose="02020603050405020304" pitchFamily="18" charset="0"/>
                <a:cs typeface="Times New Roman" panose="02020603050405020304" pitchFamily="18" charset="0"/>
              </a:rPr>
              <a:t>Să</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lucrăm</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împreună</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pentru</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consolidarea</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capitalului</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uman</a:t>
            </a:r>
            <a:r>
              <a:rPr lang="en-US" sz="1400" b="1" dirty="0">
                <a:latin typeface="Times New Roman" panose="02020603050405020304" pitchFamily="18" charset="0"/>
                <a:cs typeface="Times New Roman" panose="02020603050405020304" pitchFamily="18" charset="0"/>
              </a:rPr>
              <a:t>, a </a:t>
            </a:r>
            <a:r>
              <a:rPr lang="en-US" sz="1400" b="1" dirty="0" err="1">
                <a:latin typeface="Times New Roman" panose="02020603050405020304" pitchFamily="18" charset="0"/>
                <a:cs typeface="Times New Roman" panose="02020603050405020304" pitchFamily="18" charset="0"/>
              </a:rPr>
              <a:t>capacității</a:t>
            </a:r>
            <a:r>
              <a:rPr lang="en-US" sz="1400" b="1" dirty="0">
                <a:latin typeface="Times New Roman" panose="02020603050405020304" pitchFamily="18" charset="0"/>
                <a:cs typeface="Times New Roman" panose="02020603050405020304" pitchFamily="18" charset="0"/>
              </a:rPr>
              <a:t> de </a:t>
            </a:r>
            <a:r>
              <a:rPr lang="en-US" sz="1400" b="1" dirty="0" err="1">
                <a:latin typeface="Times New Roman" panose="02020603050405020304" pitchFamily="18" charset="0"/>
                <a:cs typeface="Times New Roman" panose="02020603050405020304" pitchFamily="18" charset="0"/>
              </a:rPr>
              <a:t>inserție</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profesională</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și</a:t>
            </a:r>
            <a:r>
              <a:rPr lang="en-US" sz="1400" b="1" dirty="0">
                <a:latin typeface="Times New Roman" panose="02020603050405020304" pitchFamily="18" charset="0"/>
                <a:cs typeface="Times New Roman" panose="02020603050405020304" pitchFamily="18" charset="0"/>
              </a:rPr>
              <a:t> a </a:t>
            </a:r>
            <a:r>
              <a:rPr lang="en-US" sz="1400" b="1" dirty="0" err="1">
                <a:latin typeface="Times New Roman" panose="02020603050405020304" pitchFamily="18" charset="0"/>
                <a:cs typeface="Times New Roman" panose="02020603050405020304" pitchFamily="18" charset="0"/>
              </a:rPr>
              <a:t>competitivității</a:t>
            </a:r>
            <a:r>
              <a:rPr lang="en-US" sz="1400" b="1" dirty="0">
                <a:latin typeface="Times New Roman" panose="02020603050405020304" pitchFamily="18" charset="0"/>
                <a:cs typeface="Times New Roman" panose="02020603050405020304" pitchFamily="18" charset="0"/>
              </a:rPr>
              <a:t> – 10 </a:t>
            </a:r>
            <a:r>
              <a:rPr lang="en-US" sz="1400" b="1" dirty="0" err="1">
                <a:latin typeface="Times New Roman" panose="02020603050405020304" pitchFamily="18" charset="0"/>
                <a:cs typeface="Times New Roman" panose="02020603050405020304" pitchFamily="18" charset="0"/>
              </a:rPr>
              <a:t>iunie</a:t>
            </a:r>
            <a:r>
              <a:rPr lang="en-US" sz="1400" b="1" dirty="0">
                <a:latin typeface="Times New Roman" panose="02020603050405020304" pitchFamily="18" charset="0"/>
                <a:cs typeface="Times New Roman" panose="02020603050405020304" pitchFamily="18" charset="0"/>
              </a:rPr>
              <a:t> </a:t>
            </a:r>
            <a:r>
              <a:rPr lang="en-US" sz="1400" b="1" dirty="0" smtClean="0">
                <a:latin typeface="Times New Roman" panose="02020603050405020304" pitchFamily="18" charset="0"/>
                <a:cs typeface="Times New Roman" panose="02020603050405020304" pitchFamily="18" charset="0"/>
              </a:rPr>
              <a:t>2016</a:t>
            </a:r>
          </a:p>
          <a:p>
            <a:r>
              <a:rPr lang="ro-RO" sz="1400" dirty="0" smtClean="0">
                <a:latin typeface="Times New Roman" panose="02020603050405020304" pitchFamily="18" charset="0"/>
                <a:cs typeface="Times New Roman" panose="02020603050405020304" pitchFamily="18" charset="0"/>
              </a:rPr>
              <a:t>2</a:t>
            </a:r>
            <a:r>
              <a:rPr lang="ro-RO" sz="1400"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Recomandarea</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Consiliului</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din 19 </a:t>
            </a:r>
            <a:r>
              <a:rPr lang="en-US" sz="1400" dirty="0" err="1">
                <a:latin typeface="Times New Roman" panose="02020603050405020304" pitchFamily="18" charset="0"/>
                <a:cs typeface="Times New Roman" panose="02020603050405020304" pitchFamily="18" charset="0"/>
              </a:rPr>
              <a:t>decembrie</a:t>
            </a:r>
            <a:r>
              <a:rPr lang="en-US" sz="1400" dirty="0">
                <a:latin typeface="Times New Roman" panose="02020603050405020304" pitchFamily="18" charset="0"/>
                <a:cs typeface="Times New Roman" panose="02020603050405020304" pitchFamily="18" charset="0"/>
              </a:rPr>
              <a:t> 2016 </a:t>
            </a:r>
            <a:r>
              <a:rPr lang="en-US" sz="1400" dirty="0" err="1">
                <a:latin typeface="Times New Roman" panose="02020603050405020304" pitchFamily="18" charset="0"/>
                <a:cs typeface="Times New Roman" panose="02020603050405020304" pitchFamily="18" charset="0"/>
              </a:rPr>
              <a:t>privind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parcursurile</a:t>
            </a:r>
            <a:r>
              <a:rPr lang="en-US" sz="1400" dirty="0">
                <a:latin typeface="Times New Roman" panose="02020603050405020304" pitchFamily="18" charset="0"/>
                <a:cs typeface="Times New Roman" panose="02020603050405020304" pitchFamily="18" charset="0"/>
              </a:rPr>
              <a:t> de </a:t>
            </a:r>
            <a:r>
              <a:rPr lang="en-US" sz="1400" dirty="0" err="1">
                <a:solidFill>
                  <a:srgbClr val="FF0000"/>
                </a:solidFill>
                <a:latin typeface="Times New Roman" panose="02020603050405020304" pitchFamily="18" charset="0"/>
                <a:cs typeface="Times New Roman" panose="02020603050405020304" pitchFamily="18" charset="0"/>
              </a:rPr>
              <a:t>actualizare</a:t>
            </a:r>
            <a:r>
              <a:rPr lang="en-US" sz="1400" dirty="0">
                <a:solidFill>
                  <a:srgbClr val="FF0000"/>
                </a:solidFill>
                <a:latin typeface="Times New Roman" panose="02020603050405020304" pitchFamily="18" charset="0"/>
                <a:cs typeface="Times New Roman" panose="02020603050405020304" pitchFamily="18" charset="0"/>
              </a:rPr>
              <a:t> a </a:t>
            </a:r>
            <a:r>
              <a:rPr lang="en-US" sz="1400" dirty="0" err="1">
                <a:solidFill>
                  <a:srgbClr val="FF0000"/>
                </a:solidFill>
                <a:latin typeface="Times New Roman" panose="02020603050405020304" pitchFamily="18" charset="0"/>
                <a:cs typeface="Times New Roman" panose="02020603050405020304" pitchFamily="18" charset="0"/>
              </a:rPr>
              <a:t>competențelor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noi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oportunități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pentru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adulți</a:t>
            </a:r>
            <a:r>
              <a:rPr lang="en-US" sz="1400" dirty="0">
                <a:latin typeface="Times New Roman" panose="02020603050405020304" pitchFamily="18" charset="0"/>
                <a:cs typeface="Times New Roman" panose="02020603050405020304" pitchFamily="18" charset="0"/>
              </a:rPr>
              <a:t> (2016/C 484/01)</a:t>
            </a: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3. </a:t>
            </a:r>
            <a:r>
              <a:rPr lang="en-US" sz="1400" b="1" dirty="0" err="1">
                <a:latin typeface="Times New Roman" panose="02020603050405020304" pitchFamily="18" charset="0"/>
                <a:cs typeface="Times New Roman" panose="02020603050405020304" pitchFamily="18" charset="0"/>
              </a:rPr>
              <a:t>Recomandarea</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Consiliului</a:t>
            </a:r>
            <a:r>
              <a:rPr lang="en-US" sz="1400" b="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din 22 </a:t>
            </a:r>
            <a:r>
              <a:rPr lang="en-US" sz="1400" dirty="0" err="1">
                <a:latin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cs typeface="Times New Roman" panose="02020603050405020304" pitchFamily="18" charset="0"/>
              </a:rPr>
              <a:t> 2017 </a:t>
            </a:r>
            <a:r>
              <a:rPr lang="en-US" sz="1400" dirty="0" err="1">
                <a:latin typeface="Times New Roman" panose="02020603050405020304" pitchFamily="18" charset="0"/>
                <a:cs typeface="Times New Roman" panose="02020603050405020304" pitchFamily="18" charset="0"/>
              </a:rPr>
              <a:t>privind</a:t>
            </a:r>
            <a:r>
              <a:rPr lang="en-US" sz="1400" dirty="0">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Cadrul</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european</a:t>
            </a:r>
            <a:r>
              <a:rPr lang="en-US" sz="1400" dirty="0">
                <a:solidFill>
                  <a:srgbClr val="FF0000"/>
                </a:solidFill>
                <a:latin typeface="Times New Roman" panose="02020603050405020304" pitchFamily="18" charset="0"/>
                <a:cs typeface="Times New Roman" panose="02020603050405020304" pitchFamily="18" charset="0"/>
              </a:rPr>
              <a:t> al </a:t>
            </a:r>
            <a:r>
              <a:rPr lang="en-US" sz="1400" dirty="0" err="1">
                <a:solidFill>
                  <a:srgbClr val="FF0000"/>
                </a:solidFill>
                <a:latin typeface="Times New Roman" panose="02020603050405020304" pitchFamily="18" charset="0"/>
                <a:cs typeface="Times New Roman" panose="02020603050405020304" pitchFamily="18" charset="0"/>
              </a:rPr>
              <a:t>calificărilor</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pentru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învățarea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a:t>
            </a:r>
            <a:r>
              <a:rPr lang="en-US" sz="1400" dirty="0">
                <a:latin typeface="Times New Roman" panose="02020603050405020304" pitchFamily="18" charset="0"/>
                <a:cs typeface="Times New Roman" panose="02020603050405020304" pitchFamily="18" charset="0"/>
              </a:rPr>
              <a:t> tot </a:t>
            </a:r>
            <a:r>
              <a:rPr lang="en-US" sz="1400" dirty="0" err="1">
                <a:latin typeface="Times New Roman" panose="02020603050405020304" pitchFamily="18" charset="0"/>
                <a:cs typeface="Times New Roman" panose="02020603050405020304" pitchFamily="18" charset="0"/>
              </a:rPr>
              <a:t>parcursul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vieții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cs typeface="Times New Roman" panose="02020603050405020304" pitchFamily="18" charset="0"/>
              </a:rPr>
              <a:t>abrogare</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Recomandării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Parlamentului</a:t>
            </a:r>
            <a:r>
              <a:rPr lang="en-US" sz="1400" dirty="0">
                <a:latin typeface="Times New Roman" panose="02020603050405020304" pitchFamily="18" charset="0"/>
                <a:cs typeface="Times New Roman" panose="02020603050405020304" pitchFamily="18" charset="0"/>
              </a:rPr>
              <a:t> European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cs typeface="Times New Roman" panose="02020603050405020304" pitchFamily="18" charset="0"/>
              </a:rPr>
              <a:t>Consiliului</a:t>
            </a:r>
            <a:r>
              <a:rPr lang="en-US" sz="1400" dirty="0">
                <a:latin typeface="Times New Roman" panose="02020603050405020304" pitchFamily="18" charset="0"/>
                <a:cs typeface="Times New Roman" panose="02020603050405020304" pitchFamily="18" charset="0"/>
              </a:rPr>
              <a:t> din 23 </a:t>
            </a:r>
            <a:r>
              <a:rPr lang="en-US" sz="1400" dirty="0" err="1">
                <a:latin typeface="Times New Roman" panose="02020603050405020304" pitchFamily="18" charset="0"/>
                <a:cs typeface="Times New Roman" panose="02020603050405020304" pitchFamily="18" charset="0"/>
              </a:rPr>
              <a:t>aprilie</a:t>
            </a:r>
            <a:r>
              <a:rPr lang="en-US" sz="1400" dirty="0">
                <a:latin typeface="Times New Roman" panose="02020603050405020304" pitchFamily="18" charset="0"/>
                <a:cs typeface="Times New Roman" panose="02020603050405020304" pitchFamily="18" charset="0"/>
              </a:rPr>
              <a:t> 2008 </a:t>
            </a:r>
            <a:r>
              <a:rPr lang="en-US" sz="1400" dirty="0" err="1">
                <a:latin typeface="Times New Roman" panose="02020603050405020304" pitchFamily="18" charset="0"/>
                <a:cs typeface="Times New Roman" panose="02020603050405020304" pitchFamily="18" charset="0"/>
              </a:rPr>
              <a:t>privind</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stabilirea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Cadrului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european</a:t>
            </a:r>
            <a:r>
              <a:rPr lang="en-US" sz="1400" dirty="0">
                <a:latin typeface="Times New Roman" panose="02020603050405020304" pitchFamily="18" charset="0"/>
                <a:cs typeface="Times New Roman" panose="02020603050405020304" pitchFamily="18" charset="0"/>
              </a:rPr>
              <a:t> al </a:t>
            </a:r>
            <a:r>
              <a:rPr lang="en-US" sz="1400" dirty="0" err="1">
                <a:latin typeface="Times New Roman" panose="02020603050405020304" pitchFamily="18" charset="0"/>
                <a:cs typeface="Times New Roman" panose="02020603050405020304" pitchFamily="18" charset="0"/>
              </a:rPr>
              <a:t>calificărilor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pentru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învățarea</a:t>
            </a:r>
            <a:r>
              <a:rPr lang="en-US" sz="1400" dirty="0">
                <a:latin typeface="Times New Roman" panose="02020603050405020304" pitchFamily="18" charset="0"/>
                <a:cs typeface="Times New Roman" panose="02020603050405020304" pitchFamily="18" charset="0"/>
              </a:rPr>
              <a:t> de-a </a:t>
            </a:r>
            <a:r>
              <a:rPr lang="en-US" sz="1400" dirty="0" err="1">
                <a:latin typeface="Times New Roman" panose="02020603050405020304" pitchFamily="18" charset="0"/>
                <a:cs typeface="Times New Roman" panose="02020603050405020304" pitchFamily="18" charset="0"/>
              </a:rPr>
              <a:t>lungul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vieții</a:t>
            </a:r>
            <a:r>
              <a:rPr lang="en-US" sz="1400" dirty="0">
                <a:latin typeface="Times New Roman" panose="02020603050405020304" pitchFamily="18" charset="0"/>
                <a:cs typeface="Times New Roman" panose="02020603050405020304" pitchFamily="18" charset="0"/>
              </a:rPr>
              <a:t> (2017/C 189/03) </a:t>
            </a: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4. </a:t>
            </a:r>
            <a:r>
              <a:rPr lang="en-US" sz="1400" b="1" dirty="0" err="1">
                <a:latin typeface="Times New Roman" panose="02020603050405020304" pitchFamily="18" charset="0"/>
                <a:cs typeface="Times New Roman" panose="02020603050405020304" pitchFamily="18" charset="0"/>
              </a:rPr>
              <a:t>Comunicare</a:t>
            </a:r>
            <a:r>
              <a:rPr lang="en-US" sz="1400" b="1" dirty="0">
                <a:latin typeface="Times New Roman" panose="02020603050405020304" pitchFamily="18" charset="0"/>
                <a:cs typeface="Times New Roman" panose="02020603050405020304" pitchFamily="18" charset="0"/>
              </a:rPr>
              <a:t> a </a:t>
            </a:r>
            <a:r>
              <a:rPr lang="en-US" sz="1400" b="1" dirty="0" err="1">
                <a:latin typeface="Times New Roman" panose="02020603050405020304" pitchFamily="18" charset="0"/>
                <a:cs typeface="Times New Roman" panose="02020603050405020304" pitchFamily="18" charset="0"/>
              </a:rPr>
              <a:t>Comisiei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către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Parlamentul</a:t>
            </a:r>
            <a:r>
              <a:rPr lang="en-US" sz="1400" dirty="0">
                <a:latin typeface="Times New Roman" panose="02020603050405020304" pitchFamily="18" charset="0"/>
                <a:cs typeface="Times New Roman" panose="02020603050405020304" pitchFamily="18" charset="0"/>
              </a:rPr>
              <a:t> European, </a:t>
            </a:r>
            <a:r>
              <a:rPr lang="en-US" sz="1400" dirty="0" err="1">
                <a:latin typeface="Times New Roman" panose="02020603050405020304" pitchFamily="18" charset="0"/>
                <a:cs typeface="Times New Roman" panose="02020603050405020304" pitchFamily="18" charset="0"/>
              </a:rPr>
              <a:t>Consiliu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Comitetul</a:t>
            </a:r>
            <a:r>
              <a:rPr lang="en-US" sz="1400" dirty="0">
                <a:latin typeface="Times New Roman" panose="02020603050405020304" pitchFamily="18" charset="0"/>
                <a:cs typeface="Times New Roman" panose="02020603050405020304" pitchFamily="18" charset="0"/>
              </a:rPr>
              <a:t> Economic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Social European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Comitetul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Regiunilor</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privind</a:t>
            </a:r>
            <a:r>
              <a:rPr lang="en-US" sz="1400" dirty="0">
                <a:latin typeface="Times New Roman" panose="02020603050405020304" pitchFamily="18" charset="0"/>
                <a:cs typeface="Times New Roman" panose="02020603050405020304" pitchFamily="18" charset="0"/>
              </a:rPr>
              <a:t> o </a:t>
            </a:r>
            <a:r>
              <a:rPr lang="en-US" sz="1400" dirty="0" err="1">
                <a:solidFill>
                  <a:srgbClr val="FF0000"/>
                </a:solidFill>
                <a:latin typeface="Times New Roman" panose="02020603050405020304" pitchFamily="18" charset="0"/>
                <a:cs typeface="Times New Roman" panose="02020603050405020304" pitchFamily="18" charset="0"/>
              </a:rPr>
              <a:t>nouă</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agendă</a:t>
            </a:r>
            <a:r>
              <a:rPr lang="en-US" sz="1400" dirty="0">
                <a:solidFill>
                  <a:srgbClr val="FF0000"/>
                </a:solidFill>
                <a:latin typeface="Times New Roman" panose="02020603050405020304" pitchFamily="18" charset="0"/>
                <a:cs typeface="Times New Roman" panose="02020603050405020304" pitchFamily="18" charset="0"/>
              </a:rPr>
              <a:t> a UE </a:t>
            </a:r>
            <a:r>
              <a:rPr lang="en-US" sz="1400" dirty="0" err="1">
                <a:solidFill>
                  <a:srgbClr val="FF0000"/>
                </a:solidFill>
                <a:latin typeface="Times New Roman" panose="02020603050405020304" pitchFamily="18" charset="0"/>
                <a:cs typeface="Times New Roman" panose="02020603050405020304" pitchFamily="18" charset="0"/>
              </a:rPr>
              <a:t>pentru</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învățământul</a:t>
            </a:r>
            <a:r>
              <a:rPr lang="en-US" sz="1400" dirty="0">
                <a:solidFill>
                  <a:srgbClr val="FF0000"/>
                </a:solidFill>
                <a:latin typeface="Times New Roman" panose="02020603050405020304" pitchFamily="18" charset="0"/>
                <a:cs typeface="Times New Roman" panose="02020603050405020304" pitchFamily="18" charset="0"/>
              </a:rPr>
              <a:t> superior</a:t>
            </a:r>
            <a:r>
              <a:rPr lang="en-US" sz="1400" dirty="0">
                <a:latin typeface="Times New Roman" panose="02020603050405020304" pitchFamily="18" charset="0"/>
                <a:cs typeface="Times New Roman" panose="02020603050405020304" pitchFamily="18" charset="0"/>
              </a:rPr>
              <a:t>, COM (2017) 247 (30.05.2017)</a:t>
            </a: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5. </a:t>
            </a:r>
            <a:r>
              <a:rPr lang="en-US" sz="1400" b="1" dirty="0" err="1">
                <a:latin typeface="Times New Roman" panose="02020603050405020304" pitchFamily="18" charset="0"/>
                <a:cs typeface="Times New Roman" panose="02020603050405020304" pitchFamily="18" charset="0"/>
              </a:rPr>
              <a:t>Comunicare</a:t>
            </a:r>
            <a:r>
              <a:rPr lang="en-US" sz="1400" b="1" dirty="0">
                <a:latin typeface="Times New Roman" panose="02020603050405020304" pitchFamily="18" charset="0"/>
                <a:cs typeface="Times New Roman" panose="02020603050405020304" pitchFamily="18" charset="0"/>
              </a:rPr>
              <a:t> a </a:t>
            </a:r>
            <a:r>
              <a:rPr lang="en-US" sz="1400" b="1" dirty="0" err="1">
                <a:latin typeface="Times New Roman" panose="02020603050405020304" pitchFamily="18" charset="0"/>
                <a:cs typeface="Times New Roman" panose="02020603050405020304" pitchFamily="18" charset="0"/>
              </a:rPr>
              <a:t>Comisiei</a:t>
            </a:r>
            <a:r>
              <a:rPr lang="en-US" sz="1400" b="1"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către</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Parlamentul</a:t>
            </a:r>
            <a:r>
              <a:rPr lang="en-US" sz="1400" dirty="0">
                <a:latin typeface="Times New Roman" panose="02020603050405020304" pitchFamily="18" charset="0"/>
                <a:cs typeface="Times New Roman" panose="02020603050405020304" pitchFamily="18" charset="0"/>
              </a:rPr>
              <a:t> European, </a:t>
            </a:r>
            <a:r>
              <a:rPr lang="en-US" sz="1400" dirty="0" err="1">
                <a:latin typeface="Times New Roman" panose="02020603050405020304" pitchFamily="18" charset="0"/>
                <a:cs typeface="Times New Roman" panose="02020603050405020304" pitchFamily="18" charset="0"/>
              </a:rPr>
              <a:t>Consiliu</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Comitetul</a:t>
            </a:r>
            <a:r>
              <a:rPr lang="en-US" sz="1400" dirty="0">
                <a:latin typeface="Times New Roman" panose="02020603050405020304" pitchFamily="18" charset="0"/>
                <a:cs typeface="Times New Roman" panose="02020603050405020304" pitchFamily="18" charset="0"/>
              </a:rPr>
              <a:t> Economic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Social European </a:t>
            </a:r>
            <a:r>
              <a:rPr lang="en-US" sz="1400" dirty="0" err="1">
                <a:latin typeface="Times New Roman" panose="02020603050405020304" pitchFamily="18" charset="0"/>
                <a:cs typeface="Times New Roman" panose="02020603050405020304" pitchFamily="18" charset="0"/>
              </a:rPr>
              <a:t>și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Comitetul</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Regiunilor</a:t>
            </a:r>
            <a:r>
              <a:rPr lang="en-US" sz="1400" dirty="0">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Consolidarea</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identității</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europene</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prin</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educație</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și</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cultură</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Contribuția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Comisiei</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Europene</a:t>
            </a:r>
            <a:r>
              <a:rPr lang="en-US" sz="1400" dirty="0">
                <a:latin typeface="Times New Roman" panose="02020603050405020304" pitchFamily="18" charset="0"/>
                <a:cs typeface="Times New Roman" panose="02020603050405020304" pitchFamily="18" charset="0"/>
              </a:rPr>
              <a:t> la </a:t>
            </a:r>
            <a:r>
              <a:rPr lang="en-US" sz="1400" dirty="0" err="1">
                <a:latin typeface="Times New Roman" panose="02020603050405020304" pitchFamily="18" charset="0"/>
                <a:cs typeface="Times New Roman" panose="02020603050405020304" pitchFamily="18" charset="0"/>
              </a:rPr>
              <a:t>reuniunea</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liderilor</a:t>
            </a:r>
            <a:r>
              <a:rPr lang="en-US" sz="1400" dirty="0">
                <a:latin typeface="Times New Roman" panose="02020603050405020304" pitchFamily="18" charset="0"/>
                <a:cs typeface="Times New Roman" panose="02020603050405020304" pitchFamily="18" charset="0"/>
              </a:rPr>
              <a:t> din 17 </a:t>
            </a:r>
            <a:r>
              <a:rPr lang="en-US" sz="1400" dirty="0" err="1">
                <a:latin typeface="Times New Roman" panose="02020603050405020304" pitchFamily="18" charset="0"/>
                <a:cs typeface="Times New Roman" panose="02020603050405020304" pitchFamily="18" charset="0"/>
              </a:rPr>
              <a:t>noiembrie</a:t>
            </a:r>
            <a:r>
              <a:rPr lang="en-US" sz="1400" dirty="0">
                <a:latin typeface="Times New Roman" panose="02020603050405020304" pitchFamily="18" charset="0"/>
                <a:cs typeface="Times New Roman" panose="02020603050405020304" pitchFamily="18" charset="0"/>
              </a:rPr>
              <a:t> de la </a:t>
            </a:r>
            <a:r>
              <a:rPr lang="en-US" sz="1400" dirty="0" err="1" smtClean="0">
                <a:latin typeface="Times New Roman" panose="02020603050405020304" pitchFamily="18" charset="0"/>
                <a:cs typeface="Times New Roman" panose="02020603050405020304" pitchFamily="18" charset="0"/>
              </a:rPr>
              <a:t>Göteborg</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declaratia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ministrilor</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educatiei</a:t>
            </a:r>
            <a:r>
              <a:rPr lang="en-US" sz="1400" dirty="0" smtClean="0">
                <a:latin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r>
              <a:rPr lang="ro-RO" sz="1400" dirty="0">
                <a:latin typeface="Times New Roman" panose="02020603050405020304" pitchFamily="18" charset="0"/>
                <a:cs typeface="Times New Roman" panose="02020603050405020304" pitchFamily="18" charset="0"/>
              </a:rPr>
              <a:t/>
            </a:r>
            <a:br>
              <a:rPr lang="ro-RO"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E50D555-AD09-4184-8F27-884809BFB095}" type="slidenum">
              <a:rPr lang="en-US" smtClean="0"/>
              <a:t>2</a:t>
            </a:fld>
            <a:endParaRPr lang="en-US"/>
          </a:p>
        </p:txBody>
      </p:sp>
    </p:spTree>
    <p:extLst>
      <p:ext uri="{BB962C8B-B14F-4D97-AF65-F5344CB8AC3E}">
        <p14:creationId xmlns:p14="http://schemas.microsoft.com/office/powerpoint/2010/main" val="3031164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273" y="898526"/>
            <a:ext cx="7811059" cy="853805"/>
          </a:xfrm>
        </p:spPr>
        <p:txBody>
          <a:bodyPr>
            <a:noAutofit/>
          </a:bodyPr>
          <a:lstStyle/>
          <a:p>
            <a:pPr algn="ctr"/>
            <a:r>
              <a:rPr lang="ro-RO" b="1" dirty="0" smtClean="0"/>
              <a:t>ISCED </a:t>
            </a:r>
            <a:r>
              <a:rPr lang="ro-RO" b="1" dirty="0"/>
              <a:t>– </a:t>
            </a:r>
            <a:r>
              <a:rPr lang="ro-RO" b="1" dirty="0" smtClean="0"/>
              <a:t>structura pe domenii</a:t>
            </a:r>
            <a:endParaRPr lang="en-US"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20</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7686558"/>
              </p:ext>
            </p:extLst>
          </p:nvPr>
        </p:nvGraphicFramePr>
        <p:xfrm>
          <a:off x="2062262" y="1752331"/>
          <a:ext cx="5580740" cy="4887619"/>
        </p:xfrm>
        <a:graphic>
          <a:graphicData uri="http://schemas.openxmlformats.org/drawingml/2006/table">
            <a:tbl>
              <a:tblPr firstRow="1" firstCol="1" bandRow="1">
                <a:tableStyleId>{5C22544A-7EE6-4342-B048-85BDC9FD1C3A}</a:tableStyleId>
              </a:tblPr>
              <a:tblGrid>
                <a:gridCol w="1806674">
                  <a:extLst>
                    <a:ext uri="{9D8B030D-6E8A-4147-A177-3AD203B41FA5}">
                      <a16:colId xmlns:a16="http://schemas.microsoft.com/office/drawing/2014/main" val="2171537721"/>
                    </a:ext>
                  </a:extLst>
                </a:gridCol>
                <a:gridCol w="1887033">
                  <a:extLst>
                    <a:ext uri="{9D8B030D-6E8A-4147-A177-3AD203B41FA5}">
                      <a16:colId xmlns:a16="http://schemas.microsoft.com/office/drawing/2014/main" val="240223183"/>
                    </a:ext>
                  </a:extLst>
                </a:gridCol>
                <a:gridCol w="1887033">
                  <a:extLst>
                    <a:ext uri="{9D8B030D-6E8A-4147-A177-3AD203B41FA5}">
                      <a16:colId xmlns:a16="http://schemas.microsoft.com/office/drawing/2014/main" val="2687372897"/>
                    </a:ext>
                  </a:extLst>
                </a:gridCol>
              </a:tblGrid>
              <a:tr h="193699">
                <a:tc>
                  <a:txBody>
                    <a:bodyPr/>
                    <a:lstStyle/>
                    <a:p>
                      <a:pPr algn="l">
                        <a:spcBef>
                          <a:spcPts val="600"/>
                        </a:spcBef>
                        <a:spcAft>
                          <a:spcPts val="0"/>
                        </a:spcAft>
                      </a:pPr>
                      <a:r>
                        <a:rPr lang="ro-RO" sz="900" dirty="0">
                          <a:effectLst/>
                        </a:rPr>
                        <a:t>Domeniu larg</a:t>
                      </a:r>
                      <a:endParaRPr lang="en-US" sz="900" dirty="0">
                        <a:effectLst/>
                        <a:latin typeface="Times New Roman" panose="02020603050405020304" pitchFamily="18" charset="0"/>
                        <a:ea typeface="Times New Roman" panose="02020603050405020304" pitchFamily="18" charset="0"/>
                      </a:endParaRPr>
                    </a:p>
                  </a:txBody>
                  <a:tcPr marL="50287" marR="50287" marT="0" marB="0" anchor="ctr"/>
                </a:tc>
                <a:tc>
                  <a:txBody>
                    <a:bodyPr/>
                    <a:lstStyle/>
                    <a:p>
                      <a:pPr algn="l">
                        <a:spcBef>
                          <a:spcPts val="600"/>
                        </a:spcBef>
                        <a:spcAft>
                          <a:spcPts val="0"/>
                        </a:spcAft>
                      </a:pPr>
                      <a:r>
                        <a:rPr lang="ro-RO" sz="900">
                          <a:effectLst/>
                        </a:rPr>
                        <a:t>Domeniu restrâns</a:t>
                      </a:r>
                      <a:endParaRPr lang="en-US" sz="900">
                        <a:effectLst/>
                        <a:latin typeface="Times New Roman" panose="02020603050405020304" pitchFamily="18" charset="0"/>
                        <a:ea typeface="Times New Roman" panose="02020603050405020304" pitchFamily="18" charset="0"/>
                      </a:endParaRPr>
                    </a:p>
                  </a:txBody>
                  <a:tcPr marL="50287" marR="50287" marT="0" marB="0" anchor="ctr"/>
                </a:tc>
                <a:tc>
                  <a:txBody>
                    <a:bodyPr/>
                    <a:lstStyle/>
                    <a:p>
                      <a:pPr algn="l">
                        <a:spcBef>
                          <a:spcPts val="600"/>
                        </a:spcBef>
                        <a:spcAft>
                          <a:spcPts val="0"/>
                        </a:spcAft>
                      </a:pPr>
                      <a:r>
                        <a:rPr lang="ro-RO" sz="900">
                          <a:effectLst/>
                        </a:rPr>
                        <a:t>Domeniu detaliat</a:t>
                      </a:r>
                      <a:endParaRPr lang="en-US" sz="900">
                        <a:effectLst/>
                        <a:latin typeface="Times New Roman" panose="02020603050405020304" pitchFamily="18" charset="0"/>
                        <a:ea typeface="Times New Roman" panose="02020603050405020304" pitchFamily="18" charset="0"/>
                      </a:endParaRPr>
                    </a:p>
                  </a:txBody>
                  <a:tcPr marL="50287" marR="50287" marT="0" marB="0" anchor="ctr"/>
                </a:tc>
                <a:extLst>
                  <a:ext uri="{0D108BD9-81ED-4DB2-BD59-A6C34878D82A}">
                    <a16:rowId xmlns:a16="http://schemas.microsoft.com/office/drawing/2014/main" val="3248526421"/>
                  </a:ext>
                </a:extLst>
              </a:tr>
              <a:tr h="301724">
                <a:tc rowSpan="7">
                  <a:txBody>
                    <a:bodyPr/>
                    <a:lstStyle/>
                    <a:p>
                      <a:pPr algn="l">
                        <a:spcBef>
                          <a:spcPts val="600"/>
                        </a:spcBef>
                        <a:spcAft>
                          <a:spcPts val="0"/>
                        </a:spcAft>
                      </a:pPr>
                      <a:r>
                        <a:rPr lang="ro-RO" sz="800">
                          <a:effectLst/>
                        </a:rPr>
                        <a:t>05 Științele naturale, matematică și statistică </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050 Științele naturale, matematică și statistică altele decât cele detaliate mai jos</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0500 Științele naturale, matematică și statistică altele decât cele detaliate mai jos</a:t>
                      </a:r>
                      <a:endParaRPr lang="en-US" sz="90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3532280805"/>
                  </a:ext>
                </a:extLst>
              </a:tr>
              <a:tr h="871647">
                <a:tc vMerge="1">
                  <a:txBody>
                    <a:bodyPr/>
                    <a:lstStyle/>
                    <a:p>
                      <a:endParaRPr lang="en-US"/>
                    </a:p>
                  </a:txBody>
                  <a:tcPr/>
                </a:tc>
                <a:tc>
                  <a:txBody>
                    <a:bodyPr/>
                    <a:lstStyle/>
                    <a:p>
                      <a:pPr algn="l">
                        <a:spcBef>
                          <a:spcPts val="600"/>
                        </a:spcBef>
                        <a:spcAft>
                          <a:spcPts val="0"/>
                        </a:spcAft>
                      </a:pPr>
                      <a:r>
                        <a:rPr lang="ro-RO" sz="800" dirty="0">
                          <a:effectLst/>
                        </a:rPr>
                        <a:t>051 Științele biologiei și alte științe conexe </a:t>
                      </a:r>
                      <a:endParaRPr lang="en-US" sz="900" dirty="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0510 Științele biologiei și alte științe conexe altele decât cele detaliate mai jos</a:t>
                      </a:r>
                      <a:endParaRPr lang="en-US" sz="900">
                        <a:effectLst/>
                      </a:endParaRPr>
                    </a:p>
                    <a:p>
                      <a:pPr algn="l">
                        <a:spcBef>
                          <a:spcPts val="600"/>
                        </a:spcBef>
                        <a:spcAft>
                          <a:spcPts val="0"/>
                        </a:spcAft>
                      </a:pPr>
                      <a:r>
                        <a:rPr lang="ro-RO" sz="800">
                          <a:effectLst/>
                        </a:rPr>
                        <a:t>0511 Biologie</a:t>
                      </a:r>
                      <a:endParaRPr lang="en-US" sz="900">
                        <a:effectLst/>
                      </a:endParaRPr>
                    </a:p>
                    <a:p>
                      <a:pPr algn="l">
                        <a:spcBef>
                          <a:spcPts val="600"/>
                        </a:spcBef>
                        <a:spcAft>
                          <a:spcPts val="0"/>
                        </a:spcAft>
                      </a:pPr>
                      <a:r>
                        <a:rPr lang="ro-RO" sz="800">
                          <a:effectLst/>
                        </a:rPr>
                        <a:t>0512 Biochimie</a:t>
                      </a:r>
                      <a:endParaRPr lang="en-US" sz="900">
                        <a:effectLst/>
                      </a:endParaRPr>
                    </a:p>
                    <a:p>
                      <a:pPr algn="l">
                        <a:spcBef>
                          <a:spcPts val="600"/>
                        </a:spcBef>
                        <a:spcAft>
                          <a:spcPts val="0"/>
                        </a:spcAft>
                      </a:pPr>
                      <a:r>
                        <a:rPr lang="ro-RO" sz="800">
                          <a:effectLst/>
                        </a:rPr>
                        <a:t>0519 Științele biologiei și alte științe conexe neclasificat în altă parte</a:t>
                      </a:r>
                      <a:endParaRPr lang="en-US" sz="90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2615093171"/>
                  </a:ext>
                </a:extLst>
              </a:tr>
              <a:tr h="670498">
                <a:tc vMerge="1">
                  <a:txBody>
                    <a:bodyPr/>
                    <a:lstStyle/>
                    <a:p>
                      <a:endParaRPr lang="en-US"/>
                    </a:p>
                  </a:txBody>
                  <a:tcPr/>
                </a:tc>
                <a:tc>
                  <a:txBody>
                    <a:bodyPr/>
                    <a:lstStyle/>
                    <a:p>
                      <a:pPr algn="l">
                        <a:spcBef>
                          <a:spcPts val="600"/>
                        </a:spcBef>
                        <a:spcAft>
                          <a:spcPts val="0"/>
                        </a:spcAft>
                      </a:pPr>
                      <a:r>
                        <a:rPr lang="ro-RO" sz="800" dirty="0">
                          <a:effectLst/>
                        </a:rPr>
                        <a:t>052 Mediu</a:t>
                      </a:r>
                      <a:endParaRPr lang="en-US" sz="900" dirty="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dirty="0">
                          <a:effectLst/>
                        </a:rPr>
                        <a:t>0520 Mediu altele decât cele detaliate mai jos </a:t>
                      </a:r>
                      <a:endParaRPr lang="en-US" sz="900" dirty="0">
                        <a:effectLst/>
                      </a:endParaRPr>
                    </a:p>
                    <a:p>
                      <a:pPr algn="l">
                        <a:spcBef>
                          <a:spcPts val="600"/>
                        </a:spcBef>
                        <a:spcAft>
                          <a:spcPts val="0"/>
                        </a:spcAft>
                      </a:pPr>
                      <a:r>
                        <a:rPr lang="ro-RO" sz="800" dirty="0">
                          <a:effectLst/>
                        </a:rPr>
                        <a:t>0521 Științele mediului </a:t>
                      </a:r>
                      <a:endParaRPr lang="en-US" sz="900" dirty="0">
                        <a:effectLst/>
                      </a:endParaRPr>
                    </a:p>
                    <a:p>
                      <a:pPr algn="l">
                        <a:spcBef>
                          <a:spcPts val="600"/>
                        </a:spcBef>
                        <a:spcAft>
                          <a:spcPts val="0"/>
                        </a:spcAft>
                      </a:pPr>
                      <a:r>
                        <a:rPr lang="ro-RO" sz="800" dirty="0">
                          <a:effectLst/>
                        </a:rPr>
                        <a:t>0522 Medii naturale și fauna sălbatică </a:t>
                      </a:r>
                      <a:endParaRPr lang="en-US" sz="900" dirty="0">
                        <a:effectLst/>
                      </a:endParaRPr>
                    </a:p>
                    <a:p>
                      <a:pPr algn="l">
                        <a:spcBef>
                          <a:spcPts val="600"/>
                        </a:spcBef>
                        <a:spcAft>
                          <a:spcPts val="0"/>
                        </a:spcAft>
                      </a:pPr>
                      <a:r>
                        <a:rPr lang="ro-RO" sz="800" dirty="0">
                          <a:effectLst/>
                        </a:rPr>
                        <a:t>0529 Mediu neclasificat în altă parte</a:t>
                      </a:r>
                      <a:endParaRPr lang="en-US" sz="900" dirty="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701487165"/>
                  </a:ext>
                </a:extLst>
              </a:tr>
              <a:tr h="927522">
                <a:tc vMerge="1">
                  <a:txBody>
                    <a:bodyPr/>
                    <a:lstStyle/>
                    <a:p>
                      <a:endParaRPr lang="en-US"/>
                    </a:p>
                  </a:txBody>
                  <a:tcPr/>
                </a:tc>
                <a:tc>
                  <a:txBody>
                    <a:bodyPr/>
                    <a:lstStyle/>
                    <a:p>
                      <a:pPr algn="l">
                        <a:spcBef>
                          <a:spcPts val="600"/>
                        </a:spcBef>
                        <a:spcAft>
                          <a:spcPts val="0"/>
                        </a:spcAft>
                      </a:pPr>
                      <a:r>
                        <a:rPr lang="ro-RO" sz="800">
                          <a:effectLst/>
                        </a:rPr>
                        <a:t>053 Științe fizice</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0530 Științe fizice altele decât cele detaliate mai jos</a:t>
                      </a:r>
                      <a:endParaRPr lang="en-US" sz="900">
                        <a:effectLst/>
                      </a:endParaRPr>
                    </a:p>
                    <a:p>
                      <a:pPr algn="l">
                        <a:spcBef>
                          <a:spcPts val="600"/>
                        </a:spcBef>
                        <a:spcAft>
                          <a:spcPts val="0"/>
                        </a:spcAft>
                      </a:pPr>
                      <a:r>
                        <a:rPr lang="ro-RO" sz="800">
                          <a:effectLst/>
                        </a:rPr>
                        <a:t>0531 Chimie</a:t>
                      </a:r>
                      <a:endParaRPr lang="en-US" sz="900">
                        <a:effectLst/>
                      </a:endParaRPr>
                    </a:p>
                    <a:p>
                      <a:pPr algn="l">
                        <a:spcBef>
                          <a:spcPts val="600"/>
                        </a:spcBef>
                        <a:spcAft>
                          <a:spcPts val="0"/>
                        </a:spcAft>
                      </a:pPr>
                      <a:r>
                        <a:rPr lang="ro-RO" sz="800">
                          <a:effectLst/>
                        </a:rPr>
                        <a:t>0532 Științele pământului </a:t>
                      </a:r>
                      <a:endParaRPr lang="en-US" sz="900">
                        <a:effectLst/>
                      </a:endParaRPr>
                    </a:p>
                    <a:p>
                      <a:pPr algn="l">
                        <a:spcBef>
                          <a:spcPts val="600"/>
                        </a:spcBef>
                        <a:spcAft>
                          <a:spcPts val="0"/>
                        </a:spcAft>
                      </a:pPr>
                      <a:r>
                        <a:rPr lang="ro-RO" sz="800">
                          <a:effectLst/>
                        </a:rPr>
                        <a:t>0533 Fizică</a:t>
                      </a:r>
                      <a:endParaRPr lang="en-US" sz="900">
                        <a:effectLst/>
                      </a:endParaRPr>
                    </a:p>
                    <a:p>
                      <a:pPr algn="l">
                        <a:spcBef>
                          <a:spcPts val="600"/>
                        </a:spcBef>
                        <a:spcAft>
                          <a:spcPts val="0"/>
                        </a:spcAft>
                      </a:pPr>
                      <a:r>
                        <a:rPr lang="ro-RO" sz="800">
                          <a:effectLst/>
                        </a:rPr>
                        <a:t>0539 Științe fizice neclasificat în altă parte</a:t>
                      </a:r>
                      <a:endParaRPr lang="en-US" sz="90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1004647760"/>
                  </a:ext>
                </a:extLst>
              </a:tr>
              <a:tr h="413474">
                <a:tc vMerge="1">
                  <a:txBody>
                    <a:bodyPr/>
                    <a:lstStyle/>
                    <a:p>
                      <a:endParaRPr lang="en-US"/>
                    </a:p>
                  </a:txBody>
                  <a:tcPr/>
                </a:tc>
                <a:tc>
                  <a:txBody>
                    <a:bodyPr/>
                    <a:lstStyle/>
                    <a:p>
                      <a:pPr algn="l">
                        <a:spcBef>
                          <a:spcPts val="600"/>
                        </a:spcBef>
                        <a:spcAft>
                          <a:spcPts val="0"/>
                        </a:spcAft>
                      </a:pPr>
                      <a:r>
                        <a:rPr lang="ro-RO" sz="800">
                          <a:effectLst/>
                        </a:rPr>
                        <a:t>054 Matematică și statistică </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0540 Matematică și statistică nedetaliat</a:t>
                      </a:r>
                      <a:endParaRPr lang="en-US" sz="900">
                        <a:effectLst/>
                      </a:endParaRPr>
                    </a:p>
                    <a:p>
                      <a:pPr algn="l">
                        <a:spcBef>
                          <a:spcPts val="600"/>
                        </a:spcBef>
                        <a:spcAft>
                          <a:spcPts val="0"/>
                        </a:spcAft>
                      </a:pPr>
                      <a:r>
                        <a:rPr lang="ro-RO" sz="800">
                          <a:effectLst/>
                        </a:rPr>
                        <a:t>0541 Matematică</a:t>
                      </a:r>
                      <a:endParaRPr lang="en-US" sz="900">
                        <a:effectLst/>
                      </a:endParaRPr>
                    </a:p>
                    <a:p>
                      <a:pPr algn="l">
                        <a:spcBef>
                          <a:spcPts val="600"/>
                        </a:spcBef>
                        <a:spcAft>
                          <a:spcPts val="0"/>
                        </a:spcAft>
                      </a:pPr>
                      <a:r>
                        <a:rPr lang="ro-RO" sz="800">
                          <a:effectLst/>
                        </a:rPr>
                        <a:t>0542 Statistică</a:t>
                      </a:r>
                      <a:endParaRPr lang="en-US" sz="90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3147164658"/>
                  </a:ext>
                </a:extLst>
              </a:tr>
              <a:tr h="301724">
                <a:tc vMerge="1">
                  <a:txBody>
                    <a:bodyPr/>
                    <a:lstStyle/>
                    <a:p>
                      <a:endParaRPr lang="en-US"/>
                    </a:p>
                  </a:txBody>
                  <a:tcPr/>
                </a:tc>
                <a:tc>
                  <a:txBody>
                    <a:bodyPr/>
                    <a:lstStyle/>
                    <a:p>
                      <a:pPr algn="l">
                        <a:spcBef>
                          <a:spcPts val="600"/>
                        </a:spcBef>
                        <a:spcAft>
                          <a:spcPts val="0"/>
                        </a:spcAft>
                      </a:pPr>
                      <a:r>
                        <a:rPr lang="ro-RO" sz="800">
                          <a:effectLst/>
                        </a:rPr>
                        <a:t>058 Programe și certificări interdisciplinare care implică științele naturale, matematică și statistică</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a:effectLst/>
                        </a:rPr>
                        <a:t>0588 Programe și certificări interdisciplinare care implică științele naturale, matematică și statistică</a:t>
                      </a:r>
                      <a:endParaRPr lang="en-US" sz="90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3986121153"/>
                  </a:ext>
                </a:extLst>
              </a:tr>
              <a:tr h="201149">
                <a:tc vMerge="1">
                  <a:txBody>
                    <a:bodyPr/>
                    <a:lstStyle/>
                    <a:p>
                      <a:endParaRPr lang="en-US"/>
                    </a:p>
                  </a:txBody>
                  <a:tcPr/>
                </a:tc>
                <a:tc>
                  <a:txBody>
                    <a:bodyPr/>
                    <a:lstStyle/>
                    <a:p>
                      <a:pPr algn="l">
                        <a:spcBef>
                          <a:spcPts val="600"/>
                        </a:spcBef>
                        <a:spcAft>
                          <a:spcPts val="0"/>
                        </a:spcAft>
                      </a:pPr>
                      <a:r>
                        <a:rPr lang="ro-RO" sz="800">
                          <a:effectLst/>
                        </a:rPr>
                        <a:t>059 Științele naturale, matematică și statistică neclasificat în altă parte</a:t>
                      </a:r>
                      <a:endParaRPr lang="en-US" sz="900">
                        <a:effectLst/>
                        <a:latin typeface="Times New Roman" panose="02020603050405020304" pitchFamily="18" charset="0"/>
                        <a:ea typeface="Times New Roman" panose="02020603050405020304" pitchFamily="18" charset="0"/>
                      </a:endParaRPr>
                    </a:p>
                  </a:txBody>
                  <a:tcPr marL="50287" marR="50287" marT="0" marB="0"/>
                </a:tc>
                <a:tc>
                  <a:txBody>
                    <a:bodyPr/>
                    <a:lstStyle/>
                    <a:p>
                      <a:pPr algn="l">
                        <a:spcBef>
                          <a:spcPts val="600"/>
                        </a:spcBef>
                        <a:spcAft>
                          <a:spcPts val="0"/>
                        </a:spcAft>
                      </a:pPr>
                      <a:r>
                        <a:rPr lang="ro-RO" sz="800" dirty="0">
                          <a:effectLst/>
                        </a:rPr>
                        <a:t>0599 Științele naturale, matematică și statistică neclasificat în altă parte</a:t>
                      </a:r>
                      <a:endParaRPr lang="en-US" sz="900" dirty="0">
                        <a:effectLst/>
                        <a:latin typeface="Times New Roman" panose="02020603050405020304" pitchFamily="18" charset="0"/>
                        <a:ea typeface="Times New Roman" panose="02020603050405020304" pitchFamily="18" charset="0"/>
                      </a:endParaRPr>
                    </a:p>
                  </a:txBody>
                  <a:tcPr marL="50287" marR="50287" marT="0" marB="0"/>
                </a:tc>
                <a:extLst>
                  <a:ext uri="{0D108BD9-81ED-4DB2-BD59-A6C34878D82A}">
                    <a16:rowId xmlns:a16="http://schemas.microsoft.com/office/drawing/2014/main" val="2654490949"/>
                  </a:ext>
                </a:extLst>
              </a:tr>
            </a:tbl>
          </a:graphicData>
        </a:graphic>
      </p:graphicFrame>
    </p:spTree>
    <p:extLst>
      <p:ext uri="{BB962C8B-B14F-4D97-AF65-F5344CB8AC3E}">
        <p14:creationId xmlns:p14="http://schemas.microsoft.com/office/powerpoint/2010/main" val="3117438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817" y="1044007"/>
            <a:ext cx="8846229" cy="715782"/>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9454304"/>
              </p:ext>
            </p:extLst>
          </p:nvPr>
        </p:nvGraphicFramePr>
        <p:xfrm>
          <a:off x="1799706" y="2415945"/>
          <a:ext cx="6394450" cy="2969260"/>
        </p:xfrm>
        <a:graphic>
          <a:graphicData uri="http://schemas.openxmlformats.org/drawingml/2006/table">
            <a:tbl>
              <a:tblPr firstRow="1" firstCol="1" bandRow="1">
                <a:tableStyleId>{5C22544A-7EE6-4342-B048-85BDC9FD1C3A}</a:tableStyleId>
              </a:tblPr>
              <a:tblGrid>
                <a:gridCol w="2070100">
                  <a:extLst>
                    <a:ext uri="{9D8B030D-6E8A-4147-A177-3AD203B41FA5}">
                      <a16:colId xmlns:a16="http://schemas.microsoft.com/office/drawing/2014/main" val="2209069753"/>
                    </a:ext>
                  </a:extLst>
                </a:gridCol>
                <a:gridCol w="2162175">
                  <a:extLst>
                    <a:ext uri="{9D8B030D-6E8A-4147-A177-3AD203B41FA5}">
                      <a16:colId xmlns:a16="http://schemas.microsoft.com/office/drawing/2014/main" val="3983089743"/>
                    </a:ext>
                  </a:extLst>
                </a:gridCol>
                <a:gridCol w="2162175">
                  <a:extLst>
                    <a:ext uri="{9D8B030D-6E8A-4147-A177-3AD203B41FA5}">
                      <a16:colId xmlns:a16="http://schemas.microsoft.com/office/drawing/2014/main" val="1671501758"/>
                    </a:ext>
                  </a:extLst>
                </a:gridCol>
              </a:tblGrid>
              <a:tr h="264160">
                <a:tc>
                  <a:txBody>
                    <a:bodyPr/>
                    <a:lstStyle/>
                    <a:p>
                      <a:pPr algn="l">
                        <a:spcBef>
                          <a:spcPts val="600"/>
                        </a:spcBef>
                        <a:spcAft>
                          <a:spcPts val="0"/>
                        </a:spcAft>
                      </a:pPr>
                      <a:r>
                        <a:rPr lang="ro-RO" sz="1400">
                          <a:effectLst/>
                        </a:rPr>
                        <a:t>Domeniu larg</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dirty="0">
                          <a:effectLst/>
                        </a:rPr>
                        <a:t>Domeniu restrâns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detaliat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51896549"/>
                  </a:ext>
                </a:extLst>
              </a:tr>
              <a:tr h="0">
                <a:tc rowSpan="2">
                  <a:txBody>
                    <a:bodyPr/>
                    <a:lstStyle/>
                    <a:p>
                      <a:pPr algn="l">
                        <a:spcBef>
                          <a:spcPts val="600"/>
                        </a:spcBef>
                        <a:spcAft>
                          <a:spcPts val="0"/>
                        </a:spcAft>
                      </a:pPr>
                      <a:r>
                        <a:rPr lang="ro-RO" sz="1050" dirty="0">
                          <a:effectLst/>
                        </a:rPr>
                        <a:t>06 Tehnologia informației și comunicațiilor (TIC)</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061 Tehnologia informației și comunicațiilor (TIC)</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0610 Tehnologia informației și comunicațiilor (TIC) altele decât cele detaliate mai jos</a:t>
                      </a:r>
                      <a:endParaRPr lang="en-US" sz="1400">
                        <a:effectLst/>
                      </a:endParaRPr>
                    </a:p>
                    <a:p>
                      <a:pPr algn="l">
                        <a:spcBef>
                          <a:spcPts val="600"/>
                        </a:spcBef>
                        <a:spcAft>
                          <a:spcPts val="0"/>
                        </a:spcAft>
                      </a:pPr>
                      <a:r>
                        <a:rPr lang="ro-RO" sz="1050">
                          <a:effectLst/>
                        </a:rPr>
                        <a:t>0611 Utilizarea calculatorului </a:t>
                      </a:r>
                      <a:endParaRPr lang="en-US" sz="1400">
                        <a:effectLst/>
                      </a:endParaRPr>
                    </a:p>
                    <a:p>
                      <a:pPr algn="l">
                        <a:spcBef>
                          <a:spcPts val="600"/>
                        </a:spcBef>
                        <a:spcAft>
                          <a:spcPts val="0"/>
                        </a:spcAft>
                      </a:pPr>
                      <a:r>
                        <a:rPr lang="ro-RO" sz="1050">
                          <a:effectLst/>
                        </a:rPr>
                        <a:t>0612 Proiectare și administrare baze de date și rețele</a:t>
                      </a:r>
                      <a:endParaRPr lang="en-US" sz="1400">
                        <a:effectLst/>
                      </a:endParaRPr>
                    </a:p>
                    <a:p>
                      <a:pPr algn="l">
                        <a:spcBef>
                          <a:spcPts val="600"/>
                        </a:spcBef>
                        <a:spcAft>
                          <a:spcPts val="0"/>
                        </a:spcAft>
                      </a:pPr>
                      <a:r>
                        <a:rPr lang="ro-RO" sz="1050">
                          <a:effectLst/>
                        </a:rPr>
                        <a:t>0613 Dezvoltarea și analiza soft și aplicații </a:t>
                      </a:r>
                      <a:endParaRPr lang="en-US" sz="1400">
                        <a:effectLst/>
                      </a:endParaRPr>
                    </a:p>
                    <a:p>
                      <a:pPr algn="l">
                        <a:spcBef>
                          <a:spcPts val="600"/>
                        </a:spcBef>
                        <a:spcAft>
                          <a:spcPts val="0"/>
                        </a:spcAft>
                      </a:pPr>
                      <a:r>
                        <a:rPr lang="ro-RO" sz="1050">
                          <a:effectLst/>
                        </a:rPr>
                        <a:t>0619 Tehnologia informației și comunicațiilor (TIC)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6358873"/>
                  </a:ext>
                </a:extLst>
              </a:tr>
              <a:tr h="0">
                <a:tc vMerge="1">
                  <a:txBody>
                    <a:bodyPr/>
                    <a:lstStyle/>
                    <a:p>
                      <a:endParaRPr lang="en-US"/>
                    </a:p>
                  </a:txBody>
                  <a:tcPr/>
                </a:tc>
                <a:tc>
                  <a:txBody>
                    <a:bodyPr/>
                    <a:lstStyle/>
                    <a:p>
                      <a:pPr algn="l">
                        <a:spcBef>
                          <a:spcPts val="600"/>
                        </a:spcBef>
                        <a:spcAft>
                          <a:spcPts val="0"/>
                        </a:spcAft>
                      </a:pPr>
                      <a:r>
                        <a:rPr lang="ro-RO" sz="1050">
                          <a:effectLst/>
                        </a:rPr>
                        <a:t>068 Programe și certificări interdisciplinare legate de tehnologia informației și comunicațiilor (TIC)</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dirty="0">
                          <a:effectLst/>
                        </a:rPr>
                        <a:t>0688 Programe și certificări interdisciplinare legate de tehnologia informației și comunicațiilor (TIC)</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49358914"/>
                  </a:ext>
                </a:extLst>
              </a:tr>
            </a:tbl>
          </a:graphicData>
        </a:graphic>
      </p:graphicFrame>
    </p:spTree>
    <p:extLst>
      <p:ext uri="{BB962C8B-B14F-4D97-AF65-F5344CB8AC3E}">
        <p14:creationId xmlns:p14="http://schemas.microsoft.com/office/powerpoint/2010/main" val="4289652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60" y="1121644"/>
            <a:ext cx="8846229" cy="776168"/>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9038153"/>
              </p:ext>
            </p:extLst>
          </p:nvPr>
        </p:nvGraphicFramePr>
        <p:xfrm>
          <a:off x="1825585" y="2589287"/>
          <a:ext cx="6394450" cy="2969260"/>
        </p:xfrm>
        <a:graphic>
          <a:graphicData uri="http://schemas.openxmlformats.org/drawingml/2006/table">
            <a:tbl>
              <a:tblPr firstRow="1" firstCol="1" bandRow="1">
                <a:tableStyleId>{5C22544A-7EE6-4342-B048-85BDC9FD1C3A}</a:tableStyleId>
              </a:tblPr>
              <a:tblGrid>
                <a:gridCol w="2070100">
                  <a:extLst>
                    <a:ext uri="{9D8B030D-6E8A-4147-A177-3AD203B41FA5}">
                      <a16:colId xmlns:a16="http://schemas.microsoft.com/office/drawing/2014/main" val="2209069753"/>
                    </a:ext>
                  </a:extLst>
                </a:gridCol>
                <a:gridCol w="2162175">
                  <a:extLst>
                    <a:ext uri="{9D8B030D-6E8A-4147-A177-3AD203B41FA5}">
                      <a16:colId xmlns:a16="http://schemas.microsoft.com/office/drawing/2014/main" val="3983089743"/>
                    </a:ext>
                  </a:extLst>
                </a:gridCol>
                <a:gridCol w="2162175">
                  <a:extLst>
                    <a:ext uri="{9D8B030D-6E8A-4147-A177-3AD203B41FA5}">
                      <a16:colId xmlns:a16="http://schemas.microsoft.com/office/drawing/2014/main" val="1671501758"/>
                    </a:ext>
                  </a:extLst>
                </a:gridCol>
              </a:tblGrid>
              <a:tr h="264160">
                <a:tc>
                  <a:txBody>
                    <a:bodyPr/>
                    <a:lstStyle/>
                    <a:p>
                      <a:pPr algn="l">
                        <a:spcBef>
                          <a:spcPts val="600"/>
                        </a:spcBef>
                        <a:spcAft>
                          <a:spcPts val="0"/>
                        </a:spcAft>
                      </a:pPr>
                      <a:r>
                        <a:rPr lang="ro-RO" sz="1400">
                          <a:effectLst/>
                        </a:rPr>
                        <a:t>Domeniu larg</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restrâns</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detaliat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51896549"/>
                  </a:ext>
                </a:extLst>
              </a:tr>
              <a:tr h="0">
                <a:tc rowSpan="2">
                  <a:txBody>
                    <a:bodyPr/>
                    <a:lstStyle/>
                    <a:p>
                      <a:pPr algn="l">
                        <a:spcBef>
                          <a:spcPts val="600"/>
                        </a:spcBef>
                        <a:spcAft>
                          <a:spcPts val="0"/>
                        </a:spcAft>
                      </a:pPr>
                      <a:r>
                        <a:rPr lang="ro-RO" sz="1050">
                          <a:effectLst/>
                        </a:rPr>
                        <a:t>06 Tehnologia informației și comunicațiilor (TIC)</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061 Tehnologia informației și comunicațiilor (TIC)</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0610 Tehnologia informației și comunicațiilor (TIC) altele decât cele detaliate mai jos</a:t>
                      </a:r>
                      <a:endParaRPr lang="en-US" sz="1400">
                        <a:effectLst/>
                      </a:endParaRPr>
                    </a:p>
                    <a:p>
                      <a:pPr algn="l">
                        <a:spcBef>
                          <a:spcPts val="600"/>
                        </a:spcBef>
                        <a:spcAft>
                          <a:spcPts val="0"/>
                        </a:spcAft>
                      </a:pPr>
                      <a:r>
                        <a:rPr lang="ro-RO" sz="1050">
                          <a:effectLst/>
                        </a:rPr>
                        <a:t>0611 Utilizarea calculatorului </a:t>
                      </a:r>
                      <a:endParaRPr lang="en-US" sz="1400">
                        <a:effectLst/>
                      </a:endParaRPr>
                    </a:p>
                    <a:p>
                      <a:pPr algn="l">
                        <a:spcBef>
                          <a:spcPts val="600"/>
                        </a:spcBef>
                        <a:spcAft>
                          <a:spcPts val="0"/>
                        </a:spcAft>
                      </a:pPr>
                      <a:r>
                        <a:rPr lang="ro-RO" sz="1050">
                          <a:effectLst/>
                        </a:rPr>
                        <a:t>0612 Proiectare și administrare baze de date și rețele</a:t>
                      </a:r>
                      <a:endParaRPr lang="en-US" sz="1400">
                        <a:effectLst/>
                      </a:endParaRPr>
                    </a:p>
                    <a:p>
                      <a:pPr algn="l">
                        <a:spcBef>
                          <a:spcPts val="600"/>
                        </a:spcBef>
                        <a:spcAft>
                          <a:spcPts val="0"/>
                        </a:spcAft>
                      </a:pPr>
                      <a:r>
                        <a:rPr lang="ro-RO" sz="1050">
                          <a:effectLst/>
                        </a:rPr>
                        <a:t>0613 Dezvoltarea și analiza soft și aplicații </a:t>
                      </a:r>
                      <a:endParaRPr lang="en-US" sz="1400">
                        <a:effectLst/>
                      </a:endParaRPr>
                    </a:p>
                    <a:p>
                      <a:pPr algn="l">
                        <a:spcBef>
                          <a:spcPts val="600"/>
                        </a:spcBef>
                        <a:spcAft>
                          <a:spcPts val="0"/>
                        </a:spcAft>
                      </a:pPr>
                      <a:r>
                        <a:rPr lang="ro-RO" sz="1050">
                          <a:effectLst/>
                        </a:rPr>
                        <a:t>0619 Tehnologia informației și comunicațiilor (TIC)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6358873"/>
                  </a:ext>
                </a:extLst>
              </a:tr>
              <a:tr h="0">
                <a:tc vMerge="1">
                  <a:txBody>
                    <a:bodyPr/>
                    <a:lstStyle/>
                    <a:p>
                      <a:endParaRPr lang="en-US"/>
                    </a:p>
                  </a:txBody>
                  <a:tcPr/>
                </a:tc>
                <a:tc>
                  <a:txBody>
                    <a:bodyPr/>
                    <a:lstStyle/>
                    <a:p>
                      <a:pPr algn="l">
                        <a:spcBef>
                          <a:spcPts val="600"/>
                        </a:spcBef>
                        <a:spcAft>
                          <a:spcPts val="0"/>
                        </a:spcAft>
                      </a:pPr>
                      <a:r>
                        <a:rPr lang="ro-RO" sz="1050">
                          <a:effectLst/>
                        </a:rPr>
                        <a:t>068 Programe și certificări interdisciplinare legate de tehnologia informației și comunicațiilor (TIC)</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dirty="0">
                          <a:effectLst/>
                        </a:rPr>
                        <a:t>0688 Programe și certificări interdisciplinare legate de tehnologia informației și comunicațiilor (TIC)</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49358914"/>
                  </a:ext>
                </a:extLst>
              </a:tr>
            </a:tbl>
          </a:graphicData>
        </a:graphic>
      </p:graphicFrame>
    </p:spTree>
    <p:extLst>
      <p:ext uri="{BB962C8B-B14F-4D97-AF65-F5344CB8AC3E}">
        <p14:creationId xmlns:p14="http://schemas.microsoft.com/office/powerpoint/2010/main" val="2411826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73" y="853748"/>
            <a:ext cx="8846229" cy="664024"/>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38936278"/>
              </p:ext>
            </p:extLst>
          </p:nvPr>
        </p:nvGraphicFramePr>
        <p:xfrm>
          <a:off x="1521161" y="1517772"/>
          <a:ext cx="6130468" cy="5147489"/>
        </p:xfrm>
        <a:graphic>
          <a:graphicData uri="http://schemas.openxmlformats.org/drawingml/2006/table">
            <a:tbl>
              <a:tblPr firstRow="1" firstCol="1" bandRow="1">
                <a:tableStyleId>{5C22544A-7EE6-4342-B048-85BDC9FD1C3A}</a:tableStyleId>
              </a:tblPr>
              <a:tblGrid>
                <a:gridCol w="1984640">
                  <a:extLst>
                    <a:ext uri="{9D8B030D-6E8A-4147-A177-3AD203B41FA5}">
                      <a16:colId xmlns:a16="http://schemas.microsoft.com/office/drawing/2014/main" val="499914698"/>
                    </a:ext>
                  </a:extLst>
                </a:gridCol>
                <a:gridCol w="2072914">
                  <a:extLst>
                    <a:ext uri="{9D8B030D-6E8A-4147-A177-3AD203B41FA5}">
                      <a16:colId xmlns:a16="http://schemas.microsoft.com/office/drawing/2014/main" val="4066377200"/>
                    </a:ext>
                  </a:extLst>
                </a:gridCol>
                <a:gridCol w="2072914">
                  <a:extLst>
                    <a:ext uri="{9D8B030D-6E8A-4147-A177-3AD203B41FA5}">
                      <a16:colId xmlns:a16="http://schemas.microsoft.com/office/drawing/2014/main" val="3233911523"/>
                    </a:ext>
                  </a:extLst>
                </a:gridCol>
              </a:tblGrid>
              <a:tr h="179249">
                <a:tc>
                  <a:txBody>
                    <a:bodyPr/>
                    <a:lstStyle/>
                    <a:p>
                      <a:pPr algn="l">
                        <a:spcBef>
                          <a:spcPts val="600"/>
                        </a:spcBef>
                        <a:spcAft>
                          <a:spcPts val="0"/>
                        </a:spcAft>
                      </a:pPr>
                      <a:r>
                        <a:rPr lang="ro-RO" sz="900" dirty="0">
                          <a:effectLst/>
                        </a:rPr>
                        <a:t>Domeniu larg</a:t>
                      </a:r>
                      <a:endParaRPr lang="en-US" sz="900" dirty="0">
                        <a:effectLst/>
                        <a:latin typeface="Times New Roman" panose="02020603050405020304" pitchFamily="18" charset="0"/>
                        <a:ea typeface="Times New Roman" panose="02020603050405020304" pitchFamily="18" charset="0"/>
                      </a:endParaRPr>
                    </a:p>
                  </a:txBody>
                  <a:tcPr marL="46536" marR="46536" marT="0" marB="0" anchor="ctr"/>
                </a:tc>
                <a:tc>
                  <a:txBody>
                    <a:bodyPr/>
                    <a:lstStyle/>
                    <a:p>
                      <a:pPr algn="l">
                        <a:spcBef>
                          <a:spcPts val="600"/>
                        </a:spcBef>
                        <a:spcAft>
                          <a:spcPts val="0"/>
                        </a:spcAft>
                      </a:pPr>
                      <a:r>
                        <a:rPr lang="ro-RO" sz="900">
                          <a:effectLst/>
                        </a:rPr>
                        <a:t>Domeniu restrâns</a:t>
                      </a:r>
                      <a:endParaRPr lang="en-US" sz="900">
                        <a:effectLst/>
                        <a:latin typeface="Times New Roman" panose="02020603050405020304" pitchFamily="18" charset="0"/>
                        <a:ea typeface="Times New Roman" panose="02020603050405020304" pitchFamily="18" charset="0"/>
                      </a:endParaRPr>
                    </a:p>
                  </a:txBody>
                  <a:tcPr marL="46536" marR="46536" marT="0" marB="0" anchor="ctr"/>
                </a:tc>
                <a:tc>
                  <a:txBody>
                    <a:bodyPr/>
                    <a:lstStyle/>
                    <a:p>
                      <a:pPr algn="l">
                        <a:spcBef>
                          <a:spcPts val="600"/>
                        </a:spcBef>
                        <a:spcAft>
                          <a:spcPts val="0"/>
                        </a:spcAft>
                      </a:pPr>
                      <a:r>
                        <a:rPr lang="ro-RO" sz="900">
                          <a:effectLst/>
                        </a:rPr>
                        <a:t>Domeniu detaliat</a:t>
                      </a:r>
                      <a:endParaRPr lang="en-US" sz="900">
                        <a:effectLst/>
                        <a:latin typeface="Times New Roman" panose="02020603050405020304" pitchFamily="18" charset="0"/>
                        <a:ea typeface="Times New Roman" panose="02020603050405020304" pitchFamily="18" charset="0"/>
                      </a:endParaRPr>
                    </a:p>
                  </a:txBody>
                  <a:tcPr marL="46536" marR="46536" marT="0" marB="0" anchor="ctr"/>
                </a:tc>
                <a:extLst>
                  <a:ext uri="{0D108BD9-81ED-4DB2-BD59-A6C34878D82A}">
                    <a16:rowId xmlns:a16="http://schemas.microsoft.com/office/drawing/2014/main" val="2689118309"/>
                  </a:ext>
                </a:extLst>
              </a:tr>
              <a:tr h="186143">
                <a:tc rowSpan="6">
                  <a:txBody>
                    <a:bodyPr/>
                    <a:lstStyle/>
                    <a:p>
                      <a:pPr algn="l">
                        <a:spcBef>
                          <a:spcPts val="600"/>
                        </a:spcBef>
                        <a:spcAft>
                          <a:spcPts val="0"/>
                        </a:spcAft>
                      </a:pPr>
                      <a:r>
                        <a:rPr lang="ro-RO" sz="800">
                          <a:effectLst/>
                        </a:rPr>
                        <a:t>07 Inginerie, producție și construcții</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a:effectLst/>
                        </a:rPr>
                        <a:t>070 Inginerie, producție și construcții altele decât cele detaliate mai jos</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a:effectLst/>
                        </a:rPr>
                        <a:t>0700 Inginerie, producție și construcții altele decât cele detaliate mai jos</a:t>
                      </a:r>
                      <a:endParaRPr lang="en-US" sz="90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780419548"/>
                  </a:ext>
                </a:extLst>
              </a:tr>
              <a:tr h="1385735">
                <a:tc vMerge="1">
                  <a:txBody>
                    <a:bodyPr/>
                    <a:lstStyle/>
                    <a:p>
                      <a:endParaRPr lang="en-US"/>
                    </a:p>
                  </a:txBody>
                  <a:tcPr/>
                </a:tc>
                <a:tc>
                  <a:txBody>
                    <a:bodyPr/>
                    <a:lstStyle/>
                    <a:p>
                      <a:pPr algn="l">
                        <a:spcBef>
                          <a:spcPts val="600"/>
                        </a:spcBef>
                        <a:spcAft>
                          <a:spcPts val="0"/>
                        </a:spcAft>
                      </a:pPr>
                      <a:r>
                        <a:rPr lang="ro-RO" sz="800" dirty="0">
                          <a:effectLst/>
                        </a:rPr>
                        <a:t>071 Inginerie și meserii inginerești </a:t>
                      </a:r>
                      <a:endParaRPr lang="en-US" sz="900" dirty="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dirty="0">
                          <a:effectLst/>
                        </a:rPr>
                        <a:t>0710 Inginerie și meserii inginerești altele decât cele detaliate mai jos</a:t>
                      </a:r>
                      <a:endParaRPr lang="en-US" sz="900" dirty="0">
                        <a:effectLst/>
                      </a:endParaRPr>
                    </a:p>
                    <a:p>
                      <a:pPr algn="l">
                        <a:spcBef>
                          <a:spcPts val="600"/>
                        </a:spcBef>
                        <a:spcAft>
                          <a:spcPts val="0"/>
                        </a:spcAft>
                      </a:pPr>
                      <a:r>
                        <a:rPr lang="ro-RO" sz="800" dirty="0">
                          <a:effectLst/>
                        </a:rPr>
                        <a:t>0711 Inginerie chimică și procese</a:t>
                      </a:r>
                      <a:endParaRPr lang="en-US" sz="900" dirty="0">
                        <a:effectLst/>
                      </a:endParaRPr>
                    </a:p>
                    <a:p>
                      <a:pPr algn="l">
                        <a:spcBef>
                          <a:spcPts val="600"/>
                        </a:spcBef>
                        <a:spcAft>
                          <a:spcPts val="0"/>
                        </a:spcAft>
                      </a:pPr>
                      <a:r>
                        <a:rPr lang="ro-RO" sz="800" dirty="0">
                          <a:effectLst/>
                        </a:rPr>
                        <a:t>0712 Tehnologia protecției mediului </a:t>
                      </a:r>
                      <a:endParaRPr lang="en-US" sz="900" dirty="0">
                        <a:effectLst/>
                      </a:endParaRPr>
                    </a:p>
                    <a:p>
                      <a:pPr algn="l">
                        <a:spcBef>
                          <a:spcPts val="600"/>
                        </a:spcBef>
                        <a:spcAft>
                          <a:spcPts val="0"/>
                        </a:spcAft>
                      </a:pPr>
                      <a:r>
                        <a:rPr lang="ro-RO" sz="800" dirty="0">
                          <a:effectLst/>
                        </a:rPr>
                        <a:t>0713 Electricitate și energie </a:t>
                      </a:r>
                      <a:endParaRPr lang="en-US" sz="900" dirty="0">
                        <a:effectLst/>
                      </a:endParaRPr>
                    </a:p>
                    <a:p>
                      <a:pPr algn="l">
                        <a:spcBef>
                          <a:spcPts val="600"/>
                        </a:spcBef>
                        <a:spcAft>
                          <a:spcPts val="0"/>
                        </a:spcAft>
                      </a:pPr>
                      <a:r>
                        <a:rPr lang="ro-RO" sz="800" dirty="0">
                          <a:effectLst/>
                        </a:rPr>
                        <a:t>0714 Electronică și automatizări</a:t>
                      </a:r>
                      <a:endParaRPr lang="en-US" sz="900" dirty="0">
                        <a:effectLst/>
                      </a:endParaRPr>
                    </a:p>
                    <a:p>
                      <a:pPr algn="l">
                        <a:spcBef>
                          <a:spcPts val="600"/>
                        </a:spcBef>
                        <a:spcAft>
                          <a:spcPts val="0"/>
                        </a:spcAft>
                      </a:pPr>
                      <a:r>
                        <a:rPr lang="ro-RO" sz="800" dirty="0">
                          <a:effectLst/>
                        </a:rPr>
                        <a:t>0715 Mecanică </a:t>
                      </a:r>
                      <a:r>
                        <a:rPr lang="ro-RO" sz="800" dirty="0" smtClean="0">
                          <a:effectLst/>
                        </a:rPr>
                        <a:t>și meserii din domeniul metalurgiei</a:t>
                      </a:r>
                      <a:endParaRPr lang="en-US" sz="900" dirty="0">
                        <a:effectLst/>
                      </a:endParaRPr>
                    </a:p>
                    <a:p>
                      <a:pPr algn="l">
                        <a:spcBef>
                          <a:spcPts val="600"/>
                        </a:spcBef>
                        <a:spcAft>
                          <a:spcPts val="0"/>
                        </a:spcAft>
                      </a:pPr>
                      <a:r>
                        <a:rPr lang="ro-RO" sz="800" dirty="0">
                          <a:effectLst/>
                        </a:rPr>
                        <a:t>0716 </a:t>
                      </a:r>
                      <a:r>
                        <a:rPr lang="ro-RO" sz="800" dirty="0" err="1">
                          <a:effectLst/>
                        </a:rPr>
                        <a:t>Vehicole</a:t>
                      </a:r>
                      <a:r>
                        <a:rPr lang="ro-RO" sz="800" dirty="0">
                          <a:effectLst/>
                        </a:rPr>
                        <a:t>, ambarcațiuni și aeronave </a:t>
                      </a:r>
                      <a:endParaRPr lang="en-US" sz="900" dirty="0">
                        <a:effectLst/>
                      </a:endParaRPr>
                    </a:p>
                    <a:p>
                      <a:pPr algn="l">
                        <a:spcBef>
                          <a:spcPts val="600"/>
                        </a:spcBef>
                        <a:spcAft>
                          <a:spcPts val="0"/>
                        </a:spcAft>
                      </a:pPr>
                      <a:r>
                        <a:rPr lang="ro-RO" sz="800" dirty="0">
                          <a:effectLst/>
                        </a:rPr>
                        <a:t>0719 Inginerie și meserii inginerești neclasificat în altă parte</a:t>
                      </a:r>
                      <a:endParaRPr lang="en-US" sz="900" dirty="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78689733"/>
                  </a:ext>
                </a:extLst>
              </a:tr>
              <a:tr h="1189250">
                <a:tc vMerge="1">
                  <a:txBody>
                    <a:bodyPr/>
                    <a:lstStyle/>
                    <a:p>
                      <a:endParaRPr lang="en-US"/>
                    </a:p>
                  </a:txBody>
                  <a:tcPr/>
                </a:tc>
                <a:tc>
                  <a:txBody>
                    <a:bodyPr/>
                    <a:lstStyle/>
                    <a:p>
                      <a:pPr algn="l">
                        <a:spcBef>
                          <a:spcPts val="600"/>
                        </a:spcBef>
                        <a:spcAft>
                          <a:spcPts val="0"/>
                        </a:spcAft>
                      </a:pPr>
                      <a:r>
                        <a:rPr lang="ro-RO" sz="800">
                          <a:effectLst/>
                        </a:rPr>
                        <a:t>072 Producție și prelucrare </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dirty="0">
                          <a:effectLst/>
                        </a:rPr>
                        <a:t>0720 Producție și prelucrare altele decât cele detaliate mai jos</a:t>
                      </a:r>
                      <a:endParaRPr lang="en-US" sz="900" dirty="0">
                        <a:effectLst/>
                      </a:endParaRPr>
                    </a:p>
                    <a:p>
                      <a:pPr algn="l">
                        <a:spcBef>
                          <a:spcPts val="600"/>
                        </a:spcBef>
                        <a:spcAft>
                          <a:spcPts val="0"/>
                        </a:spcAft>
                      </a:pPr>
                      <a:r>
                        <a:rPr lang="ro-RO" sz="800" dirty="0">
                          <a:effectLst/>
                        </a:rPr>
                        <a:t>0721 Procesarea alimentelor</a:t>
                      </a:r>
                      <a:endParaRPr lang="en-US" sz="900" dirty="0">
                        <a:effectLst/>
                      </a:endParaRPr>
                    </a:p>
                    <a:p>
                      <a:pPr algn="l">
                        <a:spcBef>
                          <a:spcPts val="600"/>
                        </a:spcBef>
                        <a:spcAft>
                          <a:spcPts val="0"/>
                        </a:spcAft>
                      </a:pPr>
                      <a:r>
                        <a:rPr lang="ro-RO" sz="800" dirty="0">
                          <a:effectLst/>
                        </a:rPr>
                        <a:t>0722 Materiale (sticlă, hârtie, plastic și lemn)</a:t>
                      </a:r>
                      <a:endParaRPr lang="en-US" sz="900" dirty="0">
                        <a:effectLst/>
                      </a:endParaRPr>
                    </a:p>
                    <a:p>
                      <a:pPr algn="l">
                        <a:spcBef>
                          <a:spcPts val="600"/>
                        </a:spcBef>
                        <a:spcAft>
                          <a:spcPts val="0"/>
                        </a:spcAft>
                      </a:pPr>
                      <a:r>
                        <a:rPr lang="ro-RO" sz="800" dirty="0">
                          <a:effectLst/>
                        </a:rPr>
                        <a:t>0723 Textile (îmbrăcăminte, încălțăminte și pielărie)</a:t>
                      </a:r>
                      <a:endParaRPr lang="en-US" sz="900" dirty="0">
                        <a:effectLst/>
                      </a:endParaRPr>
                    </a:p>
                    <a:p>
                      <a:pPr algn="l">
                        <a:spcBef>
                          <a:spcPts val="600"/>
                        </a:spcBef>
                        <a:spcAft>
                          <a:spcPts val="0"/>
                        </a:spcAft>
                      </a:pPr>
                      <a:r>
                        <a:rPr lang="ro-RO" sz="800" dirty="0">
                          <a:effectLst/>
                        </a:rPr>
                        <a:t>0724 Minerit și extracție</a:t>
                      </a:r>
                      <a:endParaRPr lang="en-US" sz="900" dirty="0">
                        <a:effectLst/>
                      </a:endParaRPr>
                    </a:p>
                    <a:p>
                      <a:pPr algn="l">
                        <a:spcBef>
                          <a:spcPts val="600"/>
                        </a:spcBef>
                        <a:spcAft>
                          <a:spcPts val="0"/>
                        </a:spcAft>
                      </a:pPr>
                      <a:r>
                        <a:rPr lang="ro-RO" sz="800" dirty="0">
                          <a:effectLst/>
                        </a:rPr>
                        <a:t>0729 Producție și prelucrare neclasificat în altă parte</a:t>
                      </a:r>
                      <a:endParaRPr lang="en-US" sz="900" dirty="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1854899363"/>
                  </a:ext>
                </a:extLst>
              </a:tr>
              <a:tr h="475700">
                <a:tc vMerge="1">
                  <a:txBody>
                    <a:bodyPr/>
                    <a:lstStyle/>
                    <a:p>
                      <a:endParaRPr lang="en-US"/>
                    </a:p>
                  </a:txBody>
                  <a:tcPr/>
                </a:tc>
                <a:tc>
                  <a:txBody>
                    <a:bodyPr/>
                    <a:lstStyle/>
                    <a:p>
                      <a:pPr algn="l">
                        <a:spcBef>
                          <a:spcPts val="600"/>
                        </a:spcBef>
                        <a:spcAft>
                          <a:spcPts val="0"/>
                        </a:spcAft>
                      </a:pPr>
                      <a:r>
                        <a:rPr lang="ro-RO" sz="800">
                          <a:effectLst/>
                        </a:rPr>
                        <a:t>073 Arhitectură și construcții</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a:effectLst/>
                        </a:rPr>
                        <a:t>0730 Arhitectură și construcții altele decât cele detaliate mai jos</a:t>
                      </a:r>
                      <a:endParaRPr lang="en-US" sz="900">
                        <a:effectLst/>
                      </a:endParaRPr>
                    </a:p>
                    <a:p>
                      <a:pPr algn="l">
                        <a:spcBef>
                          <a:spcPts val="600"/>
                        </a:spcBef>
                        <a:spcAft>
                          <a:spcPts val="0"/>
                        </a:spcAft>
                      </a:pPr>
                      <a:r>
                        <a:rPr lang="ro-RO" sz="800">
                          <a:effectLst/>
                        </a:rPr>
                        <a:t>0731 Arhitectură și urbanism</a:t>
                      </a:r>
                      <a:endParaRPr lang="en-US" sz="900">
                        <a:effectLst/>
                      </a:endParaRPr>
                    </a:p>
                    <a:p>
                      <a:pPr algn="l">
                        <a:spcBef>
                          <a:spcPts val="600"/>
                        </a:spcBef>
                        <a:spcAft>
                          <a:spcPts val="0"/>
                        </a:spcAft>
                      </a:pPr>
                      <a:r>
                        <a:rPr lang="ro-RO" sz="800">
                          <a:effectLst/>
                        </a:rPr>
                        <a:t>0732 Clădiri și construcții civile</a:t>
                      </a:r>
                      <a:endParaRPr lang="en-US" sz="90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1012624769"/>
                  </a:ext>
                </a:extLst>
              </a:tr>
              <a:tr h="279215">
                <a:tc vMerge="1">
                  <a:txBody>
                    <a:bodyPr/>
                    <a:lstStyle/>
                    <a:p>
                      <a:endParaRPr lang="en-US"/>
                    </a:p>
                  </a:txBody>
                  <a:tcPr/>
                </a:tc>
                <a:tc>
                  <a:txBody>
                    <a:bodyPr/>
                    <a:lstStyle/>
                    <a:p>
                      <a:pPr algn="l">
                        <a:spcBef>
                          <a:spcPts val="600"/>
                        </a:spcBef>
                        <a:spcAft>
                          <a:spcPts val="0"/>
                        </a:spcAft>
                      </a:pPr>
                      <a:r>
                        <a:rPr lang="ro-RO" sz="800">
                          <a:effectLst/>
                        </a:rPr>
                        <a:t>078 Programe și certificări interdisciplinare care implică inginerie, producție și construcții</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a:effectLst/>
                        </a:rPr>
                        <a:t>0788 Programe și certificări interdisciplinare care implică inginerie, producție și construcții</a:t>
                      </a:r>
                      <a:endParaRPr lang="en-US" sz="90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3970307739"/>
                  </a:ext>
                </a:extLst>
              </a:tr>
              <a:tr h="186143">
                <a:tc vMerge="1">
                  <a:txBody>
                    <a:bodyPr/>
                    <a:lstStyle/>
                    <a:p>
                      <a:endParaRPr lang="en-US"/>
                    </a:p>
                  </a:txBody>
                  <a:tcPr/>
                </a:tc>
                <a:tc>
                  <a:txBody>
                    <a:bodyPr/>
                    <a:lstStyle/>
                    <a:p>
                      <a:pPr algn="l">
                        <a:spcBef>
                          <a:spcPts val="600"/>
                        </a:spcBef>
                        <a:spcAft>
                          <a:spcPts val="0"/>
                        </a:spcAft>
                      </a:pPr>
                      <a:r>
                        <a:rPr lang="ro-RO" sz="800">
                          <a:effectLst/>
                        </a:rPr>
                        <a:t>079 Inginerie, producție și construcții neclasificat în altă parte</a:t>
                      </a:r>
                      <a:endParaRPr lang="en-US" sz="900">
                        <a:effectLst/>
                        <a:latin typeface="Times New Roman" panose="02020603050405020304" pitchFamily="18" charset="0"/>
                        <a:ea typeface="Times New Roman" panose="02020603050405020304" pitchFamily="18" charset="0"/>
                      </a:endParaRPr>
                    </a:p>
                  </a:txBody>
                  <a:tcPr marL="46536" marR="46536" marT="0" marB="0"/>
                </a:tc>
                <a:tc>
                  <a:txBody>
                    <a:bodyPr/>
                    <a:lstStyle/>
                    <a:p>
                      <a:pPr algn="l">
                        <a:spcBef>
                          <a:spcPts val="600"/>
                        </a:spcBef>
                        <a:spcAft>
                          <a:spcPts val="0"/>
                        </a:spcAft>
                      </a:pPr>
                      <a:r>
                        <a:rPr lang="ro-RO" sz="800" dirty="0">
                          <a:effectLst/>
                        </a:rPr>
                        <a:t>0799 Inginerie, producție și construcții neclasificat în altă parte</a:t>
                      </a:r>
                      <a:endParaRPr lang="en-US" sz="900" dirty="0">
                        <a:effectLst/>
                        <a:latin typeface="Times New Roman" panose="02020603050405020304" pitchFamily="18" charset="0"/>
                        <a:ea typeface="Times New Roman" panose="02020603050405020304" pitchFamily="18" charset="0"/>
                      </a:endParaRPr>
                    </a:p>
                  </a:txBody>
                  <a:tcPr marL="46536" marR="46536" marT="0" marB="0"/>
                </a:tc>
                <a:extLst>
                  <a:ext uri="{0D108BD9-81ED-4DB2-BD59-A6C34878D82A}">
                    <a16:rowId xmlns:a16="http://schemas.microsoft.com/office/drawing/2014/main" val="2833420422"/>
                  </a:ext>
                </a:extLst>
              </a:tr>
            </a:tbl>
          </a:graphicData>
        </a:graphic>
      </p:graphicFrame>
    </p:spTree>
    <p:extLst>
      <p:ext uri="{BB962C8B-B14F-4D97-AF65-F5344CB8AC3E}">
        <p14:creationId xmlns:p14="http://schemas.microsoft.com/office/powerpoint/2010/main" val="732129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311" y="1078512"/>
            <a:ext cx="8846229" cy="767541"/>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80124444"/>
              </p:ext>
            </p:extLst>
          </p:nvPr>
        </p:nvGraphicFramePr>
        <p:xfrm>
          <a:off x="1640772" y="2114641"/>
          <a:ext cx="6394450" cy="3853180"/>
        </p:xfrm>
        <a:graphic>
          <a:graphicData uri="http://schemas.openxmlformats.org/drawingml/2006/table">
            <a:tbl>
              <a:tblPr firstRow="1" firstCol="1" bandRow="1">
                <a:tableStyleId>{5C22544A-7EE6-4342-B048-85BDC9FD1C3A}</a:tableStyleId>
              </a:tblPr>
              <a:tblGrid>
                <a:gridCol w="2070100">
                  <a:extLst>
                    <a:ext uri="{9D8B030D-6E8A-4147-A177-3AD203B41FA5}">
                      <a16:colId xmlns:a16="http://schemas.microsoft.com/office/drawing/2014/main" val="280562345"/>
                    </a:ext>
                  </a:extLst>
                </a:gridCol>
                <a:gridCol w="2162175">
                  <a:extLst>
                    <a:ext uri="{9D8B030D-6E8A-4147-A177-3AD203B41FA5}">
                      <a16:colId xmlns:a16="http://schemas.microsoft.com/office/drawing/2014/main" val="2785370371"/>
                    </a:ext>
                  </a:extLst>
                </a:gridCol>
                <a:gridCol w="2162175">
                  <a:extLst>
                    <a:ext uri="{9D8B030D-6E8A-4147-A177-3AD203B41FA5}">
                      <a16:colId xmlns:a16="http://schemas.microsoft.com/office/drawing/2014/main" val="4047749888"/>
                    </a:ext>
                  </a:extLst>
                </a:gridCol>
              </a:tblGrid>
              <a:tr h="264160">
                <a:tc>
                  <a:txBody>
                    <a:bodyPr/>
                    <a:lstStyle/>
                    <a:p>
                      <a:pPr algn="l">
                        <a:spcBef>
                          <a:spcPts val="600"/>
                        </a:spcBef>
                        <a:spcAft>
                          <a:spcPts val="0"/>
                        </a:spcAft>
                      </a:pPr>
                      <a:r>
                        <a:rPr lang="ro-RO" sz="1400">
                          <a:effectLst/>
                        </a:rPr>
                        <a:t>Domeniu larg</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restrâns</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ro-RO" sz="1400">
                          <a:effectLst/>
                        </a:rPr>
                        <a:t>Domeniu detaliat</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06198021"/>
                  </a:ext>
                </a:extLst>
              </a:tr>
              <a:tr h="0">
                <a:tc rowSpan="7">
                  <a:txBody>
                    <a:bodyPr/>
                    <a:lstStyle/>
                    <a:p>
                      <a:pPr algn="l">
                        <a:spcBef>
                          <a:spcPts val="600"/>
                        </a:spcBef>
                        <a:spcAft>
                          <a:spcPts val="0"/>
                        </a:spcAft>
                      </a:pPr>
                      <a:r>
                        <a:rPr lang="ro-RO" sz="1050" dirty="0">
                          <a:effectLst/>
                        </a:rPr>
                        <a:t>08 Agricultură, silvicultură, piscicultură și științe veterinare</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dirty="0">
                          <a:effectLst/>
                        </a:rPr>
                        <a:t>080 Agricultură, industria forestieră, pescuit și științe veterinare altele decât cele detaliate mai jos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0800 Agricultură, industria forestieră, pescuit și științe veterinare nedefinit altele decât cele detaliate mai jos</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12026817"/>
                  </a:ext>
                </a:extLst>
              </a:tr>
              <a:tr h="0">
                <a:tc vMerge="1">
                  <a:txBody>
                    <a:bodyPr/>
                    <a:lstStyle/>
                    <a:p>
                      <a:endParaRPr lang="en-US"/>
                    </a:p>
                  </a:txBody>
                  <a:tcPr/>
                </a:tc>
                <a:tc>
                  <a:txBody>
                    <a:bodyPr/>
                    <a:lstStyle/>
                    <a:p>
                      <a:pPr algn="l">
                        <a:spcBef>
                          <a:spcPts val="600"/>
                        </a:spcBef>
                        <a:spcAft>
                          <a:spcPts val="0"/>
                        </a:spcAft>
                      </a:pPr>
                      <a:r>
                        <a:rPr lang="ro-RO" sz="1050">
                          <a:effectLst/>
                        </a:rPr>
                        <a:t>081 Agricultură</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0810 Agricultură altele decât cele detaliate mai jos</a:t>
                      </a:r>
                      <a:endParaRPr lang="en-US" sz="1400">
                        <a:effectLst/>
                      </a:endParaRPr>
                    </a:p>
                    <a:p>
                      <a:pPr algn="l">
                        <a:spcBef>
                          <a:spcPts val="600"/>
                        </a:spcBef>
                        <a:spcAft>
                          <a:spcPts val="0"/>
                        </a:spcAft>
                      </a:pPr>
                      <a:r>
                        <a:rPr lang="ro-RO" sz="1050">
                          <a:effectLst/>
                        </a:rPr>
                        <a:t>0811 Producția agricolă vegetală și producția animală </a:t>
                      </a:r>
                      <a:endParaRPr lang="en-US" sz="1400">
                        <a:effectLst/>
                      </a:endParaRPr>
                    </a:p>
                    <a:p>
                      <a:pPr algn="l">
                        <a:spcBef>
                          <a:spcPts val="600"/>
                        </a:spcBef>
                        <a:spcAft>
                          <a:spcPts val="0"/>
                        </a:spcAft>
                      </a:pPr>
                      <a:r>
                        <a:rPr lang="ro-RO" sz="1050">
                          <a:effectLst/>
                        </a:rPr>
                        <a:t>0812 Horticultura</a:t>
                      </a:r>
                      <a:endParaRPr lang="en-US" sz="1400">
                        <a:effectLst/>
                      </a:endParaRPr>
                    </a:p>
                    <a:p>
                      <a:pPr algn="l">
                        <a:spcBef>
                          <a:spcPts val="600"/>
                        </a:spcBef>
                        <a:spcAft>
                          <a:spcPts val="0"/>
                        </a:spcAft>
                      </a:pPr>
                      <a:r>
                        <a:rPr lang="ro-RO" sz="1050">
                          <a:effectLst/>
                        </a:rPr>
                        <a:t>0819 Agricultură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11359564"/>
                  </a:ext>
                </a:extLst>
              </a:tr>
              <a:tr h="145415">
                <a:tc vMerge="1">
                  <a:txBody>
                    <a:bodyPr/>
                    <a:lstStyle/>
                    <a:p>
                      <a:endParaRPr lang="en-US"/>
                    </a:p>
                  </a:txBody>
                  <a:tcPr/>
                </a:tc>
                <a:tc>
                  <a:txBody>
                    <a:bodyPr/>
                    <a:lstStyle/>
                    <a:p>
                      <a:pPr algn="l">
                        <a:spcBef>
                          <a:spcPts val="600"/>
                        </a:spcBef>
                        <a:spcAft>
                          <a:spcPts val="0"/>
                        </a:spcAft>
                      </a:pPr>
                      <a:r>
                        <a:rPr lang="ro-RO" sz="1050">
                          <a:effectLst/>
                        </a:rPr>
                        <a:t>082 Silvicultură</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0821 Silvicultură</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25177074"/>
                  </a:ext>
                </a:extLst>
              </a:tr>
              <a:tr h="0">
                <a:tc vMerge="1">
                  <a:txBody>
                    <a:bodyPr/>
                    <a:lstStyle/>
                    <a:p>
                      <a:endParaRPr lang="en-US"/>
                    </a:p>
                  </a:txBody>
                  <a:tcPr/>
                </a:tc>
                <a:tc>
                  <a:txBody>
                    <a:bodyPr/>
                    <a:lstStyle/>
                    <a:p>
                      <a:pPr algn="l">
                        <a:spcBef>
                          <a:spcPts val="600"/>
                        </a:spcBef>
                        <a:spcAft>
                          <a:spcPts val="0"/>
                        </a:spcAft>
                      </a:pPr>
                      <a:r>
                        <a:rPr lang="ro-RO" sz="1050">
                          <a:effectLst/>
                        </a:rPr>
                        <a:t>083 Piscicultură</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0831 Piscicultură</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11066089"/>
                  </a:ext>
                </a:extLst>
              </a:tr>
              <a:tr h="0">
                <a:tc vMerge="1">
                  <a:txBody>
                    <a:bodyPr/>
                    <a:lstStyle/>
                    <a:p>
                      <a:endParaRPr lang="en-US"/>
                    </a:p>
                  </a:txBody>
                  <a:tcPr/>
                </a:tc>
                <a:tc>
                  <a:txBody>
                    <a:bodyPr/>
                    <a:lstStyle/>
                    <a:p>
                      <a:pPr algn="l">
                        <a:spcBef>
                          <a:spcPts val="600"/>
                        </a:spcBef>
                        <a:spcAft>
                          <a:spcPts val="0"/>
                        </a:spcAft>
                      </a:pPr>
                      <a:r>
                        <a:rPr lang="ro-RO" sz="1050">
                          <a:effectLst/>
                        </a:rPr>
                        <a:t>084 Științe veterinare</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0841 Științe veterinare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09925281"/>
                  </a:ext>
                </a:extLst>
              </a:tr>
              <a:tr h="0">
                <a:tc vMerge="1">
                  <a:txBody>
                    <a:bodyPr/>
                    <a:lstStyle/>
                    <a:p>
                      <a:endParaRPr lang="en-US"/>
                    </a:p>
                  </a:txBody>
                  <a:tcPr/>
                </a:tc>
                <a:tc>
                  <a:txBody>
                    <a:bodyPr/>
                    <a:lstStyle/>
                    <a:p>
                      <a:pPr algn="l">
                        <a:spcBef>
                          <a:spcPts val="600"/>
                        </a:spcBef>
                        <a:spcAft>
                          <a:spcPts val="0"/>
                        </a:spcAft>
                      </a:pPr>
                      <a:r>
                        <a:rPr lang="ro-RO" sz="1050">
                          <a:effectLst/>
                        </a:rPr>
                        <a:t>088 Programe și certificări interdisciplinare care implică agricultura, silvicultură, piscicultură și științe veterinare </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a:effectLst/>
                        </a:rPr>
                        <a:t>0888 Programe și certificări interdisciplinare care implică agricultura, silvicultură, piscicultură și științe veterinare</a:t>
                      </a:r>
                      <a:endParaRPr lang="en-US"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75226403"/>
                  </a:ext>
                </a:extLst>
              </a:tr>
              <a:tr h="0">
                <a:tc vMerge="1">
                  <a:txBody>
                    <a:bodyPr/>
                    <a:lstStyle/>
                    <a:p>
                      <a:endParaRPr lang="en-US"/>
                    </a:p>
                  </a:txBody>
                  <a:tcPr/>
                </a:tc>
                <a:tc>
                  <a:txBody>
                    <a:bodyPr/>
                    <a:lstStyle/>
                    <a:p>
                      <a:pPr algn="l">
                        <a:spcBef>
                          <a:spcPts val="600"/>
                        </a:spcBef>
                        <a:spcAft>
                          <a:spcPts val="0"/>
                        </a:spcAft>
                      </a:pPr>
                      <a:r>
                        <a:rPr lang="ro-RO" sz="1050">
                          <a:effectLst/>
                        </a:rPr>
                        <a:t>089 Agricultură, silvicultură, piscicultură și științe veterinare neclasificat în altă parte</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l">
                        <a:spcBef>
                          <a:spcPts val="600"/>
                        </a:spcBef>
                        <a:spcAft>
                          <a:spcPts val="0"/>
                        </a:spcAft>
                      </a:pPr>
                      <a:r>
                        <a:rPr lang="ro-RO" sz="1050" dirty="0">
                          <a:effectLst/>
                        </a:rPr>
                        <a:t>0899 Agricultură, silvicultură, piscicultură și științe veterinare neclasificat în altă parte</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51019074"/>
                  </a:ext>
                </a:extLst>
              </a:tr>
            </a:tbl>
          </a:graphicData>
        </a:graphic>
      </p:graphicFrame>
    </p:spTree>
    <p:extLst>
      <p:ext uri="{BB962C8B-B14F-4D97-AF65-F5344CB8AC3E}">
        <p14:creationId xmlns:p14="http://schemas.microsoft.com/office/powerpoint/2010/main" val="4041719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443" y="1000875"/>
            <a:ext cx="8846229" cy="707156"/>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25</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9767376"/>
              </p:ext>
            </p:extLst>
          </p:nvPr>
        </p:nvGraphicFramePr>
        <p:xfrm>
          <a:off x="1299467" y="1783790"/>
          <a:ext cx="6833995" cy="4559497"/>
        </p:xfrm>
        <a:graphic>
          <a:graphicData uri="http://schemas.openxmlformats.org/drawingml/2006/table">
            <a:tbl>
              <a:tblPr firstRow="1" firstCol="1" bandRow="1">
                <a:tableStyleId>{5C22544A-7EE6-4342-B048-85BDC9FD1C3A}</a:tableStyleId>
              </a:tblPr>
              <a:tblGrid>
                <a:gridCol w="2212395">
                  <a:extLst>
                    <a:ext uri="{9D8B030D-6E8A-4147-A177-3AD203B41FA5}">
                      <a16:colId xmlns:a16="http://schemas.microsoft.com/office/drawing/2014/main" val="2835939915"/>
                    </a:ext>
                  </a:extLst>
                </a:gridCol>
                <a:gridCol w="2310800">
                  <a:extLst>
                    <a:ext uri="{9D8B030D-6E8A-4147-A177-3AD203B41FA5}">
                      <a16:colId xmlns:a16="http://schemas.microsoft.com/office/drawing/2014/main" val="93116222"/>
                    </a:ext>
                  </a:extLst>
                </a:gridCol>
                <a:gridCol w="2310800">
                  <a:extLst>
                    <a:ext uri="{9D8B030D-6E8A-4147-A177-3AD203B41FA5}">
                      <a16:colId xmlns:a16="http://schemas.microsoft.com/office/drawing/2014/main" val="916438852"/>
                    </a:ext>
                  </a:extLst>
                </a:gridCol>
              </a:tblGrid>
              <a:tr h="216097">
                <a:tc>
                  <a:txBody>
                    <a:bodyPr/>
                    <a:lstStyle/>
                    <a:p>
                      <a:pPr algn="l">
                        <a:spcBef>
                          <a:spcPts val="600"/>
                        </a:spcBef>
                        <a:spcAft>
                          <a:spcPts val="0"/>
                        </a:spcAft>
                      </a:pPr>
                      <a:r>
                        <a:rPr lang="ro-RO" sz="1050">
                          <a:effectLst/>
                        </a:rPr>
                        <a:t>Domeniu larg</a:t>
                      </a:r>
                      <a:endParaRPr lang="en-US" sz="1050">
                        <a:effectLst/>
                        <a:latin typeface="Times New Roman" panose="02020603050405020304" pitchFamily="18" charset="0"/>
                        <a:ea typeface="Times New Roman" panose="02020603050405020304" pitchFamily="18" charset="0"/>
                      </a:endParaRPr>
                    </a:p>
                  </a:txBody>
                  <a:tcPr marL="56102" marR="56102" marT="0" marB="0" anchor="ctr"/>
                </a:tc>
                <a:tc>
                  <a:txBody>
                    <a:bodyPr/>
                    <a:lstStyle/>
                    <a:p>
                      <a:pPr algn="l">
                        <a:spcBef>
                          <a:spcPts val="600"/>
                        </a:spcBef>
                        <a:spcAft>
                          <a:spcPts val="0"/>
                        </a:spcAft>
                      </a:pPr>
                      <a:r>
                        <a:rPr lang="ro-RO" sz="1050">
                          <a:effectLst/>
                        </a:rPr>
                        <a:t>Domeniu restrâns</a:t>
                      </a:r>
                      <a:endParaRPr lang="en-US" sz="1050">
                        <a:effectLst/>
                        <a:latin typeface="Times New Roman" panose="02020603050405020304" pitchFamily="18" charset="0"/>
                        <a:ea typeface="Times New Roman" panose="02020603050405020304" pitchFamily="18" charset="0"/>
                      </a:endParaRPr>
                    </a:p>
                  </a:txBody>
                  <a:tcPr marL="56102" marR="56102" marT="0" marB="0" anchor="ctr"/>
                </a:tc>
                <a:tc>
                  <a:txBody>
                    <a:bodyPr/>
                    <a:lstStyle/>
                    <a:p>
                      <a:pPr algn="l">
                        <a:spcBef>
                          <a:spcPts val="600"/>
                        </a:spcBef>
                        <a:spcAft>
                          <a:spcPts val="0"/>
                        </a:spcAft>
                      </a:pPr>
                      <a:r>
                        <a:rPr lang="ro-RO" sz="1050">
                          <a:effectLst/>
                        </a:rPr>
                        <a:t>Domeniu detaliat</a:t>
                      </a:r>
                      <a:endParaRPr lang="en-US" sz="1050">
                        <a:effectLst/>
                        <a:latin typeface="Times New Roman" panose="02020603050405020304" pitchFamily="18" charset="0"/>
                        <a:ea typeface="Times New Roman" panose="02020603050405020304" pitchFamily="18" charset="0"/>
                      </a:endParaRPr>
                    </a:p>
                  </a:txBody>
                  <a:tcPr marL="56102" marR="56102" marT="0" marB="0" anchor="ctr"/>
                </a:tc>
                <a:extLst>
                  <a:ext uri="{0D108BD9-81ED-4DB2-BD59-A6C34878D82A}">
                    <a16:rowId xmlns:a16="http://schemas.microsoft.com/office/drawing/2014/main" val="3331635403"/>
                  </a:ext>
                </a:extLst>
              </a:tr>
              <a:tr h="224409">
                <a:tc rowSpan="5">
                  <a:txBody>
                    <a:bodyPr/>
                    <a:lstStyle/>
                    <a:p>
                      <a:pPr algn="l">
                        <a:spcBef>
                          <a:spcPts val="600"/>
                        </a:spcBef>
                        <a:spcAft>
                          <a:spcPts val="0"/>
                        </a:spcAft>
                      </a:pPr>
                      <a:r>
                        <a:rPr lang="ro-RO" sz="900">
                          <a:effectLst/>
                        </a:rPr>
                        <a:t>09 Sănătate și asistență socială</a:t>
                      </a:r>
                      <a:endParaRPr lang="en-US" sz="105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a:effectLst/>
                        </a:rPr>
                        <a:t>090 Sănătate și asistență socială altele decât cele detaliate mai jos </a:t>
                      </a:r>
                      <a:endParaRPr lang="en-US" sz="105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a:effectLst/>
                        </a:rPr>
                        <a:t>0900 Sănătate și asistență socială altele decât cele detaliate mai jos</a:t>
                      </a:r>
                      <a:endParaRPr lang="en-US" sz="1050">
                        <a:effectLst/>
                        <a:latin typeface="Times New Roman" panose="02020603050405020304" pitchFamily="18" charset="0"/>
                        <a:ea typeface="Times New Roman" panose="02020603050405020304" pitchFamily="18" charset="0"/>
                      </a:endParaRPr>
                    </a:p>
                  </a:txBody>
                  <a:tcPr marL="56102" marR="56102" marT="0" marB="0"/>
                </a:tc>
                <a:extLst>
                  <a:ext uri="{0D108BD9-81ED-4DB2-BD59-A6C34878D82A}">
                    <a16:rowId xmlns:a16="http://schemas.microsoft.com/office/drawing/2014/main" val="3617849624"/>
                  </a:ext>
                </a:extLst>
              </a:tr>
              <a:tr h="1845137">
                <a:tc vMerge="1">
                  <a:txBody>
                    <a:bodyPr/>
                    <a:lstStyle/>
                    <a:p>
                      <a:endParaRPr lang="en-US"/>
                    </a:p>
                  </a:txBody>
                  <a:tcPr/>
                </a:tc>
                <a:tc>
                  <a:txBody>
                    <a:bodyPr/>
                    <a:lstStyle/>
                    <a:p>
                      <a:pPr algn="l">
                        <a:spcBef>
                          <a:spcPts val="600"/>
                        </a:spcBef>
                        <a:spcAft>
                          <a:spcPts val="0"/>
                        </a:spcAft>
                      </a:pPr>
                      <a:r>
                        <a:rPr lang="ro-RO" sz="900" dirty="0">
                          <a:effectLst/>
                        </a:rPr>
                        <a:t>091 Sănătate</a:t>
                      </a:r>
                      <a:endParaRPr lang="en-US" sz="1050" dirty="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a:effectLst/>
                        </a:rPr>
                        <a:t>0910 Sănătate altele decât cele detaliate mai jos</a:t>
                      </a:r>
                      <a:endParaRPr lang="en-US" sz="1050">
                        <a:effectLst/>
                      </a:endParaRPr>
                    </a:p>
                    <a:p>
                      <a:pPr algn="l">
                        <a:spcBef>
                          <a:spcPts val="600"/>
                        </a:spcBef>
                        <a:spcAft>
                          <a:spcPts val="0"/>
                        </a:spcAft>
                      </a:pPr>
                      <a:r>
                        <a:rPr lang="ro-RO" sz="900">
                          <a:effectLst/>
                        </a:rPr>
                        <a:t>0911 Stomatologie</a:t>
                      </a:r>
                      <a:endParaRPr lang="en-US" sz="1050">
                        <a:effectLst/>
                      </a:endParaRPr>
                    </a:p>
                    <a:p>
                      <a:pPr algn="l">
                        <a:spcBef>
                          <a:spcPts val="600"/>
                        </a:spcBef>
                        <a:spcAft>
                          <a:spcPts val="0"/>
                        </a:spcAft>
                      </a:pPr>
                      <a:r>
                        <a:rPr lang="ro-RO" sz="900">
                          <a:effectLst/>
                        </a:rPr>
                        <a:t>0912 Medicină</a:t>
                      </a:r>
                      <a:endParaRPr lang="en-US" sz="1050">
                        <a:effectLst/>
                      </a:endParaRPr>
                    </a:p>
                    <a:p>
                      <a:pPr algn="l">
                        <a:spcBef>
                          <a:spcPts val="600"/>
                        </a:spcBef>
                        <a:spcAft>
                          <a:spcPts val="0"/>
                        </a:spcAft>
                      </a:pPr>
                      <a:r>
                        <a:rPr lang="ro-RO" sz="900">
                          <a:effectLst/>
                        </a:rPr>
                        <a:t>0913 Asistență medicală și moașe</a:t>
                      </a:r>
                      <a:endParaRPr lang="en-US" sz="1050">
                        <a:effectLst/>
                      </a:endParaRPr>
                    </a:p>
                    <a:p>
                      <a:pPr algn="l">
                        <a:spcBef>
                          <a:spcPts val="600"/>
                        </a:spcBef>
                        <a:spcAft>
                          <a:spcPts val="0"/>
                        </a:spcAft>
                      </a:pPr>
                      <a:r>
                        <a:rPr lang="ro-RO" sz="900">
                          <a:effectLst/>
                        </a:rPr>
                        <a:t>0914 Tehnologii în diagnosticare și pentru tratamente medicale </a:t>
                      </a:r>
                      <a:endParaRPr lang="en-US" sz="1050">
                        <a:effectLst/>
                      </a:endParaRPr>
                    </a:p>
                    <a:p>
                      <a:pPr algn="l">
                        <a:spcBef>
                          <a:spcPts val="600"/>
                        </a:spcBef>
                        <a:spcAft>
                          <a:spcPts val="0"/>
                        </a:spcAft>
                      </a:pPr>
                      <a:r>
                        <a:rPr lang="ro-RO" sz="900">
                          <a:effectLst/>
                        </a:rPr>
                        <a:t>0915 Terapie și recuperare</a:t>
                      </a:r>
                      <a:endParaRPr lang="en-US" sz="1050">
                        <a:effectLst/>
                      </a:endParaRPr>
                    </a:p>
                    <a:p>
                      <a:pPr algn="l">
                        <a:spcBef>
                          <a:spcPts val="600"/>
                        </a:spcBef>
                        <a:spcAft>
                          <a:spcPts val="0"/>
                        </a:spcAft>
                      </a:pPr>
                      <a:r>
                        <a:rPr lang="ro-RO" sz="900">
                          <a:effectLst/>
                        </a:rPr>
                        <a:t>0916 Farmacie</a:t>
                      </a:r>
                      <a:endParaRPr lang="en-US" sz="1050">
                        <a:effectLst/>
                      </a:endParaRPr>
                    </a:p>
                    <a:p>
                      <a:pPr algn="l">
                        <a:spcBef>
                          <a:spcPts val="600"/>
                        </a:spcBef>
                        <a:spcAft>
                          <a:spcPts val="0"/>
                        </a:spcAft>
                      </a:pPr>
                      <a:r>
                        <a:rPr lang="ro-RO" sz="900">
                          <a:effectLst/>
                        </a:rPr>
                        <a:t>0917 Medicină și terapie tradițională și complementară </a:t>
                      </a:r>
                      <a:endParaRPr lang="en-US" sz="1050">
                        <a:effectLst/>
                      </a:endParaRPr>
                    </a:p>
                    <a:p>
                      <a:pPr algn="l">
                        <a:spcBef>
                          <a:spcPts val="600"/>
                        </a:spcBef>
                        <a:spcAft>
                          <a:spcPts val="0"/>
                        </a:spcAft>
                      </a:pPr>
                      <a:r>
                        <a:rPr lang="ro-RO" sz="900">
                          <a:effectLst/>
                        </a:rPr>
                        <a:t>0919 Sănătate neclasificat în altă parte</a:t>
                      </a:r>
                      <a:endParaRPr lang="en-US" sz="1050">
                        <a:effectLst/>
                        <a:latin typeface="Times New Roman" panose="02020603050405020304" pitchFamily="18" charset="0"/>
                        <a:ea typeface="Times New Roman" panose="02020603050405020304" pitchFamily="18" charset="0"/>
                      </a:endParaRPr>
                    </a:p>
                  </a:txBody>
                  <a:tcPr marL="56102" marR="56102" marT="0" marB="0"/>
                </a:tc>
                <a:extLst>
                  <a:ext uri="{0D108BD9-81ED-4DB2-BD59-A6C34878D82A}">
                    <a16:rowId xmlns:a16="http://schemas.microsoft.com/office/drawing/2014/main" val="2891812958"/>
                  </a:ext>
                </a:extLst>
              </a:tr>
              <a:tr h="1146977">
                <a:tc vMerge="1">
                  <a:txBody>
                    <a:bodyPr/>
                    <a:lstStyle/>
                    <a:p>
                      <a:endParaRPr lang="en-US"/>
                    </a:p>
                  </a:txBody>
                  <a:tcPr/>
                </a:tc>
                <a:tc>
                  <a:txBody>
                    <a:bodyPr/>
                    <a:lstStyle/>
                    <a:p>
                      <a:pPr algn="l">
                        <a:spcBef>
                          <a:spcPts val="600"/>
                        </a:spcBef>
                        <a:spcAft>
                          <a:spcPts val="0"/>
                        </a:spcAft>
                      </a:pPr>
                      <a:r>
                        <a:rPr lang="ro-RO" sz="900">
                          <a:effectLst/>
                        </a:rPr>
                        <a:t>092 Asistență socială </a:t>
                      </a:r>
                      <a:endParaRPr lang="en-US" sz="105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a:effectLst/>
                        </a:rPr>
                        <a:t>0920 Asistență socială altele decât cele detaliate mai jos</a:t>
                      </a:r>
                      <a:endParaRPr lang="en-US" sz="1050">
                        <a:effectLst/>
                      </a:endParaRPr>
                    </a:p>
                    <a:p>
                      <a:pPr algn="l">
                        <a:spcBef>
                          <a:spcPts val="600"/>
                        </a:spcBef>
                        <a:spcAft>
                          <a:spcPts val="0"/>
                        </a:spcAft>
                      </a:pPr>
                      <a:r>
                        <a:rPr lang="ro-RO" sz="900">
                          <a:effectLst/>
                        </a:rPr>
                        <a:t>0921 Îngrijirea persoanelor în vârstă și adulților cu dizabilități </a:t>
                      </a:r>
                      <a:endParaRPr lang="en-US" sz="1050">
                        <a:effectLst/>
                      </a:endParaRPr>
                    </a:p>
                    <a:p>
                      <a:pPr algn="l">
                        <a:spcBef>
                          <a:spcPts val="600"/>
                        </a:spcBef>
                        <a:spcAft>
                          <a:spcPts val="0"/>
                        </a:spcAft>
                      </a:pPr>
                      <a:r>
                        <a:rPr lang="ro-RO" sz="900">
                          <a:effectLst/>
                        </a:rPr>
                        <a:t>0922 Sevicii de îngrijire copii și tineri</a:t>
                      </a:r>
                      <a:endParaRPr lang="en-US" sz="1050">
                        <a:effectLst/>
                      </a:endParaRPr>
                    </a:p>
                    <a:p>
                      <a:pPr algn="l">
                        <a:spcBef>
                          <a:spcPts val="600"/>
                        </a:spcBef>
                        <a:spcAft>
                          <a:spcPts val="0"/>
                        </a:spcAft>
                      </a:pPr>
                      <a:r>
                        <a:rPr lang="ro-RO" sz="900">
                          <a:effectLst/>
                        </a:rPr>
                        <a:t>0923 Asistență socială și consiliere </a:t>
                      </a:r>
                      <a:endParaRPr lang="en-US" sz="1050">
                        <a:effectLst/>
                      </a:endParaRPr>
                    </a:p>
                    <a:p>
                      <a:pPr algn="l">
                        <a:spcBef>
                          <a:spcPts val="600"/>
                        </a:spcBef>
                        <a:spcAft>
                          <a:spcPts val="0"/>
                        </a:spcAft>
                      </a:pPr>
                      <a:r>
                        <a:rPr lang="ro-RO" sz="900">
                          <a:effectLst/>
                        </a:rPr>
                        <a:t>0929 Bunăstare neclasificat în altă parte</a:t>
                      </a:r>
                      <a:endParaRPr lang="en-US" sz="1050">
                        <a:effectLst/>
                        <a:latin typeface="Times New Roman" panose="02020603050405020304" pitchFamily="18" charset="0"/>
                        <a:ea typeface="Times New Roman" panose="02020603050405020304" pitchFamily="18" charset="0"/>
                      </a:endParaRPr>
                    </a:p>
                  </a:txBody>
                  <a:tcPr marL="56102" marR="56102" marT="0" marB="0"/>
                </a:tc>
                <a:extLst>
                  <a:ext uri="{0D108BD9-81ED-4DB2-BD59-A6C34878D82A}">
                    <a16:rowId xmlns:a16="http://schemas.microsoft.com/office/drawing/2014/main" val="4254139482"/>
                  </a:ext>
                </a:extLst>
              </a:tr>
              <a:tr h="224409">
                <a:tc vMerge="1">
                  <a:txBody>
                    <a:bodyPr/>
                    <a:lstStyle/>
                    <a:p>
                      <a:endParaRPr lang="en-US"/>
                    </a:p>
                  </a:txBody>
                  <a:tcPr/>
                </a:tc>
                <a:tc>
                  <a:txBody>
                    <a:bodyPr/>
                    <a:lstStyle/>
                    <a:p>
                      <a:pPr algn="l">
                        <a:spcBef>
                          <a:spcPts val="600"/>
                        </a:spcBef>
                        <a:spcAft>
                          <a:spcPts val="0"/>
                        </a:spcAft>
                      </a:pPr>
                      <a:r>
                        <a:rPr lang="ro-RO" sz="900">
                          <a:effectLst/>
                        </a:rPr>
                        <a:t>098 Programe și certificări interdisciplinare care implică sănătatea </a:t>
                      </a:r>
                      <a:endParaRPr lang="en-US" sz="105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a:effectLst/>
                        </a:rPr>
                        <a:t>0988 Programe și certificări interdisciplinare care implică sănătatea</a:t>
                      </a:r>
                      <a:endParaRPr lang="en-US" sz="1050">
                        <a:effectLst/>
                        <a:latin typeface="Times New Roman" panose="02020603050405020304" pitchFamily="18" charset="0"/>
                        <a:ea typeface="Times New Roman" panose="02020603050405020304" pitchFamily="18" charset="0"/>
                      </a:endParaRPr>
                    </a:p>
                  </a:txBody>
                  <a:tcPr marL="56102" marR="56102" marT="0" marB="0"/>
                </a:tc>
                <a:extLst>
                  <a:ext uri="{0D108BD9-81ED-4DB2-BD59-A6C34878D82A}">
                    <a16:rowId xmlns:a16="http://schemas.microsoft.com/office/drawing/2014/main" val="1256418649"/>
                  </a:ext>
                </a:extLst>
              </a:tr>
              <a:tr h="224409">
                <a:tc vMerge="1">
                  <a:txBody>
                    <a:bodyPr/>
                    <a:lstStyle/>
                    <a:p>
                      <a:endParaRPr lang="en-US"/>
                    </a:p>
                  </a:txBody>
                  <a:tcPr/>
                </a:tc>
                <a:tc>
                  <a:txBody>
                    <a:bodyPr/>
                    <a:lstStyle/>
                    <a:p>
                      <a:pPr algn="l">
                        <a:spcBef>
                          <a:spcPts val="600"/>
                        </a:spcBef>
                        <a:spcAft>
                          <a:spcPts val="0"/>
                        </a:spcAft>
                      </a:pPr>
                      <a:r>
                        <a:rPr lang="ro-RO" sz="900">
                          <a:effectLst/>
                        </a:rPr>
                        <a:t>099 Sănătate și asistență socială neclasificat în altă parte</a:t>
                      </a:r>
                      <a:endParaRPr lang="en-US" sz="1050">
                        <a:effectLst/>
                        <a:latin typeface="Times New Roman" panose="02020603050405020304" pitchFamily="18" charset="0"/>
                        <a:ea typeface="Times New Roman" panose="02020603050405020304" pitchFamily="18" charset="0"/>
                      </a:endParaRPr>
                    </a:p>
                  </a:txBody>
                  <a:tcPr marL="56102" marR="56102" marT="0" marB="0"/>
                </a:tc>
                <a:tc>
                  <a:txBody>
                    <a:bodyPr/>
                    <a:lstStyle/>
                    <a:p>
                      <a:pPr algn="l">
                        <a:spcBef>
                          <a:spcPts val="600"/>
                        </a:spcBef>
                        <a:spcAft>
                          <a:spcPts val="0"/>
                        </a:spcAft>
                      </a:pPr>
                      <a:r>
                        <a:rPr lang="ro-RO" sz="900" dirty="0">
                          <a:effectLst/>
                        </a:rPr>
                        <a:t>0999 Sănătate și asistență socială neclasificat în altă parte</a:t>
                      </a:r>
                      <a:endParaRPr lang="en-US" sz="1050" dirty="0">
                        <a:effectLst/>
                        <a:latin typeface="Times New Roman" panose="02020603050405020304" pitchFamily="18" charset="0"/>
                        <a:ea typeface="Times New Roman" panose="02020603050405020304" pitchFamily="18" charset="0"/>
                      </a:endParaRPr>
                    </a:p>
                  </a:txBody>
                  <a:tcPr marL="56102" marR="56102" marT="0" marB="0"/>
                </a:tc>
                <a:extLst>
                  <a:ext uri="{0D108BD9-81ED-4DB2-BD59-A6C34878D82A}">
                    <a16:rowId xmlns:a16="http://schemas.microsoft.com/office/drawing/2014/main" val="4064498883"/>
                  </a:ext>
                </a:extLst>
              </a:tr>
            </a:tbl>
          </a:graphicData>
        </a:graphic>
      </p:graphicFrame>
    </p:spTree>
    <p:extLst>
      <p:ext uri="{BB962C8B-B14F-4D97-AF65-F5344CB8AC3E}">
        <p14:creationId xmlns:p14="http://schemas.microsoft.com/office/powerpoint/2010/main" val="622271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01" y="1164776"/>
            <a:ext cx="8846229" cy="733035"/>
          </a:xfrm>
        </p:spPr>
        <p:txBody>
          <a:bodyPr>
            <a:noAutofit/>
          </a:bodyPr>
          <a:lstStyle/>
          <a:p>
            <a:pPr algn="ctr"/>
            <a:r>
              <a:rPr lang="ro-RO" sz="3200" b="1" dirty="0" smtClean="0"/>
              <a:t>ISCED </a:t>
            </a:r>
            <a:r>
              <a:rPr lang="ro-RO" sz="3200" b="1" dirty="0"/>
              <a:t>– </a:t>
            </a:r>
            <a:r>
              <a:rPr lang="ro-RO" sz="3200" b="1" dirty="0" smtClean="0"/>
              <a:t>structura pe domenii</a:t>
            </a:r>
            <a:endParaRPr lang="en-US" sz="32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245189"/>
              </p:ext>
            </p:extLst>
          </p:nvPr>
        </p:nvGraphicFramePr>
        <p:xfrm>
          <a:off x="1570537" y="2201666"/>
          <a:ext cx="6495161" cy="4204821"/>
        </p:xfrm>
        <a:graphic>
          <a:graphicData uri="http://schemas.openxmlformats.org/drawingml/2006/table">
            <a:tbl>
              <a:tblPr firstRow="1" firstCol="1" bandRow="1">
                <a:tableStyleId>{5C22544A-7EE6-4342-B048-85BDC9FD1C3A}</a:tableStyleId>
              </a:tblPr>
              <a:tblGrid>
                <a:gridCol w="1802392">
                  <a:extLst>
                    <a:ext uri="{9D8B030D-6E8A-4147-A177-3AD203B41FA5}">
                      <a16:colId xmlns:a16="http://schemas.microsoft.com/office/drawing/2014/main" val="1776894272"/>
                    </a:ext>
                  </a:extLst>
                </a:gridCol>
                <a:gridCol w="2234242">
                  <a:extLst>
                    <a:ext uri="{9D8B030D-6E8A-4147-A177-3AD203B41FA5}">
                      <a16:colId xmlns:a16="http://schemas.microsoft.com/office/drawing/2014/main" val="383834751"/>
                    </a:ext>
                  </a:extLst>
                </a:gridCol>
                <a:gridCol w="2458527">
                  <a:extLst>
                    <a:ext uri="{9D8B030D-6E8A-4147-A177-3AD203B41FA5}">
                      <a16:colId xmlns:a16="http://schemas.microsoft.com/office/drawing/2014/main" val="3870359841"/>
                    </a:ext>
                  </a:extLst>
                </a:gridCol>
              </a:tblGrid>
              <a:tr h="178733">
                <a:tc>
                  <a:txBody>
                    <a:bodyPr/>
                    <a:lstStyle/>
                    <a:p>
                      <a:pPr algn="l">
                        <a:spcBef>
                          <a:spcPts val="600"/>
                        </a:spcBef>
                        <a:spcAft>
                          <a:spcPts val="0"/>
                        </a:spcAft>
                      </a:pPr>
                      <a:r>
                        <a:rPr lang="ro-RO" sz="900" dirty="0">
                          <a:effectLst/>
                        </a:rPr>
                        <a:t>Domeniu larg</a:t>
                      </a:r>
                      <a:endParaRPr lang="en-US" sz="900" dirty="0">
                        <a:effectLst/>
                        <a:latin typeface="Times New Roman" panose="02020603050405020304" pitchFamily="18" charset="0"/>
                        <a:ea typeface="Times New Roman" panose="02020603050405020304" pitchFamily="18" charset="0"/>
                      </a:endParaRPr>
                    </a:p>
                  </a:txBody>
                  <a:tcPr marL="46402" marR="46402" marT="0" marB="0" anchor="ctr"/>
                </a:tc>
                <a:tc>
                  <a:txBody>
                    <a:bodyPr/>
                    <a:lstStyle/>
                    <a:p>
                      <a:pPr algn="l">
                        <a:spcBef>
                          <a:spcPts val="600"/>
                        </a:spcBef>
                        <a:spcAft>
                          <a:spcPts val="0"/>
                        </a:spcAft>
                      </a:pPr>
                      <a:r>
                        <a:rPr lang="ro-RO" sz="900">
                          <a:effectLst/>
                        </a:rPr>
                        <a:t>Domeniu restrâns</a:t>
                      </a:r>
                      <a:endParaRPr lang="en-US" sz="900">
                        <a:effectLst/>
                        <a:latin typeface="Times New Roman" panose="02020603050405020304" pitchFamily="18" charset="0"/>
                        <a:ea typeface="Times New Roman" panose="02020603050405020304" pitchFamily="18" charset="0"/>
                      </a:endParaRPr>
                    </a:p>
                  </a:txBody>
                  <a:tcPr marL="46402" marR="46402" marT="0" marB="0" anchor="ctr"/>
                </a:tc>
                <a:tc>
                  <a:txBody>
                    <a:bodyPr/>
                    <a:lstStyle/>
                    <a:p>
                      <a:pPr algn="l">
                        <a:spcBef>
                          <a:spcPts val="600"/>
                        </a:spcBef>
                        <a:spcAft>
                          <a:spcPts val="0"/>
                        </a:spcAft>
                      </a:pPr>
                      <a:r>
                        <a:rPr lang="ro-RO" sz="900">
                          <a:effectLst/>
                        </a:rPr>
                        <a:t>Domeniu detaliat</a:t>
                      </a:r>
                      <a:endParaRPr lang="en-US" sz="900">
                        <a:effectLst/>
                        <a:latin typeface="Times New Roman" panose="02020603050405020304" pitchFamily="18" charset="0"/>
                        <a:ea typeface="Times New Roman" panose="02020603050405020304" pitchFamily="18" charset="0"/>
                      </a:endParaRPr>
                    </a:p>
                  </a:txBody>
                  <a:tcPr marL="46402" marR="46402" marT="0" marB="0" anchor="ctr"/>
                </a:tc>
                <a:extLst>
                  <a:ext uri="{0D108BD9-81ED-4DB2-BD59-A6C34878D82A}">
                    <a16:rowId xmlns:a16="http://schemas.microsoft.com/office/drawing/2014/main" val="3091434995"/>
                  </a:ext>
                </a:extLst>
              </a:tr>
              <a:tr h="185608">
                <a:tc rowSpan="7">
                  <a:txBody>
                    <a:bodyPr/>
                    <a:lstStyle/>
                    <a:p>
                      <a:pPr algn="l">
                        <a:spcBef>
                          <a:spcPts val="600"/>
                        </a:spcBef>
                        <a:spcAft>
                          <a:spcPts val="0"/>
                        </a:spcAft>
                      </a:pPr>
                      <a:r>
                        <a:rPr lang="ro-RO" sz="800">
                          <a:effectLst/>
                        </a:rPr>
                        <a:t>10 Servicii</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100 Servicii altele decât cele detaliate mai jos</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1000 Servicii altele decât cele detaliate mai jos</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3732320580"/>
                  </a:ext>
                </a:extLst>
              </a:tr>
              <a:tr h="1330189">
                <a:tc vMerge="1">
                  <a:txBody>
                    <a:bodyPr/>
                    <a:lstStyle/>
                    <a:p>
                      <a:endParaRPr lang="en-US"/>
                    </a:p>
                  </a:txBody>
                  <a:tcPr/>
                </a:tc>
                <a:tc>
                  <a:txBody>
                    <a:bodyPr/>
                    <a:lstStyle/>
                    <a:p>
                      <a:pPr algn="l">
                        <a:spcBef>
                          <a:spcPts val="600"/>
                        </a:spcBef>
                        <a:spcAft>
                          <a:spcPts val="0"/>
                        </a:spcAft>
                      </a:pPr>
                      <a:r>
                        <a:rPr lang="ro-RO" sz="800">
                          <a:effectLst/>
                        </a:rPr>
                        <a:t>101 Servicii personale</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1010 Servicii personale altele decât cele detaliate mai jos</a:t>
                      </a:r>
                      <a:endParaRPr lang="en-US" sz="900">
                        <a:effectLst/>
                      </a:endParaRPr>
                    </a:p>
                    <a:p>
                      <a:pPr algn="l">
                        <a:spcBef>
                          <a:spcPts val="600"/>
                        </a:spcBef>
                        <a:spcAft>
                          <a:spcPts val="0"/>
                        </a:spcAft>
                      </a:pPr>
                      <a:r>
                        <a:rPr lang="ro-RO" sz="800">
                          <a:effectLst/>
                        </a:rPr>
                        <a:t>1011 Servicii gospodărești</a:t>
                      </a:r>
                      <a:endParaRPr lang="en-US" sz="900">
                        <a:effectLst/>
                      </a:endParaRPr>
                    </a:p>
                    <a:p>
                      <a:pPr algn="l">
                        <a:spcBef>
                          <a:spcPts val="600"/>
                        </a:spcBef>
                        <a:spcAft>
                          <a:spcPts val="0"/>
                        </a:spcAft>
                      </a:pPr>
                      <a:r>
                        <a:rPr lang="ro-RO" sz="800">
                          <a:effectLst/>
                        </a:rPr>
                        <a:t>1012 Servicii de frizerie și înfrumusețare </a:t>
                      </a:r>
                      <a:endParaRPr lang="en-US" sz="900">
                        <a:effectLst/>
                      </a:endParaRPr>
                    </a:p>
                    <a:p>
                      <a:pPr algn="l">
                        <a:spcBef>
                          <a:spcPts val="600"/>
                        </a:spcBef>
                        <a:spcAft>
                          <a:spcPts val="0"/>
                        </a:spcAft>
                      </a:pPr>
                      <a:r>
                        <a:rPr lang="ro-RO" sz="800">
                          <a:effectLst/>
                        </a:rPr>
                        <a:t>1013 Hoteluri, restaurante și catering </a:t>
                      </a:r>
                      <a:endParaRPr lang="en-US" sz="900">
                        <a:effectLst/>
                      </a:endParaRPr>
                    </a:p>
                    <a:p>
                      <a:pPr algn="l">
                        <a:spcBef>
                          <a:spcPts val="600"/>
                        </a:spcBef>
                        <a:spcAft>
                          <a:spcPts val="0"/>
                        </a:spcAft>
                      </a:pPr>
                      <a:r>
                        <a:rPr lang="ro-RO" sz="800">
                          <a:effectLst/>
                        </a:rPr>
                        <a:t>1014 Sport</a:t>
                      </a:r>
                      <a:endParaRPr lang="en-US" sz="900">
                        <a:effectLst/>
                      </a:endParaRPr>
                    </a:p>
                    <a:p>
                      <a:pPr algn="l">
                        <a:spcBef>
                          <a:spcPts val="600"/>
                        </a:spcBef>
                        <a:spcAft>
                          <a:spcPts val="0"/>
                        </a:spcAft>
                      </a:pPr>
                      <a:r>
                        <a:rPr lang="ro-RO" sz="800">
                          <a:effectLst/>
                        </a:rPr>
                        <a:t>1015 Călătorii, turism și petrecerea timpului liber </a:t>
                      </a:r>
                      <a:endParaRPr lang="en-US" sz="900">
                        <a:effectLst/>
                      </a:endParaRPr>
                    </a:p>
                    <a:p>
                      <a:pPr algn="l">
                        <a:spcBef>
                          <a:spcPts val="600"/>
                        </a:spcBef>
                        <a:spcAft>
                          <a:spcPts val="0"/>
                        </a:spcAft>
                      </a:pPr>
                      <a:r>
                        <a:rPr lang="ro-RO" sz="800">
                          <a:effectLst/>
                        </a:rPr>
                        <a:t>1019 Servicii personale neclasificat în altă parte</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1196168083"/>
                  </a:ext>
                </a:extLst>
              </a:tr>
              <a:tr h="897104">
                <a:tc vMerge="1">
                  <a:txBody>
                    <a:bodyPr/>
                    <a:lstStyle/>
                    <a:p>
                      <a:endParaRPr lang="en-US"/>
                    </a:p>
                  </a:txBody>
                  <a:tcPr/>
                </a:tc>
                <a:tc>
                  <a:txBody>
                    <a:bodyPr/>
                    <a:lstStyle/>
                    <a:p>
                      <a:pPr algn="l">
                        <a:spcBef>
                          <a:spcPts val="600"/>
                        </a:spcBef>
                        <a:spcAft>
                          <a:spcPts val="0"/>
                        </a:spcAft>
                      </a:pPr>
                      <a:r>
                        <a:rPr lang="ro-RO" sz="800" dirty="0">
                          <a:effectLst/>
                        </a:rPr>
                        <a:t>102 Igienă și servicii de sănătate la locul de muncă </a:t>
                      </a:r>
                      <a:endParaRPr lang="en-US" sz="900" dirty="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1020 Igienă și servicii de sănătate la locul de muncă altele decât cele detaliate mai jos </a:t>
                      </a:r>
                      <a:endParaRPr lang="en-US" sz="900">
                        <a:effectLst/>
                      </a:endParaRPr>
                    </a:p>
                    <a:p>
                      <a:pPr algn="l">
                        <a:spcBef>
                          <a:spcPts val="600"/>
                        </a:spcBef>
                        <a:spcAft>
                          <a:spcPts val="0"/>
                        </a:spcAft>
                      </a:pPr>
                      <a:r>
                        <a:rPr lang="ro-RO" sz="800">
                          <a:effectLst/>
                        </a:rPr>
                        <a:t>1021 Sănătate publică </a:t>
                      </a:r>
                      <a:endParaRPr lang="en-US" sz="900">
                        <a:effectLst/>
                      </a:endParaRPr>
                    </a:p>
                    <a:p>
                      <a:pPr algn="l">
                        <a:spcBef>
                          <a:spcPts val="600"/>
                        </a:spcBef>
                        <a:spcAft>
                          <a:spcPts val="0"/>
                        </a:spcAft>
                      </a:pPr>
                      <a:r>
                        <a:rPr lang="ro-RO" sz="800">
                          <a:effectLst/>
                        </a:rPr>
                        <a:t>1022 Sănătate și siguranță la locul de muncă</a:t>
                      </a:r>
                      <a:endParaRPr lang="en-US" sz="900">
                        <a:effectLst/>
                      </a:endParaRPr>
                    </a:p>
                    <a:p>
                      <a:pPr algn="l">
                        <a:spcBef>
                          <a:spcPts val="600"/>
                        </a:spcBef>
                        <a:spcAft>
                          <a:spcPts val="0"/>
                        </a:spcAft>
                      </a:pPr>
                      <a:r>
                        <a:rPr lang="ro-RO" sz="800">
                          <a:effectLst/>
                        </a:rPr>
                        <a:t>1029 Igienă și servicii de sănătate la locul de muncă neclasificat în altă parte</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1169729416"/>
                  </a:ext>
                </a:extLst>
              </a:tr>
              <a:tr h="804300">
                <a:tc vMerge="1">
                  <a:txBody>
                    <a:bodyPr/>
                    <a:lstStyle/>
                    <a:p>
                      <a:endParaRPr lang="en-US"/>
                    </a:p>
                  </a:txBody>
                  <a:tcPr/>
                </a:tc>
                <a:tc>
                  <a:txBody>
                    <a:bodyPr/>
                    <a:lstStyle/>
                    <a:p>
                      <a:pPr algn="l">
                        <a:spcBef>
                          <a:spcPts val="600"/>
                        </a:spcBef>
                        <a:spcAft>
                          <a:spcPts val="0"/>
                        </a:spcAft>
                      </a:pPr>
                      <a:r>
                        <a:rPr lang="ro-RO" sz="800">
                          <a:effectLst/>
                        </a:rPr>
                        <a:t>103 Servicii de securitate </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1030 Servicii de securitate altele decât cele detaliate mai jos</a:t>
                      </a:r>
                      <a:endParaRPr lang="en-US" sz="900">
                        <a:effectLst/>
                      </a:endParaRPr>
                    </a:p>
                    <a:p>
                      <a:pPr algn="l">
                        <a:spcBef>
                          <a:spcPts val="600"/>
                        </a:spcBef>
                        <a:spcAft>
                          <a:spcPts val="0"/>
                        </a:spcAft>
                      </a:pPr>
                      <a:r>
                        <a:rPr lang="ro-RO" sz="800">
                          <a:effectLst/>
                        </a:rPr>
                        <a:t>1031 Securitate militară și apărare </a:t>
                      </a:r>
                      <a:endParaRPr lang="en-US" sz="900">
                        <a:effectLst/>
                      </a:endParaRPr>
                    </a:p>
                    <a:p>
                      <a:pPr algn="l">
                        <a:spcBef>
                          <a:spcPts val="600"/>
                        </a:spcBef>
                        <a:spcAft>
                          <a:spcPts val="0"/>
                        </a:spcAft>
                      </a:pPr>
                      <a:r>
                        <a:rPr lang="ro-RO" sz="800">
                          <a:effectLst/>
                        </a:rPr>
                        <a:t>1032 Protecția persoanelor și a bunurilor </a:t>
                      </a:r>
                      <a:endParaRPr lang="en-US" sz="900">
                        <a:effectLst/>
                      </a:endParaRPr>
                    </a:p>
                    <a:p>
                      <a:pPr algn="l">
                        <a:spcBef>
                          <a:spcPts val="600"/>
                        </a:spcBef>
                        <a:spcAft>
                          <a:spcPts val="0"/>
                        </a:spcAft>
                      </a:pPr>
                      <a:r>
                        <a:rPr lang="ro-RO" sz="800">
                          <a:effectLst/>
                        </a:rPr>
                        <a:t>1039 Servicii de securitate neclasificat în altă parte</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813127993"/>
                  </a:ext>
                </a:extLst>
              </a:tr>
              <a:tr h="92804">
                <a:tc vMerge="1">
                  <a:txBody>
                    <a:bodyPr/>
                    <a:lstStyle/>
                    <a:p>
                      <a:endParaRPr lang="en-US"/>
                    </a:p>
                  </a:txBody>
                  <a:tcPr/>
                </a:tc>
                <a:tc>
                  <a:txBody>
                    <a:bodyPr/>
                    <a:lstStyle/>
                    <a:p>
                      <a:pPr algn="l">
                        <a:spcBef>
                          <a:spcPts val="600"/>
                        </a:spcBef>
                        <a:spcAft>
                          <a:spcPts val="0"/>
                        </a:spcAft>
                      </a:pPr>
                      <a:r>
                        <a:rPr lang="ro-RO" sz="800">
                          <a:effectLst/>
                        </a:rPr>
                        <a:t>104 Servicii de transport</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1041 Servicii de transport</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3976019759"/>
                  </a:ext>
                </a:extLst>
              </a:tr>
              <a:tr h="185608">
                <a:tc vMerge="1">
                  <a:txBody>
                    <a:bodyPr/>
                    <a:lstStyle/>
                    <a:p>
                      <a:endParaRPr lang="en-US"/>
                    </a:p>
                  </a:txBody>
                  <a:tcPr/>
                </a:tc>
                <a:tc>
                  <a:txBody>
                    <a:bodyPr/>
                    <a:lstStyle/>
                    <a:p>
                      <a:pPr algn="l">
                        <a:spcBef>
                          <a:spcPts val="600"/>
                        </a:spcBef>
                        <a:spcAft>
                          <a:spcPts val="0"/>
                        </a:spcAft>
                      </a:pPr>
                      <a:r>
                        <a:rPr lang="ro-RO" sz="800">
                          <a:effectLst/>
                        </a:rPr>
                        <a:t>108 Programe și certificări interdisciplinare care implică serviciile</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1088 Programe și certificări interdisciplinare care implică serviciile</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249533050"/>
                  </a:ext>
                </a:extLst>
              </a:tr>
              <a:tr h="113857">
                <a:tc vMerge="1">
                  <a:txBody>
                    <a:bodyPr/>
                    <a:lstStyle/>
                    <a:p>
                      <a:endParaRPr lang="en-US"/>
                    </a:p>
                  </a:txBody>
                  <a:tcPr/>
                </a:tc>
                <a:tc>
                  <a:txBody>
                    <a:bodyPr/>
                    <a:lstStyle/>
                    <a:p>
                      <a:pPr algn="l">
                        <a:spcBef>
                          <a:spcPts val="600"/>
                        </a:spcBef>
                        <a:spcAft>
                          <a:spcPts val="0"/>
                        </a:spcAft>
                      </a:pPr>
                      <a:r>
                        <a:rPr lang="ro-RO" sz="800">
                          <a:effectLst/>
                        </a:rPr>
                        <a:t>109 Servicii neclasificat în altă parte</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1099 Servicii neclasificat în altă parte</a:t>
                      </a:r>
                      <a:endParaRPr lang="en-US" sz="90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2619512732"/>
                  </a:ext>
                </a:extLst>
              </a:tr>
              <a:tr h="93234">
                <a:tc>
                  <a:txBody>
                    <a:bodyPr/>
                    <a:lstStyle/>
                    <a:p>
                      <a:pPr algn="l">
                        <a:spcBef>
                          <a:spcPts val="600"/>
                        </a:spcBef>
                        <a:spcAft>
                          <a:spcPts val="0"/>
                        </a:spcAft>
                      </a:pPr>
                      <a:r>
                        <a:rPr lang="ro-RO" sz="800">
                          <a:effectLst/>
                        </a:rPr>
                        <a:t>99 Domeniu necunoscut</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a:effectLst/>
                        </a:rPr>
                        <a:t>999 Domeniu necunoscut</a:t>
                      </a:r>
                      <a:endParaRPr lang="en-US" sz="900">
                        <a:effectLst/>
                        <a:latin typeface="Times New Roman" panose="02020603050405020304" pitchFamily="18" charset="0"/>
                        <a:ea typeface="Times New Roman" panose="02020603050405020304" pitchFamily="18" charset="0"/>
                      </a:endParaRPr>
                    </a:p>
                  </a:txBody>
                  <a:tcPr marL="46402" marR="46402" marT="0" marB="0"/>
                </a:tc>
                <a:tc>
                  <a:txBody>
                    <a:bodyPr/>
                    <a:lstStyle/>
                    <a:p>
                      <a:pPr algn="l">
                        <a:spcBef>
                          <a:spcPts val="600"/>
                        </a:spcBef>
                        <a:spcAft>
                          <a:spcPts val="0"/>
                        </a:spcAft>
                      </a:pPr>
                      <a:r>
                        <a:rPr lang="ro-RO" sz="800" dirty="0">
                          <a:effectLst/>
                        </a:rPr>
                        <a:t>9999 Domeniu necunoscut</a:t>
                      </a:r>
                      <a:endParaRPr lang="en-US" sz="900" dirty="0">
                        <a:effectLst/>
                        <a:latin typeface="Times New Roman" panose="02020603050405020304" pitchFamily="18" charset="0"/>
                        <a:ea typeface="Times New Roman" panose="02020603050405020304" pitchFamily="18" charset="0"/>
                      </a:endParaRPr>
                    </a:p>
                  </a:txBody>
                  <a:tcPr marL="46402" marR="46402" marT="0" marB="0"/>
                </a:tc>
                <a:extLst>
                  <a:ext uri="{0D108BD9-81ED-4DB2-BD59-A6C34878D82A}">
                    <a16:rowId xmlns:a16="http://schemas.microsoft.com/office/drawing/2014/main" val="2634381584"/>
                  </a:ext>
                </a:extLst>
              </a:tr>
            </a:tbl>
          </a:graphicData>
        </a:graphic>
      </p:graphicFrame>
    </p:spTree>
    <p:extLst>
      <p:ext uri="{BB962C8B-B14F-4D97-AF65-F5344CB8AC3E}">
        <p14:creationId xmlns:p14="http://schemas.microsoft.com/office/powerpoint/2010/main" val="533160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01" y="1164776"/>
            <a:ext cx="8846229" cy="733035"/>
          </a:xfrm>
        </p:spPr>
        <p:txBody>
          <a:bodyPr>
            <a:noAutofit/>
          </a:bodyPr>
          <a:lstStyle/>
          <a:p>
            <a:pPr algn="ctr"/>
            <a:r>
              <a:rPr lang="ro-RO" sz="2400" b="1" dirty="0" smtClean="0"/>
              <a:t>Nomenclatorul </a:t>
            </a:r>
            <a:r>
              <a:rPr lang="en-US" sz="2400" b="1" dirty="0" err="1"/>
              <a:t>domeniilor</a:t>
            </a:r>
            <a:r>
              <a:rPr lang="en-US" sz="2400" b="1" dirty="0"/>
              <a:t> </a:t>
            </a:r>
            <a:r>
              <a:rPr lang="en-US" sz="2400" b="1" dirty="0" err="1"/>
              <a:t>şi</a:t>
            </a:r>
            <a:r>
              <a:rPr lang="en-US" sz="2400" b="1" dirty="0"/>
              <a:t> al </a:t>
            </a:r>
            <a:r>
              <a:rPr lang="en-US" sz="2400" b="1" dirty="0" err="1"/>
              <a:t>specializărilor</a:t>
            </a:r>
            <a:r>
              <a:rPr lang="en-US" sz="2400" b="1" dirty="0" smtClean="0"/>
              <a:t>/</a:t>
            </a:r>
            <a:r>
              <a:rPr lang="ro-RO" sz="2400" b="1" dirty="0" smtClean="0"/>
              <a:t> </a:t>
            </a:r>
            <a:br>
              <a:rPr lang="ro-RO" sz="2400" b="1" dirty="0" smtClean="0"/>
            </a:br>
            <a:r>
              <a:rPr lang="en-US" sz="2400" b="1" dirty="0" err="1" smtClean="0"/>
              <a:t>programelor</a:t>
            </a:r>
            <a:r>
              <a:rPr lang="en-US" sz="2400" b="1" dirty="0" smtClean="0"/>
              <a:t> </a:t>
            </a:r>
            <a:r>
              <a:rPr lang="en-US" sz="2400" b="1" dirty="0"/>
              <a:t>de </a:t>
            </a:r>
            <a:r>
              <a:rPr lang="en-US" sz="2400" b="1" dirty="0" err="1"/>
              <a:t>studii</a:t>
            </a:r>
            <a:r>
              <a:rPr lang="en-US" sz="2400" b="1" dirty="0"/>
              <a:t> </a:t>
            </a:r>
            <a:r>
              <a:rPr lang="en-US" sz="2400" b="1" dirty="0" err="1"/>
              <a:t>universitare</a:t>
            </a:r>
            <a:r>
              <a:rPr lang="ro-RO" sz="2400" b="1" dirty="0" smtClean="0"/>
              <a:t> – 2018-2019</a:t>
            </a:r>
            <a:endParaRPr lang="en-US" sz="2400" b="1" dirty="0"/>
          </a:p>
        </p:txBody>
      </p:sp>
      <p:sp>
        <p:nvSpPr>
          <p:cNvPr id="4" name="Slide Number Placeholder 3"/>
          <p:cNvSpPr>
            <a:spLocks noGrp="1"/>
          </p:cNvSpPr>
          <p:nvPr>
            <p:ph type="sldNum" sz="quarter" idx="12"/>
          </p:nvPr>
        </p:nvSpPr>
        <p:spPr/>
        <p:txBody>
          <a:bodyPr/>
          <a:lstStyle/>
          <a:p>
            <a:fld id="{9E50D555-AD09-4184-8F27-884809BFB095}" type="slidenum">
              <a:rPr lang="en-US" smtClean="0"/>
              <a:t>27</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15581301"/>
              </p:ext>
            </p:extLst>
          </p:nvPr>
        </p:nvGraphicFramePr>
        <p:xfrm>
          <a:off x="1949993" y="2829464"/>
          <a:ext cx="6214643" cy="2118360"/>
        </p:xfrm>
        <a:graphic>
          <a:graphicData uri="http://schemas.openxmlformats.org/drawingml/2006/table">
            <a:tbl>
              <a:tblPr firstRow="1" bandRow="1">
                <a:tableStyleId>{5C22544A-7EE6-4342-B048-85BDC9FD1C3A}</a:tableStyleId>
              </a:tblPr>
              <a:tblGrid>
                <a:gridCol w="4299578">
                  <a:extLst>
                    <a:ext uri="{9D8B030D-6E8A-4147-A177-3AD203B41FA5}">
                      <a16:colId xmlns:a16="http://schemas.microsoft.com/office/drawing/2014/main" val="3264278042"/>
                    </a:ext>
                  </a:extLst>
                </a:gridCol>
                <a:gridCol w="1915065">
                  <a:extLst>
                    <a:ext uri="{9D8B030D-6E8A-4147-A177-3AD203B41FA5}">
                      <a16:colId xmlns:a16="http://schemas.microsoft.com/office/drawing/2014/main" val="2002089020"/>
                    </a:ext>
                  </a:extLst>
                </a:gridCol>
              </a:tblGrid>
              <a:tr h="167791">
                <a:tc>
                  <a:txBody>
                    <a:bodyPr/>
                    <a:lstStyle/>
                    <a:p>
                      <a:pPr algn="ctr"/>
                      <a:r>
                        <a:rPr lang="ro-RO" dirty="0" smtClean="0"/>
                        <a:t>Categorie</a:t>
                      </a:r>
                      <a:endParaRPr lang="en-US" dirty="0"/>
                    </a:p>
                  </a:txBody>
                  <a:tcPr/>
                </a:tc>
                <a:tc>
                  <a:txBody>
                    <a:bodyPr/>
                    <a:lstStyle/>
                    <a:p>
                      <a:pPr algn="ctr"/>
                      <a:r>
                        <a:rPr lang="ro-RO" dirty="0" smtClean="0"/>
                        <a:t>Număr total</a:t>
                      </a:r>
                      <a:endParaRPr lang="en-US" dirty="0"/>
                    </a:p>
                  </a:txBody>
                  <a:tcPr/>
                </a:tc>
                <a:extLst>
                  <a:ext uri="{0D108BD9-81ED-4DB2-BD59-A6C34878D82A}">
                    <a16:rowId xmlns:a16="http://schemas.microsoft.com/office/drawing/2014/main" val="1924465867"/>
                  </a:ext>
                </a:extLst>
              </a:tr>
              <a:tr h="370840">
                <a:tc>
                  <a:txBody>
                    <a:bodyPr/>
                    <a:lstStyle/>
                    <a:p>
                      <a:r>
                        <a:rPr lang="ro-RO" dirty="0" smtClean="0"/>
                        <a:t>Domeniu fundamental</a:t>
                      </a:r>
                      <a:endParaRPr lang="en-US" dirty="0"/>
                    </a:p>
                  </a:txBody>
                  <a:tcPr/>
                </a:tc>
                <a:tc>
                  <a:txBody>
                    <a:bodyPr/>
                    <a:lstStyle/>
                    <a:p>
                      <a:pPr algn="ctr"/>
                      <a:r>
                        <a:rPr lang="ro-RO" dirty="0" smtClean="0"/>
                        <a:t>6</a:t>
                      </a:r>
                      <a:endParaRPr lang="en-US" dirty="0"/>
                    </a:p>
                  </a:txBody>
                  <a:tcPr/>
                </a:tc>
                <a:extLst>
                  <a:ext uri="{0D108BD9-81ED-4DB2-BD59-A6C34878D82A}">
                    <a16:rowId xmlns:a16="http://schemas.microsoft.com/office/drawing/2014/main" val="2498615709"/>
                  </a:ext>
                </a:extLst>
              </a:tr>
              <a:tr h="370840">
                <a:tc>
                  <a:txBody>
                    <a:bodyPr/>
                    <a:lstStyle/>
                    <a:p>
                      <a:r>
                        <a:rPr lang="ro-RO" dirty="0" smtClean="0"/>
                        <a:t>Ramură de știință</a:t>
                      </a:r>
                      <a:endParaRPr lang="en-US" dirty="0"/>
                    </a:p>
                  </a:txBody>
                  <a:tcPr/>
                </a:tc>
                <a:tc>
                  <a:txBody>
                    <a:bodyPr/>
                    <a:lstStyle/>
                    <a:p>
                      <a:pPr algn="ctr"/>
                      <a:r>
                        <a:rPr lang="ro-RO" dirty="0" smtClean="0"/>
                        <a:t>34</a:t>
                      </a:r>
                      <a:endParaRPr lang="en-US" dirty="0"/>
                    </a:p>
                  </a:txBody>
                  <a:tcPr/>
                </a:tc>
                <a:extLst>
                  <a:ext uri="{0D108BD9-81ED-4DB2-BD59-A6C34878D82A}">
                    <a16:rowId xmlns:a16="http://schemas.microsoft.com/office/drawing/2014/main" val="3351982601"/>
                  </a:ext>
                </a:extLst>
              </a:tr>
              <a:tr h="370840">
                <a:tc>
                  <a:txBody>
                    <a:bodyPr/>
                    <a:lstStyle/>
                    <a:p>
                      <a:r>
                        <a:rPr lang="ro-RO" dirty="0" smtClean="0"/>
                        <a:t>Domeniu de</a:t>
                      </a:r>
                      <a:r>
                        <a:rPr lang="ro-RO" baseline="0" dirty="0" smtClean="0"/>
                        <a:t> studii universitare doctorat/masterat</a:t>
                      </a:r>
                      <a:endParaRPr lang="en-US" dirty="0"/>
                    </a:p>
                  </a:txBody>
                  <a:tcPr/>
                </a:tc>
                <a:tc>
                  <a:txBody>
                    <a:bodyPr/>
                    <a:lstStyle/>
                    <a:p>
                      <a:pPr algn="ctr"/>
                      <a:r>
                        <a:rPr lang="ro-RO" dirty="0" smtClean="0"/>
                        <a:t>78</a:t>
                      </a:r>
                      <a:endParaRPr lang="en-US" dirty="0"/>
                    </a:p>
                  </a:txBody>
                  <a:tcPr/>
                </a:tc>
                <a:extLst>
                  <a:ext uri="{0D108BD9-81ED-4DB2-BD59-A6C34878D82A}">
                    <a16:rowId xmlns:a16="http://schemas.microsoft.com/office/drawing/2014/main" val="211698329"/>
                  </a:ext>
                </a:extLst>
              </a:tr>
              <a:tr h="370840">
                <a:tc>
                  <a:txBody>
                    <a:bodyPr/>
                    <a:lstStyle/>
                    <a:p>
                      <a:r>
                        <a:rPr lang="ro-RO" dirty="0" smtClean="0"/>
                        <a:t>Domeniu de</a:t>
                      </a:r>
                      <a:r>
                        <a:rPr lang="ro-RO" baseline="0" dirty="0" smtClean="0"/>
                        <a:t> studii universitare licență</a:t>
                      </a:r>
                      <a:endParaRPr lang="en-US" dirty="0"/>
                    </a:p>
                  </a:txBody>
                  <a:tcPr/>
                </a:tc>
                <a:tc>
                  <a:txBody>
                    <a:bodyPr/>
                    <a:lstStyle/>
                    <a:p>
                      <a:pPr algn="ctr"/>
                      <a:r>
                        <a:rPr lang="ro-RO" dirty="0" smtClean="0"/>
                        <a:t>86</a:t>
                      </a:r>
                      <a:endParaRPr lang="en-US" dirty="0"/>
                    </a:p>
                  </a:txBody>
                  <a:tcPr/>
                </a:tc>
                <a:extLst>
                  <a:ext uri="{0D108BD9-81ED-4DB2-BD59-A6C34878D82A}">
                    <a16:rowId xmlns:a16="http://schemas.microsoft.com/office/drawing/2014/main" val="1109842073"/>
                  </a:ext>
                </a:extLst>
              </a:tr>
            </a:tbl>
          </a:graphicData>
        </a:graphic>
      </p:graphicFrame>
    </p:spTree>
    <p:extLst>
      <p:ext uri="{BB962C8B-B14F-4D97-AF65-F5344CB8AC3E}">
        <p14:creationId xmlns:p14="http://schemas.microsoft.com/office/powerpoint/2010/main" val="1577416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693" y="902898"/>
            <a:ext cx="8427065" cy="612371"/>
          </a:xfrm>
        </p:spPr>
        <p:txBody>
          <a:bodyPr>
            <a:normAutofit/>
          </a:bodyPr>
          <a:lstStyle/>
          <a:p>
            <a:r>
              <a:rPr lang="ro-RO" sz="2800" dirty="0" smtClean="0"/>
              <a:t>Comisii ARACIS – corelare ISCED</a:t>
            </a:r>
            <a:r>
              <a:rPr lang="en-US" sz="2800" dirty="0" smtClean="0"/>
              <a:t> </a:t>
            </a:r>
            <a:r>
              <a:rPr lang="en-US" sz="2800" dirty="0" err="1" smtClean="0"/>
              <a:t>domenii</a:t>
            </a:r>
            <a:r>
              <a:rPr lang="en-US" sz="2800" dirty="0" smtClean="0"/>
              <a:t> </a:t>
            </a:r>
            <a:r>
              <a:rPr lang="en-US" sz="2800" dirty="0" err="1" smtClean="0"/>
              <a:t>largi</a:t>
            </a:r>
            <a:r>
              <a:rPr lang="en-US" sz="2800" dirty="0" smtClean="0"/>
              <a:t>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4672327"/>
              </p:ext>
            </p:extLst>
          </p:nvPr>
        </p:nvGraphicFramePr>
        <p:xfrm>
          <a:off x="875742" y="1588201"/>
          <a:ext cx="7776553" cy="5348318"/>
        </p:xfrm>
        <a:graphic>
          <a:graphicData uri="http://schemas.openxmlformats.org/drawingml/2006/table">
            <a:tbl>
              <a:tblPr firstRow="1" bandRow="1">
                <a:tableStyleId>{5C22544A-7EE6-4342-B048-85BDC9FD1C3A}</a:tableStyleId>
              </a:tblPr>
              <a:tblGrid>
                <a:gridCol w="502720">
                  <a:extLst>
                    <a:ext uri="{9D8B030D-6E8A-4147-A177-3AD203B41FA5}">
                      <a16:colId xmlns:a16="http://schemas.microsoft.com/office/drawing/2014/main" val="2952021107"/>
                    </a:ext>
                  </a:extLst>
                </a:gridCol>
                <a:gridCol w="3355629">
                  <a:extLst>
                    <a:ext uri="{9D8B030D-6E8A-4147-A177-3AD203B41FA5}">
                      <a16:colId xmlns:a16="http://schemas.microsoft.com/office/drawing/2014/main" val="1754600076"/>
                    </a:ext>
                  </a:extLst>
                </a:gridCol>
                <a:gridCol w="3918204">
                  <a:extLst>
                    <a:ext uri="{9D8B030D-6E8A-4147-A177-3AD203B41FA5}">
                      <a16:colId xmlns:a16="http://schemas.microsoft.com/office/drawing/2014/main" val="3877415956"/>
                    </a:ext>
                  </a:extLst>
                </a:gridCol>
              </a:tblGrid>
              <a:tr h="351032">
                <a:tc>
                  <a:txBody>
                    <a:bodyPr/>
                    <a:lstStyle/>
                    <a:p>
                      <a:endParaRPr lang="en-US" sz="1200" dirty="0"/>
                    </a:p>
                  </a:txBody>
                  <a:tcPr/>
                </a:tc>
                <a:tc>
                  <a:txBody>
                    <a:bodyPr/>
                    <a:lstStyle/>
                    <a:p>
                      <a:r>
                        <a:rPr lang="en-US" sz="1200" dirty="0" err="1" smtClean="0"/>
                        <a:t>Comisii</a:t>
                      </a:r>
                      <a:r>
                        <a:rPr lang="en-US" sz="1200" dirty="0" smtClean="0"/>
                        <a:t> ARACIS </a:t>
                      </a:r>
                      <a:r>
                        <a:rPr lang="ro-RO" sz="1200" dirty="0" smtClean="0"/>
                        <a:t>î</a:t>
                      </a:r>
                      <a:r>
                        <a:rPr lang="en-US" sz="1200" dirty="0" smtClean="0"/>
                        <a:t>n pre</a:t>
                      </a:r>
                      <a:r>
                        <a:rPr lang="ro-RO" sz="1200" dirty="0" smtClean="0"/>
                        <a:t>z</a:t>
                      </a:r>
                      <a:r>
                        <a:rPr lang="en-US" sz="1200" dirty="0" smtClean="0"/>
                        <a:t>ent-12</a:t>
                      </a:r>
                      <a:endParaRPr lang="en-US" sz="1200" dirty="0"/>
                    </a:p>
                  </a:txBody>
                  <a:tcPr/>
                </a:tc>
                <a:tc>
                  <a:txBody>
                    <a:bodyPr/>
                    <a:lstStyle/>
                    <a:p>
                      <a:r>
                        <a:rPr lang="en-US" sz="1200" dirty="0" err="1" smtClean="0">
                          <a:solidFill>
                            <a:srgbClr val="7030A0"/>
                          </a:solidFill>
                        </a:rPr>
                        <a:t>Noile</a:t>
                      </a:r>
                      <a:r>
                        <a:rPr lang="en-US" sz="1200" dirty="0" smtClean="0">
                          <a:solidFill>
                            <a:srgbClr val="7030A0"/>
                          </a:solidFill>
                        </a:rPr>
                        <a:t> </a:t>
                      </a:r>
                      <a:r>
                        <a:rPr lang="en-US" sz="1200" dirty="0" err="1" smtClean="0">
                          <a:solidFill>
                            <a:srgbClr val="7030A0"/>
                          </a:solidFill>
                        </a:rPr>
                        <a:t>Comisii</a:t>
                      </a:r>
                      <a:r>
                        <a:rPr lang="en-US" sz="1200" dirty="0" smtClean="0">
                          <a:solidFill>
                            <a:srgbClr val="7030A0"/>
                          </a:solidFill>
                        </a:rPr>
                        <a:t> ARACIS-1</a:t>
                      </a:r>
                      <a:r>
                        <a:rPr lang="ro-RO" sz="1200" dirty="0" smtClean="0">
                          <a:solidFill>
                            <a:srgbClr val="7030A0"/>
                          </a:solidFill>
                        </a:rPr>
                        <a:t>2</a:t>
                      </a:r>
                      <a:endParaRPr lang="en-US" sz="1200" dirty="0">
                        <a:solidFill>
                          <a:srgbClr val="7030A0"/>
                        </a:solidFill>
                      </a:endParaRPr>
                    </a:p>
                  </a:txBody>
                  <a:tcPr/>
                </a:tc>
                <a:extLst>
                  <a:ext uri="{0D108BD9-81ED-4DB2-BD59-A6C34878D82A}">
                    <a16:rowId xmlns:a16="http://schemas.microsoft.com/office/drawing/2014/main" val="2058535644"/>
                  </a:ext>
                </a:extLst>
              </a:tr>
              <a:tr h="295535">
                <a:tc>
                  <a:txBody>
                    <a:bodyPr/>
                    <a:lstStyle/>
                    <a:p>
                      <a:r>
                        <a:rPr lang="en-US" sz="1200" dirty="0" smtClean="0"/>
                        <a:t>1</a:t>
                      </a:r>
                      <a:endParaRPr lang="en-US" sz="1200" dirty="0"/>
                    </a:p>
                  </a:txBody>
                  <a:tcPr/>
                </a:tc>
                <a:tc>
                  <a:txBody>
                    <a:bodyPr/>
                    <a:lstStyle/>
                    <a:p>
                      <a:r>
                        <a:rPr lang="en-US" sz="1200" dirty="0" err="1" smtClean="0"/>
                        <a:t>Științe</a:t>
                      </a:r>
                      <a:r>
                        <a:rPr lang="en-US" sz="1200" dirty="0" smtClean="0"/>
                        <a:t> </a:t>
                      </a:r>
                      <a:r>
                        <a:rPr lang="en-US" sz="1200" dirty="0" err="1" smtClean="0"/>
                        <a:t>exacte</a:t>
                      </a:r>
                      <a:r>
                        <a:rPr lang="en-US" sz="1200" dirty="0" smtClean="0"/>
                        <a:t> </a:t>
                      </a:r>
                      <a:r>
                        <a:rPr lang="en-US" sz="1200" dirty="0" err="1" smtClean="0"/>
                        <a:t>și</a:t>
                      </a:r>
                      <a:r>
                        <a:rPr lang="en-US" sz="1200" dirty="0" smtClean="0"/>
                        <a:t> </a:t>
                      </a:r>
                      <a:r>
                        <a:rPr lang="en-US" sz="1200" dirty="0" err="1" smtClean="0"/>
                        <a:t>științe</a:t>
                      </a:r>
                      <a:r>
                        <a:rPr lang="en-US" sz="1200" dirty="0" smtClean="0"/>
                        <a:t> ale </a:t>
                      </a:r>
                      <a:r>
                        <a:rPr lang="en-US" sz="1200" dirty="0" err="1" smtClean="0"/>
                        <a:t>naturii</a:t>
                      </a:r>
                      <a:endParaRPr lang="en-US" sz="1200" dirty="0"/>
                    </a:p>
                  </a:txBody>
                  <a:tcPr/>
                </a:tc>
                <a:tc>
                  <a:txBody>
                    <a:bodyPr/>
                    <a:lstStyle/>
                    <a:p>
                      <a:r>
                        <a:rPr lang="en-US" sz="1200" dirty="0" smtClean="0">
                          <a:solidFill>
                            <a:srgbClr val="7030A0"/>
                          </a:solidFill>
                        </a:rPr>
                        <a:t>5.</a:t>
                      </a:r>
                      <a:r>
                        <a:rPr lang="ro-RO" sz="1200" dirty="0" smtClean="0">
                          <a:solidFill>
                            <a:srgbClr val="7030A0"/>
                          </a:solidFill>
                        </a:rPr>
                        <a:t>Științele naturii, matematică și statistică</a:t>
                      </a:r>
                      <a:endParaRPr lang="en-US" sz="1200" dirty="0">
                        <a:solidFill>
                          <a:srgbClr val="7030A0"/>
                        </a:solidFill>
                      </a:endParaRPr>
                    </a:p>
                  </a:txBody>
                  <a:tcPr/>
                </a:tc>
                <a:extLst>
                  <a:ext uri="{0D108BD9-81ED-4DB2-BD59-A6C34878D82A}">
                    <a16:rowId xmlns:a16="http://schemas.microsoft.com/office/drawing/2014/main" val="3873729007"/>
                  </a:ext>
                </a:extLst>
              </a:tr>
              <a:tr h="295535">
                <a:tc>
                  <a:txBody>
                    <a:bodyPr/>
                    <a:lstStyle/>
                    <a:p>
                      <a:r>
                        <a:rPr lang="ro-RO" sz="1200" dirty="0" smtClean="0"/>
                        <a:t>2</a:t>
                      </a:r>
                      <a:endParaRPr lang="en-US" sz="1200" dirty="0"/>
                    </a:p>
                  </a:txBody>
                  <a:tcPr/>
                </a:tc>
                <a:tc>
                  <a:txBody>
                    <a:bodyPr/>
                    <a:lstStyle/>
                    <a:p>
                      <a:r>
                        <a:rPr lang="ro-RO" sz="1200" dirty="0" smtClean="0"/>
                        <a:t>Științe</a:t>
                      </a:r>
                      <a:r>
                        <a:rPr lang="ro-RO" sz="1200" baseline="0" dirty="0" smtClean="0"/>
                        <a:t> umaniste și teologie</a:t>
                      </a:r>
                      <a:endParaRPr lang="en-US" sz="1200" dirty="0"/>
                    </a:p>
                  </a:txBody>
                  <a:tcPr/>
                </a:tc>
                <a:tc>
                  <a:txBody>
                    <a:bodyPr/>
                    <a:lstStyle/>
                    <a:p>
                      <a:r>
                        <a:rPr lang="en-US" sz="1200" dirty="0" smtClean="0">
                          <a:solidFill>
                            <a:srgbClr val="7030A0"/>
                          </a:solidFill>
                        </a:rPr>
                        <a:t>2.</a:t>
                      </a:r>
                      <a:r>
                        <a:rPr lang="ro-RO" sz="1200" dirty="0" smtClean="0">
                          <a:solidFill>
                            <a:srgbClr val="7030A0"/>
                          </a:solidFill>
                        </a:rPr>
                        <a:t> Arte și</a:t>
                      </a:r>
                      <a:r>
                        <a:rPr lang="ro-RO" sz="1200" baseline="0" dirty="0" smtClean="0">
                          <a:solidFill>
                            <a:srgbClr val="7030A0"/>
                          </a:solidFill>
                        </a:rPr>
                        <a:t> șt</a:t>
                      </a:r>
                      <a:r>
                        <a:rPr lang="ro-RO" sz="1200" dirty="0" smtClean="0">
                          <a:solidFill>
                            <a:srgbClr val="7030A0"/>
                          </a:solidFill>
                        </a:rPr>
                        <a:t>iințe</a:t>
                      </a:r>
                      <a:r>
                        <a:rPr lang="ro-RO" sz="1200" baseline="0" dirty="0" smtClean="0">
                          <a:solidFill>
                            <a:srgbClr val="7030A0"/>
                          </a:solidFill>
                        </a:rPr>
                        <a:t> umaniste</a:t>
                      </a:r>
                      <a:endParaRPr lang="en-US" sz="1200" dirty="0">
                        <a:solidFill>
                          <a:srgbClr val="7030A0"/>
                        </a:solidFill>
                      </a:endParaRPr>
                    </a:p>
                  </a:txBody>
                  <a:tcPr/>
                </a:tc>
                <a:extLst>
                  <a:ext uri="{0D108BD9-81ED-4DB2-BD59-A6C34878D82A}">
                    <a16:rowId xmlns:a16="http://schemas.microsoft.com/office/drawing/2014/main" val="3417809024"/>
                  </a:ext>
                </a:extLst>
              </a:tr>
              <a:tr h="295535">
                <a:tc>
                  <a:txBody>
                    <a:bodyPr/>
                    <a:lstStyle/>
                    <a:p>
                      <a:r>
                        <a:rPr lang="ro-RO" sz="1200" dirty="0" smtClean="0"/>
                        <a:t>3</a:t>
                      </a:r>
                      <a:endParaRPr lang="en-US" sz="1200" dirty="0"/>
                    </a:p>
                  </a:txBody>
                  <a:tcPr/>
                </a:tc>
                <a:tc>
                  <a:txBody>
                    <a:bodyPr/>
                    <a:lstStyle/>
                    <a:p>
                      <a:r>
                        <a:rPr lang="ro-RO" sz="1200" dirty="0" smtClean="0"/>
                        <a:t>Științe juridice</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4.</a:t>
                      </a:r>
                      <a:r>
                        <a:rPr lang="ro-RO" sz="1200" dirty="0" smtClean="0">
                          <a:solidFill>
                            <a:srgbClr val="7030A0"/>
                          </a:solidFill>
                        </a:rPr>
                        <a:t>Afaceri, administrație</a:t>
                      </a:r>
                      <a:r>
                        <a:rPr lang="ro-RO" sz="1200" baseline="0" dirty="0" smtClean="0">
                          <a:solidFill>
                            <a:srgbClr val="7030A0"/>
                          </a:solidFill>
                        </a:rPr>
                        <a:t> și drept</a:t>
                      </a:r>
                      <a:endParaRPr lang="en-US" sz="1200" baseline="0" dirty="0" smtClean="0">
                        <a:solidFill>
                          <a:srgbClr val="7030A0"/>
                        </a:solidFill>
                      </a:endParaRPr>
                    </a:p>
                  </a:txBody>
                  <a:tcPr anchor="ctr"/>
                </a:tc>
                <a:extLst>
                  <a:ext uri="{0D108BD9-81ED-4DB2-BD59-A6C34878D82A}">
                    <a16:rowId xmlns:a16="http://schemas.microsoft.com/office/drawing/2014/main" val="1430437210"/>
                  </a:ext>
                </a:extLst>
              </a:tr>
              <a:tr h="348683">
                <a:tc>
                  <a:txBody>
                    <a:bodyPr/>
                    <a:lstStyle/>
                    <a:p>
                      <a:r>
                        <a:rPr lang="ro-RO" sz="1200" dirty="0" smtClean="0"/>
                        <a:t>4</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200" dirty="0" smtClean="0"/>
                        <a:t>Științe sociale, politice și ale comunicării</a:t>
                      </a:r>
                      <a:endParaRPr lang="en-US" sz="1200" dirty="0"/>
                    </a:p>
                  </a:txBody>
                  <a:tcPr/>
                </a:tc>
                <a:tc>
                  <a:txBody>
                    <a:bodyPr/>
                    <a:lstStyle/>
                    <a:p>
                      <a:r>
                        <a:rPr lang="en-US" sz="1200" dirty="0" smtClean="0">
                          <a:solidFill>
                            <a:srgbClr val="7030A0"/>
                          </a:solidFill>
                        </a:rPr>
                        <a:t>3.</a:t>
                      </a:r>
                      <a:r>
                        <a:rPr lang="ro-RO" sz="1200" dirty="0" smtClean="0">
                          <a:solidFill>
                            <a:srgbClr val="7030A0"/>
                          </a:solidFill>
                        </a:rPr>
                        <a:t>Ș</a:t>
                      </a:r>
                      <a:r>
                        <a:rPr lang="en-US" sz="1200" dirty="0" err="1" smtClean="0">
                          <a:solidFill>
                            <a:srgbClr val="7030A0"/>
                          </a:solidFill>
                        </a:rPr>
                        <a:t>tiin</a:t>
                      </a:r>
                      <a:r>
                        <a:rPr lang="ro-RO" sz="1200" dirty="0" smtClean="0">
                          <a:solidFill>
                            <a:srgbClr val="7030A0"/>
                          </a:solidFill>
                        </a:rPr>
                        <a:t>ț</a:t>
                      </a:r>
                      <a:r>
                        <a:rPr lang="en-US" sz="1200" dirty="0" smtClean="0">
                          <a:solidFill>
                            <a:srgbClr val="7030A0"/>
                          </a:solidFill>
                        </a:rPr>
                        <a:t>e</a:t>
                      </a:r>
                      <a:r>
                        <a:rPr lang="ro-RO" sz="1200" baseline="0" dirty="0" smtClean="0">
                          <a:solidFill>
                            <a:srgbClr val="7030A0"/>
                          </a:solidFill>
                        </a:rPr>
                        <a:t> sociale, jurnalism și informare</a:t>
                      </a:r>
                      <a:endParaRPr lang="en-US" sz="1200" dirty="0">
                        <a:solidFill>
                          <a:srgbClr val="7030A0"/>
                        </a:solidFill>
                      </a:endParaRPr>
                    </a:p>
                  </a:txBody>
                  <a:tcPr anchor="ctr"/>
                </a:tc>
                <a:extLst>
                  <a:ext uri="{0D108BD9-81ED-4DB2-BD59-A6C34878D82A}">
                    <a16:rowId xmlns:a16="http://schemas.microsoft.com/office/drawing/2014/main" val="4007861500"/>
                  </a:ext>
                </a:extLst>
              </a:tr>
              <a:tr h="455181">
                <a:tc>
                  <a:txBody>
                    <a:bodyPr/>
                    <a:lstStyle/>
                    <a:p>
                      <a:r>
                        <a:rPr lang="ro-RO" sz="1200" dirty="0" smtClean="0"/>
                        <a:t>5</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Științe</a:t>
                      </a:r>
                      <a:r>
                        <a:rPr lang="en-US" sz="1200" dirty="0" smtClean="0"/>
                        <a:t> administrative, ale </a:t>
                      </a:r>
                      <a:r>
                        <a:rPr lang="en-US" sz="1200" dirty="0" err="1" smtClean="0"/>
                        <a:t>educației</a:t>
                      </a:r>
                      <a:r>
                        <a:rPr lang="en-US" sz="1200" dirty="0" smtClean="0"/>
                        <a:t> </a:t>
                      </a:r>
                      <a:r>
                        <a:rPr lang="en-US" sz="1200" dirty="0" err="1" smtClean="0"/>
                        <a:t>și</a:t>
                      </a:r>
                      <a:r>
                        <a:rPr lang="en-US" sz="1200" dirty="0" smtClean="0"/>
                        <a:t> </a:t>
                      </a:r>
                      <a:r>
                        <a:rPr lang="en-US" sz="1200" dirty="0" err="1" smtClean="0"/>
                        <a:t>psihologie</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4.</a:t>
                      </a:r>
                      <a:r>
                        <a:rPr lang="ro-RO" sz="1200" dirty="0" smtClean="0">
                          <a:solidFill>
                            <a:srgbClr val="7030A0"/>
                          </a:solidFill>
                        </a:rPr>
                        <a:t>Afaceri, administrație</a:t>
                      </a:r>
                      <a:r>
                        <a:rPr lang="ro-RO" sz="1200" baseline="0" dirty="0" smtClean="0">
                          <a:solidFill>
                            <a:srgbClr val="7030A0"/>
                          </a:solidFill>
                        </a:rPr>
                        <a:t> și drept</a:t>
                      </a:r>
                      <a:endParaRPr lang="en-US" sz="1200" dirty="0" smtClean="0">
                        <a:solidFill>
                          <a:srgbClr val="7030A0"/>
                        </a:solidFill>
                      </a:endParaRPr>
                    </a:p>
                    <a:p>
                      <a:r>
                        <a:rPr lang="en-US" sz="1200" dirty="0" smtClean="0">
                          <a:solidFill>
                            <a:srgbClr val="7030A0"/>
                          </a:solidFill>
                        </a:rPr>
                        <a:t>1.</a:t>
                      </a:r>
                      <a:r>
                        <a:rPr lang="ro-RO" sz="1200" dirty="0" smtClean="0">
                          <a:solidFill>
                            <a:srgbClr val="7030A0"/>
                          </a:solidFill>
                        </a:rPr>
                        <a:t>Științe ale educației</a:t>
                      </a:r>
                      <a:endParaRPr lang="en-US" sz="1200" dirty="0">
                        <a:solidFill>
                          <a:srgbClr val="7030A0"/>
                        </a:solidFill>
                      </a:endParaRPr>
                    </a:p>
                  </a:txBody>
                  <a:tcPr/>
                </a:tc>
                <a:extLst>
                  <a:ext uri="{0D108BD9-81ED-4DB2-BD59-A6C34878D82A}">
                    <a16:rowId xmlns:a16="http://schemas.microsoft.com/office/drawing/2014/main" val="1356075018"/>
                  </a:ext>
                </a:extLst>
              </a:tr>
              <a:tr h="295535">
                <a:tc>
                  <a:txBody>
                    <a:bodyPr/>
                    <a:lstStyle/>
                    <a:p>
                      <a:r>
                        <a:rPr lang="ro-RO" sz="1200" dirty="0" smtClean="0"/>
                        <a:t>6</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dirty="0" err="1" smtClean="0"/>
                        <a:t>Științe</a:t>
                      </a:r>
                      <a:r>
                        <a:rPr lang="it-IT" sz="1200" dirty="0" smtClean="0"/>
                        <a:t> </a:t>
                      </a:r>
                      <a:r>
                        <a:rPr lang="it-IT" sz="1200" dirty="0" err="1" smtClean="0"/>
                        <a:t>economice</a:t>
                      </a:r>
                      <a:r>
                        <a:rPr lang="it-IT" sz="1200" dirty="0" smtClean="0"/>
                        <a:t> I</a:t>
                      </a:r>
                      <a:endParaRPr lang="en-US" sz="120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3.</a:t>
                      </a:r>
                      <a:r>
                        <a:rPr lang="ro-RO" sz="1200" dirty="0" smtClean="0">
                          <a:solidFill>
                            <a:srgbClr val="7030A0"/>
                          </a:solidFill>
                        </a:rPr>
                        <a:t>Ș</a:t>
                      </a:r>
                      <a:r>
                        <a:rPr lang="en-US" sz="1200" dirty="0" err="1" smtClean="0">
                          <a:solidFill>
                            <a:srgbClr val="7030A0"/>
                          </a:solidFill>
                        </a:rPr>
                        <a:t>tiin</a:t>
                      </a:r>
                      <a:r>
                        <a:rPr lang="ro-RO" sz="1200" dirty="0" smtClean="0">
                          <a:solidFill>
                            <a:srgbClr val="7030A0"/>
                          </a:solidFill>
                        </a:rPr>
                        <a:t>ț</a:t>
                      </a:r>
                      <a:r>
                        <a:rPr lang="en-US" sz="1200" dirty="0" smtClean="0">
                          <a:solidFill>
                            <a:srgbClr val="7030A0"/>
                          </a:solidFill>
                        </a:rPr>
                        <a:t>e</a:t>
                      </a:r>
                      <a:r>
                        <a:rPr lang="ro-RO" sz="1200" baseline="0" dirty="0" smtClean="0">
                          <a:solidFill>
                            <a:srgbClr val="7030A0"/>
                          </a:solidFill>
                        </a:rPr>
                        <a:t> sociale, jurnalism și informare</a:t>
                      </a:r>
                      <a:endParaRPr lang="en-US" sz="1200" dirty="0" smtClean="0">
                        <a:solidFill>
                          <a:srgbClr val="7030A0"/>
                        </a:solidFill>
                      </a:endParaRPr>
                    </a:p>
                  </a:txBody>
                  <a:tcPr anchor="ctr"/>
                </a:tc>
                <a:extLst>
                  <a:ext uri="{0D108BD9-81ED-4DB2-BD59-A6C34878D82A}">
                    <a16:rowId xmlns:a16="http://schemas.microsoft.com/office/drawing/2014/main" val="2713990658"/>
                  </a:ext>
                </a:extLst>
              </a:tr>
              <a:tr h="353475">
                <a:tc>
                  <a:txBody>
                    <a:bodyPr/>
                    <a:lstStyle/>
                    <a:p>
                      <a:r>
                        <a:rPr lang="ro-RO" sz="1200" dirty="0" smtClean="0"/>
                        <a:t>7</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dirty="0" err="1" smtClean="0"/>
                        <a:t>Științe</a:t>
                      </a:r>
                      <a:r>
                        <a:rPr lang="it-IT" sz="1200" dirty="0" smtClean="0"/>
                        <a:t> </a:t>
                      </a:r>
                      <a:r>
                        <a:rPr lang="it-IT" sz="1200" dirty="0" err="1" smtClean="0"/>
                        <a:t>economice</a:t>
                      </a:r>
                      <a:r>
                        <a:rPr lang="it-IT" sz="1200" dirty="0" smtClean="0"/>
                        <a:t> II</a:t>
                      </a:r>
                      <a:endParaRPr lang="en-US" sz="120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4.</a:t>
                      </a:r>
                      <a:r>
                        <a:rPr lang="ro-RO" sz="1200" dirty="0" smtClean="0">
                          <a:solidFill>
                            <a:srgbClr val="7030A0"/>
                          </a:solidFill>
                        </a:rPr>
                        <a:t>Afaceri, administrație</a:t>
                      </a:r>
                      <a:r>
                        <a:rPr lang="ro-RO" sz="1200" baseline="0" dirty="0" smtClean="0">
                          <a:solidFill>
                            <a:srgbClr val="7030A0"/>
                          </a:solidFill>
                        </a:rPr>
                        <a:t> și drept</a:t>
                      </a:r>
                      <a:endParaRPr lang="en-US" sz="1200" dirty="0">
                        <a:solidFill>
                          <a:srgbClr val="7030A0"/>
                        </a:solidFill>
                      </a:endParaRPr>
                    </a:p>
                  </a:txBody>
                  <a:tcPr anchor="ctr"/>
                </a:tc>
                <a:extLst>
                  <a:ext uri="{0D108BD9-81ED-4DB2-BD59-A6C34878D82A}">
                    <a16:rowId xmlns:a16="http://schemas.microsoft.com/office/drawing/2014/main" val="3010053009"/>
                  </a:ext>
                </a:extLst>
              </a:tr>
              <a:tr h="637252">
                <a:tc>
                  <a:txBody>
                    <a:bodyPr/>
                    <a:lstStyle/>
                    <a:p>
                      <a:r>
                        <a:rPr lang="ro-RO" sz="1200" dirty="0" smtClean="0"/>
                        <a:t>8</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Arte,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Arhitectură</a:t>
                      </a:r>
                      <a:r>
                        <a:rPr lang="en-US" sz="1200" dirty="0" smtClean="0"/>
                        <a:t>, Urbanism,</a:t>
                      </a:r>
                      <a:r>
                        <a:rPr lang="ro-RO" sz="120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Educație</a:t>
                      </a:r>
                      <a:r>
                        <a:rPr lang="en-US" sz="1200" dirty="0" smtClean="0"/>
                        <a:t> </a:t>
                      </a:r>
                      <a:r>
                        <a:rPr lang="en-US" sz="1200" dirty="0" err="1" smtClean="0"/>
                        <a:t>fizică</a:t>
                      </a:r>
                      <a:r>
                        <a:rPr lang="en-US" sz="1200" dirty="0" smtClean="0"/>
                        <a:t> </a:t>
                      </a:r>
                      <a:r>
                        <a:rPr lang="en-US" sz="1200" dirty="0" err="1" smtClean="0"/>
                        <a:t>și</a:t>
                      </a:r>
                      <a:r>
                        <a:rPr lang="en-US" sz="1200" dirty="0" smtClean="0"/>
                        <a:t> Sport</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2.</a:t>
                      </a:r>
                      <a:r>
                        <a:rPr lang="ro-RO" sz="1200" dirty="0" smtClean="0">
                          <a:solidFill>
                            <a:srgbClr val="7030A0"/>
                          </a:solidFill>
                        </a:rPr>
                        <a:t> Arte și</a:t>
                      </a:r>
                      <a:r>
                        <a:rPr lang="ro-RO" sz="1200" baseline="0" dirty="0" smtClean="0">
                          <a:solidFill>
                            <a:srgbClr val="7030A0"/>
                          </a:solidFill>
                        </a:rPr>
                        <a:t> șt</a:t>
                      </a:r>
                      <a:r>
                        <a:rPr lang="ro-RO" sz="1200" dirty="0" smtClean="0">
                          <a:solidFill>
                            <a:srgbClr val="7030A0"/>
                          </a:solidFill>
                        </a:rPr>
                        <a:t>iințe</a:t>
                      </a:r>
                      <a:r>
                        <a:rPr lang="ro-RO" sz="1200" baseline="0" dirty="0" smtClean="0">
                          <a:solidFill>
                            <a:srgbClr val="7030A0"/>
                          </a:solidFill>
                        </a:rPr>
                        <a:t> umaniste</a:t>
                      </a:r>
                      <a:endParaRPr lang="en-US" sz="1200" baseline="0" dirty="0" smtClean="0">
                        <a:solidFill>
                          <a:srgbClr val="7030A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rgbClr val="7030A0"/>
                          </a:solidFill>
                        </a:rPr>
                        <a:t>11.</a:t>
                      </a:r>
                      <a:r>
                        <a:rPr lang="ro-RO" sz="1200" baseline="0" dirty="0" smtClean="0">
                          <a:solidFill>
                            <a:srgbClr val="7030A0"/>
                          </a:solidFill>
                        </a:rPr>
                        <a:t>Arhitectură și</a:t>
                      </a:r>
                      <a:r>
                        <a:rPr lang="en-US" sz="1200" baseline="0" dirty="0" smtClean="0">
                          <a:solidFill>
                            <a:srgbClr val="7030A0"/>
                          </a:solidFill>
                        </a:rPr>
                        <a:t> </a:t>
                      </a:r>
                      <a:r>
                        <a:rPr lang="en-US" sz="1200" baseline="0" dirty="0" err="1" smtClean="0">
                          <a:solidFill>
                            <a:srgbClr val="7030A0"/>
                          </a:solidFill>
                        </a:rPr>
                        <a:t>construc</a:t>
                      </a:r>
                      <a:r>
                        <a:rPr lang="ro-RO" sz="1200" baseline="0" dirty="0" smtClean="0">
                          <a:solidFill>
                            <a:srgbClr val="7030A0"/>
                          </a:solidFill>
                        </a:rPr>
                        <a:t>ț</a:t>
                      </a:r>
                      <a:r>
                        <a:rPr lang="en-US" sz="1200" baseline="0" dirty="0" smtClean="0">
                          <a:solidFill>
                            <a:srgbClr val="7030A0"/>
                          </a:solidFill>
                        </a:rPr>
                        <a:t>ii</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solidFill>
                            <a:srgbClr val="7030A0"/>
                          </a:solidFill>
                        </a:rPr>
                        <a:t>10.Servicii</a:t>
                      </a:r>
                      <a:endParaRPr lang="en-US" sz="1200" dirty="0">
                        <a:solidFill>
                          <a:srgbClr val="7030A0"/>
                        </a:solidFill>
                      </a:endParaRPr>
                    </a:p>
                  </a:txBody>
                  <a:tcPr/>
                </a:tc>
                <a:extLst>
                  <a:ext uri="{0D108BD9-81ED-4DB2-BD59-A6C34878D82A}">
                    <a16:rowId xmlns:a16="http://schemas.microsoft.com/office/drawing/2014/main" val="2868756570"/>
                  </a:ext>
                </a:extLst>
              </a:tr>
              <a:tr h="455181">
                <a:tc>
                  <a:txBody>
                    <a:bodyPr/>
                    <a:lstStyle/>
                    <a:p>
                      <a:r>
                        <a:rPr lang="ro-RO" sz="1200" dirty="0" smtClean="0"/>
                        <a:t>9</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Științe</a:t>
                      </a:r>
                      <a:r>
                        <a:rPr lang="en-US" sz="1200" dirty="0" smtClean="0"/>
                        <a:t> </a:t>
                      </a:r>
                      <a:r>
                        <a:rPr lang="en-US" sz="1200" dirty="0" err="1" smtClean="0"/>
                        <a:t>agricole</a:t>
                      </a:r>
                      <a:r>
                        <a:rPr lang="en-US" sz="1200" dirty="0" smtClean="0"/>
                        <a:t>, </a:t>
                      </a:r>
                      <a:r>
                        <a:rPr lang="en-US" sz="1200" dirty="0" err="1" smtClean="0"/>
                        <a:t>silvice</a:t>
                      </a:r>
                      <a:r>
                        <a:rPr lang="en-US" sz="1200" dirty="0" smtClean="0"/>
                        <a:t> </a:t>
                      </a:r>
                      <a:r>
                        <a:rPr lang="en-US" sz="1200" dirty="0" err="1" smtClean="0"/>
                        <a:t>și</a:t>
                      </a:r>
                      <a:r>
                        <a:rPr lang="en-US" sz="1200" dirty="0" smtClean="0"/>
                        <a:t> </a:t>
                      </a:r>
                      <a:r>
                        <a:rPr lang="en-US" sz="1200" dirty="0" err="1" smtClean="0"/>
                        <a:t>medicină</a:t>
                      </a:r>
                      <a:r>
                        <a:rPr lang="en-US" sz="1200" dirty="0" smtClean="0"/>
                        <a:t> </a:t>
                      </a:r>
                      <a:r>
                        <a:rPr lang="en-US" sz="1200" dirty="0" err="1" smtClean="0"/>
                        <a:t>veterinară</a:t>
                      </a:r>
                      <a:r>
                        <a:rPr lang="en-US" sz="1200" dirty="0" smtClean="0"/>
                        <a:t> </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effectLst/>
                        </a:rPr>
                        <a:t>8.</a:t>
                      </a:r>
                      <a:r>
                        <a:rPr lang="ro-RO" sz="1200" dirty="0" smtClean="0">
                          <a:solidFill>
                            <a:srgbClr val="7030A0"/>
                          </a:solidFill>
                          <a:effectLst/>
                        </a:rPr>
                        <a:t> Agricultură, silvicultură, piscicultură și științe veterinare </a:t>
                      </a:r>
                      <a:endParaRPr lang="en-US" sz="1800" dirty="0" smtClean="0">
                        <a:solidFill>
                          <a:srgbClr val="7030A0"/>
                        </a:solidFill>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067126200"/>
                  </a:ext>
                </a:extLst>
              </a:tr>
              <a:tr h="295535">
                <a:tc>
                  <a:txBody>
                    <a:bodyPr/>
                    <a:lstStyle/>
                    <a:p>
                      <a:r>
                        <a:rPr lang="ro-RO" sz="1200" dirty="0" smtClean="0"/>
                        <a:t>10</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Științe</a:t>
                      </a:r>
                      <a:r>
                        <a:rPr lang="en-US" sz="1200" dirty="0" smtClean="0"/>
                        <a:t> </a:t>
                      </a:r>
                      <a:r>
                        <a:rPr lang="en-US" sz="1200" dirty="0" err="1" smtClean="0"/>
                        <a:t>inginerești</a:t>
                      </a:r>
                      <a:r>
                        <a:rPr lang="en-US" sz="1200" dirty="0" smtClean="0"/>
                        <a:t> I</a:t>
                      </a:r>
                      <a:endParaRPr lang="en-US" sz="1200" dirty="0"/>
                    </a:p>
                  </a:txBody>
                  <a:tcPr anchor="ctr"/>
                </a:tc>
                <a:tc>
                  <a:txBody>
                    <a:bodyPr/>
                    <a:lstStyle/>
                    <a:p>
                      <a:r>
                        <a:rPr lang="en-US" sz="1200" dirty="0" smtClean="0">
                          <a:solidFill>
                            <a:srgbClr val="7030A0"/>
                          </a:solidFill>
                        </a:rPr>
                        <a:t>7.</a:t>
                      </a:r>
                      <a:r>
                        <a:rPr lang="ro-RO" sz="1200" dirty="0" smtClean="0">
                          <a:solidFill>
                            <a:srgbClr val="7030A0"/>
                          </a:solidFill>
                        </a:rPr>
                        <a:t>Științe inginerești</a:t>
                      </a:r>
                      <a:endParaRPr lang="en-US" sz="1200" dirty="0">
                        <a:solidFill>
                          <a:srgbClr val="7030A0"/>
                        </a:solidFill>
                      </a:endParaRPr>
                    </a:p>
                  </a:txBody>
                  <a:tcPr/>
                </a:tc>
                <a:extLst>
                  <a:ext uri="{0D108BD9-81ED-4DB2-BD59-A6C34878D82A}">
                    <a16:rowId xmlns:a16="http://schemas.microsoft.com/office/drawing/2014/main" val="3430016029"/>
                  </a:ext>
                </a:extLst>
              </a:tr>
              <a:tr h="376368">
                <a:tc>
                  <a:txBody>
                    <a:bodyPr/>
                    <a:lstStyle/>
                    <a:p>
                      <a:r>
                        <a:rPr lang="ro-RO" sz="1200" dirty="0" smtClean="0"/>
                        <a:t>11</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Științe</a:t>
                      </a:r>
                      <a:r>
                        <a:rPr lang="en-US" sz="1200" dirty="0" smtClean="0"/>
                        <a:t> </a:t>
                      </a:r>
                      <a:r>
                        <a:rPr lang="en-US" sz="1200" dirty="0" err="1" smtClean="0"/>
                        <a:t>inginerești</a:t>
                      </a:r>
                      <a:r>
                        <a:rPr lang="en-US" sz="1200" dirty="0" smtClean="0"/>
                        <a:t> II</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1</a:t>
                      </a:r>
                      <a:r>
                        <a:rPr lang="ro-RO" sz="1200" dirty="0" smtClean="0">
                          <a:solidFill>
                            <a:srgbClr val="7030A0"/>
                          </a:solidFill>
                        </a:rPr>
                        <a:t>2</a:t>
                      </a:r>
                      <a:r>
                        <a:rPr lang="en-US" sz="1200" dirty="0" smtClean="0">
                          <a:solidFill>
                            <a:srgbClr val="7030A0"/>
                          </a:solidFill>
                        </a:rPr>
                        <a:t>.</a:t>
                      </a:r>
                      <a:r>
                        <a:rPr lang="ro-RO" sz="1200" dirty="0" smtClean="0">
                          <a:solidFill>
                            <a:srgbClr val="7030A0"/>
                          </a:solidFill>
                        </a:rPr>
                        <a:t>Producție și prelucrare</a:t>
                      </a:r>
                      <a:endParaRPr lang="en-US" sz="1200" dirty="0" smtClean="0">
                        <a:solidFill>
                          <a:srgbClr val="7030A0"/>
                        </a:solidFill>
                      </a:endParaRPr>
                    </a:p>
                  </a:txBody>
                  <a:tcPr/>
                </a:tc>
                <a:extLst>
                  <a:ext uri="{0D108BD9-81ED-4DB2-BD59-A6C34878D82A}">
                    <a16:rowId xmlns:a16="http://schemas.microsoft.com/office/drawing/2014/main" val="2267492270"/>
                  </a:ext>
                </a:extLst>
              </a:tr>
              <a:tr h="295535">
                <a:tc>
                  <a:txBody>
                    <a:bodyPr/>
                    <a:lstStyle/>
                    <a:p>
                      <a:r>
                        <a:rPr lang="ro-RO" sz="1200" dirty="0" smtClean="0"/>
                        <a:t>12</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smtClean="0"/>
                        <a:t>Științe</a:t>
                      </a:r>
                      <a:r>
                        <a:rPr lang="en-US" sz="1200" dirty="0" smtClean="0"/>
                        <a:t> </a:t>
                      </a:r>
                      <a:r>
                        <a:rPr lang="en-US" sz="1200" dirty="0" err="1" smtClean="0"/>
                        <a:t>medicale</a:t>
                      </a:r>
                      <a:endParaRPr lang="en-US" sz="1200" dirty="0"/>
                    </a:p>
                  </a:txBody>
                  <a:tcPr/>
                </a:tc>
                <a:tc>
                  <a:txBody>
                    <a:bodyPr/>
                    <a:lstStyle/>
                    <a:p>
                      <a:r>
                        <a:rPr lang="en-US" sz="1200" dirty="0" smtClean="0">
                          <a:solidFill>
                            <a:srgbClr val="7030A0"/>
                          </a:solidFill>
                        </a:rPr>
                        <a:t>9.</a:t>
                      </a:r>
                      <a:r>
                        <a:rPr lang="ro-RO" sz="1200" dirty="0" smtClean="0">
                          <a:solidFill>
                            <a:srgbClr val="7030A0"/>
                          </a:solidFill>
                        </a:rPr>
                        <a:t>Sănătate și asistență</a:t>
                      </a:r>
                      <a:r>
                        <a:rPr lang="ro-RO" sz="1200" baseline="0" dirty="0" smtClean="0">
                          <a:solidFill>
                            <a:srgbClr val="7030A0"/>
                          </a:solidFill>
                        </a:rPr>
                        <a:t> socială</a:t>
                      </a:r>
                      <a:endParaRPr lang="en-US" sz="1200" dirty="0">
                        <a:solidFill>
                          <a:srgbClr val="7030A0"/>
                        </a:solidFill>
                      </a:endParaRPr>
                    </a:p>
                  </a:txBody>
                  <a:tcPr/>
                </a:tc>
                <a:extLst>
                  <a:ext uri="{0D108BD9-81ED-4DB2-BD59-A6C34878D82A}">
                    <a16:rowId xmlns:a16="http://schemas.microsoft.com/office/drawing/2014/main" val="145216720"/>
                  </a:ext>
                </a:extLst>
              </a:tr>
              <a:tr h="295535">
                <a:tc>
                  <a:txBody>
                    <a:bodyPr/>
                    <a:lstStyle/>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r>
                        <a:rPr lang="en-US" sz="1200" dirty="0" smtClean="0">
                          <a:solidFill>
                            <a:srgbClr val="7030A0"/>
                          </a:solidFill>
                        </a:rPr>
                        <a:t>6.TIC</a:t>
                      </a:r>
                      <a:endParaRPr lang="en-US" sz="1200" dirty="0">
                        <a:solidFill>
                          <a:srgbClr val="7030A0"/>
                        </a:solidFill>
                      </a:endParaRPr>
                    </a:p>
                  </a:txBody>
                  <a:tcPr/>
                </a:tc>
                <a:extLst>
                  <a:ext uri="{0D108BD9-81ED-4DB2-BD59-A6C34878D82A}">
                    <a16:rowId xmlns:a16="http://schemas.microsoft.com/office/drawing/2014/main" val="1738615861"/>
                  </a:ext>
                </a:extLst>
              </a:tr>
              <a:tr h="295535">
                <a:tc>
                  <a:txBody>
                    <a:bodyPr/>
                    <a:lstStyle/>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endParaRPr lang="en-US" sz="1200" dirty="0">
                        <a:solidFill>
                          <a:srgbClr val="7030A0"/>
                        </a:solidFill>
                      </a:endParaRPr>
                    </a:p>
                  </a:txBody>
                  <a:tcPr/>
                </a:tc>
                <a:extLst>
                  <a:ext uri="{0D108BD9-81ED-4DB2-BD59-A6C34878D82A}">
                    <a16:rowId xmlns:a16="http://schemas.microsoft.com/office/drawing/2014/main" val="3959906128"/>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28</a:t>
            </a:fld>
            <a:endParaRPr lang="en-US"/>
          </a:p>
        </p:txBody>
      </p:sp>
    </p:spTree>
    <p:extLst>
      <p:ext uri="{BB962C8B-B14F-4D97-AF65-F5344CB8AC3E}">
        <p14:creationId xmlns:p14="http://schemas.microsoft.com/office/powerpoint/2010/main" val="1217167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414" y="802257"/>
            <a:ext cx="7983588" cy="646981"/>
          </a:xfrm>
        </p:spPr>
        <p:txBody>
          <a:bodyPr>
            <a:normAutofit/>
          </a:bodyPr>
          <a:lstStyle/>
          <a:p>
            <a:r>
              <a:rPr lang="ro-RO" sz="2800" dirty="0" smtClean="0"/>
              <a:t>Comisii CNATDCU – corelare ISCED</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2159400"/>
              </p:ext>
            </p:extLst>
          </p:nvPr>
        </p:nvGraphicFramePr>
        <p:xfrm>
          <a:off x="737719" y="1449238"/>
          <a:ext cx="7983588" cy="4895682"/>
        </p:xfrm>
        <a:graphic>
          <a:graphicData uri="http://schemas.openxmlformats.org/drawingml/2006/table">
            <a:tbl>
              <a:tblPr firstRow="1" bandRow="1">
                <a:tableStyleId>{5C22544A-7EE6-4342-B048-85BDC9FD1C3A}</a:tableStyleId>
              </a:tblPr>
              <a:tblGrid>
                <a:gridCol w="4476920">
                  <a:extLst>
                    <a:ext uri="{9D8B030D-6E8A-4147-A177-3AD203B41FA5}">
                      <a16:colId xmlns:a16="http://schemas.microsoft.com/office/drawing/2014/main" val="1754600076"/>
                    </a:ext>
                  </a:extLst>
                </a:gridCol>
                <a:gridCol w="3506668">
                  <a:extLst>
                    <a:ext uri="{9D8B030D-6E8A-4147-A177-3AD203B41FA5}">
                      <a16:colId xmlns:a16="http://schemas.microsoft.com/office/drawing/2014/main" val="3877415956"/>
                    </a:ext>
                  </a:extLst>
                </a:gridCol>
              </a:tblGrid>
              <a:tr h="268769">
                <a:tc>
                  <a:txBody>
                    <a:bodyPr/>
                    <a:lstStyle/>
                    <a:p>
                      <a:r>
                        <a:rPr lang="en-US" sz="1050" dirty="0" err="1" smtClean="0"/>
                        <a:t>Comisii</a:t>
                      </a:r>
                      <a:r>
                        <a:rPr lang="en-US" sz="1050" dirty="0" smtClean="0"/>
                        <a:t> </a:t>
                      </a:r>
                      <a:r>
                        <a:rPr lang="ro-RO" sz="1050" dirty="0" smtClean="0"/>
                        <a:t>CNATDCU</a:t>
                      </a:r>
                      <a:r>
                        <a:rPr lang="en-US" sz="1050" dirty="0" smtClean="0"/>
                        <a:t> </a:t>
                      </a:r>
                      <a:r>
                        <a:rPr lang="ro-RO" sz="1050" dirty="0" smtClean="0"/>
                        <a:t>î</a:t>
                      </a:r>
                      <a:r>
                        <a:rPr lang="en-US" sz="1050" dirty="0" smtClean="0"/>
                        <a:t>n pre</a:t>
                      </a:r>
                      <a:r>
                        <a:rPr lang="ro-RO" sz="1050" dirty="0" smtClean="0"/>
                        <a:t>z</a:t>
                      </a:r>
                      <a:r>
                        <a:rPr lang="en-US" sz="1050" dirty="0" err="1" smtClean="0"/>
                        <a:t>ent</a:t>
                      </a:r>
                      <a:r>
                        <a:rPr lang="ro-RO" sz="1050" dirty="0" smtClean="0"/>
                        <a:t> </a:t>
                      </a:r>
                      <a:r>
                        <a:rPr lang="en-US" sz="1050" dirty="0" smtClean="0"/>
                        <a:t>-</a:t>
                      </a:r>
                      <a:r>
                        <a:rPr lang="ro-RO" sz="1050" dirty="0" smtClean="0"/>
                        <a:t> </a:t>
                      </a:r>
                      <a:r>
                        <a:rPr lang="en-US" sz="1050" dirty="0" smtClean="0"/>
                        <a:t>35</a:t>
                      </a:r>
                      <a:endParaRPr lang="en-US" sz="1050" dirty="0"/>
                    </a:p>
                  </a:txBody>
                  <a:tcPr/>
                </a:tc>
                <a:tc>
                  <a:txBody>
                    <a:bodyPr/>
                    <a:lstStyle/>
                    <a:p>
                      <a:r>
                        <a:rPr lang="ro-RO" sz="1050" dirty="0" smtClean="0">
                          <a:solidFill>
                            <a:srgbClr val="7030A0"/>
                          </a:solidFill>
                        </a:rPr>
                        <a:t>Corelare cu </a:t>
                      </a:r>
                      <a:r>
                        <a:rPr lang="ro-RO" sz="1050" baseline="0" dirty="0" smtClean="0">
                          <a:solidFill>
                            <a:srgbClr val="7030A0"/>
                          </a:solidFill>
                        </a:rPr>
                        <a:t>domeniul </a:t>
                      </a:r>
                      <a:r>
                        <a:rPr lang="en-US" sz="1050" baseline="0" dirty="0" err="1" smtClean="0">
                          <a:solidFill>
                            <a:srgbClr val="7030A0"/>
                          </a:solidFill>
                        </a:rPr>
                        <a:t>restr</a:t>
                      </a:r>
                      <a:r>
                        <a:rPr lang="ro-RO" sz="1050" baseline="0" dirty="0" smtClean="0">
                          <a:solidFill>
                            <a:srgbClr val="7030A0"/>
                          </a:solidFill>
                        </a:rPr>
                        <a:t>â</a:t>
                      </a:r>
                      <a:r>
                        <a:rPr lang="en-US" sz="1050" baseline="0" dirty="0" smtClean="0">
                          <a:solidFill>
                            <a:srgbClr val="7030A0"/>
                          </a:solidFill>
                        </a:rPr>
                        <a:t>ns </a:t>
                      </a:r>
                      <a:r>
                        <a:rPr lang="ro-RO" sz="1050" baseline="0" dirty="0" smtClean="0">
                          <a:solidFill>
                            <a:srgbClr val="7030A0"/>
                          </a:solidFill>
                        </a:rPr>
                        <a:t>ISCED </a:t>
                      </a:r>
                      <a:r>
                        <a:rPr lang="en-US" sz="1050" baseline="0" dirty="0" smtClean="0">
                          <a:solidFill>
                            <a:srgbClr val="7030A0"/>
                          </a:solidFill>
                        </a:rPr>
                        <a:t>-</a:t>
                      </a:r>
                      <a:r>
                        <a:rPr lang="ro-RO" sz="1050" baseline="0" dirty="0" smtClean="0">
                          <a:solidFill>
                            <a:srgbClr val="7030A0"/>
                          </a:solidFill>
                        </a:rPr>
                        <a:t> </a:t>
                      </a:r>
                      <a:r>
                        <a:rPr lang="en-US" sz="1050" baseline="0" dirty="0" smtClean="0">
                          <a:solidFill>
                            <a:srgbClr val="7030A0"/>
                          </a:solidFill>
                        </a:rPr>
                        <a:t>26</a:t>
                      </a:r>
                      <a:endParaRPr lang="en-US" sz="1050" dirty="0">
                        <a:solidFill>
                          <a:srgbClr val="7030A0"/>
                        </a:solidFill>
                      </a:endParaRPr>
                    </a:p>
                  </a:txBody>
                  <a:tcPr/>
                </a:tc>
                <a:extLst>
                  <a:ext uri="{0D108BD9-81ED-4DB2-BD59-A6C34878D82A}">
                    <a16:rowId xmlns:a16="http://schemas.microsoft.com/office/drawing/2014/main" val="2058535644"/>
                  </a:ext>
                </a:extLst>
              </a:tr>
              <a:tr h="259396">
                <a:tc>
                  <a:txBody>
                    <a:bodyPr/>
                    <a:lstStyle/>
                    <a:p>
                      <a:r>
                        <a:rPr lang="en-US" sz="1100" kern="1200" dirty="0" smtClean="0">
                          <a:solidFill>
                            <a:schemeClr val="dk1"/>
                          </a:solidFill>
                          <a:latin typeface="+mn-lt"/>
                          <a:ea typeface="+mn-ea"/>
                          <a:cs typeface="+mn-cs"/>
                        </a:rPr>
                        <a:t>C1. </a:t>
                      </a:r>
                      <a:r>
                        <a:rPr lang="en-US" sz="1100" kern="1200" dirty="0" err="1" smtClean="0">
                          <a:solidFill>
                            <a:schemeClr val="dk1"/>
                          </a:solidFill>
                          <a:latin typeface="+mn-lt"/>
                          <a:ea typeface="+mn-ea"/>
                          <a:cs typeface="+mn-cs"/>
                        </a:rPr>
                        <a:t>Matematică</a:t>
                      </a:r>
                      <a:endParaRPr lang="en-US" sz="1100" kern="1200" dirty="0">
                        <a:solidFill>
                          <a:schemeClr val="dk1"/>
                        </a:solidFill>
                        <a:latin typeface="+mn-lt"/>
                        <a:ea typeface="+mn-ea"/>
                        <a:cs typeface="+mn-cs"/>
                      </a:endParaRPr>
                    </a:p>
                  </a:txBody>
                  <a:tcPr/>
                </a:tc>
                <a:tc>
                  <a:txBody>
                    <a:bodyPr/>
                    <a:lstStyle/>
                    <a:p>
                      <a:r>
                        <a:rPr lang="it-IT" sz="1100" kern="1200" dirty="0" smtClean="0">
                          <a:solidFill>
                            <a:srgbClr val="7030A0"/>
                          </a:solidFill>
                          <a:latin typeface="+mn-lt"/>
                          <a:ea typeface="+mn-ea"/>
                          <a:cs typeface="+mn-cs"/>
                        </a:rPr>
                        <a:t>054 Matematică-c11</a:t>
                      </a:r>
                      <a:endParaRPr lang="en-US" sz="1100" kern="1200" dirty="0">
                        <a:solidFill>
                          <a:srgbClr val="7030A0"/>
                        </a:solidFill>
                        <a:latin typeface="+mn-lt"/>
                        <a:ea typeface="+mn-ea"/>
                        <a:cs typeface="+mn-cs"/>
                      </a:endParaRPr>
                    </a:p>
                  </a:txBody>
                  <a:tcPr/>
                </a:tc>
                <a:extLst>
                  <a:ext uri="{0D108BD9-81ED-4DB2-BD59-A6C34878D82A}">
                    <a16:rowId xmlns:a16="http://schemas.microsoft.com/office/drawing/2014/main" val="3873729007"/>
                  </a:ext>
                </a:extLst>
              </a:tr>
              <a:tr h="259396">
                <a:tc>
                  <a:txBody>
                    <a:bodyPr/>
                    <a:lstStyle/>
                    <a:p>
                      <a:r>
                        <a:rPr lang="en-US" sz="1100" kern="1200" dirty="0" smtClean="0">
                          <a:solidFill>
                            <a:schemeClr val="dk1"/>
                          </a:solidFill>
                          <a:latin typeface="+mn-lt"/>
                          <a:ea typeface="+mn-ea"/>
                          <a:cs typeface="+mn-cs"/>
                        </a:rPr>
                        <a:t>C2. </a:t>
                      </a:r>
                      <a:r>
                        <a:rPr lang="en-US" sz="1100" kern="1200" dirty="0" err="1" smtClean="0">
                          <a:solidFill>
                            <a:schemeClr val="dk1"/>
                          </a:solidFill>
                          <a:latin typeface="+mn-lt"/>
                          <a:ea typeface="+mn-ea"/>
                          <a:cs typeface="+mn-cs"/>
                        </a:rPr>
                        <a:t>Informatică</a:t>
                      </a:r>
                      <a:endParaRPr lang="en-US" sz="1100" kern="1200" dirty="0">
                        <a:solidFill>
                          <a:schemeClr val="dk1"/>
                        </a:solidFill>
                        <a:latin typeface="+mn-lt"/>
                        <a:ea typeface="+mn-ea"/>
                        <a:cs typeface="+mn-cs"/>
                      </a:endParaRPr>
                    </a:p>
                  </a:txBody>
                  <a:tcPr/>
                </a:tc>
                <a:tc>
                  <a:txBody>
                    <a:bodyPr/>
                    <a:lstStyle/>
                    <a:p>
                      <a:r>
                        <a:rPr lang="en-US" sz="1100" kern="1200" dirty="0" smtClean="0">
                          <a:solidFill>
                            <a:srgbClr val="7030A0"/>
                          </a:solidFill>
                          <a:latin typeface="+mn-lt"/>
                          <a:ea typeface="+mn-ea"/>
                          <a:cs typeface="+mn-cs"/>
                        </a:rPr>
                        <a:t>061</a:t>
                      </a:r>
                      <a:r>
                        <a:rPr lang="en-US" sz="1100" kern="1200" baseline="0" dirty="0" smtClean="0">
                          <a:solidFill>
                            <a:srgbClr val="7030A0"/>
                          </a:solidFill>
                          <a:latin typeface="+mn-lt"/>
                          <a:ea typeface="+mn-ea"/>
                          <a:cs typeface="+mn-cs"/>
                        </a:rPr>
                        <a:t> TIC-c13</a:t>
                      </a:r>
                      <a:endParaRPr lang="en-US" sz="1100" kern="1200" dirty="0">
                        <a:solidFill>
                          <a:srgbClr val="7030A0"/>
                        </a:solidFill>
                        <a:latin typeface="+mn-lt"/>
                        <a:ea typeface="+mn-ea"/>
                        <a:cs typeface="+mn-cs"/>
                      </a:endParaRPr>
                    </a:p>
                  </a:txBody>
                  <a:tcPr/>
                </a:tc>
                <a:extLst>
                  <a:ext uri="{0D108BD9-81ED-4DB2-BD59-A6C34878D82A}">
                    <a16:rowId xmlns:a16="http://schemas.microsoft.com/office/drawing/2014/main" val="3417809024"/>
                  </a:ext>
                </a:extLst>
              </a:tr>
              <a:tr h="259396">
                <a:tc>
                  <a:txBody>
                    <a:bodyPr/>
                    <a:lstStyle/>
                    <a:p>
                      <a:r>
                        <a:rPr lang="en-US" sz="1100" kern="1200" dirty="0" smtClean="0">
                          <a:solidFill>
                            <a:schemeClr val="dk1"/>
                          </a:solidFill>
                          <a:latin typeface="+mn-lt"/>
                          <a:ea typeface="+mn-ea"/>
                          <a:cs typeface="+mn-cs"/>
                        </a:rPr>
                        <a:t>C3. </a:t>
                      </a:r>
                      <a:r>
                        <a:rPr lang="en-US" sz="1100" kern="1200" dirty="0" err="1" smtClean="0">
                          <a:solidFill>
                            <a:schemeClr val="dk1"/>
                          </a:solidFill>
                          <a:latin typeface="+mn-lt"/>
                          <a:ea typeface="+mn-ea"/>
                          <a:cs typeface="+mn-cs"/>
                        </a:rPr>
                        <a:t>Fizică</a:t>
                      </a: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dirty="0" smtClean="0">
                          <a:solidFill>
                            <a:srgbClr val="7030A0"/>
                          </a:solidFill>
                          <a:latin typeface="+mn-lt"/>
                          <a:ea typeface="+mn-ea"/>
                          <a:cs typeface="+mn-cs"/>
                        </a:rPr>
                        <a:t>05</a:t>
                      </a:r>
                      <a:r>
                        <a:rPr lang="ro-RO" sz="1100" kern="1200" dirty="0" smtClean="0">
                          <a:solidFill>
                            <a:srgbClr val="7030A0"/>
                          </a:solidFill>
                          <a:latin typeface="+mn-lt"/>
                          <a:ea typeface="+mn-ea"/>
                          <a:cs typeface="+mn-cs"/>
                        </a:rPr>
                        <a:t>3</a:t>
                      </a:r>
                      <a:r>
                        <a:rPr lang="it-IT" sz="1100" kern="1200" baseline="0" dirty="0" smtClean="0">
                          <a:solidFill>
                            <a:srgbClr val="7030A0"/>
                          </a:solidFill>
                          <a:latin typeface="+mn-lt"/>
                          <a:ea typeface="+mn-ea"/>
                          <a:cs typeface="+mn-cs"/>
                        </a:rPr>
                        <a:t> </a:t>
                      </a:r>
                      <a:r>
                        <a:rPr lang="ro-RO" sz="1100" kern="1200" baseline="0" dirty="0" smtClean="0">
                          <a:solidFill>
                            <a:srgbClr val="7030A0"/>
                          </a:solidFill>
                          <a:latin typeface="+mn-lt"/>
                          <a:ea typeface="+mn-ea"/>
                          <a:cs typeface="+mn-cs"/>
                        </a:rPr>
                        <a:t>Ș</a:t>
                      </a:r>
                      <a:r>
                        <a:rPr lang="it-IT" sz="1100" kern="1200" baseline="0" dirty="0" err="1" smtClean="0">
                          <a:solidFill>
                            <a:srgbClr val="7030A0"/>
                          </a:solidFill>
                          <a:latin typeface="+mn-lt"/>
                          <a:ea typeface="+mn-ea"/>
                          <a:cs typeface="+mn-cs"/>
                        </a:rPr>
                        <a:t>tiin</a:t>
                      </a:r>
                      <a:r>
                        <a:rPr lang="ro-RO" sz="1100" kern="1200" baseline="0" dirty="0" smtClean="0">
                          <a:solidFill>
                            <a:srgbClr val="7030A0"/>
                          </a:solidFill>
                          <a:latin typeface="+mn-lt"/>
                          <a:ea typeface="+mn-ea"/>
                          <a:cs typeface="+mn-cs"/>
                        </a:rPr>
                        <a:t>ț</a:t>
                      </a:r>
                      <a:r>
                        <a:rPr lang="it-IT" sz="1100" kern="1200" baseline="0" dirty="0" smtClean="0">
                          <a:solidFill>
                            <a:srgbClr val="7030A0"/>
                          </a:solidFill>
                          <a:latin typeface="+mn-lt"/>
                          <a:ea typeface="+mn-ea"/>
                          <a:cs typeface="+mn-cs"/>
                        </a:rPr>
                        <a:t>e </a:t>
                      </a:r>
                      <a:r>
                        <a:rPr lang="it-IT" sz="1100" kern="1200" baseline="0" dirty="0" err="1" smtClean="0">
                          <a:solidFill>
                            <a:srgbClr val="7030A0"/>
                          </a:solidFill>
                          <a:latin typeface="+mn-lt"/>
                          <a:ea typeface="+mn-ea"/>
                          <a:cs typeface="+mn-cs"/>
                        </a:rPr>
                        <a:t>exacte</a:t>
                      </a:r>
                      <a:r>
                        <a:rPr lang="it-IT" sz="1100" kern="1200" baseline="0" dirty="0" smtClean="0">
                          <a:solidFill>
                            <a:srgbClr val="7030A0"/>
                          </a:solidFill>
                          <a:latin typeface="+mn-lt"/>
                          <a:ea typeface="+mn-ea"/>
                          <a:cs typeface="+mn-cs"/>
                        </a:rPr>
                        <a:t> –c10</a:t>
                      </a:r>
                      <a:endParaRPr lang="en-US" sz="1100" kern="1200" dirty="0" smtClean="0">
                        <a:solidFill>
                          <a:srgbClr val="7030A0"/>
                        </a:solidFill>
                        <a:latin typeface="+mn-lt"/>
                        <a:ea typeface="+mn-ea"/>
                        <a:cs typeface="+mn-cs"/>
                      </a:endParaRPr>
                    </a:p>
                  </a:txBody>
                  <a:tcPr anchor="ctr"/>
                </a:tc>
                <a:extLst>
                  <a:ext uri="{0D108BD9-81ED-4DB2-BD59-A6C34878D82A}">
                    <a16:rowId xmlns:a16="http://schemas.microsoft.com/office/drawing/2014/main" val="1430437210"/>
                  </a:ext>
                </a:extLst>
              </a:tr>
              <a:tr h="2593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C4. </a:t>
                      </a:r>
                      <a:r>
                        <a:rPr lang="en-US" sz="1100" kern="1200" dirty="0" err="1" smtClean="0">
                          <a:solidFill>
                            <a:schemeClr val="dk1"/>
                          </a:solidFill>
                          <a:latin typeface="+mn-lt"/>
                          <a:ea typeface="+mn-ea"/>
                          <a:cs typeface="+mn-cs"/>
                        </a:rPr>
                        <a:t>Chimie</a:t>
                      </a: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053</a:t>
                      </a:r>
                      <a:r>
                        <a:rPr lang="en-US" sz="1100" kern="1200" baseline="0" noProof="0" dirty="0" smtClean="0">
                          <a:solidFill>
                            <a:srgbClr val="7030A0"/>
                          </a:solidFill>
                          <a:latin typeface="+mn-lt"/>
                          <a:ea typeface="+mn-ea"/>
                          <a:cs typeface="+mn-cs"/>
                        </a:rPr>
                        <a:t> </a:t>
                      </a:r>
                      <a:r>
                        <a:rPr lang="ro-RO" sz="1100" kern="1200" baseline="0" noProof="0" dirty="0" smtClean="0">
                          <a:solidFill>
                            <a:srgbClr val="7030A0"/>
                          </a:solidFill>
                          <a:latin typeface="+mn-lt"/>
                          <a:ea typeface="+mn-ea"/>
                          <a:cs typeface="+mn-cs"/>
                        </a:rPr>
                        <a:t>Ș</a:t>
                      </a:r>
                      <a:r>
                        <a:rPr lang="en-US" sz="1100" kern="1200" baseline="0" noProof="0" dirty="0" err="1" smtClean="0">
                          <a:solidFill>
                            <a:srgbClr val="7030A0"/>
                          </a:solidFill>
                          <a:latin typeface="+mn-lt"/>
                          <a:ea typeface="+mn-ea"/>
                          <a:cs typeface="+mn-cs"/>
                        </a:rPr>
                        <a:t>tiin</a:t>
                      </a:r>
                      <a:r>
                        <a:rPr lang="ro-RO" sz="1100" kern="1200" baseline="0" noProof="0" dirty="0" smtClean="0">
                          <a:solidFill>
                            <a:srgbClr val="7030A0"/>
                          </a:solidFill>
                          <a:latin typeface="+mn-lt"/>
                          <a:ea typeface="+mn-ea"/>
                          <a:cs typeface="+mn-cs"/>
                        </a:rPr>
                        <a:t>ț</a:t>
                      </a:r>
                      <a:r>
                        <a:rPr lang="en-US" sz="1100" kern="1200" baseline="0" noProof="0" dirty="0" smtClean="0">
                          <a:solidFill>
                            <a:srgbClr val="7030A0"/>
                          </a:solidFill>
                          <a:latin typeface="+mn-lt"/>
                          <a:ea typeface="+mn-ea"/>
                          <a:cs typeface="+mn-cs"/>
                        </a:rPr>
                        <a:t>e </a:t>
                      </a:r>
                      <a:r>
                        <a:rPr lang="en-US" sz="1100" kern="1200" baseline="0" noProof="0" dirty="0" err="1" smtClean="0">
                          <a:solidFill>
                            <a:srgbClr val="7030A0"/>
                          </a:solidFill>
                          <a:latin typeface="+mn-lt"/>
                          <a:ea typeface="+mn-ea"/>
                          <a:cs typeface="+mn-cs"/>
                        </a:rPr>
                        <a:t>exacte</a:t>
                      </a:r>
                      <a:r>
                        <a:rPr lang="en-US" sz="1100" kern="1200" baseline="0" noProof="0" dirty="0" smtClean="0">
                          <a:solidFill>
                            <a:srgbClr val="7030A0"/>
                          </a:solidFill>
                          <a:latin typeface="+mn-lt"/>
                          <a:ea typeface="+mn-ea"/>
                          <a:cs typeface="+mn-cs"/>
                        </a:rPr>
                        <a:t> –c10</a:t>
                      </a:r>
                      <a:endParaRPr lang="en-US" sz="1100" kern="1200" noProof="0" dirty="0" smtClean="0">
                        <a:solidFill>
                          <a:srgbClr val="7030A0"/>
                        </a:solidFill>
                        <a:latin typeface="+mn-lt"/>
                        <a:ea typeface="+mn-ea"/>
                        <a:cs typeface="+mn-cs"/>
                      </a:endParaRPr>
                    </a:p>
                  </a:txBody>
                  <a:tcPr anchor="ctr"/>
                </a:tc>
                <a:extLst>
                  <a:ext uri="{0D108BD9-81ED-4DB2-BD59-A6C34878D82A}">
                    <a16:rowId xmlns:a16="http://schemas.microsoft.com/office/drawing/2014/main" val="105252801"/>
                  </a:ext>
                </a:extLst>
              </a:tr>
              <a:tr h="2593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C5. </a:t>
                      </a:r>
                      <a:r>
                        <a:rPr lang="en-US" sz="1100" kern="1200" dirty="0" err="1" smtClean="0">
                          <a:solidFill>
                            <a:schemeClr val="dk1"/>
                          </a:solidFill>
                          <a:latin typeface="+mn-lt"/>
                          <a:ea typeface="+mn-ea"/>
                          <a:cs typeface="+mn-cs"/>
                        </a:rPr>
                        <a:t>Științele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Pământului</a:t>
                      </a: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053</a:t>
                      </a:r>
                      <a:r>
                        <a:rPr lang="en-US" sz="1100" kern="1200" baseline="0" noProof="0" dirty="0" smtClean="0">
                          <a:solidFill>
                            <a:srgbClr val="7030A0"/>
                          </a:solidFill>
                          <a:latin typeface="+mn-lt"/>
                          <a:ea typeface="+mn-ea"/>
                          <a:cs typeface="+mn-cs"/>
                        </a:rPr>
                        <a:t> </a:t>
                      </a:r>
                      <a:r>
                        <a:rPr lang="ro-RO" sz="1100" kern="1200" baseline="0" noProof="0" dirty="0" smtClean="0">
                          <a:solidFill>
                            <a:srgbClr val="7030A0"/>
                          </a:solidFill>
                          <a:latin typeface="+mn-lt"/>
                          <a:ea typeface="+mn-ea"/>
                          <a:cs typeface="+mn-cs"/>
                        </a:rPr>
                        <a:t>Ș</a:t>
                      </a:r>
                      <a:r>
                        <a:rPr lang="en-US" sz="1100" kern="1200" baseline="0" noProof="0" dirty="0" err="1" smtClean="0">
                          <a:solidFill>
                            <a:srgbClr val="7030A0"/>
                          </a:solidFill>
                          <a:latin typeface="+mn-lt"/>
                          <a:ea typeface="+mn-ea"/>
                          <a:cs typeface="+mn-cs"/>
                        </a:rPr>
                        <a:t>tiin</a:t>
                      </a:r>
                      <a:r>
                        <a:rPr lang="ro-RO" sz="1100" kern="1200" baseline="0" noProof="0" dirty="0" smtClean="0">
                          <a:solidFill>
                            <a:srgbClr val="7030A0"/>
                          </a:solidFill>
                          <a:latin typeface="+mn-lt"/>
                          <a:ea typeface="+mn-ea"/>
                          <a:cs typeface="+mn-cs"/>
                        </a:rPr>
                        <a:t>ț</a:t>
                      </a:r>
                      <a:r>
                        <a:rPr lang="en-US" sz="1100" kern="1200" baseline="0" noProof="0" dirty="0" smtClean="0">
                          <a:solidFill>
                            <a:srgbClr val="7030A0"/>
                          </a:solidFill>
                          <a:latin typeface="+mn-lt"/>
                          <a:ea typeface="+mn-ea"/>
                          <a:cs typeface="+mn-cs"/>
                        </a:rPr>
                        <a:t>e </a:t>
                      </a:r>
                      <a:r>
                        <a:rPr lang="en-US" sz="1100" kern="1200" baseline="0" noProof="0" dirty="0" err="1" smtClean="0">
                          <a:solidFill>
                            <a:srgbClr val="7030A0"/>
                          </a:solidFill>
                          <a:latin typeface="+mn-lt"/>
                          <a:ea typeface="+mn-ea"/>
                          <a:cs typeface="+mn-cs"/>
                        </a:rPr>
                        <a:t>exacte</a:t>
                      </a:r>
                      <a:r>
                        <a:rPr lang="en-US" sz="1100" kern="1200" baseline="0" noProof="0" dirty="0" smtClean="0">
                          <a:solidFill>
                            <a:srgbClr val="7030A0"/>
                          </a:solidFill>
                          <a:latin typeface="+mn-lt"/>
                          <a:ea typeface="+mn-ea"/>
                          <a:cs typeface="+mn-cs"/>
                        </a:rPr>
                        <a:t> –c10</a:t>
                      </a:r>
                      <a:endParaRPr lang="ro-RO"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1356075018"/>
                  </a:ext>
                </a:extLst>
              </a:tr>
              <a:tr h="3924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C6.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civilă</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și</a:t>
                      </a:r>
                      <a:r>
                        <a:rPr lang="en-US" sz="1100" kern="1200" dirty="0" smtClean="0">
                          <a:solidFill>
                            <a:schemeClr val="dk1"/>
                          </a:solidFill>
                          <a:latin typeface="+mn-lt"/>
                          <a:ea typeface="+mn-ea"/>
                          <a:cs typeface="+mn-cs"/>
                        </a:rPr>
                        <a:t> management</a:t>
                      </a:r>
                      <a:endParaRPr lang="en-US" sz="1100" kern="1200" dirty="0">
                        <a:solidFill>
                          <a:schemeClr val="dk1"/>
                        </a:solidFill>
                        <a:latin typeface="+mn-lt"/>
                        <a:ea typeface="+mn-ea"/>
                        <a:cs typeface="+mn-cs"/>
                      </a:endParaRPr>
                    </a:p>
                  </a:txBody>
                  <a:tcPr anchor="ctr"/>
                </a:tc>
                <a:tc>
                  <a:txBody>
                    <a:bodyPr/>
                    <a:lstStyle/>
                    <a:p>
                      <a:r>
                        <a:rPr lang="it-IT" sz="1100" kern="1200" dirty="0" smtClean="0">
                          <a:solidFill>
                            <a:srgbClr val="7030A0"/>
                          </a:solidFill>
                          <a:latin typeface="+mn-lt"/>
                          <a:ea typeface="+mn-ea"/>
                          <a:cs typeface="+mn-cs"/>
                        </a:rPr>
                        <a:t>0732 </a:t>
                      </a:r>
                      <a:r>
                        <a:rPr lang="it-IT" sz="1100" kern="1200" dirty="0" err="1" smtClean="0">
                          <a:solidFill>
                            <a:srgbClr val="7030A0"/>
                          </a:solidFill>
                          <a:latin typeface="+mn-lt"/>
                          <a:ea typeface="+mn-ea"/>
                          <a:cs typeface="+mn-cs"/>
                        </a:rPr>
                        <a:t>Arhitectur</a:t>
                      </a:r>
                      <a:r>
                        <a:rPr lang="ro-RO" sz="1100" kern="1200" dirty="0" smtClean="0">
                          <a:solidFill>
                            <a:srgbClr val="7030A0"/>
                          </a:solidFill>
                          <a:latin typeface="+mn-lt"/>
                          <a:ea typeface="+mn-ea"/>
                          <a:cs typeface="+mn-cs"/>
                        </a:rPr>
                        <a:t>ă</a:t>
                      </a:r>
                      <a:r>
                        <a:rPr lang="it-IT" sz="1100" kern="1200" baseline="0" dirty="0" smtClean="0">
                          <a:solidFill>
                            <a:srgbClr val="7030A0"/>
                          </a:solidFill>
                          <a:latin typeface="+mn-lt"/>
                          <a:ea typeface="+mn-ea"/>
                          <a:cs typeface="+mn-cs"/>
                        </a:rPr>
                        <a:t> </a:t>
                      </a:r>
                      <a:r>
                        <a:rPr lang="ro-RO" sz="1100" kern="1200" baseline="0" dirty="0" smtClean="0">
                          <a:solidFill>
                            <a:srgbClr val="7030A0"/>
                          </a:solidFill>
                          <a:latin typeface="+mn-lt"/>
                          <a:ea typeface="+mn-ea"/>
                          <a:cs typeface="+mn-cs"/>
                        </a:rPr>
                        <a:t>ș</a:t>
                      </a:r>
                      <a:r>
                        <a:rPr lang="it-IT" sz="1100" kern="1200" baseline="0" dirty="0" smtClean="0">
                          <a:solidFill>
                            <a:srgbClr val="7030A0"/>
                          </a:solidFill>
                          <a:latin typeface="+mn-lt"/>
                          <a:ea typeface="+mn-ea"/>
                          <a:cs typeface="+mn-cs"/>
                        </a:rPr>
                        <a:t>i </a:t>
                      </a:r>
                      <a:r>
                        <a:rPr lang="it-IT" sz="1100" kern="1200" baseline="0" dirty="0" err="1" smtClean="0">
                          <a:solidFill>
                            <a:srgbClr val="7030A0"/>
                          </a:solidFill>
                          <a:latin typeface="+mn-lt"/>
                          <a:ea typeface="+mn-ea"/>
                          <a:cs typeface="+mn-cs"/>
                        </a:rPr>
                        <a:t>construc</a:t>
                      </a:r>
                      <a:r>
                        <a:rPr lang="ro-RO" sz="1100" kern="1200" baseline="0" dirty="0" smtClean="0">
                          <a:solidFill>
                            <a:srgbClr val="7030A0"/>
                          </a:solidFill>
                          <a:latin typeface="+mn-lt"/>
                          <a:ea typeface="+mn-ea"/>
                          <a:cs typeface="+mn-cs"/>
                        </a:rPr>
                        <a:t>ț</a:t>
                      </a:r>
                      <a:r>
                        <a:rPr lang="it-IT" sz="1100" kern="1200" baseline="0" dirty="0" smtClean="0">
                          <a:solidFill>
                            <a:srgbClr val="7030A0"/>
                          </a:solidFill>
                          <a:latin typeface="+mn-lt"/>
                          <a:ea typeface="+mn-ea"/>
                          <a:cs typeface="+mn-cs"/>
                        </a:rPr>
                        <a:t>ii-c16</a:t>
                      </a:r>
                      <a:endParaRPr lang="ro-RO" sz="1100" kern="1200" dirty="0" smtClean="0">
                        <a:solidFill>
                          <a:srgbClr val="7030A0"/>
                        </a:solidFill>
                        <a:latin typeface="+mn-lt"/>
                        <a:ea typeface="+mn-ea"/>
                        <a:cs typeface="+mn-cs"/>
                      </a:endParaRPr>
                    </a:p>
                  </a:txBody>
                  <a:tcPr anchor="ctr"/>
                </a:tc>
                <a:extLst>
                  <a:ext uri="{0D108BD9-81ED-4DB2-BD59-A6C34878D82A}">
                    <a16:rowId xmlns:a16="http://schemas.microsoft.com/office/drawing/2014/main" val="2713990658"/>
                  </a:ext>
                </a:extLst>
              </a:tr>
              <a:tr h="414068">
                <a:tc>
                  <a:txBody>
                    <a:bodyPr/>
                    <a:lstStyle/>
                    <a:p>
                      <a:r>
                        <a:rPr lang="en-US" sz="1100" kern="1200" dirty="0" smtClean="0">
                          <a:solidFill>
                            <a:schemeClr val="dk1"/>
                          </a:solidFill>
                          <a:latin typeface="+mn-lt"/>
                          <a:ea typeface="+mn-ea"/>
                          <a:cs typeface="+mn-cs"/>
                        </a:rPr>
                        <a:t>C7. </a:t>
                      </a:r>
                      <a:r>
                        <a:rPr lang="en-US" sz="1100" kern="1200" dirty="0" err="1" smtClean="0">
                          <a:solidFill>
                            <a:schemeClr val="dk1"/>
                          </a:solidFill>
                          <a:latin typeface="+mn-lt"/>
                          <a:ea typeface="+mn-ea"/>
                          <a:cs typeface="+mn-cs"/>
                        </a:rPr>
                        <a:t>Ingineria</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materialelor</a:t>
                      </a:r>
                      <a:endParaRPr lang="en-US" sz="11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072 </a:t>
                      </a:r>
                      <a:r>
                        <a:rPr lang="it-IT" sz="1100" kern="1200" noProof="0" dirty="0" err="1" smtClean="0">
                          <a:solidFill>
                            <a:srgbClr val="7030A0"/>
                          </a:solidFill>
                          <a:latin typeface="+mn-lt"/>
                          <a:ea typeface="+mn-ea"/>
                          <a:cs typeface="+mn-cs"/>
                        </a:rPr>
                        <a:t>Produc</a:t>
                      </a:r>
                      <a:r>
                        <a:rPr lang="ro-RO" sz="1100" kern="1200" noProof="0" dirty="0" smtClean="0">
                          <a:solidFill>
                            <a:srgbClr val="7030A0"/>
                          </a:solidFill>
                          <a:latin typeface="+mn-lt"/>
                          <a:ea typeface="+mn-ea"/>
                          <a:cs typeface="+mn-cs"/>
                        </a:rPr>
                        <a:t>ț</a:t>
                      </a:r>
                      <a:r>
                        <a:rPr lang="it-IT" sz="1100" kern="1200" noProof="0" dirty="0" err="1" smtClean="0">
                          <a:solidFill>
                            <a:srgbClr val="7030A0"/>
                          </a:solidFill>
                          <a:latin typeface="+mn-lt"/>
                          <a:ea typeface="+mn-ea"/>
                          <a:cs typeface="+mn-cs"/>
                        </a:rPr>
                        <a:t>ie</a:t>
                      </a:r>
                      <a:r>
                        <a:rPr lang="it-IT" sz="1100" kern="1200" baseline="0" noProof="0" dirty="0" smtClean="0">
                          <a:solidFill>
                            <a:srgbClr val="7030A0"/>
                          </a:solidFill>
                          <a:latin typeface="+mn-lt"/>
                          <a:ea typeface="+mn-ea"/>
                          <a:cs typeface="+mn-cs"/>
                        </a:rPr>
                        <a:t> </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i </a:t>
                      </a:r>
                      <a:r>
                        <a:rPr lang="it-IT" sz="1100" kern="1200" baseline="0" noProof="0" dirty="0" err="1" smtClean="0">
                          <a:solidFill>
                            <a:srgbClr val="7030A0"/>
                          </a:solidFill>
                          <a:latin typeface="+mn-lt"/>
                          <a:ea typeface="+mn-ea"/>
                          <a:cs typeface="+mn-cs"/>
                        </a:rPr>
                        <a:t>pr</a:t>
                      </a:r>
                      <a:r>
                        <a:rPr lang="ro-RO" sz="1100" kern="1200" baseline="0" noProof="0" dirty="0" err="1" smtClean="0">
                          <a:solidFill>
                            <a:srgbClr val="7030A0"/>
                          </a:solidFill>
                          <a:latin typeface="+mn-lt"/>
                          <a:ea typeface="+mn-ea"/>
                          <a:cs typeface="+mn-cs"/>
                        </a:rPr>
                        <a:t>elucrare</a:t>
                      </a:r>
                      <a:r>
                        <a:rPr lang="it-IT" sz="1100" kern="1200" baseline="0" noProof="0" dirty="0" smtClean="0">
                          <a:solidFill>
                            <a:srgbClr val="7030A0"/>
                          </a:solidFill>
                          <a:latin typeface="+mn-lt"/>
                          <a:ea typeface="+mn-ea"/>
                          <a:cs typeface="+mn-cs"/>
                        </a:rPr>
                        <a:t> –c15</a:t>
                      </a:r>
                      <a:endParaRPr lang="en-US" sz="1100" kern="1200" noProof="0" dirty="0">
                        <a:solidFill>
                          <a:srgbClr val="7030A0"/>
                        </a:solidFill>
                        <a:latin typeface="+mn-lt"/>
                        <a:ea typeface="+mn-ea"/>
                        <a:cs typeface="+mn-cs"/>
                      </a:endParaRPr>
                    </a:p>
                  </a:txBody>
                  <a:tcPr anchor="ctr"/>
                </a:tc>
                <a:extLst>
                  <a:ext uri="{0D108BD9-81ED-4DB2-BD59-A6C34878D82A}">
                    <a16:rowId xmlns:a16="http://schemas.microsoft.com/office/drawing/2014/main" val="115015395"/>
                  </a:ext>
                </a:extLst>
              </a:tr>
              <a:tr h="432327">
                <a:tc>
                  <a:txBody>
                    <a:bodyPr/>
                    <a:lstStyle/>
                    <a:p>
                      <a:r>
                        <a:rPr lang="en-US" sz="1100" kern="1200" dirty="0" smtClean="0">
                          <a:solidFill>
                            <a:schemeClr val="dk1"/>
                          </a:solidFill>
                          <a:latin typeface="+mn-lt"/>
                          <a:ea typeface="+mn-ea"/>
                          <a:cs typeface="+mn-cs"/>
                        </a:rPr>
                        <a:t>C8.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chimică</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medicală</a:t>
                      </a:r>
                      <a:r>
                        <a:rPr lang="en-US" sz="1100" kern="1200" dirty="0" smtClean="0">
                          <a:solidFill>
                            <a:schemeClr val="dk1"/>
                          </a:solidFill>
                          <a:latin typeface="+mn-lt"/>
                          <a:ea typeface="+mn-ea"/>
                          <a:cs typeface="+mn-cs"/>
                        </a:rPr>
                        <a:t>, </a:t>
                      </a:r>
                    </a:p>
                    <a:p>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știința</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materialelor</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și</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nanomateriale</a:t>
                      </a:r>
                      <a:endParaRPr lang="en-US" sz="11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071 </a:t>
                      </a:r>
                      <a:r>
                        <a:rPr lang="it-IT" sz="1100" kern="1200" noProof="0" dirty="0" err="1" smtClean="0">
                          <a:solidFill>
                            <a:srgbClr val="7030A0"/>
                          </a:solidFill>
                          <a:latin typeface="+mn-lt"/>
                          <a:ea typeface="+mn-ea"/>
                          <a:cs typeface="+mn-cs"/>
                        </a:rPr>
                        <a:t>Inginerie</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şi</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meser</a:t>
                      </a:r>
                      <a:r>
                        <a:rPr lang="ro-RO" sz="1100" kern="1200" noProof="0" dirty="0" smtClean="0">
                          <a:solidFill>
                            <a:srgbClr val="7030A0"/>
                          </a:solidFill>
                          <a:latin typeface="+mn-lt"/>
                          <a:ea typeface="+mn-ea"/>
                          <a:cs typeface="+mn-cs"/>
                        </a:rPr>
                        <a:t>i</a:t>
                      </a:r>
                      <a:r>
                        <a:rPr lang="it-IT" sz="1100" kern="1200" noProof="0" dirty="0" smtClean="0">
                          <a:solidFill>
                            <a:srgbClr val="7030A0"/>
                          </a:solidFill>
                          <a:latin typeface="+mn-lt"/>
                          <a:ea typeface="+mn-ea"/>
                          <a:cs typeface="+mn-cs"/>
                        </a:rPr>
                        <a:t>i</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inginere</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ti –c14</a:t>
                      </a:r>
                      <a:endParaRPr lang="it-IT" sz="1100" kern="1200" noProof="0" dirty="0" smtClean="0">
                        <a:solidFill>
                          <a:srgbClr val="7030A0"/>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072</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Produc</a:t>
                      </a:r>
                      <a:r>
                        <a:rPr lang="ro-RO" sz="1100" kern="1200" baseline="0" noProof="0" dirty="0" smtClean="0">
                          <a:solidFill>
                            <a:srgbClr val="7030A0"/>
                          </a:solidFill>
                          <a:latin typeface="+mn-lt"/>
                          <a:ea typeface="+mn-ea"/>
                          <a:cs typeface="+mn-cs"/>
                        </a:rPr>
                        <a:t>ț</a:t>
                      </a:r>
                      <a:r>
                        <a:rPr lang="it-IT" sz="1100" kern="1200" baseline="0" noProof="0" dirty="0" err="1" smtClean="0">
                          <a:solidFill>
                            <a:srgbClr val="7030A0"/>
                          </a:solidFill>
                          <a:latin typeface="+mn-lt"/>
                          <a:ea typeface="+mn-ea"/>
                          <a:cs typeface="+mn-cs"/>
                        </a:rPr>
                        <a:t>ie</a:t>
                      </a:r>
                      <a:r>
                        <a:rPr lang="it-IT" sz="1100" kern="1200" baseline="0" noProof="0" dirty="0" smtClean="0">
                          <a:solidFill>
                            <a:srgbClr val="7030A0"/>
                          </a:solidFill>
                          <a:latin typeface="+mn-lt"/>
                          <a:ea typeface="+mn-ea"/>
                          <a:cs typeface="+mn-cs"/>
                        </a:rPr>
                        <a:t> </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i </a:t>
                      </a:r>
                      <a:r>
                        <a:rPr lang="it-IT" sz="1100" kern="1200" baseline="0" noProof="0" dirty="0" err="1" smtClean="0">
                          <a:solidFill>
                            <a:srgbClr val="7030A0"/>
                          </a:solidFill>
                          <a:latin typeface="+mn-lt"/>
                          <a:ea typeface="+mn-ea"/>
                          <a:cs typeface="+mn-cs"/>
                        </a:rPr>
                        <a:t>pr</a:t>
                      </a:r>
                      <a:r>
                        <a:rPr lang="ro-RO" sz="1100" kern="1200" baseline="0" noProof="0" dirty="0" err="1" smtClean="0">
                          <a:solidFill>
                            <a:srgbClr val="7030A0"/>
                          </a:solidFill>
                          <a:latin typeface="+mn-lt"/>
                          <a:ea typeface="+mn-ea"/>
                          <a:cs typeface="+mn-cs"/>
                        </a:rPr>
                        <a:t>elucrare</a:t>
                      </a:r>
                      <a:r>
                        <a:rPr lang="it-IT" sz="1100" kern="1200" baseline="0" noProof="0" dirty="0" smtClean="0">
                          <a:solidFill>
                            <a:srgbClr val="7030A0"/>
                          </a:solidFill>
                          <a:latin typeface="+mn-lt"/>
                          <a:ea typeface="+mn-ea"/>
                          <a:cs typeface="+mn-cs"/>
                        </a:rPr>
                        <a:t> –c14</a:t>
                      </a:r>
                      <a:endParaRPr lang="ro-RO"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2868756570"/>
                  </a:ext>
                </a:extLst>
              </a:tr>
              <a:tr h="259396">
                <a:tc>
                  <a:txBody>
                    <a:bodyPr/>
                    <a:lstStyle/>
                    <a:p>
                      <a:r>
                        <a:rPr lang="en-US" sz="1100" kern="1200" dirty="0" smtClean="0">
                          <a:solidFill>
                            <a:schemeClr val="dk1"/>
                          </a:solidFill>
                          <a:latin typeface="+mn-lt"/>
                          <a:ea typeface="+mn-ea"/>
                          <a:cs typeface="+mn-cs"/>
                        </a:rPr>
                        <a:t>C9</a:t>
                      </a:r>
                      <a:r>
                        <a:rPr lang="ro-RO" sz="1100" kern="1200" dirty="0" smtClean="0">
                          <a:solidFill>
                            <a:schemeClr val="dk1"/>
                          </a:solidFill>
                          <a:latin typeface="+mn-lt"/>
                          <a:ea typeface="+mn-ea"/>
                          <a:cs typeface="+mn-cs"/>
                        </a:rPr>
                        <a:t>.</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electrică</a:t>
                      </a:r>
                      <a:endParaRPr lang="en-US" sz="11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noProof="0" dirty="0" smtClean="0">
                          <a:solidFill>
                            <a:srgbClr val="7030A0"/>
                          </a:solidFill>
                          <a:latin typeface="+mn-lt"/>
                          <a:ea typeface="+mn-ea"/>
                          <a:cs typeface="+mn-cs"/>
                        </a:rPr>
                        <a:t> </a:t>
                      </a:r>
                      <a:r>
                        <a:rPr lang="it-IT" sz="1100" kern="1200" noProof="0" dirty="0" smtClean="0">
                          <a:solidFill>
                            <a:srgbClr val="7030A0"/>
                          </a:solidFill>
                          <a:latin typeface="+mn-lt"/>
                          <a:ea typeface="+mn-ea"/>
                          <a:cs typeface="+mn-cs"/>
                        </a:rPr>
                        <a:t>071 </a:t>
                      </a:r>
                      <a:r>
                        <a:rPr lang="it-IT" sz="1100" kern="1200" noProof="0" dirty="0" err="1" smtClean="0">
                          <a:solidFill>
                            <a:srgbClr val="7030A0"/>
                          </a:solidFill>
                          <a:latin typeface="+mn-lt"/>
                          <a:ea typeface="+mn-ea"/>
                          <a:cs typeface="+mn-cs"/>
                        </a:rPr>
                        <a:t>Inginerie</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şi</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meser</a:t>
                      </a:r>
                      <a:r>
                        <a:rPr lang="ro-RO" sz="1100" kern="1200" noProof="0" dirty="0" smtClean="0">
                          <a:solidFill>
                            <a:srgbClr val="7030A0"/>
                          </a:solidFill>
                          <a:latin typeface="+mn-lt"/>
                          <a:ea typeface="+mn-ea"/>
                          <a:cs typeface="+mn-cs"/>
                        </a:rPr>
                        <a:t>i</a:t>
                      </a:r>
                      <a:r>
                        <a:rPr lang="it-IT" sz="1100" kern="1200" noProof="0" dirty="0" smtClean="0">
                          <a:solidFill>
                            <a:srgbClr val="7030A0"/>
                          </a:solidFill>
                          <a:latin typeface="+mn-lt"/>
                          <a:ea typeface="+mn-ea"/>
                          <a:cs typeface="+mn-cs"/>
                        </a:rPr>
                        <a:t>i</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inginere</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ti-c14 </a:t>
                      </a:r>
                      <a:endParaRPr lang="it-IT"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2067126200"/>
                  </a:ext>
                </a:extLst>
              </a:tr>
              <a:tr h="259396">
                <a:tc>
                  <a:txBody>
                    <a:bodyPr/>
                    <a:lstStyle/>
                    <a:p>
                      <a:r>
                        <a:rPr lang="en-US" sz="1100" kern="1200" dirty="0" smtClean="0">
                          <a:solidFill>
                            <a:schemeClr val="dk1"/>
                          </a:solidFill>
                          <a:latin typeface="+mn-lt"/>
                          <a:ea typeface="+mn-ea"/>
                          <a:cs typeface="+mn-cs"/>
                        </a:rPr>
                        <a:t>C10</a:t>
                      </a:r>
                      <a:r>
                        <a:rPr lang="ro-RO" sz="1100" kern="1200" dirty="0" smtClean="0">
                          <a:solidFill>
                            <a:schemeClr val="dk1"/>
                          </a:solidFill>
                          <a:latin typeface="+mn-lt"/>
                          <a:ea typeface="+mn-ea"/>
                          <a:cs typeface="+mn-cs"/>
                        </a:rPr>
                        <a:t>.</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energetică</a:t>
                      </a:r>
                      <a:endParaRPr lang="en-US" sz="11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071 </a:t>
                      </a:r>
                      <a:r>
                        <a:rPr lang="it-IT" sz="1100" kern="1200" noProof="0" dirty="0" err="1" smtClean="0">
                          <a:solidFill>
                            <a:srgbClr val="7030A0"/>
                          </a:solidFill>
                          <a:latin typeface="+mn-lt"/>
                          <a:ea typeface="+mn-ea"/>
                          <a:cs typeface="+mn-cs"/>
                        </a:rPr>
                        <a:t>Inginerie</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şi</a:t>
                      </a:r>
                      <a:r>
                        <a:rPr lang="it-IT" sz="1100" kern="1200" noProof="0" dirty="0" smtClean="0">
                          <a:solidFill>
                            <a:srgbClr val="7030A0"/>
                          </a:solidFill>
                          <a:latin typeface="+mn-lt"/>
                          <a:ea typeface="+mn-ea"/>
                          <a:cs typeface="+mn-cs"/>
                        </a:rPr>
                        <a:t> meseri</a:t>
                      </a:r>
                      <a:r>
                        <a:rPr lang="ro-RO" sz="1100" kern="1200" noProof="0" dirty="0" smtClean="0">
                          <a:solidFill>
                            <a:srgbClr val="7030A0"/>
                          </a:solidFill>
                          <a:latin typeface="+mn-lt"/>
                          <a:ea typeface="+mn-ea"/>
                          <a:cs typeface="+mn-cs"/>
                        </a:rPr>
                        <a:t>i</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inginere</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ti –c14</a:t>
                      </a:r>
                      <a:endParaRPr lang="it-IT"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3430016029"/>
                  </a:ext>
                </a:extLst>
              </a:tr>
              <a:tr h="534714">
                <a:tc>
                  <a:txBody>
                    <a:bodyPr/>
                    <a:lstStyle/>
                    <a:p>
                      <a:r>
                        <a:rPr lang="en-US" sz="1100" kern="1200" dirty="0" smtClean="0">
                          <a:solidFill>
                            <a:schemeClr val="dk1"/>
                          </a:solidFill>
                          <a:latin typeface="+mn-lt"/>
                          <a:ea typeface="+mn-ea"/>
                          <a:cs typeface="+mn-cs"/>
                        </a:rPr>
                        <a:t>C11</a:t>
                      </a:r>
                      <a:r>
                        <a:rPr lang="ro-RO" sz="1100" kern="1200" dirty="0" smtClean="0">
                          <a:solidFill>
                            <a:schemeClr val="dk1"/>
                          </a:solidFill>
                          <a:latin typeface="+mn-lt"/>
                          <a:ea typeface="+mn-ea"/>
                          <a:cs typeface="+mn-cs"/>
                        </a:rPr>
                        <a:t>.</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Electronică</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telecomunicații</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și</a:t>
                      </a:r>
                      <a:r>
                        <a:rPr lang="en-US" sz="1100" kern="1200" dirty="0" smtClean="0">
                          <a:solidFill>
                            <a:schemeClr val="dk1"/>
                          </a:solidFill>
                          <a:latin typeface="+mn-lt"/>
                          <a:ea typeface="+mn-ea"/>
                          <a:cs typeface="+mn-cs"/>
                        </a:rPr>
                        <a:t> </a:t>
                      </a:r>
                    </a:p>
                    <a:p>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nanotehnologie</a:t>
                      </a:r>
                      <a:endParaRPr lang="en-US" sz="11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071 </a:t>
                      </a:r>
                      <a:r>
                        <a:rPr lang="it-IT" sz="1100" kern="1200" noProof="0" dirty="0" err="1" smtClean="0">
                          <a:solidFill>
                            <a:srgbClr val="7030A0"/>
                          </a:solidFill>
                          <a:latin typeface="+mn-lt"/>
                          <a:ea typeface="+mn-ea"/>
                          <a:cs typeface="+mn-cs"/>
                        </a:rPr>
                        <a:t>Inginerie</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şi</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meser</a:t>
                      </a:r>
                      <a:r>
                        <a:rPr lang="ro-RO" sz="1100" kern="1200" noProof="0" dirty="0" smtClean="0">
                          <a:solidFill>
                            <a:srgbClr val="7030A0"/>
                          </a:solidFill>
                          <a:latin typeface="+mn-lt"/>
                          <a:ea typeface="+mn-ea"/>
                          <a:cs typeface="+mn-cs"/>
                        </a:rPr>
                        <a:t>i</a:t>
                      </a:r>
                      <a:r>
                        <a:rPr lang="it-IT" sz="1100" kern="1200" noProof="0" dirty="0" smtClean="0">
                          <a:solidFill>
                            <a:srgbClr val="7030A0"/>
                          </a:solidFill>
                          <a:latin typeface="+mn-lt"/>
                          <a:ea typeface="+mn-ea"/>
                          <a:cs typeface="+mn-cs"/>
                        </a:rPr>
                        <a:t>i</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inginere</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ti –c14</a:t>
                      </a:r>
                      <a:endParaRPr lang="ro-RO"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3132243308"/>
                  </a:ext>
                </a:extLst>
              </a:tr>
              <a:tr h="432327">
                <a:tc>
                  <a:txBody>
                    <a:bodyPr/>
                    <a:lstStyle/>
                    <a:p>
                      <a:r>
                        <a:rPr lang="en-US" sz="1100" kern="1200" dirty="0" smtClean="0">
                          <a:solidFill>
                            <a:schemeClr val="dk1"/>
                          </a:solidFill>
                          <a:latin typeface="+mn-lt"/>
                          <a:ea typeface="+mn-ea"/>
                          <a:cs typeface="+mn-cs"/>
                        </a:rPr>
                        <a:t>C12</a:t>
                      </a:r>
                      <a:r>
                        <a:rPr lang="ro-RO" sz="1100" kern="1200" dirty="0" smtClean="0">
                          <a:solidFill>
                            <a:schemeClr val="dk1"/>
                          </a:solidFill>
                          <a:latin typeface="+mn-lt"/>
                          <a:ea typeface="+mn-ea"/>
                          <a:cs typeface="+mn-cs"/>
                        </a:rPr>
                        <a:t>.</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geologică</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geodezică</a:t>
                      </a:r>
                      <a:r>
                        <a:rPr lang="en-US" sz="1100" kern="1200" dirty="0" smtClean="0">
                          <a:solidFill>
                            <a:schemeClr val="dk1"/>
                          </a:solidFill>
                          <a:latin typeface="+mn-lt"/>
                          <a:ea typeface="+mn-ea"/>
                          <a:cs typeface="+mn-cs"/>
                        </a:rPr>
                        <a:t>, mine, petrol </a:t>
                      </a:r>
                      <a:r>
                        <a:rPr lang="en-US" sz="1100" kern="1200" dirty="0" err="1" smtClean="0">
                          <a:solidFill>
                            <a:schemeClr val="dk1"/>
                          </a:solidFill>
                          <a:latin typeface="+mn-lt"/>
                          <a:ea typeface="+mn-ea"/>
                          <a:cs typeface="+mn-cs"/>
                        </a:rPr>
                        <a:t>și</a:t>
                      </a:r>
                      <a:r>
                        <a:rPr lang="en-US" sz="1100" kern="1200" dirty="0" smtClean="0">
                          <a:solidFill>
                            <a:schemeClr val="dk1"/>
                          </a:solidFill>
                          <a:latin typeface="+mn-lt"/>
                          <a:ea typeface="+mn-ea"/>
                          <a:cs typeface="+mn-cs"/>
                        </a:rPr>
                        <a:t> gaze</a:t>
                      </a: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072 </a:t>
                      </a:r>
                      <a:r>
                        <a:rPr lang="it-IT" sz="1100" kern="1200" noProof="0" dirty="0" err="1" smtClean="0">
                          <a:solidFill>
                            <a:srgbClr val="7030A0"/>
                          </a:solidFill>
                          <a:latin typeface="+mn-lt"/>
                          <a:ea typeface="+mn-ea"/>
                          <a:cs typeface="+mn-cs"/>
                        </a:rPr>
                        <a:t>Produc</a:t>
                      </a:r>
                      <a:r>
                        <a:rPr lang="ro-RO" sz="1100" kern="1200" noProof="0" dirty="0" smtClean="0">
                          <a:solidFill>
                            <a:srgbClr val="7030A0"/>
                          </a:solidFill>
                          <a:latin typeface="+mn-lt"/>
                          <a:ea typeface="+mn-ea"/>
                          <a:cs typeface="+mn-cs"/>
                        </a:rPr>
                        <a:t>ț</a:t>
                      </a:r>
                      <a:r>
                        <a:rPr lang="it-IT" sz="1100" kern="1200" noProof="0" dirty="0" err="1" smtClean="0">
                          <a:solidFill>
                            <a:srgbClr val="7030A0"/>
                          </a:solidFill>
                          <a:latin typeface="+mn-lt"/>
                          <a:ea typeface="+mn-ea"/>
                          <a:cs typeface="+mn-cs"/>
                        </a:rPr>
                        <a:t>ie</a:t>
                      </a:r>
                      <a:r>
                        <a:rPr lang="it-IT" sz="1100" kern="1200" baseline="0" noProof="0" dirty="0" smtClean="0">
                          <a:solidFill>
                            <a:srgbClr val="7030A0"/>
                          </a:solidFill>
                          <a:latin typeface="+mn-lt"/>
                          <a:ea typeface="+mn-ea"/>
                          <a:cs typeface="+mn-cs"/>
                        </a:rPr>
                        <a:t> </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i </a:t>
                      </a:r>
                      <a:r>
                        <a:rPr lang="it-IT" sz="1100" kern="1200" baseline="0" noProof="0" dirty="0" err="1" smtClean="0">
                          <a:solidFill>
                            <a:srgbClr val="7030A0"/>
                          </a:solidFill>
                          <a:latin typeface="+mn-lt"/>
                          <a:ea typeface="+mn-ea"/>
                          <a:cs typeface="+mn-cs"/>
                        </a:rPr>
                        <a:t>pr</a:t>
                      </a:r>
                      <a:r>
                        <a:rPr lang="ro-RO" sz="1100" kern="1200" baseline="0" noProof="0" dirty="0" err="1" smtClean="0">
                          <a:solidFill>
                            <a:srgbClr val="7030A0"/>
                          </a:solidFill>
                          <a:latin typeface="+mn-lt"/>
                          <a:ea typeface="+mn-ea"/>
                          <a:cs typeface="+mn-cs"/>
                        </a:rPr>
                        <a:t>elucrare</a:t>
                      </a:r>
                      <a:r>
                        <a:rPr lang="ro-RO" sz="1100" kern="1200" baseline="0" noProof="0" dirty="0" smtClean="0">
                          <a:solidFill>
                            <a:srgbClr val="7030A0"/>
                          </a:solidFill>
                          <a:latin typeface="+mn-lt"/>
                          <a:ea typeface="+mn-ea"/>
                          <a:cs typeface="+mn-cs"/>
                        </a:rPr>
                        <a:t> </a:t>
                      </a:r>
                      <a:r>
                        <a:rPr lang="it-IT" sz="1100" kern="1200" baseline="0" noProof="0" dirty="0" smtClean="0">
                          <a:solidFill>
                            <a:srgbClr val="7030A0"/>
                          </a:solidFill>
                          <a:latin typeface="+mn-lt"/>
                          <a:ea typeface="+mn-ea"/>
                          <a:cs typeface="+mn-cs"/>
                        </a:rPr>
                        <a:t>–c15</a:t>
                      </a:r>
                      <a:endParaRPr lang="en-US" sz="1100" kern="1200" noProof="0" dirty="0" smtClean="0">
                        <a:solidFill>
                          <a:srgbClr val="7030A0"/>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kern="1200" noProof="0" dirty="0">
                        <a:solidFill>
                          <a:srgbClr val="7030A0"/>
                        </a:solidFill>
                        <a:latin typeface="+mn-lt"/>
                        <a:ea typeface="+mn-ea"/>
                        <a:cs typeface="+mn-cs"/>
                      </a:endParaRPr>
                    </a:p>
                  </a:txBody>
                  <a:tcPr/>
                </a:tc>
                <a:extLst>
                  <a:ext uri="{0D108BD9-81ED-4DB2-BD59-A6C34878D82A}">
                    <a16:rowId xmlns:a16="http://schemas.microsoft.com/office/drawing/2014/main" val="145216720"/>
                  </a:ext>
                </a:extLst>
              </a:tr>
              <a:tr h="6052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C13</a:t>
                      </a:r>
                      <a:r>
                        <a:rPr lang="ro-RO" sz="1100" kern="1200" dirty="0" smtClean="0">
                          <a:solidFill>
                            <a:schemeClr val="dk1"/>
                          </a:solidFill>
                          <a:latin typeface="+mn-lt"/>
                          <a:ea typeface="+mn-ea"/>
                          <a:cs typeface="+mn-cs"/>
                        </a:rPr>
                        <a:t>.</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Inginerie</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aerospațială</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autovehicule</a:t>
                      </a:r>
                      <a:r>
                        <a:rPr lang="en-US" sz="1100" kern="1200" dirty="0" smtClean="0">
                          <a:solidFill>
                            <a:schemeClr val="dk1"/>
                          </a:solidFill>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și</a:t>
                      </a:r>
                      <a:r>
                        <a:rPr lang="en-US" sz="1100" kern="1200" dirty="0" smtClean="0">
                          <a:solidFill>
                            <a:schemeClr val="dk1"/>
                          </a:solidFill>
                          <a:latin typeface="+mn-lt"/>
                          <a:ea typeface="+mn-ea"/>
                          <a:cs typeface="+mn-cs"/>
                        </a:rPr>
                        <a:t> </a:t>
                      </a:r>
                      <a:r>
                        <a:rPr lang="en-US" sz="1100" kern="1200" dirty="0" err="1" smtClean="0">
                          <a:solidFill>
                            <a:schemeClr val="dk1"/>
                          </a:solidFill>
                          <a:latin typeface="+mn-lt"/>
                          <a:ea typeface="+mn-ea"/>
                          <a:cs typeface="+mn-cs"/>
                        </a:rPr>
                        <a:t>transporturi</a:t>
                      </a:r>
                      <a:endParaRPr lang="en-US" sz="11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noProof="0" dirty="0" smtClean="0">
                          <a:solidFill>
                            <a:srgbClr val="7030A0"/>
                          </a:solidFill>
                          <a:latin typeface="+mn-lt"/>
                          <a:ea typeface="+mn-ea"/>
                          <a:cs typeface="+mn-cs"/>
                        </a:rPr>
                        <a:t>071 </a:t>
                      </a:r>
                      <a:r>
                        <a:rPr lang="it-IT" sz="1100" kern="1200" noProof="0" dirty="0" err="1" smtClean="0">
                          <a:solidFill>
                            <a:srgbClr val="7030A0"/>
                          </a:solidFill>
                          <a:latin typeface="+mn-lt"/>
                          <a:ea typeface="+mn-ea"/>
                          <a:cs typeface="+mn-cs"/>
                        </a:rPr>
                        <a:t>Inginerie</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şi</a:t>
                      </a:r>
                      <a:r>
                        <a:rPr lang="it-IT" sz="1100" kern="1200" noProof="0" dirty="0" smtClean="0">
                          <a:solidFill>
                            <a:srgbClr val="7030A0"/>
                          </a:solidFill>
                          <a:latin typeface="+mn-lt"/>
                          <a:ea typeface="+mn-ea"/>
                          <a:cs typeface="+mn-cs"/>
                        </a:rPr>
                        <a:t> </a:t>
                      </a:r>
                      <a:r>
                        <a:rPr lang="it-IT" sz="1100" kern="1200" noProof="0" dirty="0" err="1" smtClean="0">
                          <a:solidFill>
                            <a:srgbClr val="7030A0"/>
                          </a:solidFill>
                          <a:latin typeface="+mn-lt"/>
                          <a:ea typeface="+mn-ea"/>
                          <a:cs typeface="+mn-cs"/>
                        </a:rPr>
                        <a:t>meser</a:t>
                      </a:r>
                      <a:r>
                        <a:rPr lang="ro-RO" sz="1100" kern="1200" noProof="0" dirty="0" smtClean="0">
                          <a:solidFill>
                            <a:srgbClr val="7030A0"/>
                          </a:solidFill>
                          <a:latin typeface="+mn-lt"/>
                          <a:ea typeface="+mn-ea"/>
                          <a:cs typeface="+mn-cs"/>
                        </a:rPr>
                        <a:t>i</a:t>
                      </a:r>
                      <a:r>
                        <a:rPr lang="it-IT" sz="1100" kern="1200" noProof="0" dirty="0" smtClean="0">
                          <a:solidFill>
                            <a:srgbClr val="7030A0"/>
                          </a:solidFill>
                          <a:latin typeface="+mn-lt"/>
                          <a:ea typeface="+mn-ea"/>
                          <a:cs typeface="+mn-cs"/>
                        </a:rPr>
                        <a:t>i</a:t>
                      </a:r>
                      <a:r>
                        <a:rPr lang="it-IT" sz="1100" kern="1200" baseline="0" noProof="0" dirty="0" smtClean="0">
                          <a:solidFill>
                            <a:srgbClr val="7030A0"/>
                          </a:solidFill>
                          <a:latin typeface="+mn-lt"/>
                          <a:ea typeface="+mn-ea"/>
                          <a:cs typeface="+mn-cs"/>
                        </a:rPr>
                        <a:t> </a:t>
                      </a:r>
                      <a:r>
                        <a:rPr lang="it-IT" sz="1100" kern="1200" baseline="0" noProof="0" dirty="0" err="1" smtClean="0">
                          <a:solidFill>
                            <a:srgbClr val="7030A0"/>
                          </a:solidFill>
                          <a:latin typeface="+mn-lt"/>
                          <a:ea typeface="+mn-ea"/>
                          <a:cs typeface="+mn-cs"/>
                        </a:rPr>
                        <a:t>inginere</a:t>
                      </a:r>
                      <a:r>
                        <a:rPr lang="ro-RO" sz="1100" kern="1200" baseline="0" noProof="0" dirty="0" smtClean="0">
                          <a:solidFill>
                            <a:srgbClr val="7030A0"/>
                          </a:solidFill>
                          <a:latin typeface="+mn-lt"/>
                          <a:ea typeface="+mn-ea"/>
                          <a:cs typeface="+mn-cs"/>
                        </a:rPr>
                        <a:t>ș</a:t>
                      </a:r>
                      <a:r>
                        <a:rPr lang="it-IT" sz="1100" kern="1200" baseline="0" noProof="0" dirty="0" smtClean="0">
                          <a:solidFill>
                            <a:srgbClr val="7030A0"/>
                          </a:solidFill>
                          <a:latin typeface="+mn-lt"/>
                          <a:ea typeface="+mn-ea"/>
                          <a:cs typeface="+mn-cs"/>
                        </a:rPr>
                        <a:t>ti –c1</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100" kern="1200" baseline="0" noProof="0" dirty="0" smtClean="0">
                          <a:solidFill>
                            <a:srgbClr val="7030A0"/>
                          </a:solidFill>
                          <a:latin typeface="+mn-lt"/>
                          <a:ea typeface="+mn-ea"/>
                          <a:cs typeface="+mn-cs"/>
                        </a:rPr>
                        <a:t>104 </a:t>
                      </a:r>
                      <a:r>
                        <a:rPr lang="it-IT" sz="1100" kern="1200" baseline="0" noProof="0" dirty="0" err="1" smtClean="0">
                          <a:solidFill>
                            <a:srgbClr val="7030A0"/>
                          </a:solidFill>
                          <a:latin typeface="+mn-lt"/>
                          <a:ea typeface="+mn-ea"/>
                          <a:cs typeface="+mn-cs"/>
                        </a:rPr>
                        <a:t>Transport</a:t>
                      </a:r>
                      <a:r>
                        <a:rPr lang="it-IT" sz="1100" kern="1200" baseline="0" noProof="0" dirty="0" smtClean="0">
                          <a:solidFill>
                            <a:srgbClr val="7030A0"/>
                          </a:solidFill>
                          <a:latin typeface="+mn-lt"/>
                          <a:ea typeface="+mn-ea"/>
                          <a:cs typeface="+mn-cs"/>
                        </a:rPr>
                        <a:t> –c26</a:t>
                      </a:r>
                      <a:endParaRPr lang="ro-RO" sz="1100" kern="1200" noProof="0" dirty="0" smtClean="0">
                        <a:solidFill>
                          <a:srgbClr val="7030A0"/>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o-RO" sz="11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2628771843"/>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29</a:t>
            </a:fld>
            <a:endParaRPr lang="en-US"/>
          </a:p>
        </p:txBody>
      </p:sp>
    </p:spTree>
    <p:extLst>
      <p:ext uri="{BB962C8B-B14F-4D97-AF65-F5344CB8AC3E}">
        <p14:creationId xmlns:p14="http://schemas.microsoft.com/office/powerpoint/2010/main" val="238364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80302"/>
            <a:ext cx="8596668" cy="535459"/>
          </a:xfrm>
        </p:spPr>
        <p:txBody>
          <a:bodyPr>
            <a:normAutofit fontScale="90000"/>
          </a:bodyPr>
          <a:lstStyle/>
          <a:p>
            <a:r>
              <a:rPr lang="en-US" dirty="0" err="1" smtClean="0"/>
              <a:t>Continuare</a:t>
            </a:r>
            <a:r>
              <a:rPr lang="en-US" dirty="0" smtClean="0"/>
              <a:t> </a:t>
            </a:r>
            <a:endParaRPr lang="en-US" dirty="0"/>
          </a:p>
        </p:txBody>
      </p:sp>
      <p:sp>
        <p:nvSpPr>
          <p:cNvPr id="3" name="Content Placeholder 2"/>
          <p:cNvSpPr>
            <a:spLocks noGrp="1"/>
          </p:cNvSpPr>
          <p:nvPr>
            <p:ph idx="1"/>
          </p:nvPr>
        </p:nvSpPr>
        <p:spPr>
          <a:xfrm>
            <a:off x="677334" y="1598141"/>
            <a:ext cx="8596668" cy="4443221"/>
          </a:xfrm>
        </p:spPr>
        <p:txBody>
          <a:bodyPr>
            <a:normAutofit fontScale="85000" lnSpcReduction="10000"/>
          </a:bodyPr>
          <a:lstStyle/>
          <a:p>
            <a:r>
              <a:rPr lang="ro-RO" dirty="0">
                <a:latin typeface="Times New Roman" panose="02020603050405020304" pitchFamily="18" charset="0"/>
                <a:cs typeface="Times New Roman" panose="02020603050405020304" pitchFamily="18" charset="0"/>
              </a:rPr>
              <a:t>6. </a:t>
            </a:r>
            <a:r>
              <a:rPr lang="en-US" b="1" dirty="0" err="1">
                <a:latin typeface="Times New Roman" panose="02020603050405020304" pitchFamily="18" charset="0"/>
                <a:cs typeface="Times New Roman" panose="02020603050405020304" pitchFamily="18" charset="0"/>
              </a:rPr>
              <a:t>Recomandarea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Consiliului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20 </a:t>
            </a:r>
            <a:r>
              <a:rPr lang="en-US" dirty="0" err="1">
                <a:latin typeface="Times New Roman" panose="02020603050405020304" pitchFamily="18" charset="0"/>
                <a:cs typeface="Times New Roman" panose="02020603050405020304" pitchFamily="18" charset="0"/>
              </a:rPr>
              <a:t>noiembrie</a:t>
            </a:r>
            <a:r>
              <a:rPr lang="en-US" dirty="0">
                <a:latin typeface="Times New Roman" panose="02020603050405020304" pitchFamily="18" charset="0"/>
                <a:cs typeface="Times New Roman" panose="02020603050405020304" pitchFamily="18" charset="0"/>
              </a:rPr>
              <a:t> 2017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monitorizarea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parcursului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profesional</a:t>
            </a:r>
            <a:r>
              <a:rPr lang="en-US" dirty="0">
                <a:solidFill>
                  <a:srgbClr val="FF0000"/>
                </a:solidFill>
                <a:latin typeface="Times New Roman" panose="02020603050405020304" pitchFamily="18" charset="0"/>
                <a:cs typeface="Times New Roman" panose="02020603050405020304" pitchFamily="18" charset="0"/>
              </a:rPr>
              <a:t> al </a:t>
            </a:r>
            <a:r>
              <a:rPr lang="en-US" dirty="0" err="1" smtClean="0">
                <a:solidFill>
                  <a:srgbClr val="FF0000"/>
                </a:solidFill>
                <a:latin typeface="Times New Roman" panose="02020603050405020304" pitchFamily="18" charset="0"/>
                <a:cs typeface="Times New Roman" panose="02020603050405020304" pitchFamily="18" charset="0"/>
              </a:rPr>
              <a:t>absolvenților</a:t>
            </a:r>
            <a:endParaRPr lang="en-US" dirty="0" smtClean="0">
              <a:solidFill>
                <a:srgbClr val="FF0000"/>
              </a:solidFill>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7</a:t>
            </a:r>
            <a:r>
              <a:rPr lang="ro-RO"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Decizia</a:t>
            </a:r>
            <a:r>
              <a:rPr lang="en-US" b="1" dirty="0">
                <a:latin typeface="Times New Roman" panose="02020603050405020304" pitchFamily="18" charset="0"/>
                <a:cs typeface="Times New Roman" panose="02020603050405020304" pitchFamily="18" charset="0"/>
              </a:rPr>
              <a:t> (UE) 2018/646 a </a:t>
            </a:r>
            <a:r>
              <a:rPr lang="en-US" b="1" dirty="0" err="1">
                <a:latin typeface="Times New Roman" panose="02020603050405020304" pitchFamily="18" charset="0"/>
                <a:cs typeface="Times New Roman" panose="02020603050405020304" pitchFamily="18" charset="0"/>
              </a:rPr>
              <a:t>Parlamentului</a:t>
            </a:r>
            <a:r>
              <a:rPr lang="en-US" b="1" dirty="0">
                <a:latin typeface="Times New Roman" panose="02020603050405020304" pitchFamily="18" charset="0"/>
                <a:cs typeface="Times New Roman" panose="02020603050405020304" pitchFamily="18" charset="0"/>
              </a:rPr>
              <a:t> European </a:t>
            </a:r>
            <a:r>
              <a:rPr lang="en-US" b="1" dirty="0" err="1">
                <a:latin typeface="Times New Roman" panose="02020603050405020304" pitchFamily="18" charset="0"/>
                <a:cs typeface="Times New Roman" panose="02020603050405020304" pitchFamily="18" charset="0"/>
              </a:rPr>
              <a:t>Și</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Consiliului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18 </a:t>
            </a:r>
            <a:r>
              <a:rPr lang="en-US" dirty="0" err="1">
                <a:latin typeface="Times New Roman" panose="02020603050405020304" pitchFamily="18" charset="0"/>
                <a:cs typeface="Times New Roman" panose="02020603050405020304" pitchFamily="18" charset="0"/>
              </a:rPr>
              <a:t>aprilie</a:t>
            </a:r>
            <a:r>
              <a:rPr lang="en-US" dirty="0">
                <a:latin typeface="Times New Roman" panose="02020603050405020304" pitchFamily="18" charset="0"/>
                <a:cs typeface="Times New Roman" panose="02020603050405020304" pitchFamily="18" charset="0"/>
              </a:rPr>
              <a:t> 2018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un </a:t>
            </a:r>
            <a:r>
              <a:rPr lang="en-US" dirty="0" err="1">
                <a:solidFill>
                  <a:srgbClr val="FF0000"/>
                </a:solidFill>
                <a:latin typeface="Times New Roman" panose="02020603050405020304" pitchFamily="18" charset="0"/>
                <a:cs typeface="Times New Roman" panose="02020603050405020304" pitchFamily="18" charset="0"/>
              </a:rPr>
              <a:t>cadru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comun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pentru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furnizarea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unor</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servicii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mai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bune</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pentru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aptitudini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și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calificări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Europass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abrogare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Deciziei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nr</a:t>
            </a:r>
            <a:r>
              <a:rPr lang="en-US" dirty="0">
                <a:latin typeface="Times New Roman" panose="02020603050405020304" pitchFamily="18" charset="0"/>
                <a:cs typeface="Times New Roman" panose="02020603050405020304" pitchFamily="18" charset="0"/>
              </a:rPr>
              <a:t>. 2241/2004/CE</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8. </a:t>
            </a:r>
            <a:r>
              <a:rPr lang="en-US" b="1" dirty="0">
                <a:latin typeface="Times New Roman" panose="02020603050405020304" pitchFamily="18" charset="0"/>
                <a:cs typeface="Times New Roman" panose="02020603050405020304" pitchFamily="18" charset="0"/>
              </a:rPr>
              <a:t>Communication</a:t>
            </a:r>
            <a:r>
              <a:rPr lang="en-US" dirty="0">
                <a:latin typeface="Times New Roman" panose="02020603050405020304" pitchFamily="18" charset="0"/>
                <a:cs typeface="Times New Roman" panose="02020603050405020304" pitchFamily="18" charset="0"/>
              </a:rPr>
              <a:t> from the Commission to the European Parliament, the  European Council, the Council, the European Economic And Social Committee and the Committee of the Regions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Construirea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unei</a:t>
            </a:r>
            <a:r>
              <a:rPr lang="en-US" dirty="0" smtClean="0">
                <a:latin typeface="Times New Roman" panose="02020603050405020304" pitchFamily="18" charset="0"/>
                <a:cs typeface="Times New Roman" panose="02020603050405020304" pitchFamily="18" charset="0"/>
              </a:rPr>
              <a:t> Europe </a:t>
            </a:r>
            <a:r>
              <a:rPr lang="en-US" dirty="0" err="1" smtClean="0">
                <a:latin typeface="Times New Roman" panose="02020603050405020304" pitchFamily="18" charset="0"/>
                <a:cs typeface="Times New Roman" panose="02020603050405020304" pitchFamily="18" charset="0"/>
              </a:rPr>
              <a:t>mai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puternice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rolul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tinerilor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politici</a:t>
            </a:r>
            <a:r>
              <a:rPr lang="en-US" dirty="0" smtClean="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educatie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cultura</a:t>
            </a:r>
            <a:r>
              <a:rPr lang="en-US"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a:t>
            </a:r>
            <a:r>
              <a:rPr lang="ro-RO" dirty="0">
                <a:latin typeface="Times New Roman" panose="02020603050405020304" pitchFamily="18" charset="0"/>
                <a:cs typeface="Times New Roman" panose="02020603050405020304" pitchFamily="18" charset="0"/>
              </a:rPr>
              <a:t>22.05.2018)</a:t>
            </a:r>
            <a:br>
              <a:rPr lang="ro-RO"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9. </a:t>
            </a:r>
            <a:r>
              <a:rPr lang="en-US" b="1" dirty="0" err="1">
                <a:latin typeface="Times New Roman" panose="02020603050405020304" pitchFamily="18" charset="0"/>
                <a:cs typeface="Times New Roman" panose="02020603050405020304" pitchFamily="18" charset="0"/>
              </a:rPr>
              <a:t>Recomandarea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Consiliului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22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2018 </a:t>
            </a:r>
            <a:r>
              <a:rPr lang="en-US" dirty="0" err="1">
                <a:latin typeface="Times New Roman" panose="02020603050405020304" pitchFamily="18" charset="0"/>
                <a:cs typeface="Times New Roman" panose="02020603050405020304" pitchFamily="18" charset="0"/>
              </a:rPr>
              <a:t>privind</a:t>
            </a:r>
            <a:r>
              <a:rPr lang="en-US" dirty="0">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competențele-cheie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învățarea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tot </a:t>
            </a:r>
            <a:r>
              <a:rPr lang="en-US" dirty="0" err="1">
                <a:latin typeface="Times New Roman" panose="02020603050405020304" pitchFamily="18" charset="0"/>
                <a:cs typeface="Times New Roman" panose="02020603050405020304" pitchFamily="18" charset="0"/>
              </a:rPr>
              <a:t>parcursul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vieții</a:t>
            </a:r>
            <a:endParaRPr lang="en-US" dirty="0" smtClean="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10. </a:t>
            </a:r>
            <a:r>
              <a:rPr lang="en-US" b="1" dirty="0">
                <a:latin typeface="Times New Roman" panose="02020603050405020304" pitchFamily="18" charset="0"/>
                <a:cs typeface="Times New Roman" panose="02020603050405020304" pitchFamily="18" charset="0"/>
              </a:rPr>
              <a:t>Proposal for a Council Recommendation </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privind</a:t>
            </a:r>
            <a:r>
              <a:rPr lang="en-US" b="1" dirty="0" smtClean="0">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promovarea</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recunoasteri</a:t>
            </a:r>
            <a:r>
              <a:rPr lang="en-US" b="1" dirty="0" smtClean="0">
                <a:solidFill>
                  <a:srgbClr val="FF0000"/>
                </a:solidFill>
                <a:latin typeface="Times New Roman" panose="02020603050405020304" pitchFamily="18" charset="0"/>
                <a:cs typeface="Times New Roman" panose="02020603050405020304" pitchFamily="18" charset="0"/>
              </a:rPr>
              <a:t> automate </a:t>
            </a:r>
            <a:r>
              <a:rPr lang="en-US" b="1" dirty="0" err="1" smtClean="0">
                <a:latin typeface="Times New Roman" panose="02020603050405020304" pitchFamily="18" charset="0"/>
                <a:cs typeface="Times New Roman" panose="02020603050405020304" pitchFamily="18" charset="0"/>
              </a:rPr>
              <a:t>si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mutale</a:t>
            </a:r>
            <a:r>
              <a:rPr lang="en-US" b="1" dirty="0" smtClean="0">
                <a:latin typeface="Times New Roman" panose="02020603050405020304" pitchFamily="18" charset="0"/>
                <a:cs typeface="Times New Roman" panose="02020603050405020304" pitchFamily="18" charset="0"/>
              </a:rPr>
              <a:t> a </a:t>
            </a:r>
            <a:r>
              <a:rPr lang="en-US" b="1" dirty="0" err="1" smtClean="0">
                <a:latin typeface="Times New Roman" panose="02020603050405020304" pitchFamily="18" charset="0"/>
                <a:cs typeface="Times New Roman" panose="02020603050405020304" pitchFamily="18" charset="0"/>
              </a:rPr>
              <a:t>diplomelor</a:t>
            </a:r>
            <a:r>
              <a:rPr lang="en-US" b="1" dirty="0" smtClean="0">
                <a:latin typeface="Times New Roman" panose="02020603050405020304" pitchFamily="18" charset="0"/>
                <a:cs typeface="Times New Roman" panose="02020603050405020304" pitchFamily="18" charset="0"/>
              </a:rPr>
              <a:t> din  </a:t>
            </a:r>
            <a:r>
              <a:rPr lang="en-US" b="1" dirty="0" err="1" smtClean="0">
                <a:latin typeface="Times New Roman" panose="02020603050405020304" pitchFamily="18" charset="0"/>
                <a:cs typeface="Times New Roman" panose="02020603050405020304" pitchFamily="18" charset="0"/>
              </a:rPr>
              <a:t>invatamantul</a:t>
            </a:r>
            <a:r>
              <a:rPr lang="en-US" b="1" dirty="0" smtClean="0">
                <a:latin typeface="Times New Roman" panose="02020603050405020304" pitchFamily="18" charset="0"/>
                <a:cs typeface="Times New Roman" panose="02020603050405020304" pitchFamily="18" charset="0"/>
              </a:rPr>
              <a:t> superior </a:t>
            </a:r>
            <a:r>
              <a:rPr lang="en-US" b="1" dirty="0" err="1" smtClean="0">
                <a:latin typeface="Times New Roman" panose="02020603050405020304" pitchFamily="18" charset="0"/>
                <a:cs typeface="Times New Roman" panose="02020603050405020304" pitchFamily="18" charset="0"/>
              </a:rPr>
              <a:t>si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secundar</a:t>
            </a:r>
            <a:r>
              <a:rPr lang="en-US" b="1" dirty="0" smtClean="0">
                <a:latin typeface="Times New Roman" panose="02020603050405020304" pitchFamily="18" charset="0"/>
                <a:cs typeface="Times New Roman" panose="02020603050405020304" pitchFamily="18" charset="0"/>
              </a:rPr>
              <a:t> superior </a:t>
            </a:r>
            <a:r>
              <a:rPr lang="en-US" b="1" dirty="0" err="1" smtClean="0">
                <a:latin typeface="Times New Roman" panose="02020603050405020304" pitchFamily="18" charset="0"/>
                <a:cs typeface="Times New Roman" panose="02020603050405020304" pitchFamily="18" charset="0"/>
              </a:rPr>
              <a:t>si</a:t>
            </a:r>
            <a:r>
              <a:rPr lang="en-US" b="1" dirty="0" smtClean="0">
                <a:latin typeface="Times New Roman" panose="02020603050405020304" pitchFamily="18" charset="0"/>
                <a:cs typeface="Times New Roman" panose="02020603050405020304" pitchFamily="18" charset="0"/>
              </a:rPr>
              <a:t> a </a:t>
            </a:r>
            <a:r>
              <a:rPr lang="en-US" b="1" dirty="0" err="1" smtClean="0">
                <a:solidFill>
                  <a:srgbClr val="FF0000"/>
                </a:solidFill>
                <a:latin typeface="Times New Roman" panose="02020603050405020304" pitchFamily="18" charset="0"/>
                <a:cs typeface="Times New Roman" panose="02020603050405020304" pitchFamily="18" charset="0"/>
              </a:rPr>
              <a:t>rezultatelor</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invatari</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pentru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perioadele</a:t>
            </a:r>
            <a:r>
              <a:rPr lang="en-US" b="1" dirty="0" smtClean="0">
                <a:latin typeface="Times New Roman" panose="02020603050405020304" pitchFamily="18" charset="0"/>
                <a:cs typeface="Times New Roman" panose="02020603050405020304" pitchFamily="18" charset="0"/>
              </a:rPr>
              <a:t> de </a:t>
            </a:r>
            <a:r>
              <a:rPr lang="en-US" b="1" dirty="0" err="1" smtClean="0">
                <a:latin typeface="Times New Roman" panose="02020603050405020304" pitchFamily="18" charset="0"/>
                <a:cs typeface="Times New Roman" panose="02020603050405020304" pitchFamily="18" charset="0"/>
              </a:rPr>
              <a:t>invatare</a:t>
            </a:r>
            <a:r>
              <a:rPr lang="en-US" b="1" dirty="0" smtClean="0">
                <a:latin typeface="Times New Roman" panose="02020603050405020304" pitchFamily="18" charset="0"/>
                <a:cs typeface="Times New Roman" panose="02020603050405020304" pitchFamily="18" charset="0"/>
              </a:rPr>
              <a:t> in </a:t>
            </a:r>
            <a:r>
              <a:rPr lang="en-US" b="1" dirty="0" err="1" smtClean="0">
                <a:latin typeface="Times New Roman" panose="02020603050405020304" pitchFamily="18" charset="0"/>
                <a:cs typeface="Times New Roman" panose="02020603050405020304" pitchFamily="18" charset="0"/>
              </a:rPr>
              <a:t>strainatate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22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2018</a:t>
            </a: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
            </a:r>
            <a:br>
              <a:rPr lang="ro-RO" dirty="0">
                <a:latin typeface="Times New Roman" panose="02020603050405020304" pitchFamily="18" charset="0"/>
                <a:cs typeface="Times New Roman" panose="02020603050405020304" pitchFamily="18" charset="0"/>
              </a:rPr>
            </a:b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3</a:t>
            </a:fld>
            <a:endParaRPr lang="en-US"/>
          </a:p>
        </p:txBody>
      </p:sp>
    </p:spTree>
    <p:extLst>
      <p:ext uri="{BB962C8B-B14F-4D97-AF65-F5344CB8AC3E}">
        <p14:creationId xmlns:p14="http://schemas.microsoft.com/office/powerpoint/2010/main" val="2906997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9863"/>
            <a:ext cx="8596668" cy="707366"/>
          </a:xfrm>
        </p:spPr>
        <p:txBody>
          <a:bodyPr>
            <a:normAutofit/>
          </a:bodyPr>
          <a:lstStyle/>
          <a:p>
            <a:pPr algn="ctr"/>
            <a:r>
              <a:rPr lang="ro-RO" sz="3200" dirty="0" smtClean="0"/>
              <a:t>Comisii CNATDCU – corelare ISCED</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2352546"/>
              </p:ext>
            </p:extLst>
          </p:nvPr>
        </p:nvGraphicFramePr>
        <p:xfrm>
          <a:off x="677334" y="1725283"/>
          <a:ext cx="8285512" cy="4784304"/>
        </p:xfrm>
        <a:graphic>
          <a:graphicData uri="http://schemas.openxmlformats.org/drawingml/2006/table">
            <a:tbl>
              <a:tblPr firstRow="1" bandRow="1">
                <a:tableStyleId>{5C22544A-7EE6-4342-B048-85BDC9FD1C3A}</a:tableStyleId>
              </a:tblPr>
              <a:tblGrid>
                <a:gridCol w="4138370">
                  <a:extLst>
                    <a:ext uri="{9D8B030D-6E8A-4147-A177-3AD203B41FA5}">
                      <a16:colId xmlns:a16="http://schemas.microsoft.com/office/drawing/2014/main" val="1754600076"/>
                    </a:ext>
                  </a:extLst>
                </a:gridCol>
                <a:gridCol w="4147142">
                  <a:extLst>
                    <a:ext uri="{9D8B030D-6E8A-4147-A177-3AD203B41FA5}">
                      <a16:colId xmlns:a16="http://schemas.microsoft.com/office/drawing/2014/main" val="3877415956"/>
                    </a:ext>
                  </a:extLst>
                </a:gridCol>
              </a:tblGrid>
              <a:tr h="352589">
                <a:tc>
                  <a:txBody>
                    <a:bodyPr/>
                    <a:lstStyle/>
                    <a:p>
                      <a:r>
                        <a:rPr lang="en-US" sz="1100" dirty="0" err="1" smtClean="0"/>
                        <a:t>Comisii</a:t>
                      </a:r>
                      <a:r>
                        <a:rPr lang="en-US" sz="1100" dirty="0" smtClean="0"/>
                        <a:t> </a:t>
                      </a:r>
                      <a:r>
                        <a:rPr lang="ro-RO" sz="1100" dirty="0" smtClean="0"/>
                        <a:t>CNATDCU</a:t>
                      </a:r>
                      <a:r>
                        <a:rPr lang="en-US" sz="1100" dirty="0" smtClean="0"/>
                        <a:t> </a:t>
                      </a:r>
                      <a:r>
                        <a:rPr lang="ro-RO" sz="1100" dirty="0" smtClean="0"/>
                        <a:t>î</a:t>
                      </a:r>
                      <a:r>
                        <a:rPr lang="en-US" sz="1100" dirty="0" smtClean="0"/>
                        <a:t>n </a:t>
                      </a:r>
                      <a:r>
                        <a:rPr lang="en-US" sz="1100" dirty="0" err="1" smtClean="0"/>
                        <a:t>prezent</a:t>
                      </a:r>
                      <a:r>
                        <a:rPr lang="ro-RO" sz="1100" dirty="0" smtClean="0"/>
                        <a:t> - 35</a:t>
                      </a:r>
                      <a:endParaRPr lang="en-US" sz="1100" dirty="0"/>
                    </a:p>
                  </a:txBody>
                  <a:tcPr/>
                </a:tc>
                <a:tc>
                  <a:txBody>
                    <a:bodyPr/>
                    <a:lstStyle/>
                    <a:p>
                      <a:r>
                        <a:rPr lang="ro-RO" sz="1100" dirty="0" smtClean="0">
                          <a:solidFill>
                            <a:srgbClr val="7030A0"/>
                          </a:solidFill>
                        </a:rPr>
                        <a:t>Corelare cu </a:t>
                      </a:r>
                      <a:r>
                        <a:rPr lang="ro-RO" sz="1100" baseline="0" dirty="0" smtClean="0">
                          <a:solidFill>
                            <a:srgbClr val="7030A0"/>
                          </a:solidFill>
                        </a:rPr>
                        <a:t>domeniul detaliat ISCED - 26</a:t>
                      </a:r>
                      <a:endParaRPr lang="en-US" sz="1100" dirty="0">
                        <a:solidFill>
                          <a:srgbClr val="7030A0"/>
                        </a:solidFill>
                      </a:endParaRPr>
                    </a:p>
                  </a:txBody>
                  <a:tcPr/>
                </a:tc>
                <a:extLst>
                  <a:ext uri="{0D108BD9-81ED-4DB2-BD59-A6C34878D82A}">
                    <a16:rowId xmlns:a16="http://schemas.microsoft.com/office/drawing/2014/main" val="2058535644"/>
                  </a:ext>
                </a:extLst>
              </a:tr>
              <a:tr h="296846">
                <a:tc>
                  <a:txBody>
                    <a:bodyPr/>
                    <a:lstStyle/>
                    <a:p>
                      <a:r>
                        <a:rPr lang="en-US" sz="1200" kern="1200" dirty="0" smtClean="0">
                          <a:solidFill>
                            <a:schemeClr val="dk1"/>
                          </a:solidFill>
                          <a:latin typeface="+mn-lt"/>
                          <a:ea typeface="+mn-ea"/>
                          <a:cs typeface="+mn-cs"/>
                        </a:rPr>
                        <a:t>C14</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Ingineria</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resurselor</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vegetale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și</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animale</a:t>
                      </a:r>
                      <a:endParaRPr lang="en-US" sz="1200" kern="1200" dirty="0">
                        <a:solidFill>
                          <a:schemeClr val="dk1"/>
                        </a:solidFill>
                        <a:latin typeface="+mn-lt"/>
                        <a:ea typeface="+mn-ea"/>
                        <a:cs typeface="+mn-cs"/>
                      </a:endParaRPr>
                    </a:p>
                  </a:txBody>
                  <a:tcPr/>
                </a:tc>
                <a:tc>
                  <a:txBody>
                    <a:bodyPr/>
                    <a:lstStyle/>
                    <a:p>
                      <a:r>
                        <a:rPr lang="it-IT" sz="1200" kern="1200" dirty="0" smtClean="0">
                          <a:solidFill>
                            <a:srgbClr val="7030A0"/>
                          </a:solidFill>
                          <a:latin typeface="+mn-lt"/>
                          <a:ea typeface="+mn-ea"/>
                          <a:cs typeface="+mn-cs"/>
                        </a:rPr>
                        <a:t>081</a:t>
                      </a:r>
                      <a:r>
                        <a:rPr lang="it-IT" sz="1200" kern="1200" baseline="0" dirty="0" smtClean="0">
                          <a:solidFill>
                            <a:srgbClr val="7030A0"/>
                          </a:solidFill>
                          <a:latin typeface="+mn-lt"/>
                          <a:ea typeface="+mn-ea"/>
                          <a:cs typeface="+mn-cs"/>
                        </a:rPr>
                        <a:t> </a:t>
                      </a:r>
                      <a:r>
                        <a:rPr lang="it-IT" sz="1200" kern="1200" baseline="0" dirty="0" err="1" smtClean="0">
                          <a:solidFill>
                            <a:srgbClr val="7030A0"/>
                          </a:solidFill>
                          <a:latin typeface="+mn-lt"/>
                          <a:ea typeface="+mn-ea"/>
                          <a:cs typeface="+mn-cs"/>
                        </a:rPr>
                        <a:t>Agricultur</a:t>
                      </a:r>
                      <a:r>
                        <a:rPr lang="ro-RO" sz="1200" kern="1200" baseline="0" dirty="0" smtClean="0">
                          <a:solidFill>
                            <a:srgbClr val="7030A0"/>
                          </a:solidFill>
                          <a:latin typeface="+mn-lt"/>
                          <a:ea typeface="+mn-ea"/>
                          <a:cs typeface="+mn-cs"/>
                        </a:rPr>
                        <a:t>ă</a:t>
                      </a:r>
                      <a:r>
                        <a:rPr lang="it-IT" sz="1200" kern="1200" baseline="0" dirty="0" smtClean="0">
                          <a:solidFill>
                            <a:srgbClr val="7030A0"/>
                          </a:solidFill>
                          <a:latin typeface="+mn-lt"/>
                          <a:ea typeface="+mn-ea"/>
                          <a:cs typeface="+mn-cs"/>
                        </a:rPr>
                        <a:t> –c17,c18,c19,</a:t>
                      </a:r>
                      <a:endParaRPr lang="en-US" sz="1200" kern="1200" dirty="0">
                        <a:solidFill>
                          <a:srgbClr val="7030A0"/>
                        </a:solidFill>
                        <a:latin typeface="+mn-lt"/>
                        <a:ea typeface="+mn-ea"/>
                        <a:cs typeface="+mn-cs"/>
                      </a:endParaRPr>
                    </a:p>
                  </a:txBody>
                  <a:tcPr/>
                </a:tc>
                <a:extLst>
                  <a:ext uri="{0D108BD9-81ED-4DB2-BD59-A6C34878D82A}">
                    <a16:rowId xmlns:a16="http://schemas.microsoft.com/office/drawing/2014/main" val="3873729007"/>
                  </a:ext>
                </a:extLst>
              </a:tr>
              <a:tr h="296846">
                <a:tc>
                  <a:txBody>
                    <a:bodyPr/>
                    <a:lstStyle/>
                    <a:p>
                      <a:r>
                        <a:rPr lang="en-US" sz="1200" kern="1200" dirty="0" smtClean="0">
                          <a:solidFill>
                            <a:schemeClr val="dk1"/>
                          </a:solidFill>
                          <a:latin typeface="+mn-lt"/>
                          <a:ea typeface="+mn-ea"/>
                          <a:cs typeface="+mn-cs"/>
                        </a:rPr>
                        <a:t>C15</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Calculatoare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tehnologia</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informației</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și</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ingineria</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sistemelor</a:t>
                      </a:r>
                      <a:endParaRPr lang="en-US" sz="1200" kern="1200" dirty="0">
                        <a:solidFill>
                          <a:schemeClr val="dk1"/>
                        </a:solidFill>
                        <a:latin typeface="+mn-lt"/>
                        <a:ea typeface="+mn-ea"/>
                        <a:cs typeface="+mn-cs"/>
                      </a:endParaRPr>
                    </a:p>
                  </a:txBody>
                  <a:tcPr/>
                </a:tc>
                <a:tc>
                  <a:txBody>
                    <a:bodyPr/>
                    <a:lstStyle/>
                    <a:p>
                      <a:r>
                        <a:rPr lang="en-US" sz="1200" kern="1200" dirty="0" smtClean="0">
                          <a:solidFill>
                            <a:srgbClr val="7030A0"/>
                          </a:solidFill>
                          <a:latin typeface="+mn-lt"/>
                          <a:ea typeface="+mn-ea"/>
                          <a:cs typeface="+mn-cs"/>
                        </a:rPr>
                        <a:t>061 TIC-c13</a:t>
                      </a:r>
                      <a:endParaRPr lang="en-US" sz="1200" kern="1200" dirty="0">
                        <a:solidFill>
                          <a:srgbClr val="7030A0"/>
                        </a:solidFill>
                        <a:latin typeface="+mn-lt"/>
                        <a:ea typeface="+mn-ea"/>
                        <a:cs typeface="+mn-cs"/>
                      </a:endParaRPr>
                    </a:p>
                  </a:txBody>
                  <a:tcPr/>
                </a:tc>
                <a:extLst>
                  <a:ext uri="{0D108BD9-81ED-4DB2-BD59-A6C34878D82A}">
                    <a16:rowId xmlns:a16="http://schemas.microsoft.com/office/drawing/2014/main" val="3417809024"/>
                  </a:ext>
                </a:extLst>
              </a:tr>
              <a:tr h="296846">
                <a:tc>
                  <a:txBody>
                    <a:bodyPr/>
                    <a:lstStyle/>
                    <a:p>
                      <a:r>
                        <a:rPr lang="en-US" sz="1200" kern="1200" dirty="0" smtClean="0">
                          <a:solidFill>
                            <a:schemeClr val="dk1"/>
                          </a:solidFill>
                          <a:latin typeface="+mn-lt"/>
                          <a:ea typeface="+mn-ea"/>
                          <a:cs typeface="+mn-cs"/>
                        </a:rPr>
                        <a:t>C16</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Inginerie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industrială</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și</a:t>
                      </a:r>
                      <a:r>
                        <a:rPr lang="en-US" sz="1200" kern="1200" dirty="0" smtClean="0">
                          <a:solidFill>
                            <a:schemeClr val="dk1"/>
                          </a:solidFill>
                          <a:latin typeface="+mn-lt"/>
                          <a:ea typeface="+mn-ea"/>
                          <a:cs typeface="+mn-cs"/>
                        </a:rPr>
                        <a:t> management</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noProof="0" dirty="0" smtClean="0">
                          <a:solidFill>
                            <a:srgbClr val="7030A0"/>
                          </a:solidFill>
                          <a:latin typeface="+mn-lt"/>
                          <a:ea typeface="+mn-ea"/>
                          <a:cs typeface="+mn-cs"/>
                        </a:rPr>
                        <a:t>071 </a:t>
                      </a:r>
                      <a:r>
                        <a:rPr lang="it-IT" sz="1200" kern="1200" noProof="0" dirty="0" err="1" smtClean="0">
                          <a:solidFill>
                            <a:srgbClr val="7030A0"/>
                          </a:solidFill>
                          <a:latin typeface="+mn-lt"/>
                          <a:ea typeface="+mn-ea"/>
                          <a:cs typeface="+mn-cs"/>
                        </a:rPr>
                        <a:t>Inginerie</a:t>
                      </a:r>
                      <a:r>
                        <a:rPr lang="it-IT" sz="1200" kern="1200" noProof="0" dirty="0" smtClean="0">
                          <a:solidFill>
                            <a:srgbClr val="7030A0"/>
                          </a:solidFill>
                          <a:latin typeface="+mn-lt"/>
                          <a:ea typeface="+mn-ea"/>
                          <a:cs typeface="+mn-cs"/>
                        </a:rPr>
                        <a:t> </a:t>
                      </a:r>
                      <a:r>
                        <a:rPr lang="it-IT" sz="1200" kern="1200" noProof="0" dirty="0" err="1" smtClean="0">
                          <a:solidFill>
                            <a:srgbClr val="7030A0"/>
                          </a:solidFill>
                          <a:latin typeface="+mn-lt"/>
                          <a:ea typeface="+mn-ea"/>
                          <a:cs typeface="+mn-cs"/>
                        </a:rPr>
                        <a:t>şi</a:t>
                      </a:r>
                      <a:r>
                        <a:rPr lang="it-IT" sz="1200" kern="1200" noProof="0" dirty="0" smtClean="0">
                          <a:solidFill>
                            <a:srgbClr val="7030A0"/>
                          </a:solidFill>
                          <a:latin typeface="+mn-lt"/>
                          <a:ea typeface="+mn-ea"/>
                          <a:cs typeface="+mn-cs"/>
                        </a:rPr>
                        <a:t> meseri</a:t>
                      </a:r>
                      <a:r>
                        <a:rPr lang="it-IT" sz="1200" kern="1200" baseline="0" noProof="0" dirty="0" smtClean="0">
                          <a:solidFill>
                            <a:srgbClr val="7030A0"/>
                          </a:solidFill>
                          <a:latin typeface="+mn-lt"/>
                          <a:ea typeface="+mn-ea"/>
                          <a:cs typeface="+mn-cs"/>
                        </a:rPr>
                        <a:t> </a:t>
                      </a:r>
                      <a:r>
                        <a:rPr lang="it-IT" sz="1200" kern="1200" baseline="0" noProof="0" dirty="0" err="1" smtClean="0">
                          <a:solidFill>
                            <a:srgbClr val="7030A0"/>
                          </a:solidFill>
                          <a:latin typeface="+mn-lt"/>
                          <a:ea typeface="+mn-ea"/>
                          <a:cs typeface="+mn-cs"/>
                        </a:rPr>
                        <a:t>inginere</a:t>
                      </a:r>
                      <a:r>
                        <a:rPr lang="ro-RO" sz="1200" kern="1200" baseline="0" noProof="0" dirty="0" smtClean="0">
                          <a:solidFill>
                            <a:srgbClr val="7030A0"/>
                          </a:solidFill>
                          <a:latin typeface="+mn-lt"/>
                          <a:ea typeface="+mn-ea"/>
                          <a:cs typeface="+mn-cs"/>
                        </a:rPr>
                        <a:t>ș</a:t>
                      </a:r>
                      <a:r>
                        <a:rPr lang="it-IT" sz="1200" kern="1200" baseline="0" noProof="0" dirty="0" smtClean="0">
                          <a:solidFill>
                            <a:srgbClr val="7030A0"/>
                          </a:solidFill>
                          <a:latin typeface="+mn-lt"/>
                          <a:ea typeface="+mn-ea"/>
                          <a:cs typeface="+mn-cs"/>
                        </a:rPr>
                        <a:t>ti –c14</a:t>
                      </a:r>
                      <a:endParaRPr lang="ro-RO" sz="1200" kern="1200" noProof="0" dirty="0" smtClean="0">
                        <a:solidFill>
                          <a:srgbClr val="7030A0"/>
                        </a:solidFill>
                        <a:latin typeface="+mn-lt"/>
                        <a:ea typeface="+mn-ea"/>
                        <a:cs typeface="+mn-cs"/>
                      </a:endParaRPr>
                    </a:p>
                  </a:txBody>
                  <a:tcPr anchor="ctr"/>
                </a:tc>
                <a:extLst>
                  <a:ext uri="{0D108BD9-81ED-4DB2-BD59-A6C34878D82A}">
                    <a16:rowId xmlns:a16="http://schemas.microsoft.com/office/drawing/2014/main" val="1430437210"/>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C17</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Inginerie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mecanică</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mecatronică</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și</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robotică</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noProof="0" dirty="0" smtClean="0">
                          <a:solidFill>
                            <a:srgbClr val="7030A0"/>
                          </a:solidFill>
                          <a:latin typeface="+mn-lt"/>
                          <a:ea typeface="+mn-ea"/>
                          <a:cs typeface="+mn-cs"/>
                        </a:rPr>
                        <a:t>071 </a:t>
                      </a:r>
                      <a:r>
                        <a:rPr lang="it-IT" sz="1200" kern="1200" noProof="0" dirty="0" err="1" smtClean="0">
                          <a:solidFill>
                            <a:srgbClr val="7030A0"/>
                          </a:solidFill>
                          <a:latin typeface="+mn-lt"/>
                          <a:ea typeface="+mn-ea"/>
                          <a:cs typeface="+mn-cs"/>
                        </a:rPr>
                        <a:t>Inginerie</a:t>
                      </a:r>
                      <a:r>
                        <a:rPr lang="it-IT" sz="1200" kern="1200" noProof="0" dirty="0" smtClean="0">
                          <a:solidFill>
                            <a:srgbClr val="7030A0"/>
                          </a:solidFill>
                          <a:latin typeface="+mn-lt"/>
                          <a:ea typeface="+mn-ea"/>
                          <a:cs typeface="+mn-cs"/>
                        </a:rPr>
                        <a:t> </a:t>
                      </a:r>
                      <a:r>
                        <a:rPr lang="it-IT" sz="1200" kern="1200" noProof="0" dirty="0" err="1" smtClean="0">
                          <a:solidFill>
                            <a:srgbClr val="7030A0"/>
                          </a:solidFill>
                          <a:latin typeface="+mn-lt"/>
                          <a:ea typeface="+mn-ea"/>
                          <a:cs typeface="+mn-cs"/>
                        </a:rPr>
                        <a:t>şi</a:t>
                      </a:r>
                      <a:r>
                        <a:rPr lang="it-IT" sz="1200" kern="1200" noProof="0" dirty="0" smtClean="0">
                          <a:solidFill>
                            <a:srgbClr val="7030A0"/>
                          </a:solidFill>
                          <a:latin typeface="+mn-lt"/>
                          <a:ea typeface="+mn-ea"/>
                          <a:cs typeface="+mn-cs"/>
                        </a:rPr>
                        <a:t> meseri</a:t>
                      </a:r>
                      <a:r>
                        <a:rPr lang="it-IT" sz="1200" kern="1200" baseline="0" noProof="0" dirty="0" smtClean="0">
                          <a:solidFill>
                            <a:srgbClr val="7030A0"/>
                          </a:solidFill>
                          <a:latin typeface="+mn-lt"/>
                          <a:ea typeface="+mn-ea"/>
                          <a:cs typeface="+mn-cs"/>
                        </a:rPr>
                        <a:t> </a:t>
                      </a:r>
                      <a:r>
                        <a:rPr lang="it-IT" sz="1200" kern="1200" baseline="0" noProof="0" dirty="0" err="1" smtClean="0">
                          <a:solidFill>
                            <a:srgbClr val="7030A0"/>
                          </a:solidFill>
                          <a:latin typeface="+mn-lt"/>
                          <a:ea typeface="+mn-ea"/>
                          <a:cs typeface="+mn-cs"/>
                        </a:rPr>
                        <a:t>inginere</a:t>
                      </a:r>
                      <a:r>
                        <a:rPr lang="ro-RO" sz="1200" kern="1200" baseline="0" noProof="0" dirty="0" smtClean="0">
                          <a:solidFill>
                            <a:srgbClr val="7030A0"/>
                          </a:solidFill>
                          <a:latin typeface="+mn-lt"/>
                          <a:ea typeface="+mn-ea"/>
                          <a:cs typeface="+mn-cs"/>
                        </a:rPr>
                        <a:t>ș</a:t>
                      </a:r>
                      <a:r>
                        <a:rPr lang="it-IT" sz="1200" kern="1200" baseline="0" noProof="0" dirty="0" smtClean="0">
                          <a:solidFill>
                            <a:srgbClr val="7030A0"/>
                          </a:solidFill>
                          <a:latin typeface="+mn-lt"/>
                          <a:ea typeface="+mn-ea"/>
                          <a:cs typeface="+mn-cs"/>
                        </a:rPr>
                        <a:t>ti </a:t>
                      </a:r>
                      <a:r>
                        <a:rPr lang="en-US" sz="1200" kern="1200" baseline="0" noProof="0" dirty="0" smtClean="0">
                          <a:solidFill>
                            <a:srgbClr val="7030A0"/>
                          </a:solidFill>
                          <a:latin typeface="+mn-lt"/>
                          <a:ea typeface="+mn-ea"/>
                          <a:cs typeface="+mn-cs"/>
                        </a:rPr>
                        <a:t>–c14</a:t>
                      </a:r>
                      <a:endParaRPr lang="ro-RO" sz="1200" kern="1200" noProof="0" dirty="0" smtClean="0">
                        <a:solidFill>
                          <a:srgbClr val="7030A0"/>
                        </a:solidFill>
                        <a:latin typeface="+mn-lt"/>
                        <a:ea typeface="+mn-ea"/>
                        <a:cs typeface="+mn-cs"/>
                      </a:endParaRPr>
                    </a:p>
                  </a:txBody>
                  <a:tcPr anchor="ctr"/>
                </a:tc>
                <a:extLst>
                  <a:ext uri="{0D108BD9-81ED-4DB2-BD59-A6C34878D82A}">
                    <a16:rowId xmlns:a16="http://schemas.microsoft.com/office/drawing/2014/main" val="105252801"/>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C18</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Ingineria</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mediului</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noProof="0" dirty="0" smtClean="0">
                          <a:solidFill>
                            <a:srgbClr val="7030A0"/>
                          </a:solidFill>
                          <a:latin typeface="+mn-lt"/>
                          <a:ea typeface="+mn-ea"/>
                          <a:cs typeface="+mn-cs"/>
                        </a:rPr>
                        <a:t>071 </a:t>
                      </a:r>
                      <a:r>
                        <a:rPr lang="it-IT" sz="1200" kern="1200" noProof="0" dirty="0" err="1" smtClean="0">
                          <a:solidFill>
                            <a:srgbClr val="7030A0"/>
                          </a:solidFill>
                          <a:latin typeface="+mn-lt"/>
                          <a:ea typeface="+mn-ea"/>
                          <a:cs typeface="+mn-cs"/>
                        </a:rPr>
                        <a:t>Inginerie</a:t>
                      </a:r>
                      <a:r>
                        <a:rPr lang="it-IT" sz="1200" kern="1200" noProof="0" dirty="0" smtClean="0">
                          <a:solidFill>
                            <a:srgbClr val="7030A0"/>
                          </a:solidFill>
                          <a:latin typeface="+mn-lt"/>
                          <a:ea typeface="+mn-ea"/>
                          <a:cs typeface="+mn-cs"/>
                        </a:rPr>
                        <a:t> </a:t>
                      </a:r>
                      <a:r>
                        <a:rPr lang="it-IT" sz="1200" kern="1200" noProof="0" dirty="0" err="1" smtClean="0">
                          <a:solidFill>
                            <a:srgbClr val="7030A0"/>
                          </a:solidFill>
                          <a:latin typeface="+mn-lt"/>
                          <a:ea typeface="+mn-ea"/>
                          <a:cs typeface="+mn-cs"/>
                        </a:rPr>
                        <a:t>şi</a:t>
                      </a:r>
                      <a:r>
                        <a:rPr lang="it-IT" sz="1200" kern="1200" noProof="0" dirty="0" smtClean="0">
                          <a:solidFill>
                            <a:srgbClr val="7030A0"/>
                          </a:solidFill>
                          <a:latin typeface="+mn-lt"/>
                          <a:ea typeface="+mn-ea"/>
                          <a:cs typeface="+mn-cs"/>
                        </a:rPr>
                        <a:t> meseri</a:t>
                      </a:r>
                      <a:r>
                        <a:rPr lang="it-IT" sz="1200" kern="1200" baseline="0" noProof="0" dirty="0" smtClean="0">
                          <a:solidFill>
                            <a:srgbClr val="7030A0"/>
                          </a:solidFill>
                          <a:latin typeface="+mn-lt"/>
                          <a:ea typeface="+mn-ea"/>
                          <a:cs typeface="+mn-cs"/>
                        </a:rPr>
                        <a:t> </a:t>
                      </a:r>
                      <a:r>
                        <a:rPr lang="it-IT" sz="1200" kern="1200" baseline="0" noProof="0" dirty="0" err="1" smtClean="0">
                          <a:solidFill>
                            <a:srgbClr val="7030A0"/>
                          </a:solidFill>
                          <a:latin typeface="+mn-lt"/>
                          <a:ea typeface="+mn-ea"/>
                          <a:cs typeface="+mn-cs"/>
                        </a:rPr>
                        <a:t>inginere</a:t>
                      </a:r>
                      <a:r>
                        <a:rPr lang="ro-RO" sz="1200" kern="1200" baseline="0" noProof="0" dirty="0" smtClean="0">
                          <a:solidFill>
                            <a:srgbClr val="7030A0"/>
                          </a:solidFill>
                          <a:latin typeface="+mn-lt"/>
                          <a:ea typeface="+mn-ea"/>
                          <a:cs typeface="+mn-cs"/>
                        </a:rPr>
                        <a:t>ș</a:t>
                      </a:r>
                      <a:r>
                        <a:rPr lang="it-IT" sz="1200" kern="1200" baseline="0" noProof="0" dirty="0" smtClean="0">
                          <a:solidFill>
                            <a:srgbClr val="7030A0"/>
                          </a:solidFill>
                          <a:latin typeface="+mn-lt"/>
                          <a:ea typeface="+mn-ea"/>
                          <a:cs typeface="+mn-cs"/>
                        </a:rPr>
                        <a:t>ti –c14</a:t>
                      </a:r>
                      <a:endParaRPr lang="ro-RO" sz="1200" kern="1200" noProof="0" dirty="0" smtClean="0">
                        <a:solidFill>
                          <a:srgbClr val="7030A0"/>
                        </a:solidFill>
                        <a:latin typeface="+mn-lt"/>
                        <a:ea typeface="+mn-ea"/>
                        <a:cs typeface="+mn-cs"/>
                      </a:endParaRPr>
                    </a:p>
                  </a:txBody>
                  <a:tcPr/>
                </a:tc>
                <a:extLst>
                  <a:ext uri="{0D108BD9-81ED-4DB2-BD59-A6C34878D82A}">
                    <a16:rowId xmlns:a16="http://schemas.microsoft.com/office/drawing/2014/main" val="1356075018"/>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C19</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Biologie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și</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biochimie</a:t>
                      </a:r>
                      <a:endParaRPr lang="en-US" sz="1200" kern="1200" dirty="0">
                        <a:solidFill>
                          <a:schemeClr val="dk1"/>
                        </a:solidFill>
                        <a:latin typeface="+mn-lt"/>
                        <a:ea typeface="+mn-ea"/>
                        <a:cs typeface="+mn-cs"/>
                      </a:endParaRPr>
                    </a:p>
                  </a:txBody>
                  <a:tcPr anchor="ctr"/>
                </a:tc>
                <a:tc>
                  <a:txBody>
                    <a:bodyPr/>
                    <a:lstStyle/>
                    <a:p>
                      <a:r>
                        <a:rPr lang="en-US" sz="1200" kern="1200" dirty="0" smtClean="0">
                          <a:solidFill>
                            <a:srgbClr val="7030A0"/>
                          </a:solidFill>
                          <a:latin typeface="+mn-lt"/>
                          <a:ea typeface="+mn-ea"/>
                          <a:cs typeface="+mn-cs"/>
                        </a:rPr>
                        <a:t>051 </a:t>
                      </a:r>
                      <a:r>
                        <a:rPr lang="en-US" sz="1200" kern="1200" dirty="0" err="1" smtClean="0">
                          <a:solidFill>
                            <a:srgbClr val="7030A0"/>
                          </a:solidFill>
                          <a:latin typeface="+mn-lt"/>
                          <a:ea typeface="+mn-ea"/>
                          <a:cs typeface="+mn-cs"/>
                        </a:rPr>
                        <a:t>Biologie</a:t>
                      </a:r>
                      <a:r>
                        <a:rPr lang="en-US" sz="1200" kern="1200" baseline="0" dirty="0" smtClean="0">
                          <a:solidFill>
                            <a:srgbClr val="7030A0"/>
                          </a:solidFill>
                          <a:latin typeface="+mn-lt"/>
                          <a:ea typeface="+mn-ea"/>
                          <a:cs typeface="+mn-cs"/>
                        </a:rPr>
                        <a:t> </a:t>
                      </a:r>
                      <a:r>
                        <a:rPr lang="ro-RO" sz="1200" kern="1200" baseline="0" dirty="0" smtClean="0">
                          <a:solidFill>
                            <a:srgbClr val="7030A0"/>
                          </a:solidFill>
                          <a:latin typeface="+mn-lt"/>
                          <a:ea typeface="+mn-ea"/>
                          <a:cs typeface="+mn-cs"/>
                        </a:rPr>
                        <a:t>ș</a:t>
                      </a:r>
                      <a:r>
                        <a:rPr lang="en-US" sz="1200" kern="1200" baseline="0" dirty="0" err="1" smtClean="0">
                          <a:solidFill>
                            <a:srgbClr val="7030A0"/>
                          </a:solidFill>
                          <a:latin typeface="+mn-lt"/>
                          <a:ea typeface="+mn-ea"/>
                          <a:cs typeface="+mn-cs"/>
                        </a:rPr>
                        <a:t>i</a:t>
                      </a:r>
                      <a:r>
                        <a:rPr lang="en-US" sz="1200" kern="1200" baseline="0" dirty="0" smtClean="0">
                          <a:solidFill>
                            <a:srgbClr val="7030A0"/>
                          </a:solidFill>
                          <a:latin typeface="+mn-lt"/>
                          <a:ea typeface="+mn-ea"/>
                          <a:cs typeface="+mn-cs"/>
                        </a:rPr>
                        <a:t> </a:t>
                      </a:r>
                      <a:r>
                        <a:rPr lang="ro-RO" sz="1200" kern="1200" baseline="0" dirty="0" smtClean="0">
                          <a:solidFill>
                            <a:srgbClr val="7030A0"/>
                          </a:solidFill>
                          <a:latin typeface="+mn-lt"/>
                          <a:ea typeface="+mn-ea"/>
                          <a:cs typeface="+mn-cs"/>
                        </a:rPr>
                        <a:t>ș</a:t>
                      </a:r>
                      <a:r>
                        <a:rPr lang="en-US" sz="1200" kern="1200" baseline="0" dirty="0" err="1" smtClean="0">
                          <a:solidFill>
                            <a:srgbClr val="7030A0"/>
                          </a:solidFill>
                          <a:latin typeface="+mn-lt"/>
                          <a:ea typeface="+mn-ea"/>
                          <a:cs typeface="+mn-cs"/>
                        </a:rPr>
                        <a:t>tiin</a:t>
                      </a:r>
                      <a:r>
                        <a:rPr lang="ro-RO" sz="1200" kern="1200" baseline="0" dirty="0" smtClean="0">
                          <a:solidFill>
                            <a:srgbClr val="7030A0"/>
                          </a:solidFill>
                          <a:latin typeface="+mn-lt"/>
                          <a:ea typeface="+mn-ea"/>
                          <a:cs typeface="+mn-cs"/>
                        </a:rPr>
                        <a:t>ț</a:t>
                      </a:r>
                      <a:r>
                        <a:rPr lang="en-US" sz="1200" kern="1200" baseline="0" dirty="0" smtClean="0">
                          <a:solidFill>
                            <a:srgbClr val="7030A0"/>
                          </a:solidFill>
                          <a:latin typeface="+mn-lt"/>
                          <a:ea typeface="+mn-ea"/>
                          <a:cs typeface="+mn-cs"/>
                        </a:rPr>
                        <a:t>e conexe-c9</a:t>
                      </a:r>
                      <a:endParaRPr lang="en-US" sz="1200" kern="1200" dirty="0">
                        <a:solidFill>
                          <a:srgbClr val="7030A0"/>
                        </a:solidFill>
                        <a:latin typeface="+mn-lt"/>
                        <a:ea typeface="+mn-ea"/>
                        <a:cs typeface="+mn-cs"/>
                      </a:endParaRPr>
                    </a:p>
                  </a:txBody>
                  <a:tcPr anchor="ctr"/>
                </a:tc>
                <a:extLst>
                  <a:ext uri="{0D108BD9-81ED-4DB2-BD59-A6C34878D82A}">
                    <a16:rowId xmlns:a16="http://schemas.microsoft.com/office/drawing/2014/main" val="2713990658"/>
                  </a:ext>
                </a:extLst>
              </a:tr>
              <a:tr h="296846">
                <a:tc>
                  <a:txBody>
                    <a:bodyPr/>
                    <a:lstStyle/>
                    <a:p>
                      <a:r>
                        <a:rPr lang="en-US" sz="1200" kern="1200" dirty="0" smtClean="0">
                          <a:solidFill>
                            <a:schemeClr val="dk1"/>
                          </a:solidFill>
                          <a:latin typeface="+mn-lt"/>
                          <a:ea typeface="+mn-ea"/>
                          <a:cs typeface="+mn-cs"/>
                        </a:rPr>
                        <a:t>C20</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Medicină</a:t>
                      </a:r>
                      <a:endParaRPr lang="en-US" sz="12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091</a:t>
                      </a:r>
                      <a:r>
                        <a:rPr lang="en-US" sz="1200" kern="1200" baseline="0" noProof="0" dirty="0" smtClean="0">
                          <a:solidFill>
                            <a:srgbClr val="7030A0"/>
                          </a:solidFill>
                          <a:latin typeface="+mn-lt"/>
                          <a:ea typeface="+mn-ea"/>
                          <a:cs typeface="+mn-cs"/>
                        </a:rPr>
                        <a:t> S</a:t>
                      </a:r>
                      <a:r>
                        <a:rPr lang="ro-RO" sz="1200" kern="1200" baseline="0" noProof="0" dirty="0" smtClean="0">
                          <a:solidFill>
                            <a:srgbClr val="7030A0"/>
                          </a:solidFill>
                          <a:latin typeface="+mn-lt"/>
                          <a:ea typeface="+mn-ea"/>
                          <a:cs typeface="+mn-cs"/>
                        </a:rPr>
                        <a:t>ă</a:t>
                      </a:r>
                      <a:r>
                        <a:rPr lang="en-US" sz="1200" kern="1200" baseline="0" noProof="0" dirty="0" smtClean="0">
                          <a:solidFill>
                            <a:srgbClr val="7030A0"/>
                          </a:solidFill>
                          <a:latin typeface="+mn-lt"/>
                          <a:ea typeface="+mn-ea"/>
                          <a:cs typeface="+mn-cs"/>
                        </a:rPr>
                        <a:t>n</a:t>
                      </a:r>
                      <a:r>
                        <a:rPr lang="ro-RO" sz="1200" kern="1200" baseline="0" noProof="0" dirty="0" smtClean="0">
                          <a:solidFill>
                            <a:srgbClr val="7030A0"/>
                          </a:solidFill>
                          <a:latin typeface="+mn-lt"/>
                          <a:ea typeface="+mn-ea"/>
                          <a:cs typeface="+mn-cs"/>
                        </a:rPr>
                        <a:t>ă</a:t>
                      </a:r>
                      <a:r>
                        <a:rPr lang="en-US" sz="1200" kern="1200" baseline="0" noProof="0" dirty="0" err="1" smtClean="0">
                          <a:solidFill>
                            <a:srgbClr val="7030A0"/>
                          </a:solidFill>
                          <a:latin typeface="+mn-lt"/>
                          <a:ea typeface="+mn-ea"/>
                          <a:cs typeface="+mn-cs"/>
                        </a:rPr>
                        <a:t>tate</a:t>
                      </a:r>
                      <a:r>
                        <a:rPr lang="en-US" sz="1200" kern="1200" baseline="0" noProof="0" dirty="0" smtClean="0">
                          <a:solidFill>
                            <a:srgbClr val="7030A0"/>
                          </a:solidFill>
                          <a:latin typeface="+mn-lt"/>
                          <a:ea typeface="+mn-ea"/>
                          <a:cs typeface="+mn-cs"/>
                        </a:rPr>
                        <a:t> –c21</a:t>
                      </a:r>
                      <a:endParaRPr lang="en-US" sz="1200" kern="1200" noProof="0" dirty="0">
                        <a:solidFill>
                          <a:srgbClr val="7030A0"/>
                        </a:solidFill>
                        <a:latin typeface="+mn-lt"/>
                        <a:ea typeface="+mn-ea"/>
                        <a:cs typeface="+mn-cs"/>
                      </a:endParaRPr>
                    </a:p>
                  </a:txBody>
                  <a:tcPr anchor="ctr"/>
                </a:tc>
                <a:extLst>
                  <a:ext uri="{0D108BD9-81ED-4DB2-BD59-A6C34878D82A}">
                    <a16:rowId xmlns:a16="http://schemas.microsoft.com/office/drawing/2014/main" val="115015395"/>
                  </a:ext>
                </a:extLst>
              </a:tr>
              <a:tr h="365975">
                <a:tc>
                  <a:txBody>
                    <a:bodyPr/>
                    <a:lstStyle/>
                    <a:p>
                      <a:r>
                        <a:rPr lang="en-US" sz="1200" kern="1200" dirty="0" smtClean="0">
                          <a:solidFill>
                            <a:schemeClr val="dk1"/>
                          </a:solidFill>
                          <a:latin typeface="+mn-lt"/>
                          <a:ea typeface="+mn-ea"/>
                          <a:cs typeface="+mn-cs"/>
                        </a:rPr>
                        <a:t>C21</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Medicină</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veterinară</a:t>
                      </a:r>
                      <a:endParaRPr lang="en-US" sz="12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084 </a:t>
                      </a:r>
                      <a:r>
                        <a:rPr lang="en-US" sz="1200" kern="1200" noProof="0" dirty="0" err="1" smtClean="0">
                          <a:solidFill>
                            <a:srgbClr val="7030A0"/>
                          </a:solidFill>
                          <a:latin typeface="+mn-lt"/>
                          <a:ea typeface="+mn-ea"/>
                          <a:cs typeface="+mn-cs"/>
                        </a:rPr>
                        <a:t>Medicin</a:t>
                      </a:r>
                      <a:r>
                        <a:rPr lang="ro-RO" sz="1200" kern="1200" noProof="0" dirty="0" smtClean="0">
                          <a:solidFill>
                            <a:srgbClr val="7030A0"/>
                          </a:solidFill>
                          <a:latin typeface="+mn-lt"/>
                          <a:ea typeface="+mn-ea"/>
                          <a:cs typeface="+mn-cs"/>
                        </a:rPr>
                        <a:t>ă</a:t>
                      </a:r>
                      <a:r>
                        <a:rPr lang="en-US" sz="1200" kern="1200" noProof="0" dirty="0" smtClean="0">
                          <a:solidFill>
                            <a:srgbClr val="7030A0"/>
                          </a:solidFill>
                          <a:latin typeface="+mn-lt"/>
                          <a:ea typeface="+mn-ea"/>
                          <a:cs typeface="+mn-cs"/>
                        </a:rPr>
                        <a:t> veterinară-c20</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2868756570"/>
                  </a:ext>
                </a:extLst>
              </a:tr>
              <a:tr h="296846">
                <a:tc>
                  <a:txBody>
                    <a:bodyPr/>
                    <a:lstStyle/>
                    <a:p>
                      <a:r>
                        <a:rPr lang="en-US" sz="1200" kern="1200" dirty="0" smtClean="0">
                          <a:solidFill>
                            <a:schemeClr val="dk1"/>
                          </a:solidFill>
                          <a:latin typeface="+mn-lt"/>
                          <a:ea typeface="+mn-ea"/>
                          <a:cs typeface="+mn-cs"/>
                        </a:rPr>
                        <a:t>C22</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Medicină</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dentară</a:t>
                      </a:r>
                      <a:endParaRPr lang="en-US" sz="12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200" kern="1200" noProof="0" dirty="0" smtClean="0">
                          <a:solidFill>
                            <a:srgbClr val="7030A0"/>
                          </a:solidFill>
                          <a:latin typeface="+mn-lt"/>
                          <a:ea typeface="+mn-ea"/>
                          <a:cs typeface="+mn-cs"/>
                        </a:rPr>
                        <a:t>091 S</a:t>
                      </a:r>
                      <a:r>
                        <a:rPr lang="ro-RO" sz="1200" kern="1200" noProof="0" dirty="0" smtClean="0">
                          <a:solidFill>
                            <a:srgbClr val="7030A0"/>
                          </a:solidFill>
                          <a:latin typeface="+mn-lt"/>
                          <a:ea typeface="+mn-ea"/>
                          <a:cs typeface="+mn-cs"/>
                        </a:rPr>
                        <a:t>ă</a:t>
                      </a:r>
                      <a:r>
                        <a:rPr lang="en-US" sz="1200" kern="1200" noProof="0" dirty="0" smtClean="0">
                          <a:solidFill>
                            <a:srgbClr val="7030A0"/>
                          </a:solidFill>
                          <a:latin typeface="+mn-lt"/>
                          <a:ea typeface="+mn-ea"/>
                          <a:cs typeface="+mn-cs"/>
                        </a:rPr>
                        <a:t>n</a:t>
                      </a:r>
                      <a:r>
                        <a:rPr lang="ro-RO" sz="1200" kern="1200" noProof="0" dirty="0" smtClean="0">
                          <a:solidFill>
                            <a:srgbClr val="7030A0"/>
                          </a:solidFill>
                          <a:latin typeface="+mn-lt"/>
                          <a:ea typeface="+mn-ea"/>
                          <a:cs typeface="+mn-cs"/>
                        </a:rPr>
                        <a:t>ă</a:t>
                      </a:r>
                      <a:r>
                        <a:rPr lang="en-US" sz="1200" kern="1200" noProof="0" dirty="0" err="1" smtClean="0">
                          <a:solidFill>
                            <a:srgbClr val="7030A0"/>
                          </a:solidFill>
                          <a:latin typeface="+mn-lt"/>
                          <a:ea typeface="+mn-ea"/>
                          <a:cs typeface="+mn-cs"/>
                        </a:rPr>
                        <a:t>tate</a:t>
                      </a:r>
                      <a:r>
                        <a:rPr lang="en-US" sz="1200" kern="1200" baseline="0" noProof="0" dirty="0" smtClean="0">
                          <a:solidFill>
                            <a:srgbClr val="7030A0"/>
                          </a:solidFill>
                          <a:latin typeface="+mn-lt"/>
                          <a:ea typeface="+mn-ea"/>
                          <a:cs typeface="+mn-cs"/>
                        </a:rPr>
                        <a:t> –c21</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2067126200"/>
                  </a:ext>
                </a:extLst>
              </a:tr>
              <a:tr h="296846">
                <a:tc>
                  <a:txBody>
                    <a:bodyPr/>
                    <a:lstStyle/>
                    <a:p>
                      <a:r>
                        <a:rPr lang="en-US" sz="1200" kern="1200" dirty="0" smtClean="0">
                          <a:solidFill>
                            <a:schemeClr val="dk1"/>
                          </a:solidFill>
                          <a:latin typeface="+mn-lt"/>
                          <a:ea typeface="+mn-ea"/>
                          <a:cs typeface="+mn-cs"/>
                        </a:rPr>
                        <a:t>C23</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Farmacie</a:t>
                      </a:r>
                      <a:endParaRPr lang="en-US" sz="12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091</a:t>
                      </a:r>
                      <a:r>
                        <a:rPr lang="en-US" sz="1200" kern="1200" baseline="0" noProof="0" dirty="0" smtClean="0">
                          <a:solidFill>
                            <a:srgbClr val="7030A0"/>
                          </a:solidFill>
                          <a:latin typeface="+mn-lt"/>
                          <a:ea typeface="+mn-ea"/>
                          <a:cs typeface="+mn-cs"/>
                        </a:rPr>
                        <a:t> S</a:t>
                      </a:r>
                      <a:r>
                        <a:rPr lang="ro-RO" sz="1200" kern="1200" baseline="0" noProof="0" dirty="0" smtClean="0">
                          <a:solidFill>
                            <a:srgbClr val="7030A0"/>
                          </a:solidFill>
                          <a:latin typeface="+mn-lt"/>
                          <a:ea typeface="+mn-ea"/>
                          <a:cs typeface="+mn-cs"/>
                        </a:rPr>
                        <a:t>ă</a:t>
                      </a:r>
                      <a:r>
                        <a:rPr lang="en-US" sz="1200" kern="1200" baseline="0" noProof="0" dirty="0" smtClean="0">
                          <a:solidFill>
                            <a:srgbClr val="7030A0"/>
                          </a:solidFill>
                          <a:latin typeface="+mn-lt"/>
                          <a:ea typeface="+mn-ea"/>
                          <a:cs typeface="+mn-cs"/>
                        </a:rPr>
                        <a:t>n</a:t>
                      </a:r>
                      <a:r>
                        <a:rPr lang="ro-RO" sz="1200" kern="1200" baseline="0" noProof="0" dirty="0" smtClean="0">
                          <a:solidFill>
                            <a:srgbClr val="7030A0"/>
                          </a:solidFill>
                          <a:latin typeface="+mn-lt"/>
                          <a:ea typeface="+mn-ea"/>
                          <a:cs typeface="+mn-cs"/>
                        </a:rPr>
                        <a:t>ă</a:t>
                      </a:r>
                      <a:r>
                        <a:rPr lang="en-US" sz="1200" kern="1200" baseline="0" noProof="0" dirty="0" err="1" smtClean="0">
                          <a:solidFill>
                            <a:srgbClr val="7030A0"/>
                          </a:solidFill>
                          <a:latin typeface="+mn-lt"/>
                          <a:ea typeface="+mn-ea"/>
                          <a:cs typeface="+mn-cs"/>
                        </a:rPr>
                        <a:t>tate</a:t>
                      </a:r>
                      <a:r>
                        <a:rPr lang="en-US" sz="1200" kern="1200" baseline="0" noProof="0" dirty="0" smtClean="0">
                          <a:solidFill>
                            <a:srgbClr val="7030A0"/>
                          </a:solidFill>
                          <a:latin typeface="+mn-lt"/>
                          <a:ea typeface="+mn-ea"/>
                          <a:cs typeface="+mn-cs"/>
                        </a:rPr>
                        <a:t> –c21,c22 </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3430016029"/>
                  </a:ext>
                </a:extLst>
              </a:tr>
              <a:tr h="296846">
                <a:tc>
                  <a:txBody>
                    <a:bodyPr/>
                    <a:lstStyle/>
                    <a:p>
                      <a:r>
                        <a:rPr lang="en-US" sz="1200" kern="1200" dirty="0" smtClean="0">
                          <a:solidFill>
                            <a:schemeClr val="dk1"/>
                          </a:solidFill>
                          <a:latin typeface="+mn-lt"/>
                          <a:ea typeface="+mn-ea"/>
                          <a:cs typeface="+mn-cs"/>
                        </a:rPr>
                        <a:t>C24</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Științe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juridice</a:t>
                      </a:r>
                      <a:endParaRPr lang="en-US" sz="1200" kern="1200" dirty="0">
                        <a:solidFill>
                          <a:schemeClr val="dk1"/>
                        </a:solidFill>
                        <a:latin typeface="+mn-lt"/>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042 Drept-c8</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3132243308"/>
                  </a:ext>
                </a:extLst>
              </a:tr>
              <a:tr h="296846">
                <a:tc>
                  <a:txBody>
                    <a:bodyPr/>
                    <a:lstStyle/>
                    <a:p>
                      <a:r>
                        <a:rPr lang="fr-FR" sz="1200" kern="1200" dirty="0" smtClean="0">
                          <a:solidFill>
                            <a:schemeClr val="dk1"/>
                          </a:solidFill>
                          <a:latin typeface="+mn-lt"/>
                          <a:ea typeface="+mn-ea"/>
                          <a:cs typeface="+mn-cs"/>
                        </a:rPr>
                        <a:t>C25</a:t>
                      </a:r>
                      <a:r>
                        <a:rPr lang="ro-RO" sz="1200" kern="1200" dirty="0" smtClean="0">
                          <a:solidFill>
                            <a:schemeClr val="dk1"/>
                          </a:solidFill>
                          <a:latin typeface="+mn-lt"/>
                          <a:ea typeface="+mn-ea"/>
                          <a:cs typeface="+mn-cs"/>
                        </a:rPr>
                        <a:t>.</a:t>
                      </a:r>
                      <a:r>
                        <a:rPr lang="fr-FR" sz="1200" kern="1200" dirty="0" smtClean="0">
                          <a:solidFill>
                            <a:schemeClr val="dk1"/>
                          </a:solidFill>
                          <a:latin typeface="+mn-lt"/>
                          <a:ea typeface="+mn-ea"/>
                          <a:cs typeface="+mn-cs"/>
                        </a:rPr>
                        <a:t> Sociologie, </a:t>
                      </a:r>
                    </a:p>
                    <a:p>
                      <a:r>
                        <a:rPr lang="fr-FR" sz="1200" kern="1200" dirty="0" smtClean="0">
                          <a:solidFill>
                            <a:schemeClr val="dk1"/>
                          </a:solidFill>
                          <a:latin typeface="+mn-lt"/>
                          <a:ea typeface="+mn-ea"/>
                          <a:cs typeface="+mn-cs"/>
                        </a:rPr>
                        <a:t>       </a:t>
                      </a:r>
                      <a:r>
                        <a:rPr lang="fr-FR" sz="1200" kern="1200" dirty="0" err="1" smtClean="0">
                          <a:solidFill>
                            <a:schemeClr val="dk1"/>
                          </a:solidFill>
                          <a:latin typeface="+mn-lt"/>
                          <a:ea typeface="+mn-ea"/>
                          <a:cs typeface="+mn-cs"/>
                        </a:rPr>
                        <a:t>științe</a:t>
                      </a:r>
                      <a:r>
                        <a:rPr lang="fr-FR" sz="1200" kern="1200" dirty="0" smtClean="0">
                          <a:solidFill>
                            <a:schemeClr val="dk1"/>
                          </a:solidFill>
                          <a:latin typeface="+mn-lt"/>
                          <a:ea typeface="+mn-ea"/>
                          <a:cs typeface="+mn-cs"/>
                        </a:rPr>
                        <a:t> </a:t>
                      </a:r>
                      <a:r>
                        <a:rPr lang="fr-FR" sz="1200" kern="1200" dirty="0" err="1" smtClean="0">
                          <a:solidFill>
                            <a:schemeClr val="dk1"/>
                          </a:solidFill>
                          <a:latin typeface="+mn-lt"/>
                          <a:ea typeface="+mn-ea"/>
                          <a:cs typeface="+mn-cs"/>
                        </a:rPr>
                        <a:t>politice</a:t>
                      </a:r>
                      <a:r>
                        <a:rPr lang="fr-FR" sz="1200" kern="1200" dirty="0" smtClean="0">
                          <a:solidFill>
                            <a:schemeClr val="dk1"/>
                          </a:solidFill>
                          <a:latin typeface="+mn-lt"/>
                          <a:ea typeface="+mn-ea"/>
                          <a:cs typeface="+mn-cs"/>
                        </a:rPr>
                        <a:t> </a:t>
                      </a:r>
                    </a:p>
                    <a:p>
                      <a:r>
                        <a:rPr lang="fr-FR" sz="1200" kern="1200" dirty="0" smtClean="0">
                          <a:solidFill>
                            <a:schemeClr val="dk1"/>
                          </a:solidFill>
                          <a:latin typeface="+mn-lt"/>
                          <a:ea typeface="+mn-ea"/>
                          <a:cs typeface="+mn-cs"/>
                        </a:rPr>
                        <a:t>       </a:t>
                      </a:r>
                      <a:r>
                        <a:rPr lang="fr-FR" sz="1200" kern="1200" dirty="0" err="1" smtClean="0">
                          <a:solidFill>
                            <a:schemeClr val="dk1"/>
                          </a:solidFill>
                          <a:latin typeface="+mn-lt"/>
                          <a:ea typeface="+mn-ea"/>
                          <a:cs typeface="+mn-cs"/>
                        </a:rPr>
                        <a:t>și</a:t>
                      </a:r>
                      <a:r>
                        <a:rPr lang="fr-FR" sz="1200" kern="1200" dirty="0" smtClean="0">
                          <a:solidFill>
                            <a:schemeClr val="dk1"/>
                          </a:solidFill>
                          <a:latin typeface="+mn-lt"/>
                          <a:ea typeface="+mn-ea"/>
                          <a:cs typeface="+mn-cs"/>
                        </a:rPr>
                        <a:t> administrative</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noProof="0" dirty="0" smtClean="0">
                          <a:solidFill>
                            <a:srgbClr val="7030A0"/>
                          </a:solidFill>
                          <a:latin typeface="+mn-lt"/>
                          <a:ea typeface="+mn-ea"/>
                          <a:cs typeface="+mn-cs"/>
                        </a:rPr>
                        <a:t>031</a:t>
                      </a:r>
                      <a:r>
                        <a:rPr lang="it-IT" sz="1200" kern="1200" baseline="0" noProof="0" dirty="0" smtClean="0">
                          <a:solidFill>
                            <a:srgbClr val="7030A0"/>
                          </a:solidFill>
                          <a:latin typeface="+mn-lt"/>
                          <a:ea typeface="+mn-ea"/>
                          <a:cs typeface="+mn-cs"/>
                        </a:rPr>
                        <a:t> </a:t>
                      </a:r>
                      <a:r>
                        <a:rPr lang="ro-RO" sz="1200" kern="1200" baseline="0" noProof="0" dirty="0" smtClean="0">
                          <a:solidFill>
                            <a:srgbClr val="7030A0"/>
                          </a:solidFill>
                          <a:latin typeface="+mn-lt"/>
                          <a:ea typeface="+mn-ea"/>
                          <a:cs typeface="+mn-cs"/>
                        </a:rPr>
                        <a:t>Ș</a:t>
                      </a:r>
                      <a:r>
                        <a:rPr lang="it-IT" sz="1200" kern="1200" baseline="0" noProof="0" dirty="0" err="1" smtClean="0">
                          <a:solidFill>
                            <a:srgbClr val="7030A0"/>
                          </a:solidFill>
                          <a:latin typeface="+mn-lt"/>
                          <a:ea typeface="+mn-ea"/>
                          <a:cs typeface="+mn-cs"/>
                        </a:rPr>
                        <a:t>tiin</a:t>
                      </a:r>
                      <a:r>
                        <a:rPr lang="ro-RO" sz="1200" kern="1200" baseline="0" noProof="0" dirty="0" smtClean="0">
                          <a:solidFill>
                            <a:srgbClr val="7030A0"/>
                          </a:solidFill>
                          <a:latin typeface="+mn-lt"/>
                          <a:ea typeface="+mn-ea"/>
                          <a:cs typeface="+mn-cs"/>
                        </a:rPr>
                        <a:t>ț</a:t>
                      </a:r>
                      <a:r>
                        <a:rPr lang="it-IT" sz="1200" kern="1200" baseline="0" noProof="0" dirty="0" smtClean="0">
                          <a:solidFill>
                            <a:srgbClr val="7030A0"/>
                          </a:solidFill>
                          <a:latin typeface="+mn-lt"/>
                          <a:ea typeface="+mn-ea"/>
                          <a:cs typeface="+mn-cs"/>
                        </a:rPr>
                        <a:t>e sociale </a:t>
                      </a:r>
                      <a:r>
                        <a:rPr lang="ro-RO" sz="1200" kern="1200" baseline="0" noProof="0" dirty="0" smtClean="0">
                          <a:solidFill>
                            <a:srgbClr val="7030A0"/>
                          </a:solidFill>
                          <a:latin typeface="+mn-lt"/>
                          <a:ea typeface="+mn-ea"/>
                          <a:cs typeface="+mn-cs"/>
                        </a:rPr>
                        <a:t>ș</a:t>
                      </a:r>
                      <a:r>
                        <a:rPr lang="it-IT" sz="1200" kern="1200" baseline="0" noProof="0" dirty="0" smtClean="0">
                          <a:solidFill>
                            <a:srgbClr val="7030A0"/>
                          </a:solidFill>
                          <a:latin typeface="+mn-lt"/>
                          <a:ea typeface="+mn-ea"/>
                          <a:cs typeface="+mn-cs"/>
                        </a:rPr>
                        <a:t>i comportamentale –c5</a:t>
                      </a:r>
                    </a:p>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baseline="0" noProof="0" dirty="0" smtClean="0">
                          <a:solidFill>
                            <a:srgbClr val="7030A0"/>
                          </a:solidFill>
                          <a:latin typeface="+mn-lt"/>
                          <a:ea typeface="+mn-ea"/>
                          <a:cs typeface="+mn-cs"/>
                        </a:rPr>
                        <a:t>032</a:t>
                      </a:r>
                      <a:r>
                        <a:rPr lang="ro-RO" sz="1200" kern="1200" baseline="0" noProof="0" dirty="0" smtClean="0">
                          <a:solidFill>
                            <a:srgbClr val="7030A0"/>
                          </a:solidFill>
                          <a:latin typeface="+mn-lt"/>
                          <a:ea typeface="+mn-ea"/>
                          <a:cs typeface="+mn-cs"/>
                        </a:rPr>
                        <a:t> </a:t>
                      </a:r>
                      <a:r>
                        <a:rPr lang="it-IT" sz="1200" kern="1200" baseline="0" noProof="0" dirty="0" err="1" smtClean="0">
                          <a:solidFill>
                            <a:srgbClr val="7030A0"/>
                          </a:solidFill>
                          <a:latin typeface="+mn-lt"/>
                          <a:ea typeface="+mn-ea"/>
                          <a:cs typeface="+mn-cs"/>
                        </a:rPr>
                        <a:t>Jurnalism</a:t>
                      </a:r>
                      <a:r>
                        <a:rPr lang="it-IT" sz="1200" kern="1200" baseline="0" noProof="0" dirty="0" smtClean="0">
                          <a:solidFill>
                            <a:srgbClr val="7030A0"/>
                          </a:solidFill>
                          <a:latin typeface="+mn-lt"/>
                          <a:ea typeface="+mn-ea"/>
                          <a:cs typeface="+mn-cs"/>
                        </a:rPr>
                        <a:t> </a:t>
                      </a:r>
                      <a:r>
                        <a:rPr lang="ro-RO" sz="1200" kern="1200" baseline="0" noProof="0" dirty="0" smtClean="0">
                          <a:solidFill>
                            <a:srgbClr val="7030A0"/>
                          </a:solidFill>
                          <a:latin typeface="+mn-lt"/>
                          <a:ea typeface="+mn-ea"/>
                          <a:cs typeface="+mn-cs"/>
                        </a:rPr>
                        <a:t>ș</a:t>
                      </a:r>
                      <a:r>
                        <a:rPr lang="it-IT" sz="1200" kern="1200" baseline="0" noProof="0" dirty="0" smtClean="0">
                          <a:solidFill>
                            <a:srgbClr val="7030A0"/>
                          </a:solidFill>
                          <a:latin typeface="+mn-lt"/>
                          <a:ea typeface="+mn-ea"/>
                          <a:cs typeface="+mn-cs"/>
                        </a:rPr>
                        <a:t>i informa</a:t>
                      </a:r>
                      <a:r>
                        <a:rPr lang="ro-RO" sz="1200" kern="1200" baseline="0" noProof="0" dirty="0" smtClean="0">
                          <a:solidFill>
                            <a:srgbClr val="7030A0"/>
                          </a:solidFill>
                          <a:latin typeface="+mn-lt"/>
                          <a:ea typeface="+mn-ea"/>
                          <a:cs typeface="+mn-cs"/>
                        </a:rPr>
                        <a:t>re</a:t>
                      </a:r>
                      <a:r>
                        <a:rPr lang="it-IT" sz="1200" kern="1200" baseline="0" noProof="0" dirty="0" smtClean="0">
                          <a:solidFill>
                            <a:srgbClr val="7030A0"/>
                          </a:solidFill>
                          <a:latin typeface="+mn-lt"/>
                          <a:ea typeface="+mn-ea"/>
                          <a:cs typeface="+mn-cs"/>
                        </a:rPr>
                        <a:t>-c6</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041 </a:t>
                      </a:r>
                      <a:r>
                        <a:rPr lang="en-US" sz="1200" kern="1200" noProof="0" dirty="0" err="1" smtClean="0">
                          <a:solidFill>
                            <a:srgbClr val="7030A0"/>
                          </a:solidFill>
                          <a:latin typeface="+mn-lt"/>
                          <a:ea typeface="+mn-ea"/>
                          <a:cs typeface="+mn-cs"/>
                        </a:rPr>
                        <a:t>Administraţie</a:t>
                      </a:r>
                      <a:r>
                        <a:rPr lang="en-US" sz="1200" kern="1200" noProof="0" dirty="0" smtClean="0">
                          <a:solidFill>
                            <a:srgbClr val="7030A0"/>
                          </a:solidFill>
                          <a:latin typeface="+mn-lt"/>
                          <a:ea typeface="+mn-ea"/>
                          <a:cs typeface="+mn-cs"/>
                        </a:rPr>
                        <a:t> </a:t>
                      </a:r>
                      <a:r>
                        <a:rPr lang="ro-RO" sz="1200" kern="1200" noProof="0" dirty="0" smtClean="0">
                          <a:solidFill>
                            <a:srgbClr val="7030A0"/>
                          </a:solidFill>
                          <a:latin typeface="+mn-lt"/>
                          <a:ea typeface="+mn-ea"/>
                          <a:cs typeface="+mn-cs"/>
                        </a:rPr>
                        <a:t>ș</a:t>
                      </a:r>
                      <a:r>
                        <a:rPr lang="en-US" sz="1200" kern="1200" noProof="0" dirty="0" err="1" smtClean="0">
                          <a:solidFill>
                            <a:srgbClr val="7030A0"/>
                          </a:solidFill>
                          <a:latin typeface="+mn-lt"/>
                          <a:ea typeface="+mn-ea"/>
                          <a:cs typeface="+mn-cs"/>
                        </a:rPr>
                        <a:t>i</a:t>
                      </a:r>
                      <a:r>
                        <a:rPr lang="en-US" sz="1200" kern="1200" noProof="0" dirty="0" smtClean="0">
                          <a:solidFill>
                            <a:srgbClr val="7030A0"/>
                          </a:solidFill>
                          <a:latin typeface="+mn-lt"/>
                          <a:ea typeface="+mn-ea"/>
                          <a:cs typeface="+mn-cs"/>
                        </a:rPr>
                        <a:t> </a:t>
                      </a:r>
                      <a:r>
                        <a:rPr lang="en-US" sz="1200" kern="1200" noProof="0" dirty="0" err="1" smtClean="0">
                          <a:solidFill>
                            <a:srgbClr val="7030A0"/>
                          </a:solidFill>
                          <a:latin typeface="+mn-lt"/>
                          <a:ea typeface="+mn-ea"/>
                          <a:cs typeface="+mn-cs"/>
                        </a:rPr>
                        <a:t>afaceri</a:t>
                      </a:r>
                      <a:r>
                        <a:rPr lang="en-US" sz="1200" kern="1200" noProof="0" dirty="0" smtClean="0">
                          <a:solidFill>
                            <a:srgbClr val="7030A0"/>
                          </a:solidFill>
                          <a:latin typeface="+mn-lt"/>
                          <a:ea typeface="+mn-ea"/>
                          <a:cs typeface="+mn-cs"/>
                        </a:rPr>
                        <a:t> –c7</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145216720"/>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kern="1200" dirty="0" smtClean="0">
                          <a:solidFill>
                            <a:schemeClr val="dk1"/>
                          </a:solidFill>
                          <a:latin typeface="+mn-lt"/>
                          <a:ea typeface="+mn-ea"/>
                          <a:cs typeface="+mn-cs"/>
                        </a:rPr>
                        <a:t>C26</a:t>
                      </a:r>
                      <a:r>
                        <a:rPr lang="ro-RO" sz="1200" kern="1200" dirty="0" smtClean="0">
                          <a:solidFill>
                            <a:schemeClr val="dk1"/>
                          </a:solidFill>
                          <a:latin typeface="+mn-lt"/>
                          <a:ea typeface="+mn-ea"/>
                          <a:cs typeface="+mn-cs"/>
                        </a:rPr>
                        <a:t>.</a:t>
                      </a:r>
                      <a:r>
                        <a:rPr lang="it-IT" sz="1200" kern="1200" dirty="0" smtClean="0">
                          <a:solidFill>
                            <a:schemeClr val="dk1"/>
                          </a:solidFill>
                          <a:latin typeface="+mn-lt"/>
                          <a:ea typeface="+mn-ea"/>
                          <a:cs typeface="+mn-cs"/>
                        </a:rPr>
                        <a:t> </a:t>
                      </a:r>
                      <a:r>
                        <a:rPr lang="it-IT" sz="1200" kern="1200" dirty="0" err="1" smtClean="0">
                          <a:solidFill>
                            <a:schemeClr val="dk1"/>
                          </a:solidFill>
                          <a:latin typeface="+mn-lt"/>
                          <a:ea typeface="+mn-ea"/>
                          <a:cs typeface="+mn-cs"/>
                        </a:rPr>
                        <a:t>Științe</a:t>
                      </a:r>
                      <a:r>
                        <a:rPr lang="it-IT" sz="1200" kern="1200" dirty="0" smtClean="0">
                          <a:solidFill>
                            <a:schemeClr val="dk1"/>
                          </a:solidFill>
                          <a:latin typeface="+mn-lt"/>
                          <a:ea typeface="+mn-ea"/>
                          <a:cs typeface="+mn-cs"/>
                        </a:rPr>
                        <a:t> militare, </a:t>
                      </a:r>
                      <a:r>
                        <a:rPr lang="it-IT" sz="1200" kern="1200" dirty="0" err="1" smtClean="0">
                          <a:solidFill>
                            <a:schemeClr val="dk1"/>
                          </a:solidFill>
                          <a:latin typeface="+mn-lt"/>
                          <a:ea typeface="+mn-ea"/>
                          <a:cs typeface="+mn-cs"/>
                        </a:rPr>
                        <a:t>informații</a:t>
                      </a:r>
                      <a:r>
                        <a:rPr lang="it-IT" sz="1200" kern="1200" dirty="0" smtClean="0">
                          <a:solidFill>
                            <a:schemeClr val="dk1"/>
                          </a:solidFill>
                          <a:latin typeface="+mn-lt"/>
                          <a:ea typeface="+mn-ea"/>
                          <a:cs typeface="+mn-cs"/>
                        </a:rPr>
                        <a:t> </a:t>
                      </a:r>
                      <a:r>
                        <a:rPr lang="it-IT" sz="1200" kern="1200" dirty="0" err="1" smtClean="0">
                          <a:solidFill>
                            <a:schemeClr val="dk1"/>
                          </a:solidFill>
                          <a:latin typeface="+mn-lt"/>
                          <a:ea typeface="+mn-ea"/>
                          <a:cs typeface="+mn-cs"/>
                        </a:rPr>
                        <a:t>și</a:t>
                      </a:r>
                      <a:r>
                        <a:rPr lang="it-IT" sz="1200" kern="1200" dirty="0" smtClean="0">
                          <a:solidFill>
                            <a:schemeClr val="dk1"/>
                          </a:solidFill>
                          <a:latin typeface="+mn-lt"/>
                          <a:ea typeface="+mn-ea"/>
                          <a:cs typeface="+mn-cs"/>
                        </a:rPr>
                        <a:t> ordine </a:t>
                      </a:r>
                      <a:r>
                        <a:rPr lang="it-IT" sz="1200" kern="1200" dirty="0" err="1" smtClean="0">
                          <a:solidFill>
                            <a:schemeClr val="dk1"/>
                          </a:solidFill>
                          <a:latin typeface="+mn-lt"/>
                          <a:ea typeface="+mn-ea"/>
                          <a:cs typeface="+mn-cs"/>
                        </a:rPr>
                        <a:t>publică</a:t>
                      </a:r>
                      <a:endParaRPr lang="en-US" sz="1200" kern="1200" dirty="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noProof="0" dirty="0" smtClean="0">
                          <a:solidFill>
                            <a:srgbClr val="7030A0"/>
                          </a:solidFill>
                          <a:latin typeface="+mn-lt"/>
                          <a:ea typeface="+mn-ea"/>
                          <a:cs typeface="+mn-cs"/>
                        </a:rPr>
                        <a:t>103</a:t>
                      </a:r>
                      <a:r>
                        <a:rPr lang="en-US" sz="1200" kern="1200" baseline="0" noProof="0" dirty="0" smtClean="0">
                          <a:solidFill>
                            <a:srgbClr val="7030A0"/>
                          </a:solidFill>
                          <a:latin typeface="+mn-lt"/>
                          <a:ea typeface="+mn-ea"/>
                          <a:cs typeface="+mn-cs"/>
                        </a:rPr>
                        <a:t> </a:t>
                      </a:r>
                      <a:r>
                        <a:rPr lang="en-US" sz="1200" kern="1200" baseline="0" noProof="0" dirty="0" err="1" smtClean="0">
                          <a:solidFill>
                            <a:srgbClr val="7030A0"/>
                          </a:solidFill>
                          <a:latin typeface="+mn-lt"/>
                          <a:ea typeface="+mn-ea"/>
                          <a:cs typeface="+mn-cs"/>
                        </a:rPr>
                        <a:t>Servici</a:t>
                      </a:r>
                      <a:r>
                        <a:rPr lang="ro-RO" sz="1200" kern="1200" baseline="0" noProof="0" dirty="0" smtClean="0">
                          <a:solidFill>
                            <a:srgbClr val="7030A0"/>
                          </a:solidFill>
                          <a:latin typeface="+mn-lt"/>
                          <a:ea typeface="+mn-ea"/>
                          <a:cs typeface="+mn-cs"/>
                        </a:rPr>
                        <a:t>i</a:t>
                      </a:r>
                      <a:r>
                        <a:rPr lang="en-US" sz="1200" kern="1200" baseline="0" noProof="0" dirty="0" smtClean="0">
                          <a:solidFill>
                            <a:srgbClr val="7030A0"/>
                          </a:solidFill>
                          <a:latin typeface="+mn-lt"/>
                          <a:ea typeface="+mn-ea"/>
                          <a:cs typeface="+mn-cs"/>
                        </a:rPr>
                        <a:t> de </a:t>
                      </a:r>
                      <a:r>
                        <a:rPr lang="ro-RO" sz="1200" kern="1200" baseline="0" noProof="0" dirty="0" smtClean="0">
                          <a:solidFill>
                            <a:srgbClr val="7030A0"/>
                          </a:solidFill>
                          <a:latin typeface="+mn-lt"/>
                          <a:ea typeface="+mn-ea"/>
                          <a:cs typeface="+mn-cs"/>
                        </a:rPr>
                        <a:t>s</a:t>
                      </a:r>
                      <a:r>
                        <a:rPr lang="en-US" sz="1200" kern="1200" baseline="0" noProof="0" dirty="0" err="1" smtClean="0">
                          <a:solidFill>
                            <a:srgbClr val="7030A0"/>
                          </a:solidFill>
                          <a:latin typeface="+mn-lt"/>
                          <a:ea typeface="+mn-ea"/>
                          <a:cs typeface="+mn-cs"/>
                        </a:rPr>
                        <a:t>ecuritate</a:t>
                      </a:r>
                      <a:r>
                        <a:rPr lang="en-US" sz="1200" kern="1200" baseline="0" noProof="0" dirty="0" smtClean="0">
                          <a:solidFill>
                            <a:srgbClr val="7030A0"/>
                          </a:solidFill>
                          <a:latin typeface="+mn-lt"/>
                          <a:ea typeface="+mn-ea"/>
                          <a:cs typeface="+mn-cs"/>
                        </a:rPr>
                        <a:t> –c25</a:t>
                      </a:r>
                      <a:endParaRPr lang="en-US" sz="1200" kern="1200" noProof="0" dirty="0">
                        <a:solidFill>
                          <a:srgbClr val="7030A0"/>
                        </a:solidFill>
                        <a:latin typeface="+mn-lt"/>
                        <a:ea typeface="+mn-ea"/>
                        <a:cs typeface="+mn-cs"/>
                      </a:endParaRPr>
                    </a:p>
                  </a:txBody>
                  <a:tcPr/>
                </a:tc>
                <a:extLst>
                  <a:ext uri="{0D108BD9-81ED-4DB2-BD59-A6C34878D82A}">
                    <a16:rowId xmlns:a16="http://schemas.microsoft.com/office/drawing/2014/main" val="2628771843"/>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30</a:t>
            </a:fld>
            <a:endParaRPr lang="en-US"/>
          </a:p>
        </p:txBody>
      </p:sp>
    </p:spTree>
    <p:extLst>
      <p:ext uri="{BB962C8B-B14F-4D97-AF65-F5344CB8AC3E}">
        <p14:creationId xmlns:p14="http://schemas.microsoft.com/office/powerpoint/2010/main" val="1233906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972" y="1017918"/>
            <a:ext cx="8596668" cy="707366"/>
          </a:xfrm>
        </p:spPr>
        <p:txBody>
          <a:bodyPr>
            <a:normAutofit/>
          </a:bodyPr>
          <a:lstStyle/>
          <a:p>
            <a:pPr algn="ctr"/>
            <a:r>
              <a:rPr lang="ro-RO" sz="3200" dirty="0" smtClean="0"/>
              <a:t>Comisii CNATDCU – corelare ISCED</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2195665"/>
              </p:ext>
            </p:extLst>
          </p:nvPr>
        </p:nvGraphicFramePr>
        <p:xfrm>
          <a:off x="910247" y="2064890"/>
          <a:ext cx="7767926" cy="3571707"/>
        </p:xfrm>
        <a:graphic>
          <a:graphicData uri="http://schemas.openxmlformats.org/drawingml/2006/table">
            <a:tbl>
              <a:tblPr firstRow="1" bandRow="1">
                <a:tableStyleId>{5C22544A-7EE6-4342-B048-85BDC9FD1C3A}</a:tableStyleId>
              </a:tblPr>
              <a:tblGrid>
                <a:gridCol w="3566862">
                  <a:extLst>
                    <a:ext uri="{9D8B030D-6E8A-4147-A177-3AD203B41FA5}">
                      <a16:colId xmlns:a16="http://schemas.microsoft.com/office/drawing/2014/main" val="1754600076"/>
                    </a:ext>
                  </a:extLst>
                </a:gridCol>
                <a:gridCol w="4201064">
                  <a:extLst>
                    <a:ext uri="{9D8B030D-6E8A-4147-A177-3AD203B41FA5}">
                      <a16:colId xmlns:a16="http://schemas.microsoft.com/office/drawing/2014/main" val="3877415956"/>
                    </a:ext>
                  </a:extLst>
                </a:gridCol>
              </a:tblGrid>
              <a:tr h="352589">
                <a:tc>
                  <a:txBody>
                    <a:bodyPr/>
                    <a:lstStyle/>
                    <a:p>
                      <a:r>
                        <a:rPr lang="en-US" sz="1200" dirty="0" err="1" smtClean="0"/>
                        <a:t>Comisii</a:t>
                      </a:r>
                      <a:r>
                        <a:rPr lang="en-US" sz="1200" dirty="0" smtClean="0"/>
                        <a:t> </a:t>
                      </a:r>
                      <a:r>
                        <a:rPr lang="ro-RO" sz="1200" dirty="0" smtClean="0"/>
                        <a:t>CNATDCU</a:t>
                      </a:r>
                      <a:r>
                        <a:rPr lang="en-US" sz="1200" dirty="0" smtClean="0"/>
                        <a:t> </a:t>
                      </a:r>
                      <a:r>
                        <a:rPr lang="ro-RO" sz="1200" dirty="0" smtClean="0"/>
                        <a:t>î</a:t>
                      </a:r>
                      <a:r>
                        <a:rPr lang="en-US" sz="1200" dirty="0" smtClean="0"/>
                        <a:t>n </a:t>
                      </a:r>
                      <a:r>
                        <a:rPr lang="en-US" sz="1200" dirty="0" err="1" smtClean="0"/>
                        <a:t>prezent</a:t>
                      </a:r>
                      <a:r>
                        <a:rPr lang="ro-RO" sz="1200" dirty="0" smtClean="0"/>
                        <a:t> - 35</a:t>
                      </a:r>
                      <a:endParaRPr lang="en-US" sz="1200" dirty="0"/>
                    </a:p>
                  </a:txBody>
                  <a:tcPr/>
                </a:tc>
                <a:tc>
                  <a:txBody>
                    <a:bodyPr/>
                    <a:lstStyle/>
                    <a:p>
                      <a:r>
                        <a:rPr lang="ro-RO" sz="1200" dirty="0" smtClean="0">
                          <a:solidFill>
                            <a:srgbClr val="7030A0"/>
                          </a:solidFill>
                        </a:rPr>
                        <a:t>Corelare cu </a:t>
                      </a:r>
                      <a:r>
                        <a:rPr lang="ro-RO" sz="1200" baseline="0" dirty="0" smtClean="0">
                          <a:solidFill>
                            <a:srgbClr val="7030A0"/>
                          </a:solidFill>
                        </a:rPr>
                        <a:t>domeniul detaliat ISCED - 26</a:t>
                      </a:r>
                      <a:endParaRPr lang="en-US" sz="1200" dirty="0">
                        <a:solidFill>
                          <a:srgbClr val="7030A0"/>
                        </a:solidFill>
                      </a:endParaRPr>
                    </a:p>
                  </a:txBody>
                  <a:tcPr/>
                </a:tc>
                <a:extLst>
                  <a:ext uri="{0D108BD9-81ED-4DB2-BD59-A6C34878D82A}">
                    <a16:rowId xmlns:a16="http://schemas.microsoft.com/office/drawing/2014/main" val="2058535644"/>
                  </a:ext>
                </a:extLst>
              </a:tr>
              <a:tr h="497145">
                <a:tc>
                  <a:txBody>
                    <a:bodyPr/>
                    <a:lstStyle/>
                    <a:p>
                      <a:r>
                        <a:rPr lang="en-US" sz="1200" dirty="0" smtClean="0"/>
                        <a:t>C27</a:t>
                      </a:r>
                      <a:r>
                        <a:rPr lang="ro-RO" sz="1200" dirty="0" smtClean="0"/>
                        <a:t>.</a:t>
                      </a:r>
                      <a:r>
                        <a:rPr lang="en-US" sz="1200" dirty="0" smtClean="0"/>
                        <a:t> </a:t>
                      </a:r>
                      <a:r>
                        <a:rPr lang="en-US" sz="1200" dirty="0" err="1" smtClean="0"/>
                        <a:t>Științe</a:t>
                      </a:r>
                      <a:r>
                        <a:rPr lang="en-US" sz="1200" dirty="0" smtClean="0"/>
                        <a:t> </a:t>
                      </a:r>
                      <a:r>
                        <a:rPr lang="en-US" sz="1200" dirty="0" err="1" smtClean="0"/>
                        <a:t>economice</a:t>
                      </a:r>
                      <a:r>
                        <a:rPr lang="en-US" sz="1200" dirty="0" smtClean="0"/>
                        <a:t> </a:t>
                      </a:r>
                    </a:p>
                    <a:p>
                      <a:r>
                        <a:rPr lang="en-US" sz="1200" dirty="0" smtClean="0"/>
                        <a:t>        </a:t>
                      </a:r>
                      <a:r>
                        <a:rPr lang="en-US" sz="1200" dirty="0" err="1" smtClean="0"/>
                        <a:t>și</a:t>
                      </a:r>
                      <a:r>
                        <a:rPr lang="en-US" sz="1200" dirty="0" smtClean="0"/>
                        <a:t> </a:t>
                      </a:r>
                      <a:r>
                        <a:rPr lang="en-US" sz="1200" dirty="0" err="1" smtClean="0"/>
                        <a:t>administrarea</a:t>
                      </a:r>
                      <a:r>
                        <a:rPr lang="en-US" sz="1200" dirty="0" smtClean="0"/>
                        <a:t> </a:t>
                      </a:r>
                      <a:r>
                        <a:rPr lang="en-US" sz="1200" dirty="0" err="1" smtClean="0"/>
                        <a:t>afacerilor</a:t>
                      </a:r>
                      <a:endParaRPr lang="en-US" sz="1200" dirty="0"/>
                    </a:p>
                  </a:txBody>
                  <a:tcPr/>
                </a:tc>
                <a:tc>
                  <a:txBody>
                    <a:bodyPr/>
                    <a:lstStyle/>
                    <a:p>
                      <a:r>
                        <a:rPr lang="en-US" sz="1200" dirty="0" smtClean="0">
                          <a:solidFill>
                            <a:srgbClr val="7030A0"/>
                          </a:solidFill>
                        </a:rPr>
                        <a:t>031 </a:t>
                      </a:r>
                      <a:r>
                        <a:rPr lang="ro-RO" sz="1200" dirty="0" smtClean="0">
                          <a:solidFill>
                            <a:srgbClr val="7030A0"/>
                          </a:solidFill>
                        </a:rPr>
                        <a:t>Ș</a:t>
                      </a:r>
                      <a:r>
                        <a:rPr lang="en-US" sz="1200" dirty="0" err="1" smtClean="0">
                          <a:solidFill>
                            <a:srgbClr val="7030A0"/>
                          </a:solidFill>
                        </a:rPr>
                        <a:t>tiinte</a:t>
                      </a:r>
                      <a:r>
                        <a:rPr lang="en-US" sz="1200" baseline="0" dirty="0" smtClean="0">
                          <a:solidFill>
                            <a:srgbClr val="7030A0"/>
                          </a:solidFill>
                        </a:rPr>
                        <a:t> </a:t>
                      </a:r>
                      <a:r>
                        <a:rPr lang="en-US" sz="1200" baseline="0" dirty="0" err="1" smtClean="0">
                          <a:solidFill>
                            <a:srgbClr val="7030A0"/>
                          </a:solidFill>
                        </a:rPr>
                        <a:t>sociale</a:t>
                      </a:r>
                      <a:r>
                        <a:rPr lang="en-US" sz="1200" baseline="0" dirty="0" smtClean="0">
                          <a:solidFill>
                            <a:srgbClr val="7030A0"/>
                          </a:solidFill>
                        </a:rPr>
                        <a:t> </a:t>
                      </a:r>
                      <a:r>
                        <a:rPr lang="ro-RO" sz="1200" baseline="0" dirty="0" smtClean="0">
                          <a:solidFill>
                            <a:srgbClr val="7030A0"/>
                          </a:solidFill>
                        </a:rPr>
                        <a:t>ș</a:t>
                      </a:r>
                      <a:r>
                        <a:rPr lang="en-US" sz="1200" baseline="0" dirty="0" err="1" smtClean="0">
                          <a:solidFill>
                            <a:srgbClr val="7030A0"/>
                          </a:solidFill>
                        </a:rPr>
                        <a:t>i</a:t>
                      </a:r>
                      <a:r>
                        <a:rPr lang="en-US" sz="1200" baseline="0" dirty="0" smtClean="0">
                          <a:solidFill>
                            <a:srgbClr val="7030A0"/>
                          </a:solidFill>
                        </a:rPr>
                        <a:t> c</a:t>
                      </a:r>
                      <a:r>
                        <a:rPr lang="ro-RO" sz="1200" baseline="0" dirty="0" smtClean="0">
                          <a:solidFill>
                            <a:srgbClr val="7030A0"/>
                          </a:solidFill>
                        </a:rPr>
                        <a:t>o</a:t>
                      </a:r>
                      <a:r>
                        <a:rPr lang="en-US" sz="1200" baseline="0" dirty="0" err="1" smtClean="0">
                          <a:solidFill>
                            <a:srgbClr val="7030A0"/>
                          </a:solidFill>
                        </a:rPr>
                        <a:t>mportamentale</a:t>
                      </a:r>
                      <a:r>
                        <a:rPr lang="en-US" sz="1200" baseline="0" dirty="0" smtClean="0">
                          <a:solidFill>
                            <a:srgbClr val="7030A0"/>
                          </a:solidFill>
                        </a:rPr>
                        <a:t> –c5</a:t>
                      </a:r>
                      <a:endParaRPr lang="ro-RO" sz="1200" dirty="0" smtClean="0">
                        <a:solidFill>
                          <a:srgbClr val="7030A0"/>
                        </a:solidFill>
                      </a:endParaRPr>
                    </a:p>
                    <a:p>
                      <a:r>
                        <a:rPr lang="en-US" sz="1200" dirty="0" smtClean="0">
                          <a:solidFill>
                            <a:srgbClr val="7030A0"/>
                          </a:solidFill>
                        </a:rPr>
                        <a:t>041 </a:t>
                      </a:r>
                      <a:r>
                        <a:rPr lang="en-US" sz="1200" dirty="0" err="1" smtClean="0">
                          <a:solidFill>
                            <a:srgbClr val="7030A0"/>
                          </a:solidFill>
                        </a:rPr>
                        <a:t>Administraţie</a:t>
                      </a:r>
                      <a:r>
                        <a:rPr lang="en-US" sz="1200" dirty="0" smtClean="0">
                          <a:solidFill>
                            <a:srgbClr val="7030A0"/>
                          </a:solidFill>
                        </a:rPr>
                        <a:t> </a:t>
                      </a:r>
                      <a:r>
                        <a:rPr lang="ro-RO" sz="1200" dirty="0" smtClean="0">
                          <a:solidFill>
                            <a:srgbClr val="7030A0"/>
                          </a:solidFill>
                        </a:rPr>
                        <a:t>ș</a:t>
                      </a:r>
                      <a:r>
                        <a:rPr lang="en-US" sz="1200" dirty="0" err="1" smtClean="0">
                          <a:solidFill>
                            <a:srgbClr val="7030A0"/>
                          </a:solidFill>
                        </a:rPr>
                        <a:t>i</a:t>
                      </a:r>
                      <a:r>
                        <a:rPr lang="en-US" sz="1200" dirty="0" smtClean="0">
                          <a:solidFill>
                            <a:srgbClr val="7030A0"/>
                          </a:solidFill>
                        </a:rPr>
                        <a:t> </a:t>
                      </a:r>
                      <a:r>
                        <a:rPr lang="en-US" sz="1200" dirty="0" err="1" smtClean="0">
                          <a:solidFill>
                            <a:srgbClr val="7030A0"/>
                          </a:solidFill>
                        </a:rPr>
                        <a:t>afaceri</a:t>
                      </a:r>
                      <a:r>
                        <a:rPr lang="en-US" sz="1200" dirty="0" smtClean="0">
                          <a:solidFill>
                            <a:srgbClr val="7030A0"/>
                          </a:solidFill>
                        </a:rPr>
                        <a:t> –c7</a:t>
                      </a:r>
                      <a:endParaRPr lang="en-US" sz="1200" dirty="0">
                        <a:solidFill>
                          <a:srgbClr val="7030A0"/>
                        </a:solidFill>
                      </a:endParaRPr>
                    </a:p>
                  </a:txBody>
                  <a:tcPr/>
                </a:tc>
                <a:extLst>
                  <a:ext uri="{0D108BD9-81ED-4DB2-BD59-A6C34878D82A}">
                    <a16:rowId xmlns:a16="http://schemas.microsoft.com/office/drawing/2014/main" val="3873729007"/>
                  </a:ext>
                </a:extLst>
              </a:tr>
              <a:tr h="296846">
                <a:tc>
                  <a:txBody>
                    <a:bodyPr/>
                    <a:lstStyle/>
                    <a:p>
                      <a:r>
                        <a:rPr lang="en-US" sz="1200" dirty="0" smtClean="0"/>
                        <a:t>C28</a:t>
                      </a:r>
                      <a:r>
                        <a:rPr lang="ro-RO" sz="1200" dirty="0" smtClean="0"/>
                        <a:t>.</a:t>
                      </a:r>
                      <a:r>
                        <a:rPr lang="en-US" sz="1200" dirty="0" smtClean="0"/>
                        <a:t> </a:t>
                      </a:r>
                      <a:r>
                        <a:rPr lang="en-US" sz="1200" dirty="0" err="1" smtClean="0"/>
                        <a:t>Psihologie</a:t>
                      </a:r>
                      <a:r>
                        <a:rPr lang="en-US" sz="1200" dirty="0" smtClean="0"/>
                        <a:t>,</a:t>
                      </a:r>
                    </a:p>
                    <a:p>
                      <a:r>
                        <a:rPr lang="en-US" sz="1200" dirty="0" smtClean="0"/>
                        <a:t>       </a:t>
                      </a:r>
                      <a:r>
                        <a:rPr lang="en-US" sz="1200" dirty="0" err="1" smtClean="0"/>
                        <a:t>științe</a:t>
                      </a:r>
                      <a:r>
                        <a:rPr lang="en-US" sz="1200" dirty="0" smtClean="0"/>
                        <a:t> ale </a:t>
                      </a:r>
                      <a:r>
                        <a:rPr lang="en-US" sz="1200" dirty="0" err="1" smtClean="0"/>
                        <a:t>educației</a:t>
                      </a:r>
                      <a:r>
                        <a:rPr lang="en-US" sz="1200" dirty="0" smtClean="0"/>
                        <a:t>,</a:t>
                      </a:r>
                    </a:p>
                    <a:p>
                      <a:r>
                        <a:rPr lang="en-US" sz="1200" dirty="0" smtClean="0"/>
                        <a:t>       </a:t>
                      </a:r>
                      <a:r>
                        <a:rPr lang="en-US" sz="1200" dirty="0" err="1" smtClean="0"/>
                        <a:t>educație</a:t>
                      </a:r>
                      <a:r>
                        <a:rPr lang="en-US" sz="1200" dirty="0" smtClean="0"/>
                        <a:t> </a:t>
                      </a:r>
                      <a:r>
                        <a:rPr lang="en-US" sz="1200" dirty="0" err="1" smtClean="0"/>
                        <a:t>fizică</a:t>
                      </a:r>
                      <a:r>
                        <a:rPr lang="en-US" sz="1200" dirty="0" smtClean="0"/>
                        <a:t> </a:t>
                      </a:r>
                      <a:r>
                        <a:rPr lang="en-US" sz="1200" dirty="0" err="1" smtClean="0"/>
                        <a:t>și</a:t>
                      </a:r>
                      <a:r>
                        <a:rPr lang="en-US" sz="1200" dirty="0" smtClean="0"/>
                        <a:t> sport</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031 </a:t>
                      </a:r>
                      <a:r>
                        <a:rPr lang="ro-RO" sz="1200" dirty="0" smtClean="0">
                          <a:solidFill>
                            <a:srgbClr val="7030A0"/>
                          </a:solidFill>
                        </a:rPr>
                        <a:t>Ș</a:t>
                      </a:r>
                      <a:r>
                        <a:rPr lang="en-US" sz="1200" dirty="0" err="1" smtClean="0">
                          <a:solidFill>
                            <a:srgbClr val="7030A0"/>
                          </a:solidFill>
                        </a:rPr>
                        <a:t>tiinte</a:t>
                      </a:r>
                      <a:r>
                        <a:rPr lang="en-US" sz="1200" baseline="0" dirty="0" smtClean="0">
                          <a:solidFill>
                            <a:srgbClr val="7030A0"/>
                          </a:solidFill>
                        </a:rPr>
                        <a:t> </a:t>
                      </a:r>
                      <a:r>
                        <a:rPr lang="en-US" sz="1200" baseline="0" dirty="0" err="1" smtClean="0">
                          <a:solidFill>
                            <a:srgbClr val="7030A0"/>
                          </a:solidFill>
                        </a:rPr>
                        <a:t>sociale</a:t>
                      </a:r>
                      <a:r>
                        <a:rPr lang="en-US" sz="1200" baseline="0" dirty="0" smtClean="0">
                          <a:solidFill>
                            <a:srgbClr val="7030A0"/>
                          </a:solidFill>
                        </a:rPr>
                        <a:t> </a:t>
                      </a:r>
                      <a:r>
                        <a:rPr lang="ro-RO" sz="1200" baseline="0" dirty="0" smtClean="0">
                          <a:solidFill>
                            <a:srgbClr val="7030A0"/>
                          </a:solidFill>
                        </a:rPr>
                        <a:t>ș</a:t>
                      </a:r>
                      <a:r>
                        <a:rPr lang="en-US" sz="1200" baseline="0" dirty="0" err="1" smtClean="0">
                          <a:solidFill>
                            <a:srgbClr val="7030A0"/>
                          </a:solidFill>
                        </a:rPr>
                        <a:t>i</a:t>
                      </a:r>
                      <a:r>
                        <a:rPr lang="en-US" sz="1200" baseline="0" dirty="0" smtClean="0">
                          <a:solidFill>
                            <a:srgbClr val="7030A0"/>
                          </a:solidFill>
                        </a:rPr>
                        <a:t> c</a:t>
                      </a:r>
                      <a:r>
                        <a:rPr lang="ro-RO" sz="1200" baseline="0" dirty="0" smtClean="0">
                          <a:solidFill>
                            <a:srgbClr val="7030A0"/>
                          </a:solidFill>
                        </a:rPr>
                        <a:t>o</a:t>
                      </a:r>
                      <a:r>
                        <a:rPr lang="en-US" sz="1200" baseline="0" dirty="0" err="1" smtClean="0">
                          <a:solidFill>
                            <a:srgbClr val="7030A0"/>
                          </a:solidFill>
                        </a:rPr>
                        <a:t>mportamentale</a:t>
                      </a:r>
                      <a:r>
                        <a:rPr lang="en-US" sz="1200" baseline="0" dirty="0" smtClean="0">
                          <a:solidFill>
                            <a:srgbClr val="7030A0"/>
                          </a:solidFill>
                        </a:rPr>
                        <a:t> –c5</a:t>
                      </a:r>
                      <a:endParaRPr lang="en-US" sz="1200" dirty="0" smtClean="0">
                        <a:solidFill>
                          <a:srgbClr val="7030A0"/>
                        </a:solidFill>
                      </a:endParaRPr>
                    </a:p>
                    <a:p>
                      <a:r>
                        <a:rPr lang="en-US" sz="1200" dirty="0" smtClean="0">
                          <a:solidFill>
                            <a:srgbClr val="7030A0"/>
                          </a:solidFill>
                        </a:rPr>
                        <a:t>011 </a:t>
                      </a:r>
                      <a:r>
                        <a:rPr lang="en-US" sz="1200" dirty="0" err="1" smtClean="0">
                          <a:solidFill>
                            <a:srgbClr val="7030A0"/>
                          </a:solidFill>
                        </a:rPr>
                        <a:t>Ştiinţele</a:t>
                      </a:r>
                      <a:r>
                        <a:rPr lang="en-US" sz="1200" dirty="0" smtClean="0">
                          <a:solidFill>
                            <a:srgbClr val="7030A0"/>
                          </a:solidFill>
                        </a:rPr>
                        <a:t> </a:t>
                      </a:r>
                      <a:r>
                        <a:rPr lang="en-US" sz="1200" dirty="0" err="1" smtClean="0">
                          <a:solidFill>
                            <a:srgbClr val="7030A0"/>
                          </a:solidFill>
                        </a:rPr>
                        <a:t>educaţiei</a:t>
                      </a:r>
                      <a:r>
                        <a:rPr lang="en-US" sz="1200" dirty="0" smtClean="0">
                          <a:solidFill>
                            <a:srgbClr val="7030A0"/>
                          </a:solidFill>
                        </a:rPr>
                        <a:t> (</a:t>
                      </a:r>
                      <a:r>
                        <a:rPr lang="en-US" sz="1200" dirty="0" err="1" smtClean="0">
                          <a:solidFill>
                            <a:srgbClr val="7030A0"/>
                          </a:solidFill>
                        </a:rPr>
                        <a:t>ştiinţe</a:t>
                      </a:r>
                      <a:r>
                        <a:rPr lang="en-US" sz="1200" dirty="0" smtClean="0">
                          <a:solidFill>
                            <a:srgbClr val="7030A0"/>
                          </a:solidFill>
                        </a:rPr>
                        <a:t> </a:t>
                      </a:r>
                      <a:r>
                        <a:rPr lang="en-US" sz="1200" dirty="0" err="1" smtClean="0">
                          <a:solidFill>
                            <a:srgbClr val="7030A0"/>
                          </a:solidFill>
                        </a:rPr>
                        <a:t>pedagogice</a:t>
                      </a:r>
                      <a:r>
                        <a:rPr lang="en-US" sz="1200" dirty="0" smtClean="0">
                          <a:solidFill>
                            <a:srgbClr val="7030A0"/>
                          </a:solidFill>
                        </a:rPr>
                        <a:t>)-c1</a:t>
                      </a:r>
                      <a:endParaRPr lang="ro-RO" sz="1200" dirty="0" smtClean="0">
                        <a:solidFill>
                          <a:srgbClr val="7030A0"/>
                        </a:solidFill>
                      </a:endParaRPr>
                    </a:p>
                    <a:p>
                      <a:r>
                        <a:rPr lang="en-US" sz="1200" dirty="0" smtClean="0">
                          <a:solidFill>
                            <a:srgbClr val="7030A0"/>
                          </a:solidFill>
                        </a:rPr>
                        <a:t>101</a:t>
                      </a:r>
                      <a:r>
                        <a:rPr lang="en-US" sz="1200" baseline="0" dirty="0" smtClean="0">
                          <a:solidFill>
                            <a:srgbClr val="7030A0"/>
                          </a:solidFill>
                        </a:rPr>
                        <a:t> </a:t>
                      </a:r>
                      <a:r>
                        <a:rPr lang="en-US" sz="1200" dirty="0" err="1" smtClean="0">
                          <a:solidFill>
                            <a:srgbClr val="7030A0"/>
                          </a:solidFill>
                        </a:rPr>
                        <a:t>Servici</a:t>
                      </a:r>
                      <a:r>
                        <a:rPr lang="ro-RO" sz="1200" dirty="0" smtClean="0">
                          <a:solidFill>
                            <a:srgbClr val="7030A0"/>
                          </a:solidFill>
                        </a:rPr>
                        <a:t>i</a:t>
                      </a:r>
                      <a:r>
                        <a:rPr lang="en-US" sz="1200" baseline="0" dirty="0" smtClean="0">
                          <a:solidFill>
                            <a:srgbClr val="7030A0"/>
                          </a:solidFill>
                        </a:rPr>
                        <a:t> de personal-c23,24</a:t>
                      </a:r>
                      <a:endParaRPr lang="en-US" sz="1200" dirty="0">
                        <a:solidFill>
                          <a:srgbClr val="7030A0"/>
                        </a:solidFill>
                      </a:endParaRPr>
                    </a:p>
                  </a:txBody>
                  <a:tcPr/>
                </a:tc>
                <a:extLst>
                  <a:ext uri="{0D108BD9-81ED-4DB2-BD59-A6C34878D82A}">
                    <a16:rowId xmlns:a16="http://schemas.microsoft.com/office/drawing/2014/main" val="3417809024"/>
                  </a:ext>
                </a:extLst>
              </a:tr>
              <a:tr h="296846">
                <a:tc>
                  <a:txBody>
                    <a:bodyPr/>
                    <a:lstStyle/>
                    <a:p>
                      <a:r>
                        <a:rPr lang="en-US" sz="1200" dirty="0" smtClean="0"/>
                        <a:t>C29</a:t>
                      </a:r>
                      <a:r>
                        <a:rPr lang="ro-RO" sz="1200" dirty="0" smtClean="0"/>
                        <a:t>.</a:t>
                      </a:r>
                      <a:r>
                        <a:rPr lang="en-US" sz="1200" dirty="0" smtClean="0"/>
                        <a:t> </a:t>
                      </a:r>
                      <a:r>
                        <a:rPr lang="en-US" sz="1200" dirty="0" err="1" smtClean="0"/>
                        <a:t>Filologie</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7030A0"/>
                          </a:solidFill>
                        </a:rPr>
                        <a:t>023  </a:t>
                      </a:r>
                      <a:r>
                        <a:rPr lang="en-US" sz="1200" dirty="0" err="1" smtClean="0">
                          <a:solidFill>
                            <a:srgbClr val="7030A0"/>
                          </a:solidFill>
                        </a:rPr>
                        <a:t>Lingvistică</a:t>
                      </a:r>
                      <a:r>
                        <a:rPr lang="en-US" sz="1200" dirty="0" smtClean="0">
                          <a:solidFill>
                            <a:srgbClr val="7030A0"/>
                          </a:solidFill>
                        </a:rPr>
                        <a:t> –c4</a:t>
                      </a:r>
                    </a:p>
                  </a:txBody>
                  <a:tcPr anchor="ctr"/>
                </a:tc>
                <a:extLst>
                  <a:ext uri="{0D108BD9-81ED-4DB2-BD59-A6C34878D82A}">
                    <a16:rowId xmlns:a16="http://schemas.microsoft.com/office/drawing/2014/main" val="1430437210"/>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C30</a:t>
                      </a:r>
                      <a:r>
                        <a:rPr lang="ro-RO" sz="1200" dirty="0" smtClean="0"/>
                        <a:t>.</a:t>
                      </a:r>
                      <a:r>
                        <a:rPr lang="en-US" sz="1200" dirty="0" smtClean="0"/>
                        <a:t> </a:t>
                      </a:r>
                      <a:r>
                        <a:rPr lang="en-US" sz="1200" dirty="0" err="1" smtClean="0"/>
                        <a:t>Filosofie</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030A0"/>
                          </a:solidFill>
                          <a:effectLst/>
                          <a:uLnTx/>
                          <a:uFillTx/>
                          <a:latin typeface="+mn-lt"/>
                          <a:ea typeface="+mn-ea"/>
                          <a:cs typeface="+mn-cs"/>
                        </a:rPr>
                        <a:t>022 </a:t>
                      </a:r>
                      <a:r>
                        <a:rPr kumimoji="0" lang="ro-RO" sz="1200" b="0" i="0" u="none" strike="noStrike" kern="1200" cap="none" spc="0" normalizeH="0" baseline="0" noProof="0" dirty="0" smtClean="0">
                          <a:ln>
                            <a:noFill/>
                          </a:ln>
                          <a:solidFill>
                            <a:srgbClr val="7030A0"/>
                          </a:solidFill>
                          <a:effectLst/>
                          <a:uLnTx/>
                          <a:uFillTx/>
                          <a:latin typeface="+mn-lt"/>
                          <a:ea typeface="+mn-ea"/>
                          <a:cs typeface="+mn-cs"/>
                        </a:rPr>
                        <a:t>Ș</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tiin</a:t>
                      </a:r>
                      <a:r>
                        <a:rPr kumimoji="0" lang="ro-RO" sz="1200" b="0" i="0" u="none" strike="noStrike" kern="1200" cap="none" spc="0" normalizeH="0" baseline="0" noProof="0" dirty="0" smtClean="0">
                          <a:ln>
                            <a:noFill/>
                          </a:ln>
                          <a:solidFill>
                            <a:srgbClr val="7030A0"/>
                          </a:solidFill>
                          <a:effectLst/>
                          <a:uLnTx/>
                          <a:uFillTx/>
                          <a:latin typeface="+mn-lt"/>
                          <a:ea typeface="+mn-ea"/>
                          <a:cs typeface="+mn-cs"/>
                        </a:rPr>
                        <a:t>ț</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e </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umaniste</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 –c3</a:t>
                      </a:r>
                      <a:endParaRPr kumimoji="0" lang="en-US" sz="1200" b="0" i="0" u="none" strike="noStrike" kern="1200" cap="none" spc="0" normalizeH="0" baseline="0" noProof="0" dirty="0" smtClean="0">
                        <a:ln>
                          <a:noFill/>
                        </a:ln>
                        <a:solidFill>
                          <a:srgbClr val="7030A0"/>
                        </a:solidFill>
                        <a:effectLst/>
                        <a:uLnTx/>
                        <a:uFillTx/>
                        <a:latin typeface="Trebuchet MS" panose="020B0603020202020204"/>
                        <a:ea typeface="+mn-ea"/>
                        <a:cs typeface="+mn-cs"/>
                      </a:endParaRPr>
                    </a:p>
                  </a:txBody>
                  <a:tcPr anchor="ctr"/>
                </a:tc>
                <a:extLst>
                  <a:ext uri="{0D108BD9-81ED-4DB2-BD59-A6C34878D82A}">
                    <a16:rowId xmlns:a16="http://schemas.microsoft.com/office/drawing/2014/main" val="105252801"/>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200" dirty="0" smtClean="0"/>
                        <a:t>C31</a:t>
                      </a:r>
                      <a:r>
                        <a:rPr lang="ro-RO" sz="1200" dirty="0" smtClean="0"/>
                        <a:t>.</a:t>
                      </a:r>
                      <a:r>
                        <a:rPr lang="it-IT" sz="1200" dirty="0" smtClean="0"/>
                        <a:t> Istorie </a:t>
                      </a:r>
                      <a:r>
                        <a:rPr lang="it-IT" sz="1200" dirty="0" err="1" smtClean="0"/>
                        <a:t>și</a:t>
                      </a:r>
                      <a:r>
                        <a:rPr lang="it-IT" sz="1200" dirty="0" smtClean="0"/>
                        <a:t> </a:t>
                      </a:r>
                      <a:r>
                        <a:rPr lang="it-IT" sz="1200" dirty="0" err="1" smtClean="0"/>
                        <a:t>studii</a:t>
                      </a:r>
                      <a:r>
                        <a:rPr lang="it-IT" sz="1200" dirty="0" smtClean="0"/>
                        <a:t> culturale</a:t>
                      </a:r>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030A0"/>
                          </a:solidFill>
                          <a:effectLst/>
                          <a:uLnTx/>
                          <a:uFillTx/>
                          <a:latin typeface="+mn-lt"/>
                          <a:ea typeface="+mn-ea"/>
                          <a:cs typeface="+mn-cs"/>
                        </a:rPr>
                        <a:t>022 </a:t>
                      </a:r>
                      <a:r>
                        <a:rPr kumimoji="0" lang="ro-RO" sz="1200" b="0" i="0" u="none" strike="noStrike" kern="1200" cap="none" spc="0" normalizeH="0" baseline="0" noProof="0" dirty="0" smtClean="0">
                          <a:ln>
                            <a:noFill/>
                          </a:ln>
                          <a:solidFill>
                            <a:srgbClr val="7030A0"/>
                          </a:solidFill>
                          <a:effectLst/>
                          <a:uLnTx/>
                          <a:uFillTx/>
                          <a:latin typeface="+mn-lt"/>
                          <a:ea typeface="+mn-ea"/>
                          <a:cs typeface="+mn-cs"/>
                        </a:rPr>
                        <a:t>Ș</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tiin</a:t>
                      </a:r>
                      <a:r>
                        <a:rPr kumimoji="0" lang="ro-RO" sz="1200" b="0" i="0" u="none" strike="noStrike" kern="1200" cap="none" spc="0" normalizeH="0" baseline="0" noProof="0" dirty="0" smtClean="0">
                          <a:ln>
                            <a:noFill/>
                          </a:ln>
                          <a:solidFill>
                            <a:srgbClr val="7030A0"/>
                          </a:solidFill>
                          <a:effectLst/>
                          <a:uLnTx/>
                          <a:uFillTx/>
                          <a:latin typeface="+mn-lt"/>
                          <a:ea typeface="+mn-ea"/>
                          <a:cs typeface="+mn-cs"/>
                        </a:rPr>
                        <a:t>ț</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e </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umaniste</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 –c3</a:t>
                      </a:r>
                      <a:endParaRPr kumimoji="0" lang="en-US" sz="1200" b="0" i="0" u="none" strike="noStrike" kern="1200" cap="none" spc="0" normalizeH="0" baseline="0" noProof="0" dirty="0" smtClean="0">
                        <a:ln>
                          <a:noFill/>
                        </a:ln>
                        <a:solidFill>
                          <a:srgbClr val="7030A0"/>
                        </a:solidFill>
                        <a:effectLst/>
                        <a:uLnTx/>
                        <a:uFillTx/>
                        <a:latin typeface="Trebuchet MS" panose="020B0603020202020204"/>
                        <a:ea typeface="+mn-ea"/>
                        <a:cs typeface="+mn-cs"/>
                      </a:endParaRPr>
                    </a:p>
                  </a:txBody>
                  <a:tcPr/>
                </a:tc>
                <a:extLst>
                  <a:ext uri="{0D108BD9-81ED-4DB2-BD59-A6C34878D82A}">
                    <a16:rowId xmlns:a16="http://schemas.microsoft.com/office/drawing/2014/main" val="1356075018"/>
                  </a:ext>
                </a:extLst>
              </a:tr>
              <a:tr h="2968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C32</a:t>
                      </a:r>
                      <a:r>
                        <a:rPr lang="ro-RO" sz="1200" dirty="0" smtClean="0"/>
                        <a:t>.</a:t>
                      </a:r>
                      <a:r>
                        <a:rPr lang="en-US" sz="1200" dirty="0" smtClean="0"/>
                        <a:t> </a:t>
                      </a:r>
                      <a:r>
                        <a:rPr lang="en-US" sz="1200" dirty="0" err="1" smtClean="0"/>
                        <a:t>Teologie</a:t>
                      </a:r>
                      <a:endParaRPr lang="en-US" sz="1200" dirty="0"/>
                    </a:p>
                  </a:txBody>
                  <a:tcPr anchor="ctr"/>
                </a:tc>
                <a:tc>
                  <a:txBody>
                    <a:bodyPr/>
                    <a:lstStyle/>
                    <a:p>
                      <a:r>
                        <a:rPr lang="en-US" sz="1200" dirty="0" smtClean="0">
                          <a:solidFill>
                            <a:srgbClr val="7030A0"/>
                          </a:solidFill>
                        </a:rPr>
                        <a:t>022</a:t>
                      </a:r>
                      <a:r>
                        <a:rPr lang="en-US" sz="1200" baseline="0" dirty="0" smtClean="0">
                          <a:solidFill>
                            <a:srgbClr val="7030A0"/>
                          </a:solidFill>
                        </a:rPr>
                        <a:t> </a:t>
                      </a:r>
                      <a:r>
                        <a:rPr lang="ro-RO" sz="1200" baseline="0" dirty="0" smtClean="0">
                          <a:solidFill>
                            <a:srgbClr val="7030A0"/>
                          </a:solidFill>
                        </a:rPr>
                        <a:t>Ș</a:t>
                      </a:r>
                      <a:r>
                        <a:rPr lang="en-US" sz="1200" baseline="0" dirty="0" err="1" smtClean="0">
                          <a:solidFill>
                            <a:srgbClr val="7030A0"/>
                          </a:solidFill>
                        </a:rPr>
                        <a:t>tiin</a:t>
                      </a:r>
                      <a:r>
                        <a:rPr lang="ro-RO" sz="1200" baseline="0" dirty="0" smtClean="0">
                          <a:solidFill>
                            <a:srgbClr val="7030A0"/>
                          </a:solidFill>
                        </a:rPr>
                        <a:t>ț</a:t>
                      </a:r>
                      <a:r>
                        <a:rPr lang="en-US" sz="1200" baseline="0" dirty="0" smtClean="0">
                          <a:solidFill>
                            <a:srgbClr val="7030A0"/>
                          </a:solidFill>
                        </a:rPr>
                        <a:t>e </a:t>
                      </a:r>
                      <a:r>
                        <a:rPr lang="en-US" sz="1200" baseline="0" dirty="0" err="1" smtClean="0">
                          <a:solidFill>
                            <a:srgbClr val="7030A0"/>
                          </a:solidFill>
                        </a:rPr>
                        <a:t>umaniste</a:t>
                      </a:r>
                      <a:r>
                        <a:rPr lang="en-US" sz="1200" baseline="0" dirty="0" smtClean="0">
                          <a:solidFill>
                            <a:srgbClr val="7030A0"/>
                          </a:solidFill>
                        </a:rPr>
                        <a:t> –c3</a:t>
                      </a:r>
                      <a:endParaRPr lang="en-US" sz="1200" dirty="0">
                        <a:solidFill>
                          <a:srgbClr val="7030A0"/>
                        </a:solidFill>
                      </a:endParaRPr>
                    </a:p>
                  </a:txBody>
                  <a:tcPr anchor="ctr"/>
                </a:tc>
                <a:extLst>
                  <a:ext uri="{0D108BD9-81ED-4DB2-BD59-A6C34878D82A}">
                    <a16:rowId xmlns:a16="http://schemas.microsoft.com/office/drawing/2014/main" val="2713990658"/>
                  </a:ext>
                </a:extLst>
              </a:tr>
              <a:tr h="296846">
                <a:tc>
                  <a:txBody>
                    <a:bodyPr/>
                    <a:lstStyle/>
                    <a:p>
                      <a:r>
                        <a:rPr lang="en-US" sz="1200" dirty="0" smtClean="0"/>
                        <a:t>C33</a:t>
                      </a:r>
                      <a:r>
                        <a:rPr lang="ro-RO" sz="1200" dirty="0" smtClean="0"/>
                        <a:t>.</a:t>
                      </a:r>
                      <a:r>
                        <a:rPr lang="en-US" sz="1200" dirty="0" smtClean="0"/>
                        <a:t> </a:t>
                      </a:r>
                      <a:r>
                        <a:rPr lang="en-US" sz="1200" dirty="0" err="1" smtClean="0"/>
                        <a:t>Arhitectură</a:t>
                      </a:r>
                      <a:r>
                        <a:rPr lang="en-US" sz="1200" dirty="0" smtClean="0"/>
                        <a:t> </a:t>
                      </a:r>
                      <a:r>
                        <a:rPr lang="en-US" sz="1200" dirty="0" err="1" smtClean="0"/>
                        <a:t>și</a:t>
                      </a:r>
                      <a:r>
                        <a:rPr lang="en-US" sz="1200" dirty="0" smtClean="0"/>
                        <a:t> urbanism</a:t>
                      </a:r>
                      <a:endParaRPr lang="en-US" sz="120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030A0"/>
                          </a:solidFill>
                          <a:effectLst/>
                          <a:uLnTx/>
                          <a:uFillTx/>
                          <a:latin typeface="+mn-lt"/>
                          <a:ea typeface="+mn-ea"/>
                          <a:cs typeface="+mn-cs"/>
                        </a:rPr>
                        <a:t>073 </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Arhitectură</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 </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şi</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 </a:t>
                      </a:r>
                      <a:r>
                        <a:rPr kumimoji="0" lang="en-US" sz="1200" b="0" i="0" u="none" strike="noStrike" kern="1200" cap="none" spc="0" normalizeH="0" baseline="0" noProof="0" dirty="0" err="1" smtClean="0">
                          <a:ln>
                            <a:noFill/>
                          </a:ln>
                          <a:solidFill>
                            <a:srgbClr val="7030A0"/>
                          </a:solidFill>
                          <a:effectLst/>
                          <a:uLnTx/>
                          <a:uFillTx/>
                          <a:latin typeface="+mn-lt"/>
                          <a:ea typeface="+mn-ea"/>
                          <a:cs typeface="+mn-cs"/>
                        </a:rPr>
                        <a:t>construc</a:t>
                      </a:r>
                      <a:r>
                        <a:rPr kumimoji="0" lang="ro-RO" sz="1200" b="0" i="0" u="none" strike="noStrike" kern="1200" cap="none" spc="0" normalizeH="0" baseline="0" noProof="0" dirty="0" smtClean="0">
                          <a:ln>
                            <a:noFill/>
                          </a:ln>
                          <a:solidFill>
                            <a:srgbClr val="7030A0"/>
                          </a:solidFill>
                          <a:effectLst/>
                          <a:uLnTx/>
                          <a:uFillTx/>
                          <a:latin typeface="+mn-lt"/>
                          <a:ea typeface="+mn-ea"/>
                          <a:cs typeface="+mn-cs"/>
                        </a:rPr>
                        <a:t>ț</a:t>
                      </a:r>
                      <a:r>
                        <a:rPr kumimoji="0" lang="en-US" sz="1200" b="0" i="0" u="none" strike="noStrike" kern="1200" cap="none" spc="0" normalizeH="0" baseline="0" noProof="0" dirty="0" smtClean="0">
                          <a:ln>
                            <a:noFill/>
                          </a:ln>
                          <a:solidFill>
                            <a:srgbClr val="7030A0"/>
                          </a:solidFill>
                          <a:effectLst/>
                          <a:uLnTx/>
                          <a:uFillTx/>
                          <a:latin typeface="+mn-lt"/>
                          <a:ea typeface="+mn-ea"/>
                          <a:cs typeface="+mn-cs"/>
                        </a:rPr>
                        <a:t>ii –c15</a:t>
                      </a:r>
                      <a:endParaRPr kumimoji="0" lang="en-US" sz="1200" b="0" i="0" u="none" strike="noStrike" kern="1200" cap="none" spc="0" normalizeH="0" baseline="0" noProof="0" dirty="0">
                        <a:ln>
                          <a:noFill/>
                        </a:ln>
                        <a:solidFill>
                          <a:srgbClr val="7030A0"/>
                        </a:solidFill>
                        <a:effectLst/>
                        <a:uLnTx/>
                        <a:uFillTx/>
                        <a:latin typeface="Trebuchet MS" panose="020B0603020202020204"/>
                        <a:ea typeface="+mn-ea"/>
                        <a:cs typeface="+mn-cs"/>
                      </a:endParaRPr>
                    </a:p>
                  </a:txBody>
                  <a:tcPr anchor="ctr"/>
                </a:tc>
                <a:extLst>
                  <a:ext uri="{0D108BD9-81ED-4DB2-BD59-A6C34878D82A}">
                    <a16:rowId xmlns:a16="http://schemas.microsoft.com/office/drawing/2014/main" val="115015395"/>
                  </a:ext>
                </a:extLst>
              </a:tr>
              <a:tr h="300817">
                <a:tc>
                  <a:txBody>
                    <a:bodyPr/>
                    <a:lstStyle/>
                    <a:p>
                      <a:r>
                        <a:rPr lang="en-US" sz="1200" kern="1200" dirty="0" smtClean="0">
                          <a:solidFill>
                            <a:schemeClr val="dk1"/>
                          </a:solidFill>
                          <a:latin typeface="+mn-lt"/>
                          <a:ea typeface="+mn-ea"/>
                          <a:cs typeface="+mn-cs"/>
                        </a:rPr>
                        <a:t>C34</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Arte </a:t>
                      </a:r>
                      <a:r>
                        <a:rPr lang="en-US" sz="1200" kern="1200" dirty="0" err="1" smtClean="0">
                          <a:solidFill>
                            <a:schemeClr val="dk1"/>
                          </a:solidFill>
                          <a:latin typeface="+mn-lt"/>
                          <a:ea typeface="+mn-ea"/>
                          <a:cs typeface="+mn-cs"/>
                        </a:rPr>
                        <a:t>vizuale</a:t>
                      </a:r>
                      <a:endParaRPr lang="en-US" sz="12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030A0"/>
                          </a:solidFill>
                          <a:effectLst/>
                          <a:uLnTx/>
                          <a:uFillTx/>
                          <a:latin typeface="+mn-lt"/>
                          <a:ea typeface="+mn-ea"/>
                          <a:cs typeface="+mn-cs"/>
                        </a:rPr>
                        <a:t>021 Arte –c2</a:t>
                      </a:r>
                      <a:endParaRPr kumimoji="0" lang="it-IT" sz="1200" b="0" i="0" u="none" strike="noStrike" kern="1200" cap="none" spc="0" normalizeH="0" baseline="0" noProof="0" dirty="0" smtClean="0">
                        <a:ln>
                          <a:noFill/>
                        </a:ln>
                        <a:solidFill>
                          <a:srgbClr val="7030A0"/>
                        </a:solidFill>
                        <a:effectLst/>
                        <a:uLnTx/>
                        <a:uFillTx/>
                        <a:latin typeface="+mn-lt"/>
                        <a:ea typeface="+mn-ea"/>
                        <a:cs typeface="+mn-cs"/>
                      </a:endParaRPr>
                    </a:p>
                  </a:txBody>
                  <a:tcPr/>
                </a:tc>
                <a:extLst>
                  <a:ext uri="{0D108BD9-81ED-4DB2-BD59-A6C34878D82A}">
                    <a16:rowId xmlns:a16="http://schemas.microsoft.com/office/drawing/2014/main" val="2868756570"/>
                  </a:ext>
                </a:extLst>
              </a:tr>
              <a:tr h="296846">
                <a:tc>
                  <a:txBody>
                    <a:bodyPr/>
                    <a:lstStyle/>
                    <a:p>
                      <a:r>
                        <a:rPr lang="en-US" sz="1200" kern="1200" dirty="0" smtClean="0">
                          <a:solidFill>
                            <a:schemeClr val="dk1"/>
                          </a:solidFill>
                          <a:latin typeface="+mn-lt"/>
                          <a:ea typeface="+mn-ea"/>
                          <a:cs typeface="+mn-cs"/>
                        </a:rPr>
                        <a:t>C35</a:t>
                      </a:r>
                      <a:r>
                        <a:rPr lang="ro-RO"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Artele</a:t>
                      </a: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spectacolului</a:t>
                      </a:r>
                      <a:endParaRPr lang="en-US" sz="1200" kern="1200" dirty="0" smtClean="0">
                        <a:solidFill>
                          <a:schemeClr val="dk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030A0"/>
                          </a:solidFill>
                          <a:effectLst/>
                          <a:uLnTx/>
                          <a:uFillTx/>
                          <a:latin typeface="+mn-lt"/>
                          <a:ea typeface="+mn-ea"/>
                          <a:cs typeface="+mn-cs"/>
                        </a:rPr>
                        <a:t>021 Arte-c2</a:t>
                      </a:r>
                      <a:endParaRPr kumimoji="0" lang="en-US" sz="1200" b="0" i="0" u="none" strike="noStrike" kern="1200" cap="none" spc="0" normalizeH="0" baseline="0" noProof="0" dirty="0">
                        <a:ln>
                          <a:noFill/>
                        </a:ln>
                        <a:solidFill>
                          <a:srgbClr val="7030A0"/>
                        </a:solidFill>
                        <a:effectLst/>
                        <a:uLnTx/>
                        <a:uFillTx/>
                        <a:latin typeface="Trebuchet MS" panose="020B0603020202020204"/>
                        <a:ea typeface="+mn-ea"/>
                        <a:cs typeface="+mn-cs"/>
                      </a:endParaRPr>
                    </a:p>
                  </a:txBody>
                  <a:tcPr/>
                </a:tc>
                <a:extLst>
                  <a:ext uri="{0D108BD9-81ED-4DB2-BD59-A6C34878D82A}">
                    <a16:rowId xmlns:a16="http://schemas.microsoft.com/office/drawing/2014/main" val="2067126200"/>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31</a:t>
            </a:fld>
            <a:endParaRPr lang="en-US"/>
          </a:p>
        </p:txBody>
      </p:sp>
    </p:spTree>
    <p:extLst>
      <p:ext uri="{BB962C8B-B14F-4D97-AF65-F5344CB8AC3E}">
        <p14:creationId xmlns:p14="http://schemas.microsoft.com/office/powerpoint/2010/main" val="1597648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086" y="1118558"/>
            <a:ext cx="8596668" cy="710242"/>
          </a:xfrm>
        </p:spPr>
        <p:txBody>
          <a:bodyPr/>
          <a:lstStyle/>
          <a:p>
            <a:pPr algn="ctr"/>
            <a:r>
              <a:rPr lang="ro-RO" dirty="0" smtClean="0"/>
              <a:t>Noua structură conform ISCED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80233481"/>
              </p:ext>
            </p:extLst>
          </p:nvPr>
        </p:nvGraphicFramePr>
        <p:xfrm>
          <a:off x="807086" y="2656935"/>
          <a:ext cx="8733729" cy="2773680"/>
        </p:xfrm>
        <a:graphic>
          <a:graphicData uri="http://schemas.openxmlformats.org/drawingml/2006/table">
            <a:tbl>
              <a:tblPr firstRow="1" bandRow="1">
                <a:tableStyleId>{5C22544A-7EE6-4342-B048-85BDC9FD1C3A}</a:tableStyleId>
              </a:tblPr>
              <a:tblGrid>
                <a:gridCol w="2973359">
                  <a:extLst>
                    <a:ext uri="{9D8B030D-6E8A-4147-A177-3AD203B41FA5}">
                      <a16:colId xmlns:a16="http://schemas.microsoft.com/office/drawing/2014/main" val="3934123195"/>
                    </a:ext>
                  </a:extLst>
                </a:gridCol>
                <a:gridCol w="2468261">
                  <a:extLst>
                    <a:ext uri="{9D8B030D-6E8A-4147-A177-3AD203B41FA5}">
                      <a16:colId xmlns:a16="http://schemas.microsoft.com/office/drawing/2014/main" val="2971416261"/>
                    </a:ext>
                  </a:extLst>
                </a:gridCol>
                <a:gridCol w="3292109">
                  <a:extLst>
                    <a:ext uri="{9D8B030D-6E8A-4147-A177-3AD203B41FA5}">
                      <a16:colId xmlns:a16="http://schemas.microsoft.com/office/drawing/2014/main" val="760658235"/>
                    </a:ext>
                  </a:extLst>
                </a:gridCol>
              </a:tblGrid>
              <a:tr h="215564">
                <a:tc>
                  <a:txBody>
                    <a:bodyPr/>
                    <a:lstStyle/>
                    <a:p>
                      <a:r>
                        <a:rPr lang="ro-RO" sz="1600" dirty="0" smtClean="0">
                          <a:solidFill>
                            <a:schemeClr val="tx1"/>
                          </a:solidFill>
                        </a:rPr>
                        <a:t>Domeniu larg ISCED </a:t>
                      </a:r>
                      <a:r>
                        <a:rPr lang="en-US" sz="1600" dirty="0" smtClean="0">
                          <a:solidFill>
                            <a:schemeClr val="tx1"/>
                          </a:solidFill>
                        </a:rPr>
                        <a:t>-</a:t>
                      </a:r>
                      <a:r>
                        <a:rPr lang="ro-RO" sz="1600" dirty="0" smtClean="0">
                          <a:solidFill>
                            <a:schemeClr val="tx1"/>
                          </a:solidFill>
                        </a:rPr>
                        <a:t> </a:t>
                      </a:r>
                      <a:r>
                        <a:rPr lang="en-US" sz="1600" dirty="0" smtClean="0">
                          <a:solidFill>
                            <a:schemeClr val="tx1"/>
                          </a:solidFill>
                        </a:rPr>
                        <a:t>10</a:t>
                      </a:r>
                      <a:endParaRPr lang="en-US" sz="1600" dirty="0">
                        <a:solidFill>
                          <a:schemeClr val="tx1"/>
                        </a:solidFill>
                      </a:endParaRPr>
                    </a:p>
                  </a:txBody>
                  <a:tcPr/>
                </a:tc>
                <a:tc>
                  <a:txBody>
                    <a:bodyPr/>
                    <a:lstStyle/>
                    <a:p>
                      <a:r>
                        <a:rPr lang="ro-RO" sz="1600" dirty="0" smtClean="0">
                          <a:solidFill>
                            <a:srgbClr val="7030A0"/>
                          </a:solidFill>
                        </a:rPr>
                        <a:t>Comisii </a:t>
                      </a:r>
                      <a:r>
                        <a:rPr lang="ro-RO" sz="1600" dirty="0" err="1" smtClean="0">
                          <a:solidFill>
                            <a:srgbClr val="7030A0"/>
                          </a:solidFill>
                        </a:rPr>
                        <a:t>no</a:t>
                      </a:r>
                      <a:r>
                        <a:rPr lang="en-US" sz="1600" dirty="0" err="1" smtClean="0">
                          <a:solidFill>
                            <a:srgbClr val="7030A0"/>
                          </a:solidFill>
                        </a:rPr>
                        <a:t>i</a:t>
                      </a:r>
                      <a:r>
                        <a:rPr lang="en-US" sz="1600" baseline="0" dirty="0" smtClean="0">
                          <a:solidFill>
                            <a:srgbClr val="7030A0"/>
                          </a:solidFill>
                        </a:rPr>
                        <a:t> </a:t>
                      </a:r>
                      <a:r>
                        <a:rPr lang="ro-RO" sz="1600" baseline="0" dirty="0" smtClean="0">
                          <a:solidFill>
                            <a:srgbClr val="7030A0"/>
                          </a:solidFill>
                        </a:rPr>
                        <a:t>ARACIS </a:t>
                      </a:r>
                      <a:r>
                        <a:rPr lang="en-US" sz="1600" baseline="0" dirty="0" smtClean="0">
                          <a:solidFill>
                            <a:srgbClr val="7030A0"/>
                          </a:solidFill>
                        </a:rPr>
                        <a:t>-</a:t>
                      </a:r>
                      <a:r>
                        <a:rPr lang="ro-RO" sz="1600" baseline="0" dirty="0" smtClean="0">
                          <a:solidFill>
                            <a:srgbClr val="7030A0"/>
                          </a:solidFill>
                        </a:rPr>
                        <a:t> </a:t>
                      </a:r>
                      <a:r>
                        <a:rPr lang="en-US" sz="1600" baseline="0" dirty="0" smtClean="0">
                          <a:solidFill>
                            <a:srgbClr val="7030A0"/>
                          </a:solidFill>
                        </a:rPr>
                        <a:t>1</a:t>
                      </a:r>
                      <a:r>
                        <a:rPr lang="ro-RO" sz="1600" baseline="0" dirty="0" smtClean="0">
                          <a:solidFill>
                            <a:srgbClr val="7030A0"/>
                          </a:solidFill>
                        </a:rPr>
                        <a:t>2</a:t>
                      </a:r>
                      <a:endParaRPr lang="en-US" sz="1600" dirty="0">
                        <a:solidFill>
                          <a:srgbClr val="7030A0"/>
                        </a:solidFill>
                      </a:endParaRPr>
                    </a:p>
                  </a:txBody>
                  <a:tcPr/>
                </a:tc>
                <a:tc>
                  <a:txBody>
                    <a:bodyPr/>
                    <a:lstStyle/>
                    <a:p>
                      <a:r>
                        <a:rPr lang="ro-RO" sz="1600" dirty="0" smtClean="0">
                          <a:solidFill>
                            <a:schemeClr val="accent6">
                              <a:lumMod val="50000"/>
                            </a:schemeClr>
                          </a:solidFill>
                        </a:rPr>
                        <a:t>Comisii </a:t>
                      </a:r>
                      <a:r>
                        <a:rPr lang="ro-RO" sz="1600" baseline="0" dirty="0" smtClean="0">
                          <a:solidFill>
                            <a:schemeClr val="accent6">
                              <a:lumMod val="50000"/>
                            </a:schemeClr>
                          </a:solidFill>
                        </a:rPr>
                        <a:t>CNATDCU </a:t>
                      </a:r>
                      <a:r>
                        <a:rPr lang="en-US" sz="1600" baseline="0" dirty="0" smtClean="0">
                          <a:solidFill>
                            <a:schemeClr val="accent6">
                              <a:lumMod val="50000"/>
                            </a:schemeClr>
                          </a:solidFill>
                        </a:rPr>
                        <a:t>-</a:t>
                      </a:r>
                      <a:r>
                        <a:rPr lang="ro-RO" sz="1600" baseline="0" dirty="0" smtClean="0">
                          <a:solidFill>
                            <a:schemeClr val="accent6">
                              <a:lumMod val="50000"/>
                            </a:schemeClr>
                          </a:solidFill>
                        </a:rPr>
                        <a:t> </a:t>
                      </a:r>
                      <a:r>
                        <a:rPr lang="en-US" sz="1600" baseline="0" dirty="0" smtClean="0">
                          <a:solidFill>
                            <a:schemeClr val="accent6">
                              <a:lumMod val="50000"/>
                            </a:schemeClr>
                          </a:solidFill>
                        </a:rPr>
                        <a:t>2</a:t>
                      </a:r>
                      <a:r>
                        <a:rPr lang="ro-RO" sz="1600" baseline="0" dirty="0" smtClean="0">
                          <a:solidFill>
                            <a:schemeClr val="accent6">
                              <a:lumMod val="50000"/>
                            </a:schemeClr>
                          </a:solidFill>
                        </a:rPr>
                        <a:t>6</a:t>
                      </a:r>
                      <a:endParaRPr lang="en-US" sz="1600" dirty="0">
                        <a:solidFill>
                          <a:schemeClr val="accent6">
                            <a:lumMod val="50000"/>
                          </a:schemeClr>
                        </a:solidFill>
                      </a:endParaRPr>
                    </a:p>
                  </a:txBody>
                  <a:tcPr/>
                </a:tc>
                <a:extLst>
                  <a:ext uri="{0D108BD9-81ED-4DB2-BD59-A6C34878D82A}">
                    <a16:rowId xmlns:a16="http://schemas.microsoft.com/office/drawing/2014/main" val="3799024462"/>
                  </a:ext>
                </a:extLst>
              </a:tr>
              <a:tr h="370840">
                <a:tc>
                  <a:txBody>
                    <a:bodyPr/>
                    <a:lstStyle/>
                    <a:p>
                      <a:pPr algn="just" fontAlgn="ctr"/>
                      <a:r>
                        <a:rPr lang="en-US" sz="1000" b="1" i="0" u="none" strike="noStrike" dirty="0">
                          <a:solidFill>
                            <a:srgbClr val="000000"/>
                          </a:solidFill>
                          <a:effectLst/>
                          <a:latin typeface="Arial" panose="020B0604020202020204" pitchFamily="34" charset="0"/>
                        </a:rPr>
                        <a:t>01 </a:t>
                      </a:r>
                      <a:r>
                        <a:rPr lang="en-US" sz="1000" b="1" i="0" u="none" strike="noStrike" dirty="0" err="1">
                          <a:solidFill>
                            <a:srgbClr val="000000"/>
                          </a:solidFill>
                          <a:effectLst/>
                          <a:latin typeface="Arial" panose="020B0604020202020204" pitchFamily="34" charset="0"/>
                        </a:rPr>
                        <a:t>Educaţie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01.</a:t>
                      </a:r>
                      <a:r>
                        <a:rPr lang="ro-RO" sz="1000" b="1" i="0" u="none" strike="noStrike" kern="1200" dirty="0" smtClean="0">
                          <a:solidFill>
                            <a:srgbClr val="7030A0"/>
                          </a:solidFill>
                          <a:effectLst/>
                          <a:latin typeface="Arial" panose="020B0604020202020204" pitchFamily="34" charset="0"/>
                          <a:ea typeface="+mn-ea"/>
                          <a:cs typeface="+mn-cs"/>
                        </a:rPr>
                        <a:t>Științe ale educației</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1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Educație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p>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066838832"/>
                  </a:ext>
                </a:extLst>
              </a:tr>
              <a:tr h="370840">
                <a:tc>
                  <a:txBody>
                    <a:bodyPr/>
                    <a:lstStyle/>
                    <a:p>
                      <a:pPr algn="just" fontAlgn="ctr"/>
                      <a:r>
                        <a:rPr lang="pt-BR" sz="1000" b="1" i="0" u="none" strike="noStrike" dirty="0">
                          <a:solidFill>
                            <a:srgbClr val="000000"/>
                          </a:solidFill>
                          <a:effectLst/>
                          <a:latin typeface="Arial" panose="020B0604020202020204" pitchFamily="34" charset="0"/>
                        </a:rPr>
                        <a:t>02 Arte </a:t>
                      </a:r>
                      <a:r>
                        <a:rPr lang="pt-BR" sz="1000" b="1" i="0" u="none" strike="noStrike" dirty="0" err="1">
                          <a:solidFill>
                            <a:srgbClr val="000000"/>
                          </a:solidFill>
                          <a:effectLst/>
                          <a:latin typeface="Arial" panose="020B0604020202020204" pitchFamily="34" charset="0"/>
                        </a:rPr>
                        <a:t>şi</a:t>
                      </a:r>
                      <a:r>
                        <a:rPr lang="pt-BR" sz="1000" b="1" i="0" u="none" strike="noStrike" dirty="0">
                          <a:solidFill>
                            <a:srgbClr val="000000"/>
                          </a:solidFill>
                          <a:effectLst/>
                          <a:latin typeface="Arial" panose="020B0604020202020204" pitchFamily="34" charset="0"/>
                        </a:rPr>
                        <a:t> </a:t>
                      </a:r>
                      <a:r>
                        <a:rPr lang="pt-BR" sz="1000" b="1" i="0" u="none" strike="noStrike" dirty="0" err="1">
                          <a:solidFill>
                            <a:srgbClr val="000000"/>
                          </a:solidFill>
                          <a:effectLst/>
                          <a:latin typeface="Arial" panose="020B0604020202020204" pitchFamily="34" charset="0"/>
                        </a:rPr>
                        <a:t>ştiinţe</a:t>
                      </a:r>
                      <a:r>
                        <a:rPr lang="pt-BR" sz="1000" b="1" i="0" u="none" strike="noStrike" dirty="0">
                          <a:solidFill>
                            <a:srgbClr val="000000"/>
                          </a:solidFill>
                          <a:effectLst/>
                          <a:latin typeface="Arial" panose="020B0604020202020204" pitchFamily="34" charset="0"/>
                        </a:rPr>
                        <a:t> </a:t>
                      </a:r>
                      <a:r>
                        <a:rPr lang="pt-BR" sz="1000" b="1" i="0" u="none" strike="noStrike" dirty="0" err="1">
                          <a:solidFill>
                            <a:srgbClr val="000000"/>
                          </a:solidFill>
                          <a:effectLst/>
                          <a:latin typeface="Arial" panose="020B0604020202020204" pitchFamily="34" charset="0"/>
                        </a:rPr>
                        <a:t>umaniste</a:t>
                      </a:r>
                      <a:endParaRPr lang="pt-BR"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pt-BR" sz="1000" b="1" i="0" u="none" strike="noStrike" dirty="0" smtClean="0">
                          <a:solidFill>
                            <a:srgbClr val="7030A0"/>
                          </a:solidFill>
                          <a:effectLst/>
                          <a:latin typeface="Arial" panose="020B0604020202020204" pitchFamily="34" charset="0"/>
                        </a:rPr>
                        <a:t>02.Arte </a:t>
                      </a:r>
                      <a:r>
                        <a:rPr lang="pt-BR" sz="1000" b="1" i="0" u="none" strike="noStrike" dirty="0" err="1" smtClean="0">
                          <a:solidFill>
                            <a:srgbClr val="7030A0"/>
                          </a:solidFill>
                          <a:effectLst/>
                          <a:latin typeface="Arial" panose="020B0604020202020204" pitchFamily="34" charset="0"/>
                        </a:rPr>
                        <a:t>şi</a:t>
                      </a:r>
                      <a:r>
                        <a:rPr lang="pt-BR" sz="1000" b="1" i="0" u="none" strike="noStrike" dirty="0" smtClean="0">
                          <a:solidFill>
                            <a:srgbClr val="7030A0"/>
                          </a:solidFill>
                          <a:effectLst/>
                          <a:latin typeface="Arial" panose="020B0604020202020204" pitchFamily="34" charset="0"/>
                        </a:rPr>
                        <a:t> </a:t>
                      </a:r>
                      <a:r>
                        <a:rPr lang="pt-BR" sz="1000" b="1" i="0" u="none" strike="noStrike" dirty="0" err="1" smtClean="0">
                          <a:solidFill>
                            <a:srgbClr val="7030A0"/>
                          </a:solidFill>
                          <a:effectLst/>
                          <a:latin typeface="Arial" panose="020B0604020202020204" pitchFamily="34" charset="0"/>
                        </a:rPr>
                        <a:t>ştiinţe</a:t>
                      </a:r>
                      <a:r>
                        <a:rPr lang="pt-BR" sz="1000" b="1" i="0" u="none" strike="noStrike" dirty="0" smtClean="0">
                          <a:solidFill>
                            <a:srgbClr val="7030A0"/>
                          </a:solidFill>
                          <a:effectLst/>
                          <a:latin typeface="Arial" panose="020B0604020202020204" pitchFamily="34" charset="0"/>
                        </a:rPr>
                        <a:t> </a:t>
                      </a:r>
                      <a:r>
                        <a:rPr lang="pt-BR" sz="1000" b="1" i="0" u="none" strike="noStrike" dirty="0" err="1" smtClean="0">
                          <a:solidFill>
                            <a:srgbClr val="7030A0"/>
                          </a:solidFill>
                          <a:effectLst/>
                          <a:latin typeface="Arial" panose="020B0604020202020204" pitchFamily="34" charset="0"/>
                        </a:rPr>
                        <a:t>umaniste</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ro-RO" sz="1000" b="1" i="0" u="none" strike="noStrike" kern="1200" dirty="0" smtClean="0">
                          <a:solidFill>
                            <a:schemeClr val="accent6">
                              <a:lumMod val="50000"/>
                            </a:schemeClr>
                          </a:solidFill>
                          <a:effectLst/>
                          <a:latin typeface="Arial" panose="020B0604020202020204" pitchFamily="34" charset="0"/>
                          <a:ea typeface="+mn-ea"/>
                          <a:cs typeface="+mn-cs"/>
                        </a:rPr>
                        <a:t>C2</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A</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rte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ro-RO" sz="1000" b="1" i="0" u="none" strike="noStrike" kern="1200" dirty="0" smtClean="0">
                          <a:solidFill>
                            <a:schemeClr val="accent6">
                              <a:lumMod val="50000"/>
                            </a:schemeClr>
                          </a:solidFill>
                          <a:effectLst/>
                          <a:latin typeface="Arial" panose="020B0604020202020204" pitchFamily="34" charset="0"/>
                          <a:ea typeface="+mn-ea"/>
                          <a:cs typeface="+mn-cs"/>
                        </a:rPr>
                        <a:t>C3</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tiinte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umaniste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4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Lingvistic</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3478768196"/>
                  </a:ext>
                </a:extLst>
              </a:tr>
              <a:tr h="370840">
                <a:tc>
                  <a:txBody>
                    <a:bodyPr/>
                    <a:lstStyle/>
                    <a:p>
                      <a:pPr algn="just" fontAlgn="ctr"/>
                      <a:r>
                        <a:rPr lang="en-US" sz="1000" b="1" i="0" u="none" strike="noStrike" dirty="0">
                          <a:solidFill>
                            <a:srgbClr val="000000"/>
                          </a:solidFill>
                          <a:effectLst/>
                          <a:latin typeface="Arial" panose="020B0604020202020204" pitchFamily="34" charset="0"/>
                        </a:rPr>
                        <a:t>03 </a:t>
                      </a: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jurnalism</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informare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03.Ştiinţe </a:t>
                      </a:r>
                      <a:r>
                        <a:rPr lang="en-US" sz="1000" b="1" i="0" u="none" strike="noStrike" dirty="0" err="1" smtClean="0">
                          <a:solidFill>
                            <a:srgbClr val="7030A0"/>
                          </a:solidFill>
                          <a:effectLst/>
                          <a:latin typeface="Arial" panose="020B0604020202020204" pitchFamily="34" charset="0"/>
                        </a:rPr>
                        <a:t>sociale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jurnalism</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informare</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C5</a:t>
                      </a:r>
                      <a:r>
                        <a:rPr lang="ro-RO" sz="1000" b="1" i="0" u="none" strike="noStrike" kern="1200" dirty="0" smtClean="0">
                          <a:solidFill>
                            <a:schemeClr val="accent6">
                              <a:lumMod val="50000"/>
                            </a:schemeClr>
                          </a:solidFill>
                          <a:effectLst/>
                          <a:latin typeface="Arial" panose="020B0604020202020204" pitchFamily="34" charset="0"/>
                          <a:ea typeface="+mn-ea"/>
                          <a:cs typeface="+mn-cs"/>
                        </a:rPr>
                        <a:t> Științe sociale</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și comportamentale</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p>
                      <a:r>
                        <a:rPr lang="ro-RO" sz="1000" b="1" i="0" u="none" strike="noStrike" kern="120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dirty="0" smtClean="0">
                          <a:solidFill>
                            <a:schemeClr val="accent6">
                              <a:lumMod val="50000"/>
                            </a:schemeClr>
                          </a:solidFill>
                          <a:effectLst/>
                          <a:latin typeface="Arial" panose="020B0604020202020204" pitchFamily="34" charset="0"/>
                          <a:ea typeface="+mn-ea"/>
                          <a:cs typeface="+mn-cs"/>
                        </a:rPr>
                        <a:t>6</a:t>
                      </a:r>
                      <a:r>
                        <a:rPr lang="ro-RO" sz="1000" b="1" i="0" u="none" strike="noStrike" kern="1200" dirty="0" smtClean="0">
                          <a:solidFill>
                            <a:schemeClr val="accent6">
                              <a:lumMod val="50000"/>
                            </a:schemeClr>
                          </a:solidFill>
                          <a:effectLst/>
                          <a:latin typeface="Arial" panose="020B0604020202020204" pitchFamily="34" charset="0"/>
                          <a:ea typeface="+mn-ea"/>
                          <a:cs typeface="+mn-cs"/>
                        </a:rPr>
                        <a:t> Jurnalism și informare</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967361837"/>
                  </a:ext>
                </a:extLst>
              </a:tr>
              <a:tr h="370840">
                <a:tc>
                  <a:txBody>
                    <a:bodyPr/>
                    <a:lstStyle/>
                    <a:p>
                      <a:pPr algn="just" fontAlgn="ctr"/>
                      <a:r>
                        <a:rPr lang="en-US" sz="1000" b="1" i="0" u="none" strike="noStrike" dirty="0">
                          <a:solidFill>
                            <a:srgbClr val="000000"/>
                          </a:solidFill>
                          <a:effectLst/>
                          <a:latin typeface="Arial" panose="020B0604020202020204" pitchFamily="34" charset="0"/>
                        </a:rPr>
                        <a:t>04 </a:t>
                      </a:r>
                      <a:r>
                        <a:rPr lang="en-US" sz="1000" b="1" i="0" u="none" strike="noStrike" dirty="0" err="1">
                          <a:solidFill>
                            <a:srgbClr val="000000"/>
                          </a:solidFill>
                          <a:effectLst/>
                          <a:latin typeface="Arial" panose="020B0604020202020204" pitchFamily="34" charset="0"/>
                        </a:rPr>
                        <a:t>Afaceri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administraţie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drept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04.Afaceri, </a:t>
                      </a:r>
                      <a:r>
                        <a:rPr lang="en-US" sz="1000" b="1" i="0" u="none" strike="noStrike" dirty="0" err="1" smtClean="0">
                          <a:solidFill>
                            <a:srgbClr val="7030A0"/>
                          </a:solidFill>
                          <a:effectLst/>
                          <a:latin typeface="Arial" panose="020B0604020202020204" pitchFamily="34" charset="0"/>
                        </a:rPr>
                        <a:t>administraţie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drept</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C7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Administrare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afaceri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C8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Drept</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4078123105"/>
                  </a:ext>
                </a:extLst>
              </a:tr>
              <a:tr h="370840">
                <a:tc>
                  <a:txBody>
                    <a:bodyPr/>
                    <a:lstStyle/>
                    <a:p>
                      <a:pPr algn="just" fontAlgn="ctr"/>
                      <a:r>
                        <a:rPr lang="en-US" sz="1000" b="1" i="0" u="none" strike="noStrike" dirty="0">
                          <a:solidFill>
                            <a:srgbClr val="000000"/>
                          </a:solidFill>
                          <a:effectLst/>
                          <a:latin typeface="Arial" panose="020B0604020202020204" pitchFamily="34" charset="0"/>
                        </a:rPr>
                        <a:t>05 </a:t>
                      </a:r>
                      <a:r>
                        <a:rPr lang="en-US" sz="1000" b="1" i="0" u="none" strike="noStrike" dirty="0" err="1">
                          <a:solidFill>
                            <a:srgbClr val="000000"/>
                          </a:solidFill>
                          <a:effectLst/>
                          <a:latin typeface="Arial" panose="020B0604020202020204" pitchFamily="34" charset="0"/>
                        </a:rPr>
                        <a:t>Ştiinţele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naturii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matematică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statistică</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05.Ştiinţele </a:t>
                      </a:r>
                      <a:r>
                        <a:rPr lang="en-US" sz="1000" b="1" i="0" u="none" strike="noStrike" dirty="0" err="1" smtClean="0">
                          <a:solidFill>
                            <a:srgbClr val="7030A0"/>
                          </a:solidFill>
                          <a:effectLst/>
                          <a:latin typeface="Arial" panose="020B0604020202020204" pitchFamily="34" charset="0"/>
                        </a:rPr>
                        <a:t>naturii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matematică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statistică</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C9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Biologie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conexe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C10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Mediu</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C11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exacte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C12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Matematic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statistic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1509559440"/>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32</a:t>
            </a:fld>
            <a:endParaRPr lang="en-US"/>
          </a:p>
        </p:txBody>
      </p:sp>
    </p:spTree>
    <p:extLst>
      <p:ext uri="{BB962C8B-B14F-4D97-AF65-F5344CB8AC3E}">
        <p14:creationId xmlns:p14="http://schemas.microsoft.com/office/powerpoint/2010/main" val="280725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6" y="1084052"/>
            <a:ext cx="9399373" cy="710242"/>
          </a:xfrm>
        </p:spPr>
        <p:txBody>
          <a:bodyPr>
            <a:normAutofit fontScale="90000"/>
          </a:bodyPr>
          <a:lstStyle/>
          <a:p>
            <a:pPr algn="ctr"/>
            <a:r>
              <a:rPr lang="ro-RO" dirty="0" smtClean="0"/>
              <a:t>Noua </a:t>
            </a:r>
            <a:r>
              <a:rPr lang="ro-RO" dirty="0" smtClean="0"/>
              <a:t>structură</a:t>
            </a:r>
            <a:r>
              <a:rPr lang="en-US" dirty="0" smtClean="0"/>
              <a:t> </a:t>
            </a:r>
            <a:r>
              <a:rPr lang="en-US" dirty="0" smtClean="0">
                <a:solidFill>
                  <a:schemeClr val="accent3">
                    <a:lumMod val="50000"/>
                  </a:schemeClr>
                </a:solidFill>
              </a:rPr>
              <a:t>ARACIS</a:t>
            </a:r>
            <a:r>
              <a:rPr lang="en-US" dirty="0" smtClean="0"/>
              <a:t>/</a:t>
            </a:r>
            <a:r>
              <a:rPr lang="ro-RO" dirty="0">
                <a:solidFill>
                  <a:schemeClr val="accent6">
                    <a:lumMod val="50000"/>
                  </a:schemeClr>
                </a:solidFill>
              </a:rPr>
              <a:t> CNATDCU</a:t>
            </a:r>
            <a:r>
              <a:rPr lang="ro-RO" dirty="0" smtClean="0"/>
              <a:t> </a:t>
            </a:r>
            <a:r>
              <a:rPr lang="ro-RO" dirty="0" smtClean="0"/>
              <a:t>conform ISCED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8239298"/>
              </p:ext>
            </p:extLst>
          </p:nvPr>
        </p:nvGraphicFramePr>
        <p:xfrm>
          <a:off x="469557" y="1911179"/>
          <a:ext cx="9457038" cy="4300152"/>
        </p:xfrm>
        <a:graphic>
          <a:graphicData uri="http://schemas.openxmlformats.org/drawingml/2006/table">
            <a:tbl>
              <a:tblPr firstRow="1" bandRow="1">
                <a:tableStyleId>{5C22544A-7EE6-4342-B048-85BDC9FD1C3A}</a:tableStyleId>
              </a:tblPr>
              <a:tblGrid>
                <a:gridCol w="3219606">
                  <a:extLst>
                    <a:ext uri="{9D8B030D-6E8A-4147-A177-3AD203B41FA5}">
                      <a16:colId xmlns:a16="http://schemas.microsoft.com/office/drawing/2014/main" val="3934123195"/>
                    </a:ext>
                  </a:extLst>
                </a:gridCol>
                <a:gridCol w="2672677">
                  <a:extLst>
                    <a:ext uri="{9D8B030D-6E8A-4147-A177-3AD203B41FA5}">
                      <a16:colId xmlns:a16="http://schemas.microsoft.com/office/drawing/2014/main" val="2971416261"/>
                    </a:ext>
                  </a:extLst>
                </a:gridCol>
                <a:gridCol w="3564755">
                  <a:extLst>
                    <a:ext uri="{9D8B030D-6E8A-4147-A177-3AD203B41FA5}">
                      <a16:colId xmlns:a16="http://schemas.microsoft.com/office/drawing/2014/main" val="760658235"/>
                    </a:ext>
                  </a:extLst>
                </a:gridCol>
              </a:tblGrid>
              <a:tr h="466436">
                <a:tc>
                  <a:txBody>
                    <a:bodyPr/>
                    <a:lstStyle/>
                    <a:p>
                      <a:r>
                        <a:rPr lang="ro-RO" sz="1600" dirty="0" smtClean="0">
                          <a:solidFill>
                            <a:schemeClr val="tx1"/>
                          </a:solidFill>
                        </a:rPr>
                        <a:t>Domeniu larg ISCED - 10</a:t>
                      </a:r>
                      <a:endParaRPr lang="en-US" sz="1600" dirty="0">
                        <a:solidFill>
                          <a:schemeClr val="tx1"/>
                        </a:solidFill>
                      </a:endParaRPr>
                    </a:p>
                  </a:txBody>
                  <a:tcPr/>
                </a:tc>
                <a:tc>
                  <a:txBody>
                    <a:bodyPr/>
                    <a:lstStyle/>
                    <a:p>
                      <a:r>
                        <a:rPr lang="ro-RO" sz="1600" dirty="0" smtClean="0">
                          <a:solidFill>
                            <a:srgbClr val="7030A0"/>
                          </a:solidFill>
                        </a:rPr>
                        <a:t>Comisii </a:t>
                      </a:r>
                      <a:r>
                        <a:rPr lang="ro-RO" sz="1600" dirty="0" err="1" smtClean="0">
                          <a:solidFill>
                            <a:srgbClr val="7030A0"/>
                          </a:solidFill>
                        </a:rPr>
                        <a:t>no</a:t>
                      </a:r>
                      <a:r>
                        <a:rPr lang="en-US" sz="1600" dirty="0" err="1" smtClean="0">
                          <a:solidFill>
                            <a:srgbClr val="7030A0"/>
                          </a:solidFill>
                        </a:rPr>
                        <a:t>i</a:t>
                      </a:r>
                      <a:r>
                        <a:rPr lang="en-US" sz="1600" baseline="0" dirty="0" smtClean="0">
                          <a:solidFill>
                            <a:srgbClr val="7030A0"/>
                          </a:solidFill>
                        </a:rPr>
                        <a:t> </a:t>
                      </a:r>
                      <a:r>
                        <a:rPr lang="ro-RO" sz="1600" baseline="0" dirty="0" smtClean="0">
                          <a:solidFill>
                            <a:srgbClr val="7030A0"/>
                          </a:solidFill>
                        </a:rPr>
                        <a:t>ARACIS </a:t>
                      </a:r>
                      <a:r>
                        <a:rPr lang="en-US" sz="1600" baseline="0" dirty="0" smtClean="0">
                          <a:solidFill>
                            <a:srgbClr val="7030A0"/>
                          </a:solidFill>
                        </a:rPr>
                        <a:t>-</a:t>
                      </a:r>
                      <a:r>
                        <a:rPr lang="ro-RO" sz="1600" baseline="0" dirty="0" smtClean="0">
                          <a:solidFill>
                            <a:srgbClr val="7030A0"/>
                          </a:solidFill>
                        </a:rPr>
                        <a:t> </a:t>
                      </a:r>
                      <a:r>
                        <a:rPr lang="en-US" sz="1600" baseline="0" dirty="0" smtClean="0">
                          <a:solidFill>
                            <a:srgbClr val="7030A0"/>
                          </a:solidFill>
                        </a:rPr>
                        <a:t>1</a:t>
                      </a:r>
                      <a:r>
                        <a:rPr lang="ro-RO" sz="1600" baseline="0" dirty="0" smtClean="0">
                          <a:solidFill>
                            <a:srgbClr val="7030A0"/>
                          </a:solidFill>
                        </a:rPr>
                        <a:t>2</a:t>
                      </a:r>
                      <a:endParaRPr lang="en-US" sz="1600" dirty="0">
                        <a:solidFill>
                          <a:srgbClr val="7030A0"/>
                        </a:solidFill>
                      </a:endParaRPr>
                    </a:p>
                  </a:txBody>
                  <a:tcPr/>
                </a:tc>
                <a:tc>
                  <a:txBody>
                    <a:bodyPr/>
                    <a:lstStyle/>
                    <a:p>
                      <a:r>
                        <a:rPr lang="ro-RO" sz="1600" dirty="0" smtClean="0">
                          <a:solidFill>
                            <a:schemeClr val="accent6">
                              <a:lumMod val="50000"/>
                            </a:schemeClr>
                          </a:solidFill>
                        </a:rPr>
                        <a:t>Comisii </a:t>
                      </a:r>
                      <a:r>
                        <a:rPr lang="ro-RO" sz="1600" baseline="0" dirty="0" smtClean="0">
                          <a:solidFill>
                            <a:schemeClr val="accent6">
                              <a:lumMod val="50000"/>
                            </a:schemeClr>
                          </a:solidFill>
                        </a:rPr>
                        <a:t>CNATDCU </a:t>
                      </a:r>
                      <a:r>
                        <a:rPr lang="en-US" sz="1600" baseline="0" dirty="0" smtClean="0">
                          <a:solidFill>
                            <a:schemeClr val="accent6">
                              <a:lumMod val="50000"/>
                            </a:schemeClr>
                          </a:solidFill>
                        </a:rPr>
                        <a:t>-</a:t>
                      </a:r>
                      <a:r>
                        <a:rPr lang="ro-RO" sz="1600" baseline="0" dirty="0" smtClean="0">
                          <a:solidFill>
                            <a:schemeClr val="accent6">
                              <a:lumMod val="50000"/>
                            </a:schemeClr>
                          </a:solidFill>
                        </a:rPr>
                        <a:t> </a:t>
                      </a:r>
                      <a:r>
                        <a:rPr lang="en-US" sz="1600" baseline="0" dirty="0" smtClean="0">
                          <a:solidFill>
                            <a:schemeClr val="accent6">
                              <a:lumMod val="50000"/>
                            </a:schemeClr>
                          </a:solidFill>
                        </a:rPr>
                        <a:t>2</a:t>
                      </a:r>
                      <a:r>
                        <a:rPr lang="ro-RO" sz="1600" baseline="0" dirty="0" smtClean="0">
                          <a:solidFill>
                            <a:schemeClr val="accent6">
                              <a:lumMod val="50000"/>
                            </a:schemeClr>
                          </a:solidFill>
                        </a:rPr>
                        <a:t>6</a:t>
                      </a:r>
                      <a:endParaRPr lang="en-US" sz="1600" dirty="0">
                        <a:solidFill>
                          <a:schemeClr val="accent6">
                            <a:lumMod val="50000"/>
                          </a:schemeClr>
                        </a:solidFill>
                      </a:endParaRPr>
                    </a:p>
                  </a:txBody>
                  <a:tcPr/>
                </a:tc>
                <a:extLst>
                  <a:ext uri="{0D108BD9-81ED-4DB2-BD59-A6C34878D82A}">
                    <a16:rowId xmlns:a16="http://schemas.microsoft.com/office/drawing/2014/main" val="3799024462"/>
                  </a:ext>
                </a:extLst>
              </a:tr>
              <a:tr h="690069">
                <a:tc>
                  <a:txBody>
                    <a:bodyPr/>
                    <a:lstStyle/>
                    <a:p>
                      <a:pPr algn="just" fontAlgn="ctr"/>
                      <a:r>
                        <a:rPr lang="en-US" sz="1000" b="1" i="0" u="none" strike="noStrike" dirty="0" smtClean="0">
                          <a:solidFill>
                            <a:srgbClr val="000000"/>
                          </a:solidFill>
                          <a:effectLst/>
                          <a:latin typeface="Arial" panose="020B0604020202020204" pitchFamily="34" charset="0"/>
                        </a:rPr>
                        <a:t>06 </a:t>
                      </a:r>
                      <a:r>
                        <a:rPr lang="en-US" sz="1000" b="1" i="0" u="none" strike="noStrike" dirty="0" err="1" smtClean="0">
                          <a:solidFill>
                            <a:srgbClr val="000000"/>
                          </a:solidFill>
                          <a:effectLst/>
                          <a:latin typeface="Arial" panose="020B0604020202020204" pitchFamily="34" charset="0"/>
                        </a:rPr>
                        <a:t>Tehnologia</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informaţiei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şi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comunicaţiilor</a:t>
                      </a:r>
                      <a:r>
                        <a:rPr lang="en-US" sz="1000" b="1" i="0" u="none" strike="noStrike" dirty="0" smtClean="0">
                          <a:solidFill>
                            <a:srgbClr val="000000"/>
                          </a:solidFill>
                          <a:effectLst/>
                          <a:latin typeface="Arial" panose="020B0604020202020204" pitchFamily="34" charset="0"/>
                        </a:rPr>
                        <a:t> (TIC)</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06.Tehnologia </a:t>
                      </a:r>
                      <a:r>
                        <a:rPr lang="en-US" sz="1000" b="1" i="0" u="none" strike="noStrike" dirty="0" err="1" smtClean="0">
                          <a:solidFill>
                            <a:srgbClr val="7030A0"/>
                          </a:solidFill>
                          <a:effectLst/>
                          <a:latin typeface="Arial" panose="020B0604020202020204" pitchFamily="34" charset="0"/>
                        </a:rPr>
                        <a:t>informaţiei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comunicaţiilor</a:t>
                      </a:r>
                      <a:r>
                        <a:rPr lang="en-US" sz="1000" b="1" i="0" u="none" strike="noStrike" dirty="0" smtClean="0">
                          <a:solidFill>
                            <a:srgbClr val="7030A0"/>
                          </a:solidFill>
                          <a:effectLst/>
                          <a:latin typeface="Arial" panose="020B0604020202020204" pitchFamily="34" charset="0"/>
                        </a:rPr>
                        <a:t> (TIC)</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C13</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Tehnologia informației</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comunica</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ii</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rgbClr val="FF0000"/>
                          </a:solidFill>
                          <a:effectLst/>
                          <a:latin typeface="Arial" panose="020B0604020202020204" pitchFamily="34" charset="0"/>
                          <a:ea typeface="+mn-ea"/>
                          <a:cs typeface="+mn-cs"/>
                        </a:rPr>
                        <a:t>Nou</a:t>
                      </a:r>
                      <a:endParaRPr lang="en-US" sz="1000" b="1" i="0" u="none" strike="noStrike" kern="1200" dirty="0">
                        <a:solidFill>
                          <a:srgbClr val="FF0000"/>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1778783285"/>
                  </a:ext>
                </a:extLst>
              </a:tr>
              <a:tr h="690069">
                <a:tc>
                  <a:txBody>
                    <a:bodyPr/>
                    <a:lstStyle/>
                    <a:p>
                      <a:pPr algn="just" fontAlgn="ctr"/>
                      <a:r>
                        <a:rPr lang="en-US" sz="1000" b="1" i="0" u="none" strike="noStrike" dirty="0">
                          <a:solidFill>
                            <a:srgbClr val="000000"/>
                          </a:solidFill>
                          <a:effectLst/>
                          <a:latin typeface="Arial" panose="020B0604020202020204" pitchFamily="34" charset="0"/>
                        </a:rPr>
                        <a:t>07 </a:t>
                      </a:r>
                      <a:r>
                        <a:rPr lang="en-US" sz="1000" b="1" i="0" u="none" strike="noStrike" dirty="0" err="1">
                          <a:solidFill>
                            <a:srgbClr val="000000"/>
                          </a:solidFill>
                          <a:effectLst/>
                          <a:latin typeface="Arial" panose="020B0604020202020204" pitchFamily="34" charset="0"/>
                        </a:rPr>
                        <a:t>Inginerie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producţie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construcţii</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07.</a:t>
                      </a:r>
                      <a:r>
                        <a:rPr lang="ro-RO" sz="1000" b="1" i="0" u="none" strike="noStrike" kern="1200" dirty="0" smtClean="0">
                          <a:solidFill>
                            <a:srgbClr val="7030A0"/>
                          </a:solidFill>
                          <a:effectLst/>
                          <a:latin typeface="Arial" panose="020B0604020202020204" pitchFamily="34" charset="0"/>
                          <a:ea typeface="+mn-ea"/>
                          <a:cs typeface="+mn-cs"/>
                        </a:rPr>
                        <a:t> Științe</a:t>
                      </a:r>
                      <a:r>
                        <a:rPr lang="ro-RO" sz="1000" b="1" i="0" u="none" strike="noStrike" kern="1200" baseline="0" dirty="0" smtClean="0">
                          <a:solidFill>
                            <a:srgbClr val="7030A0"/>
                          </a:solidFill>
                          <a:effectLst/>
                          <a:latin typeface="Arial" panose="020B0604020202020204" pitchFamily="34" charset="0"/>
                          <a:ea typeface="+mn-ea"/>
                          <a:cs typeface="+mn-cs"/>
                        </a:rPr>
                        <a:t> inginerești</a:t>
                      </a:r>
                      <a:endParaRPr lang="en-US" sz="1000" b="1" i="0" u="none" strike="noStrike" kern="1200" baseline="0" dirty="0" smtClean="0">
                        <a:solidFill>
                          <a:srgbClr val="7030A0"/>
                        </a:solidFill>
                        <a:effectLst/>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ro-RO" sz="1000" b="1" i="0" u="none" strike="noStrike" kern="1200" baseline="0" dirty="0" smtClean="0">
                          <a:solidFill>
                            <a:srgbClr val="7030A0"/>
                          </a:solidFill>
                          <a:effectLst/>
                          <a:latin typeface="Arial" panose="020B0604020202020204" pitchFamily="34" charset="0"/>
                          <a:ea typeface="+mn-ea"/>
                          <a:cs typeface="+mn-cs"/>
                        </a:rPr>
                        <a:t>12. Producție și prelucrare</a:t>
                      </a:r>
                      <a:endParaRPr lang="en-US" sz="1000" b="1" i="0" u="none" strike="noStrike" kern="1200" dirty="0" smtClean="0">
                        <a:solidFill>
                          <a:srgbClr val="7030A0"/>
                        </a:solidFill>
                        <a:effectLst/>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rgbClr val="7030A0"/>
                          </a:solidFill>
                          <a:effectLst/>
                          <a:latin typeface="Arial" panose="020B0604020202020204" pitchFamily="34" charset="0"/>
                          <a:ea typeface="+mn-ea"/>
                          <a:cs typeface="+mn-cs"/>
                        </a:rPr>
                        <a:t>11.</a:t>
                      </a:r>
                      <a:r>
                        <a:rPr lang="ro-RO" sz="1000" b="1" i="0" u="none" strike="noStrike" kern="1200" dirty="0" smtClean="0">
                          <a:solidFill>
                            <a:srgbClr val="7030A0"/>
                          </a:solidFill>
                          <a:effectLst/>
                          <a:latin typeface="Arial" panose="020B0604020202020204" pitchFamily="34" charset="0"/>
                          <a:ea typeface="+mn-ea"/>
                          <a:cs typeface="+mn-cs"/>
                        </a:rPr>
                        <a:t> Arhitectură și</a:t>
                      </a:r>
                      <a:r>
                        <a:rPr lang="ro-RO" sz="1000" b="1" i="0" u="none" strike="noStrike" kern="1200" baseline="0" dirty="0" smtClean="0">
                          <a:solidFill>
                            <a:srgbClr val="7030A0"/>
                          </a:solidFill>
                          <a:effectLst/>
                          <a:latin typeface="Arial" panose="020B0604020202020204" pitchFamily="34" charset="0"/>
                          <a:ea typeface="+mn-ea"/>
                          <a:cs typeface="+mn-cs"/>
                        </a:rPr>
                        <a:t> construcții</a:t>
                      </a: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C14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Inginerie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C15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Productie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pr</a:t>
                      </a:r>
                      <a:r>
                        <a:rPr lang="ro-RO" sz="1000" b="1" i="0" u="none" strike="noStrike" kern="1200" dirty="0" err="1" smtClean="0">
                          <a:solidFill>
                            <a:schemeClr val="accent6">
                              <a:lumMod val="50000"/>
                            </a:schemeClr>
                          </a:solidFill>
                          <a:effectLst/>
                          <a:latin typeface="Arial" panose="020B0604020202020204" pitchFamily="34" charset="0"/>
                          <a:ea typeface="+mn-ea"/>
                          <a:cs typeface="+mn-cs"/>
                        </a:rPr>
                        <a:t>elucrare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C16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Arhitectur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construc</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ii</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434963162"/>
                  </a:ext>
                </a:extLst>
              </a:tr>
              <a:tr h="881754">
                <a:tc>
                  <a:txBody>
                    <a:bodyPr/>
                    <a:lstStyle/>
                    <a:p>
                      <a:pPr algn="just" fontAlgn="ctr"/>
                      <a:r>
                        <a:rPr lang="en-US" sz="1000" b="1" i="0" u="none" strike="noStrike" dirty="0">
                          <a:solidFill>
                            <a:srgbClr val="000000"/>
                          </a:solidFill>
                          <a:effectLst/>
                          <a:latin typeface="Arial" panose="020B0604020202020204" pitchFamily="34" charset="0"/>
                        </a:rPr>
                        <a:t>08 </a:t>
                      </a:r>
                      <a:r>
                        <a:rPr lang="en-US" sz="1000" b="1" i="0" u="none" strike="noStrike" dirty="0" err="1">
                          <a:solidFill>
                            <a:srgbClr val="000000"/>
                          </a:solidFill>
                          <a:effectLst/>
                          <a:latin typeface="Arial" panose="020B0604020202020204" pitchFamily="34" charset="0"/>
                        </a:rPr>
                        <a:t>Agricultură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silvicultură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piscicultură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veterinare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dirty="0" smtClean="0">
                          <a:solidFill>
                            <a:srgbClr val="7030A0"/>
                          </a:solidFill>
                          <a:effectLst/>
                          <a:latin typeface="Arial" panose="020B0604020202020204" pitchFamily="34" charset="0"/>
                        </a:rPr>
                        <a:t>08.</a:t>
                      </a:r>
                      <a:r>
                        <a:rPr lang="ro-RO" sz="1000" b="1" i="0" u="none" strike="noStrike" dirty="0" smtClean="0">
                          <a:solidFill>
                            <a:srgbClr val="7030A0"/>
                          </a:solidFill>
                          <a:effectLst/>
                          <a:latin typeface="Arial" panose="020B0604020202020204" pitchFamily="34" charset="0"/>
                        </a:rPr>
                        <a:t> Agricultură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silvicultură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piscicultură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ştiinţe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veterinare</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C17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Agricultur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C18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Silvicultur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C19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Piscicultur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rgbClr val="FF0000"/>
                          </a:solidFill>
                          <a:effectLst/>
                          <a:latin typeface="Arial" panose="020B0604020202020204" pitchFamily="34" charset="0"/>
                          <a:ea typeface="+mn-ea"/>
                          <a:cs typeface="+mn-cs"/>
                        </a:rPr>
                        <a:t>Nou</a:t>
                      </a:r>
                      <a:endParaRPr lang="en-US" sz="1000" b="1" i="0" u="none" strike="noStrike" kern="1200" dirty="0" smtClean="0">
                        <a:solidFill>
                          <a:srgbClr val="FF0000"/>
                        </a:solidFill>
                        <a:effectLst/>
                        <a:latin typeface="Arial" panose="020B0604020202020204" pitchFamily="34" charset="0"/>
                        <a:ea typeface="+mn-ea"/>
                        <a:cs typeface="+mn-cs"/>
                      </a:endParaRP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C20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veterinare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3910237206"/>
                  </a:ext>
                </a:extLst>
              </a:tr>
              <a:tr h="498383">
                <a:tc>
                  <a:txBody>
                    <a:bodyPr/>
                    <a:lstStyle/>
                    <a:p>
                      <a:pPr algn="just" fontAlgn="ctr"/>
                      <a:r>
                        <a:rPr lang="ro-RO" sz="1000" b="1" i="0" u="none" strike="noStrike" dirty="0" smtClean="0">
                          <a:solidFill>
                            <a:srgbClr val="000000"/>
                          </a:solidFill>
                          <a:effectLst/>
                          <a:latin typeface="Arial" panose="020B0604020202020204" pitchFamily="34" charset="0"/>
                        </a:rPr>
                        <a:t>0</a:t>
                      </a:r>
                      <a:r>
                        <a:rPr lang="en-US" sz="1000" b="1" i="0" u="none" strike="noStrike" dirty="0" smtClean="0">
                          <a:solidFill>
                            <a:srgbClr val="000000"/>
                          </a:solidFill>
                          <a:effectLst/>
                          <a:latin typeface="Arial" panose="020B0604020202020204" pitchFamily="34" charset="0"/>
                        </a:rPr>
                        <a:t>9 </a:t>
                      </a:r>
                      <a:r>
                        <a:rPr lang="en-US" sz="1000" b="1" i="0" u="none" strike="noStrike" dirty="0" err="1">
                          <a:solidFill>
                            <a:srgbClr val="000000"/>
                          </a:solidFill>
                          <a:effectLst/>
                          <a:latin typeface="Arial" panose="020B0604020202020204" pitchFamily="34" charset="0"/>
                        </a:rPr>
                        <a:t>Sănătate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asistenţă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socială</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dirty="0" smtClean="0">
                          <a:solidFill>
                            <a:srgbClr val="7030A0"/>
                          </a:solidFill>
                          <a:effectLst/>
                          <a:latin typeface="Arial" panose="020B0604020202020204" pitchFamily="34" charset="0"/>
                        </a:rPr>
                        <a:t>09. S</a:t>
                      </a:r>
                      <a:r>
                        <a:rPr lang="ro-RO" sz="1000" b="1" i="0" u="none" strike="noStrike" dirty="0" smtClean="0">
                          <a:solidFill>
                            <a:srgbClr val="7030A0"/>
                          </a:solidFill>
                          <a:effectLst/>
                          <a:latin typeface="Arial" panose="020B0604020202020204" pitchFamily="34" charset="0"/>
                        </a:rPr>
                        <a:t>ă</a:t>
                      </a:r>
                      <a:r>
                        <a:rPr lang="en-US" sz="1000" b="1" i="0" u="none" strike="noStrike" dirty="0" smtClean="0">
                          <a:solidFill>
                            <a:srgbClr val="7030A0"/>
                          </a:solidFill>
                          <a:effectLst/>
                          <a:latin typeface="Arial" panose="020B0604020202020204" pitchFamily="34" charset="0"/>
                        </a:rPr>
                        <a:t>n</a:t>
                      </a:r>
                      <a:r>
                        <a:rPr lang="ro-RO" sz="1000" b="1" i="0" u="none" strike="noStrike" dirty="0" smtClean="0">
                          <a:solidFill>
                            <a:srgbClr val="7030A0"/>
                          </a:solidFill>
                          <a:effectLst/>
                          <a:latin typeface="Arial" panose="020B0604020202020204" pitchFamily="34" charset="0"/>
                        </a:rPr>
                        <a:t>ă</a:t>
                      </a:r>
                      <a:r>
                        <a:rPr lang="en-US" sz="1000" b="1" i="0" u="none" strike="noStrike" dirty="0" err="1" smtClean="0">
                          <a:solidFill>
                            <a:srgbClr val="7030A0"/>
                          </a:solidFill>
                          <a:effectLst/>
                          <a:latin typeface="Arial" panose="020B0604020202020204" pitchFamily="34" charset="0"/>
                        </a:rPr>
                        <a:t>tate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asistenţă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socială</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C21</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S</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n</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tate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C22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Asisten</a:t>
                      </a:r>
                      <a:r>
                        <a:rPr lang="ro-RO" sz="1000" b="1" i="0" u="none" strike="noStrike" kern="1200" baseline="0" dirty="0" err="1" smtClean="0">
                          <a:solidFill>
                            <a:schemeClr val="accent6">
                              <a:lumMod val="50000"/>
                            </a:schemeClr>
                          </a:solidFill>
                          <a:effectLst/>
                          <a:latin typeface="Arial" panose="020B0604020202020204" pitchFamily="34" charset="0"/>
                          <a:ea typeface="+mn-ea"/>
                          <a:cs typeface="+mn-cs"/>
                        </a:rPr>
                        <a:t>ță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social</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rgbClr val="FF0000"/>
                          </a:solidFill>
                          <a:effectLst/>
                          <a:latin typeface="Arial" panose="020B0604020202020204" pitchFamily="34" charset="0"/>
                          <a:ea typeface="+mn-ea"/>
                          <a:cs typeface="+mn-cs"/>
                        </a:rPr>
                        <a:t>Nou</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504650418"/>
                  </a:ext>
                </a:extLst>
              </a:tr>
              <a:tr h="1073441">
                <a:tc>
                  <a:txBody>
                    <a:bodyPr/>
                    <a:lstStyle/>
                    <a:p>
                      <a:pPr algn="just" fontAlgn="ctr"/>
                      <a:r>
                        <a:rPr lang="en-US" sz="1000" b="1" i="0" u="none" strike="noStrike" dirty="0">
                          <a:solidFill>
                            <a:srgbClr val="000000"/>
                          </a:solidFill>
                          <a:effectLst/>
                          <a:latin typeface="Arial" panose="020B0604020202020204" pitchFamily="34" charset="0"/>
                        </a:rPr>
                        <a:t>10 </a:t>
                      </a:r>
                      <a:r>
                        <a:rPr lang="en-US" sz="1000" b="1" i="0" u="none" strike="noStrike" dirty="0" err="1">
                          <a:solidFill>
                            <a:srgbClr val="000000"/>
                          </a:solidFill>
                          <a:effectLst/>
                          <a:latin typeface="Arial" panose="020B0604020202020204" pitchFamily="34" charset="0"/>
                        </a:rPr>
                        <a:t>Servicii</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10.Servicii</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C23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Servic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ii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personale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(sport)</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C24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Igien</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n</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tate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la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locul</a:t>
                      </a:r>
                      <a:r>
                        <a:rPr lang="en-US" sz="1000" b="1" i="0" u="none" strike="noStrike" kern="1200" dirty="0" smtClean="0">
                          <a:solidFill>
                            <a:schemeClr val="accent6">
                              <a:lumMod val="50000"/>
                            </a:schemeClr>
                          </a:solidFill>
                          <a:effectLst/>
                          <a:latin typeface="Arial" panose="020B0604020202020204" pitchFamily="34" charset="0"/>
                          <a:ea typeface="+mn-ea"/>
                          <a:cs typeface="+mn-cs"/>
                        </a:rPr>
                        <a:t> de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munc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rgbClr val="FF0000"/>
                          </a:solidFill>
                          <a:effectLst/>
                          <a:latin typeface="Arial" panose="020B0604020202020204" pitchFamily="34" charset="0"/>
                          <a:ea typeface="+mn-ea"/>
                          <a:cs typeface="+mn-cs"/>
                        </a:rPr>
                        <a:t>Nou</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C25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Servic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ii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de </a:t>
                      </a:r>
                      <a:r>
                        <a:rPr lang="ro-RO" sz="1000" b="1" i="0" u="none" strike="noStrike" kern="1200" dirty="0" smtClean="0">
                          <a:solidFill>
                            <a:schemeClr val="accent6">
                              <a:lumMod val="50000"/>
                            </a:schemeClr>
                          </a:solidFill>
                          <a:effectLst/>
                          <a:latin typeface="Arial" panose="020B0604020202020204" pitchFamily="34" charset="0"/>
                          <a:ea typeface="+mn-ea"/>
                          <a:cs typeface="+mn-cs"/>
                        </a:rPr>
                        <a:t>s</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ecuritate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smtClean="0">
                          <a:solidFill>
                            <a:schemeClr val="accent6">
                              <a:lumMod val="50000"/>
                            </a:schemeClr>
                          </a:solidFill>
                          <a:effectLst/>
                          <a:latin typeface="Arial" panose="020B0604020202020204" pitchFamily="34" charset="0"/>
                          <a:ea typeface="+mn-ea"/>
                          <a:cs typeface="+mn-cs"/>
                        </a:rPr>
                        <a:t>(</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aparare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,protective ,Securitate )</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C26</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smtClean="0">
                          <a:solidFill>
                            <a:schemeClr val="accent6">
                              <a:lumMod val="50000"/>
                            </a:schemeClr>
                          </a:solidFill>
                          <a:effectLst/>
                          <a:latin typeface="Arial" panose="020B0604020202020204" pitchFamily="34" charset="0"/>
                          <a:ea typeface="+mn-ea"/>
                          <a:cs typeface="+mn-cs"/>
                        </a:rPr>
                        <a:t>Transport </a:t>
                      </a:r>
                    </a:p>
                  </a:txBody>
                  <a:tcPr anchor="ctr"/>
                </a:tc>
                <a:extLst>
                  <a:ext uri="{0D108BD9-81ED-4DB2-BD59-A6C34878D82A}">
                    <a16:rowId xmlns:a16="http://schemas.microsoft.com/office/drawing/2014/main" val="234201134"/>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33</a:t>
            </a:fld>
            <a:endParaRPr lang="en-US"/>
          </a:p>
        </p:txBody>
      </p:sp>
    </p:spTree>
    <p:extLst>
      <p:ext uri="{BB962C8B-B14F-4D97-AF65-F5344CB8AC3E}">
        <p14:creationId xmlns:p14="http://schemas.microsoft.com/office/powerpoint/2010/main" val="2310675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9546"/>
            <a:ext cx="8596668" cy="2237351"/>
          </a:xfrm>
        </p:spPr>
        <p:txBody>
          <a:bodyPr>
            <a:normAutofit/>
          </a:bodyPr>
          <a:lstStyle/>
          <a:p>
            <a:pPr algn="ctr"/>
            <a:r>
              <a:rPr lang="en-US" sz="3200" dirty="0" smtClean="0"/>
              <a:t>A</a:t>
            </a:r>
            <a:r>
              <a:rPr lang="ro-RO" sz="3200" dirty="0" smtClean="0"/>
              <a:t>ș</a:t>
            </a:r>
            <a:r>
              <a:rPr lang="en-US" sz="3200" dirty="0" err="1" smtClean="0"/>
              <a:t>tept</a:t>
            </a:r>
            <a:r>
              <a:rPr lang="ro-RO" sz="3200" dirty="0" smtClean="0"/>
              <a:t>ă</a:t>
            </a:r>
            <a:r>
              <a:rPr lang="en-US" sz="3200" dirty="0" smtClean="0"/>
              <a:t>m </a:t>
            </a:r>
            <a:r>
              <a:rPr lang="en-US" sz="3200" dirty="0" err="1" smtClean="0"/>
              <a:t>cooperarea</a:t>
            </a:r>
            <a:r>
              <a:rPr lang="en-US" sz="3200" dirty="0" smtClean="0"/>
              <a:t> cu </a:t>
            </a:r>
            <a:r>
              <a:rPr lang="en-US" sz="3200" dirty="0" err="1" smtClean="0"/>
              <a:t>dvs</a:t>
            </a:r>
            <a:r>
              <a:rPr lang="en-US" sz="3200" smtClean="0"/>
              <a:t>. </a:t>
            </a:r>
            <a:r>
              <a:rPr lang="en-US" sz="3200" dirty="0" smtClean="0"/>
              <a:t>pentru </a:t>
            </a:r>
            <a:r>
              <a:rPr lang="en-US" sz="3200" dirty="0" err="1" smtClean="0"/>
              <a:t>implementarea</a:t>
            </a:r>
            <a:r>
              <a:rPr lang="en-US" sz="3200" dirty="0" smtClean="0"/>
              <a:t> ISCED </a:t>
            </a:r>
            <a:r>
              <a:rPr lang="ro-RO" sz="3200" dirty="0" smtClean="0"/>
              <a:t>î</a:t>
            </a:r>
            <a:r>
              <a:rPr lang="en-US" sz="3200" dirty="0" smtClean="0"/>
              <a:t>n Rom</a:t>
            </a:r>
            <a:r>
              <a:rPr lang="ro-RO" sz="3200" dirty="0" smtClean="0"/>
              <a:t>â</a:t>
            </a:r>
            <a:r>
              <a:rPr lang="en-US" sz="3200" dirty="0" err="1" smtClean="0"/>
              <a:t>nia</a:t>
            </a:r>
            <a:r>
              <a:rPr lang="en-US" sz="3200" dirty="0" smtClean="0"/>
              <a:t> </a:t>
            </a:r>
            <a:r>
              <a:rPr lang="en-US" sz="3200" dirty="0" err="1" smtClean="0"/>
              <a:t>si</a:t>
            </a:r>
            <a:r>
              <a:rPr lang="en-US" sz="3200" dirty="0" smtClean="0"/>
              <a:t> </a:t>
            </a:r>
            <a:r>
              <a:rPr lang="ro-RO" sz="3200" dirty="0" smtClean="0"/>
              <a:t>î</a:t>
            </a:r>
            <a:r>
              <a:rPr lang="en-US" sz="3200" dirty="0" smtClean="0"/>
              <a:t>n </a:t>
            </a:r>
            <a:r>
              <a:rPr lang="en-US" sz="3200" dirty="0" err="1" smtClean="0"/>
              <a:t>perioada</a:t>
            </a:r>
            <a:r>
              <a:rPr lang="en-US" sz="3200" dirty="0" smtClean="0"/>
              <a:t> de</a:t>
            </a:r>
            <a:r>
              <a:rPr lang="ro-RO" sz="3200" dirty="0" smtClean="0"/>
              <a:t>ț</a:t>
            </a:r>
            <a:r>
              <a:rPr lang="en-US" sz="3200" dirty="0" err="1" smtClean="0"/>
              <a:t>iner</a:t>
            </a:r>
            <a:r>
              <a:rPr lang="ro-RO" sz="3200" dirty="0" smtClean="0"/>
              <a:t>i</a:t>
            </a:r>
            <a:r>
              <a:rPr lang="en-US" sz="3200" dirty="0" err="1" smtClean="0"/>
              <a:t>i</a:t>
            </a:r>
            <a:r>
              <a:rPr lang="en-US" sz="3200" dirty="0" smtClean="0"/>
              <a:t> pre</a:t>
            </a:r>
            <a:r>
              <a:rPr lang="ro-RO" sz="3200" dirty="0" smtClean="0"/>
              <a:t>ș</a:t>
            </a:r>
            <a:r>
              <a:rPr lang="en-US" sz="3200" dirty="0" err="1" smtClean="0"/>
              <a:t>ed</a:t>
            </a:r>
            <a:r>
              <a:rPr lang="ro-RO" sz="3200" dirty="0" smtClean="0"/>
              <a:t>i</a:t>
            </a:r>
            <a:r>
              <a:rPr lang="en-US" sz="3200" dirty="0" smtClean="0"/>
              <a:t>n</a:t>
            </a:r>
            <a:r>
              <a:rPr lang="ro-RO" sz="3200" dirty="0" smtClean="0"/>
              <a:t>ț</a:t>
            </a:r>
            <a:r>
              <a:rPr lang="en-US" sz="3200" dirty="0" err="1" smtClean="0"/>
              <a:t>iei</a:t>
            </a:r>
            <a:r>
              <a:rPr lang="en-US" sz="3200" dirty="0" smtClean="0"/>
              <a:t> </a:t>
            </a:r>
            <a:r>
              <a:rPr lang="en-US" sz="3200" dirty="0" err="1"/>
              <a:t>E</a:t>
            </a:r>
            <a:r>
              <a:rPr lang="en-US" sz="3200" dirty="0" err="1" smtClean="0"/>
              <a:t>uropene</a:t>
            </a:r>
            <a:r>
              <a:rPr lang="en-US" sz="3200" dirty="0" smtClean="0"/>
              <a:t> </a:t>
            </a:r>
            <a:endParaRPr lang="en-US" sz="3200" dirty="0"/>
          </a:p>
        </p:txBody>
      </p:sp>
      <p:sp>
        <p:nvSpPr>
          <p:cNvPr id="3" name="Content Placeholder 2"/>
          <p:cNvSpPr>
            <a:spLocks noGrp="1"/>
          </p:cNvSpPr>
          <p:nvPr>
            <p:ph idx="1"/>
          </p:nvPr>
        </p:nvSpPr>
        <p:spPr>
          <a:xfrm>
            <a:off x="677334" y="2660073"/>
            <a:ext cx="8596668" cy="3266194"/>
          </a:xfrm>
        </p:spPr>
        <p:txBody>
          <a:bodyPr/>
          <a:lstStyle/>
          <a:p>
            <a:pPr marL="0" indent="0">
              <a:buNone/>
            </a:pPr>
            <a:endParaRPr lang="ro-RO" dirty="0" smtClean="0"/>
          </a:p>
          <a:p>
            <a:pPr marL="0" indent="0">
              <a:buNone/>
            </a:pPr>
            <a:endParaRPr lang="ro-RO" dirty="0"/>
          </a:p>
          <a:p>
            <a:pPr marL="0" indent="0" algn="ctr">
              <a:buNone/>
            </a:pPr>
            <a:r>
              <a:rPr lang="ro-RO" sz="5400" dirty="0" smtClean="0"/>
              <a:t>Vă mulțumim!</a:t>
            </a:r>
            <a:endParaRPr lang="en-US" sz="5400" dirty="0"/>
          </a:p>
        </p:txBody>
      </p:sp>
      <p:sp>
        <p:nvSpPr>
          <p:cNvPr id="4" name="Slide Number Placeholder 3"/>
          <p:cNvSpPr>
            <a:spLocks noGrp="1"/>
          </p:cNvSpPr>
          <p:nvPr>
            <p:ph type="sldNum" sz="quarter" idx="12"/>
          </p:nvPr>
        </p:nvSpPr>
        <p:spPr/>
        <p:txBody>
          <a:bodyPr/>
          <a:lstStyle/>
          <a:p>
            <a:fld id="{9E50D555-AD09-4184-8F27-884809BFB095}" type="slidenum">
              <a:rPr lang="en-US" smtClean="0"/>
              <a:t>34</a:t>
            </a:fld>
            <a:endParaRPr lang="en-US"/>
          </a:p>
        </p:txBody>
      </p:sp>
      <p:sp>
        <p:nvSpPr>
          <p:cNvPr id="5" name="Text Placeholder 2"/>
          <p:cNvSpPr txBox="1">
            <a:spLocks/>
          </p:cNvSpPr>
          <p:nvPr/>
        </p:nvSpPr>
        <p:spPr>
          <a:xfrm>
            <a:off x="677334" y="4606506"/>
            <a:ext cx="5982258" cy="17252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AUTORITATEA NA</a:t>
            </a:r>
            <a:r>
              <a:rPr lang="ro-RO" dirty="0" smtClean="0"/>
              <a:t>ȚIONALĂ PENTRU CALIFICĂRI</a:t>
            </a:r>
          </a:p>
          <a:p>
            <a:pPr marL="0" indent="0">
              <a:buFont typeface="Wingdings 3" charset="2"/>
              <a:buNone/>
            </a:pPr>
            <a:r>
              <a:rPr lang="ro-RO" dirty="0" smtClean="0">
                <a:hlinkClick r:id="rId2"/>
              </a:rPr>
              <a:t>office@anc.edu.ro</a:t>
            </a:r>
            <a:r>
              <a:rPr lang="ro-RO" dirty="0" smtClean="0"/>
              <a:t> </a:t>
            </a:r>
          </a:p>
          <a:p>
            <a:pPr marL="0" indent="0">
              <a:buFont typeface="Wingdings 3" charset="2"/>
              <a:buNone/>
            </a:pPr>
            <a:r>
              <a:rPr lang="ro-RO" dirty="0" smtClean="0"/>
              <a:t>www.anc.edu.ro</a:t>
            </a:r>
            <a:endParaRPr lang="en-US" dirty="0"/>
          </a:p>
        </p:txBody>
      </p:sp>
    </p:spTree>
    <p:extLst>
      <p:ext uri="{BB962C8B-B14F-4D97-AF65-F5344CB8AC3E}">
        <p14:creationId xmlns:p14="http://schemas.microsoft.com/office/powerpoint/2010/main" val="119642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9114"/>
            <a:ext cx="8596668" cy="518983"/>
          </a:xfrm>
        </p:spPr>
        <p:txBody>
          <a:bodyPr>
            <a:normAutofit fontScale="90000"/>
          </a:bodyPr>
          <a:lstStyle/>
          <a:p>
            <a:r>
              <a:rPr lang="en-US" dirty="0" err="1" smtClean="0"/>
              <a:t>Sarcini</a:t>
            </a:r>
            <a:r>
              <a:rPr lang="en-US" dirty="0" smtClean="0"/>
              <a:t> ale ANC </a:t>
            </a:r>
            <a:endParaRPr lang="en-US" dirty="0"/>
          </a:p>
        </p:txBody>
      </p:sp>
      <p:sp>
        <p:nvSpPr>
          <p:cNvPr id="3" name="Content Placeholder 2"/>
          <p:cNvSpPr>
            <a:spLocks noGrp="1"/>
          </p:cNvSpPr>
          <p:nvPr>
            <p:ph idx="1"/>
          </p:nvPr>
        </p:nvSpPr>
        <p:spPr>
          <a:xfrm>
            <a:off x="677333" y="1458097"/>
            <a:ext cx="9002125" cy="5399903"/>
          </a:xfrm>
        </p:spPr>
        <p:txBody>
          <a:bodyPr>
            <a:normAutofit/>
          </a:bodyPr>
          <a:lstStyle/>
          <a:p>
            <a:r>
              <a:rPr lang="en-US" sz="1400" dirty="0" err="1" smtClean="0"/>
              <a:t>Prin</a:t>
            </a:r>
            <a:r>
              <a:rPr lang="en-US" sz="1400" dirty="0" smtClean="0"/>
              <a:t> </a:t>
            </a:r>
            <a:r>
              <a:rPr lang="en-US" sz="1400" dirty="0" err="1" smtClean="0"/>
              <a:t>Legea</a:t>
            </a:r>
            <a:r>
              <a:rPr lang="en-US" sz="1400" dirty="0" smtClean="0"/>
              <a:t> 1 a </a:t>
            </a:r>
            <a:r>
              <a:rPr lang="en-US" sz="1400" dirty="0" err="1" smtClean="0"/>
              <a:t>educatiei</a:t>
            </a:r>
            <a:r>
              <a:rPr lang="en-US" sz="1400" dirty="0" smtClean="0"/>
              <a:t> ANC are </a:t>
            </a:r>
            <a:r>
              <a:rPr lang="en-US" sz="1400" dirty="0" err="1" smtClean="0"/>
              <a:t>sarcini</a:t>
            </a:r>
            <a:r>
              <a:rPr lang="en-US" sz="1400" dirty="0" smtClean="0"/>
              <a:t> de </a:t>
            </a:r>
            <a:r>
              <a:rPr lang="en-US" sz="1400" dirty="0" err="1" smtClean="0"/>
              <a:t>armonizare</a:t>
            </a:r>
            <a:r>
              <a:rPr lang="en-US" sz="1400" dirty="0" smtClean="0"/>
              <a:t> a </a:t>
            </a:r>
            <a:r>
              <a:rPr lang="en-US" sz="1400" dirty="0" err="1" smtClean="0"/>
              <a:t>calificarilor</a:t>
            </a:r>
            <a:r>
              <a:rPr lang="en-US" sz="1400" dirty="0"/>
              <a:t> </a:t>
            </a:r>
            <a:r>
              <a:rPr lang="en-US" sz="1400" dirty="0" smtClean="0"/>
              <a:t>(art.340)</a:t>
            </a:r>
          </a:p>
          <a:p>
            <a:r>
              <a:rPr lang="en-US" sz="1400" dirty="0" smtClean="0"/>
              <a:t> </a:t>
            </a:r>
            <a:r>
              <a:rPr lang="en-US" sz="1400" dirty="0" err="1" smtClean="0"/>
              <a:t>gestioneaza</a:t>
            </a:r>
            <a:r>
              <a:rPr lang="en-US" sz="1400" dirty="0"/>
              <a:t> </a:t>
            </a:r>
            <a:r>
              <a:rPr lang="en-US" sz="1400" dirty="0" err="1" smtClean="0"/>
              <a:t>Registrul</a:t>
            </a:r>
            <a:r>
              <a:rPr lang="en-US" sz="1400" dirty="0" smtClean="0"/>
              <a:t> National al </a:t>
            </a:r>
            <a:r>
              <a:rPr lang="en-US" sz="1400" dirty="0" err="1" smtClean="0"/>
              <a:t>Calificarilor</a:t>
            </a:r>
            <a:r>
              <a:rPr lang="en-US" sz="1400" dirty="0" smtClean="0"/>
              <a:t>-RNC</a:t>
            </a:r>
          </a:p>
          <a:p>
            <a:r>
              <a:rPr lang="en-US" sz="1400" dirty="0" err="1" smtClean="0"/>
              <a:t>Ordinul</a:t>
            </a:r>
            <a:r>
              <a:rPr lang="en-US" sz="1400" dirty="0" smtClean="0"/>
              <a:t> </a:t>
            </a:r>
            <a:r>
              <a:rPr lang="en-US" sz="1400" dirty="0" err="1"/>
              <a:t>nr</a:t>
            </a:r>
            <a:r>
              <a:rPr lang="en-US" sz="1400" dirty="0"/>
              <a:t>. 5658/2018 </a:t>
            </a:r>
            <a:r>
              <a:rPr lang="en-US" sz="1400" dirty="0" err="1"/>
              <a:t>privind</a:t>
            </a:r>
            <a:r>
              <a:rPr lang="en-US" sz="1400" dirty="0"/>
              <a:t> </a:t>
            </a:r>
            <a:r>
              <a:rPr lang="en-US" sz="1400" dirty="0" err="1"/>
              <a:t>nominalizarea</a:t>
            </a:r>
            <a:r>
              <a:rPr lang="en-US" sz="1400" dirty="0"/>
              <a:t> </a:t>
            </a:r>
            <a:r>
              <a:rPr lang="en-US" sz="1400" dirty="0" err="1"/>
              <a:t>Autorității</a:t>
            </a:r>
            <a:r>
              <a:rPr lang="en-US" sz="1400" dirty="0"/>
              <a:t> </a:t>
            </a:r>
            <a:r>
              <a:rPr lang="en-US" sz="1400" dirty="0" err="1"/>
              <a:t>Naționale</a:t>
            </a:r>
            <a:r>
              <a:rPr lang="en-US" sz="1400" dirty="0"/>
              <a:t> </a:t>
            </a:r>
            <a:r>
              <a:rPr lang="en-US" sz="1400" dirty="0" err="1"/>
              <a:t>pentru</a:t>
            </a:r>
            <a:r>
              <a:rPr lang="en-US" sz="1400" dirty="0"/>
              <a:t> </a:t>
            </a:r>
            <a:r>
              <a:rPr lang="en-US" sz="1400" dirty="0" err="1"/>
              <a:t>Calificări</a:t>
            </a:r>
            <a:r>
              <a:rPr lang="en-US" sz="1400" dirty="0"/>
              <a:t> </a:t>
            </a:r>
            <a:r>
              <a:rPr lang="en-US" sz="1400" dirty="0" err="1"/>
              <a:t>în</a:t>
            </a:r>
            <a:r>
              <a:rPr lang="en-US" sz="1400" dirty="0"/>
              <a:t> </a:t>
            </a:r>
            <a:r>
              <a:rPr lang="en-US" sz="1400" dirty="0" err="1"/>
              <a:t>calitate</a:t>
            </a:r>
            <a:r>
              <a:rPr lang="en-US" sz="1400" dirty="0"/>
              <a:t> de </a:t>
            </a:r>
            <a:r>
              <a:rPr lang="en-US" sz="1400" dirty="0" err="1"/>
              <a:t>punct</a:t>
            </a:r>
            <a:r>
              <a:rPr lang="en-US" sz="1400" dirty="0"/>
              <a:t> </a:t>
            </a:r>
            <a:r>
              <a:rPr lang="en-US" sz="1400" dirty="0" err="1"/>
              <a:t>național</a:t>
            </a:r>
            <a:r>
              <a:rPr lang="en-US" sz="1400" dirty="0"/>
              <a:t> de contact </a:t>
            </a:r>
            <a:r>
              <a:rPr lang="en-US" sz="1400" dirty="0" err="1"/>
              <a:t>pentru</a:t>
            </a:r>
            <a:r>
              <a:rPr lang="en-US" sz="1400" dirty="0"/>
              <a:t> </a:t>
            </a:r>
            <a:r>
              <a:rPr lang="en-US" sz="1400" dirty="0" err="1"/>
              <a:t>recunoașterea</a:t>
            </a:r>
            <a:r>
              <a:rPr lang="en-US" sz="1400" dirty="0"/>
              <a:t> </a:t>
            </a:r>
            <a:r>
              <a:rPr lang="en-US" sz="1400" dirty="0" err="1"/>
              <a:t>calificărilor</a:t>
            </a:r>
            <a:r>
              <a:rPr lang="en-US" sz="1400" dirty="0"/>
              <a:t> </a:t>
            </a:r>
            <a:r>
              <a:rPr lang="en-US" sz="1400" dirty="0" err="1"/>
              <a:t>și</a:t>
            </a:r>
            <a:r>
              <a:rPr lang="en-US" sz="1400" dirty="0"/>
              <a:t> </a:t>
            </a:r>
            <a:r>
              <a:rPr lang="en-US" sz="1400" dirty="0" err="1"/>
              <a:t>pentru</a:t>
            </a:r>
            <a:r>
              <a:rPr lang="en-US" sz="1400" dirty="0"/>
              <a:t> </a:t>
            </a:r>
            <a:r>
              <a:rPr lang="en-US" sz="1400" dirty="0" err="1"/>
              <a:t>cererile</a:t>
            </a:r>
            <a:r>
              <a:rPr lang="en-US" sz="1400" dirty="0"/>
              <a:t>, </a:t>
            </a:r>
            <a:r>
              <a:rPr lang="en-US" sz="1400" dirty="0" err="1"/>
              <a:t>întrebările</a:t>
            </a:r>
            <a:r>
              <a:rPr lang="en-US" sz="1400" dirty="0"/>
              <a:t> </a:t>
            </a:r>
            <a:r>
              <a:rPr lang="en-US" sz="1400" dirty="0" err="1"/>
              <a:t>și</a:t>
            </a:r>
            <a:r>
              <a:rPr lang="en-US" sz="1400" dirty="0"/>
              <a:t> </a:t>
            </a:r>
            <a:r>
              <a:rPr lang="en-US" sz="1400" dirty="0" err="1"/>
              <a:t>comunicările</a:t>
            </a:r>
            <a:r>
              <a:rPr lang="en-US" sz="1400" dirty="0"/>
              <a:t> </a:t>
            </a:r>
            <a:r>
              <a:rPr lang="en-US" sz="1400" dirty="0" err="1"/>
              <a:t>referitoare</a:t>
            </a:r>
            <a:r>
              <a:rPr lang="en-US" sz="1400" dirty="0"/>
              <a:t> la European Skills, Competences, Qualifications and Occupations (ESCO) - </a:t>
            </a:r>
            <a:r>
              <a:rPr lang="en-US" sz="1400" dirty="0" err="1"/>
              <a:t>Clasificarea</a:t>
            </a:r>
            <a:r>
              <a:rPr lang="en-US" sz="1400" dirty="0"/>
              <a:t> </a:t>
            </a:r>
            <a:r>
              <a:rPr lang="en-US" sz="1400" dirty="0" err="1"/>
              <a:t>europeană</a:t>
            </a:r>
            <a:r>
              <a:rPr lang="en-US" sz="1400" dirty="0"/>
              <a:t> a </a:t>
            </a:r>
            <a:r>
              <a:rPr lang="en-US" sz="1400" dirty="0" err="1"/>
              <a:t>aptitudinilor</a:t>
            </a:r>
            <a:r>
              <a:rPr lang="en-US" sz="1400" dirty="0"/>
              <a:t>, </a:t>
            </a:r>
            <a:r>
              <a:rPr lang="en-US" sz="1400" dirty="0" err="1"/>
              <a:t>competențelor</a:t>
            </a:r>
            <a:r>
              <a:rPr lang="en-US" sz="1400" dirty="0"/>
              <a:t>, </a:t>
            </a:r>
            <a:r>
              <a:rPr lang="en-US" sz="1400" dirty="0" err="1"/>
              <a:t>calificărilor</a:t>
            </a:r>
            <a:r>
              <a:rPr lang="en-US" sz="1400" dirty="0"/>
              <a:t> </a:t>
            </a:r>
            <a:r>
              <a:rPr lang="en-US" sz="1400" dirty="0" err="1"/>
              <a:t>și</a:t>
            </a:r>
            <a:r>
              <a:rPr lang="en-US" sz="1400" dirty="0"/>
              <a:t> </a:t>
            </a:r>
            <a:r>
              <a:rPr lang="en-US" sz="1400" dirty="0" err="1"/>
              <a:t>ocupațiilor</a:t>
            </a:r>
            <a:endParaRPr lang="en-US" sz="1400" dirty="0"/>
          </a:p>
          <a:p>
            <a:pPr marL="0" indent="0">
              <a:buNone/>
            </a:pPr>
            <a:r>
              <a:rPr lang="en-US" sz="1400" b="1" dirty="0" smtClean="0"/>
              <a:t>Text </a:t>
            </a:r>
            <a:r>
              <a:rPr lang="en-US" sz="1400" b="1" dirty="0" err="1"/>
              <a:t>publicat</a:t>
            </a:r>
            <a:r>
              <a:rPr lang="en-US" sz="1400" b="1" dirty="0"/>
              <a:t> </a:t>
            </a:r>
            <a:r>
              <a:rPr lang="en-US" sz="1400" b="1" dirty="0" err="1"/>
              <a:t>în</a:t>
            </a:r>
            <a:r>
              <a:rPr lang="en-US" sz="1400" b="1" dirty="0"/>
              <a:t> </a:t>
            </a:r>
            <a:r>
              <a:rPr lang="en-US" sz="1400" b="1" dirty="0" err="1"/>
              <a:t>M.Of</a:t>
            </a:r>
            <a:r>
              <a:rPr lang="en-US" sz="1400" b="1" dirty="0"/>
              <a:t>. al </a:t>
            </a:r>
            <a:r>
              <a:rPr lang="en-US" sz="1400" b="1" dirty="0" err="1" smtClean="0"/>
              <a:t>României.</a:t>
            </a:r>
            <a:r>
              <a:rPr lang="en-US" sz="1400" dirty="0" err="1" smtClean="0"/>
              <a:t>În</a:t>
            </a:r>
            <a:r>
              <a:rPr lang="en-US" sz="1400" dirty="0" smtClean="0"/>
              <a:t> </a:t>
            </a:r>
            <a:r>
              <a:rPr lang="en-US" sz="1400" dirty="0" err="1"/>
              <a:t>vigoare</a:t>
            </a:r>
            <a:r>
              <a:rPr lang="en-US" sz="1400" dirty="0"/>
              <a:t> de la 18 </a:t>
            </a:r>
            <a:r>
              <a:rPr lang="en-US" sz="1400" dirty="0" err="1"/>
              <a:t>ianuarie</a:t>
            </a:r>
            <a:r>
              <a:rPr lang="en-US" sz="1400" dirty="0"/>
              <a:t> </a:t>
            </a:r>
            <a:r>
              <a:rPr lang="en-US" sz="1400" dirty="0" smtClean="0"/>
              <a:t>2019</a:t>
            </a:r>
          </a:p>
          <a:p>
            <a:pPr marL="0" indent="0">
              <a:buNone/>
            </a:pPr>
            <a:r>
              <a:rPr lang="en-US" sz="1400" b="1" dirty="0"/>
              <a:t>Romania a </a:t>
            </a:r>
            <a:r>
              <a:rPr lang="en-US" sz="1400" b="1" dirty="0" err="1"/>
              <a:t>afirmat</a:t>
            </a:r>
            <a:r>
              <a:rPr lang="en-US" sz="1400" b="1" dirty="0"/>
              <a:t> </a:t>
            </a:r>
            <a:r>
              <a:rPr lang="en-US" sz="1400" b="1" dirty="0" err="1"/>
              <a:t>prin</a:t>
            </a:r>
            <a:r>
              <a:rPr lang="en-US" sz="1400" b="1" dirty="0"/>
              <a:t> </a:t>
            </a:r>
            <a:r>
              <a:rPr lang="en-US" sz="1400" b="1" dirty="0" err="1"/>
              <a:t>vocea</a:t>
            </a:r>
            <a:r>
              <a:rPr lang="en-US" sz="1400" b="1" dirty="0"/>
              <a:t> </a:t>
            </a:r>
            <a:r>
              <a:rPr lang="en-US" sz="1400" b="1" dirty="0" err="1"/>
              <a:t>Ministrului</a:t>
            </a:r>
            <a:r>
              <a:rPr lang="en-US" sz="1400" b="1" dirty="0"/>
              <a:t> </a:t>
            </a:r>
            <a:r>
              <a:rPr lang="en-US" sz="1400" b="1" dirty="0" err="1"/>
              <a:t>educatie</a:t>
            </a:r>
            <a:r>
              <a:rPr lang="en-US" sz="1400" b="1" dirty="0"/>
              <a:t> ca” </a:t>
            </a:r>
            <a:r>
              <a:rPr lang="en-US" sz="1400" dirty="0" err="1"/>
              <a:t>Preşedinţia</a:t>
            </a:r>
            <a:r>
              <a:rPr lang="en-US" sz="1400" dirty="0"/>
              <a:t> </a:t>
            </a:r>
            <a:r>
              <a:rPr lang="en-US" sz="1400" dirty="0" err="1"/>
              <a:t>română</a:t>
            </a:r>
            <a:r>
              <a:rPr lang="en-US" sz="1400" dirty="0"/>
              <a:t> a </a:t>
            </a:r>
            <a:r>
              <a:rPr lang="en-US" sz="1400" dirty="0" err="1"/>
              <a:t>Consiliului</a:t>
            </a:r>
            <a:r>
              <a:rPr lang="en-US" sz="1400" dirty="0"/>
              <a:t> </a:t>
            </a:r>
            <a:r>
              <a:rPr lang="en-US" sz="1400" dirty="0" err="1"/>
              <a:t>Uniunii</a:t>
            </a:r>
            <a:r>
              <a:rPr lang="en-US" sz="1400" dirty="0"/>
              <a:t> </a:t>
            </a:r>
            <a:r>
              <a:rPr lang="en-US" sz="1400" dirty="0" err="1"/>
              <a:t>Europene</a:t>
            </a:r>
            <a:r>
              <a:rPr lang="en-US" sz="1400" dirty="0"/>
              <a:t> </a:t>
            </a:r>
            <a:r>
              <a:rPr lang="en-US" sz="1400" dirty="0" err="1"/>
              <a:t>va</a:t>
            </a:r>
            <a:r>
              <a:rPr lang="en-US" sz="1400" dirty="0"/>
              <a:t> </a:t>
            </a:r>
            <a:r>
              <a:rPr lang="en-US" sz="1400" dirty="0" err="1"/>
              <a:t>acorda</a:t>
            </a:r>
            <a:r>
              <a:rPr lang="en-US" sz="1400" dirty="0"/>
              <a:t> o </a:t>
            </a:r>
            <a:r>
              <a:rPr lang="en-US" sz="1400" dirty="0" err="1"/>
              <a:t>atenţie</a:t>
            </a:r>
            <a:r>
              <a:rPr lang="en-US" sz="1400" dirty="0"/>
              <a:t> </a:t>
            </a:r>
            <a:r>
              <a:rPr lang="en-US" sz="1400" dirty="0" err="1"/>
              <a:t>deosebită</a:t>
            </a:r>
            <a:r>
              <a:rPr lang="en-US" sz="1400" dirty="0"/>
              <a:t> </a:t>
            </a:r>
            <a:r>
              <a:rPr lang="en-US" sz="1400" dirty="0" err="1"/>
              <a:t>promovării</a:t>
            </a:r>
            <a:r>
              <a:rPr lang="en-US" sz="1400" dirty="0"/>
              <a:t> </a:t>
            </a:r>
            <a:r>
              <a:rPr lang="en-US" sz="1400" dirty="0" err="1"/>
              <a:t>incluziunii</a:t>
            </a:r>
            <a:r>
              <a:rPr lang="en-US" sz="1400" dirty="0"/>
              <a:t>, </a:t>
            </a:r>
            <a:r>
              <a:rPr lang="en-US" sz="1400" dirty="0" err="1"/>
              <a:t>excelenţei</a:t>
            </a:r>
            <a:r>
              <a:rPr lang="en-US" sz="1400" dirty="0"/>
              <a:t> </a:t>
            </a:r>
            <a:r>
              <a:rPr lang="en-US" sz="1400" dirty="0" err="1"/>
              <a:t>şi</a:t>
            </a:r>
            <a:r>
              <a:rPr lang="en-US" sz="1400" dirty="0"/>
              <a:t> </a:t>
            </a:r>
            <a:r>
              <a:rPr lang="en-US" sz="1400" dirty="0" err="1"/>
              <a:t>mobilităţii</a:t>
            </a:r>
            <a:r>
              <a:rPr lang="en-US" sz="1400" b="1" dirty="0"/>
              <a:t> </a:t>
            </a:r>
            <a:r>
              <a:rPr lang="en-US" sz="1400" b="1" dirty="0" smtClean="0"/>
              <a:t>“.</a:t>
            </a:r>
          </a:p>
          <a:p>
            <a:pPr marL="0" indent="0">
              <a:buNone/>
            </a:pPr>
            <a:r>
              <a:rPr lang="en-US" sz="1400" b="1" dirty="0"/>
              <a:t> </a:t>
            </a:r>
            <a:r>
              <a:rPr lang="en-US" sz="1400" b="1" dirty="0" smtClean="0"/>
              <a:t>                                     </a:t>
            </a:r>
            <a:r>
              <a:rPr lang="en-US" sz="1400" b="1" dirty="0" err="1" smtClean="0"/>
              <a:t>Mobilitate</a:t>
            </a:r>
            <a:r>
              <a:rPr lang="en-US" sz="1400" b="1" dirty="0" smtClean="0"/>
              <a:t> = are la </a:t>
            </a:r>
            <a:r>
              <a:rPr lang="en-US" sz="1400" b="1" dirty="0" err="1" smtClean="0"/>
              <a:t>baza</a:t>
            </a:r>
            <a:r>
              <a:rPr lang="en-US" sz="1400" b="1" dirty="0" smtClean="0"/>
              <a:t> </a:t>
            </a:r>
            <a:r>
              <a:rPr lang="en-US" sz="1400" b="1" dirty="0" err="1" smtClean="0"/>
              <a:t>Recunoasterea</a:t>
            </a:r>
            <a:r>
              <a:rPr lang="en-US" sz="1400" b="1" dirty="0" smtClean="0"/>
              <a:t> </a:t>
            </a:r>
            <a:r>
              <a:rPr lang="en-US" sz="1400" b="1" dirty="0" err="1" smtClean="0"/>
              <a:t>calificarilor</a:t>
            </a:r>
            <a:r>
              <a:rPr lang="en-US" sz="1400" b="1" dirty="0" smtClean="0"/>
              <a:t>  </a:t>
            </a:r>
            <a:endParaRPr lang="en-US" sz="1400" dirty="0" smtClean="0"/>
          </a:p>
          <a:p>
            <a:pPr marL="0" indent="0">
              <a:buNone/>
            </a:pPr>
            <a:r>
              <a:rPr lang="en-US" sz="1400" dirty="0" smtClean="0"/>
              <a:t>ANC </a:t>
            </a:r>
            <a:r>
              <a:rPr lang="en-US" sz="1400" dirty="0" err="1" smtClean="0"/>
              <a:t>va</a:t>
            </a:r>
            <a:r>
              <a:rPr lang="en-US" sz="1400" dirty="0" smtClean="0"/>
              <a:t> </a:t>
            </a:r>
            <a:r>
              <a:rPr lang="en-US" sz="1400" dirty="0" err="1" smtClean="0"/>
              <a:t>promova</a:t>
            </a:r>
            <a:r>
              <a:rPr lang="en-US" sz="1400" dirty="0" smtClean="0"/>
              <a:t> in </a:t>
            </a:r>
            <a:r>
              <a:rPr lang="en-US" sz="1400" dirty="0" err="1" smtClean="0"/>
              <a:t>semestrul</a:t>
            </a:r>
            <a:r>
              <a:rPr lang="en-US" sz="1400" dirty="0" smtClean="0"/>
              <a:t> 1 al </a:t>
            </a:r>
            <a:r>
              <a:rPr lang="en-US" sz="1400" dirty="0" err="1" smtClean="0"/>
              <a:t>lui</a:t>
            </a:r>
            <a:r>
              <a:rPr lang="en-US" sz="1400" dirty="0" smtClean="0"/>
              <a:t> 2018 :</a:t>
            </a:r>
          </a:p>
          <a:p>
            <a:pPr marL="0" indent="0">
              <a:buNone/>
            </a:pPr>
            <a:r>
              <a:rPr lang="en-US" sz="1400" dirty="0" smtClean="0"/>
              <a:t>A)-</a:t>
            </a:r>
            <a:r>
              <a:rPr lang="en-US" sz="1400" dirty="0" err="1" smtClean="0"/>
              <a:t>Metodologia</a:t>
            </a:r>
            <a:r>
              <a:rPr lang="en-US" sz="1400" dirty="0" smtClean="0"/>
              <a:t> </a:t>
            </a:r>
            <a:r>
              <a:rPr lang="en-US" sz="1400" dirty="0" err="1" smtClean="0"/>
              <a:t>privind</a:t>
            </a:r>
            <a:r>
              <a:rPr lang="en-US" sz="1400" dirty="0" smtClean="0"/>
              <a:t> </a:t>
            </a:r>
            <a:r>
              <a:rPr lang="en-US" sz="1400" dirty="0" err="1" smtClean="0"/>
              <a:t>recunoasterea</a:t>
            </a:r>
            <a:r>
              <a:rPr lang="en-US" sz="1400" dirty="0" smtClean="0"/>
              <a:t> </a:t>
            </a:r>
            <a:r>
              <a:rPr lang="en-US" sz="1400" dirty="0" err="1" smtClean="0"/>
              <a:t>calificarilor</a:t>
            </a:r>
            <a:r>
              <a:rPr lang="en-US" sz="1400" dirty="0" smtClean="0"/>
              <a:t> ;</a:t>
            </a:r>
          </a:p>
          <a:p>
            <a:pPr marL="0" indent="0">
              <a:buNone/>
            </a:pPr>
            <a:r>
              <a:rPr lang="en-US" sz="1400" dirty="0" smtClean="0"/>
              <a:t>B)-</a:t>
            </a:r>
            <a:r>
              <a:rPr lang="en-US" sz="1400" dirty="0" err="1" smtClean="0"/>
              <a:t>Metodologia</a:t>
            </a:r>
            <a:r>
              <a:rPr lang="en-US" sz="1400" dirty="0" smtClean="0"/>
              <a:t> </a:t>
            </a:r>
            <a:r>
              <a:rPr lang="en-US" sz="1400" dirty="0" err="1" smtClean="0"/>
              <a:t>privind</a:t>
            </a:r>
            <a:r>
              <a:rPr lang="en-US" sz="1400" dirty="0" smtClean="0"/>
              <a:t> </a:t>
            </a:r>
            <a:r>
              <a:rPr lang="en-US" sz="1400" dirty="0" err="1" smtClean="0"/>
              <a:t>scrierea</a:t>
            </a:r>
            <a:r>
              <a:rPr lang="en-US" sz="1400" dirty="0" smtClean="0"/>
              <a:t> </a:t>
            </a:r>
            <a:r>
              <a:rPr lang="en-US" sz="1400" dirty="0" err="1" smtClean="0"/>
              <a:t>programelor</a:t>
            </a:r>
            <a:r>
              <a:rPr lang="en-US" sz="1400" dirty="0" smtClean="0"/>
              <a:t> de </a:t>
            </a:r>
            <a:r>
              <a:rPr lang="en-US" sz="1400" dirty="0" err="1" smtClean="0"/>
              <a:t>studi</a:t>
            </a:r>
            <a:r>
              <a:rPr lang="en-US" sz="1400" dirty="0" smtClean="0"/>
              <a:t> </a:t>
            </a:r>
            <a:r>
              <a:rPr lang="en-US" sz="1400" dirty="0" err="1" smtClean="0"/>
              <a:t>pe</a:t>
            </a:r>
            <a:r>
              <a:rPr lang="en-US" sz="1400" dirty="0" smtClean="0"/>
              <a:t> </a:t>
            </a:r>
            <a:r>
              <a:rPr lang="en-US" sz="1400" dirty="0" err="1" smtClean="0"/>
              <a:t>baza</a:t>
            </a:r>
            <a:r>
              <a:rPr lang="en-US" sz="1400" dirty="0" smtClean="0"/>
              <a:t> </a:t>
            </a:r>
            <a:r>
              <a:rPr lang="en-US" sz="1400" dirty="0" err="1" smtClean="0"/>
              <a:t>rezultatelor</a:t>
            </a:r>
            <a:r>
              <a:rPr lang="en-US" sz="1400" dirty="0" smtClean="0"/>
              <a:t> </a:t>
            </a:r>
            <a:r>
              <a:rPr lang="en-US" sz="1400" dirty="0" err="1" smtClean="0"/>
              <a:t>invatari</a:t>
            </a:r>
            <a:r>
              <a:rPr lang="en-US" sz="1400" dirty="0" smtClean="0"/>
              <a:t> ,</a:t>
            </a:r>
            <a:r>
              <a:rPr lang="en-US" sz="1400" dirty="0" err="1" smtClean="0"/>
              <a:t>impreuna</a:t>
            </a:r>
            <a:r>
              <a:rPr lang="en-US" sz="1400" dirty="0" smtClean="0"/>
              <a:t> cu ARACIS</a:t>
            </a:r>
          </a:p>
          <a:p>
            <a:pPr marL="0" indent="0">
              <a:buNone/>
            </a:pPr>
            <a:r>
              <a:rPr lang="en-US" sz="1400" dirty="0" err="1" smtClean="0"/>
              <a:t>Recunoasterea</a:t>
            </a:r>
            <a:r>
              <a:rPr lang="en-US" sz="1400" dirty="0" smtClean="0"/>
              <a:t> </a:t>
            </a:r>
            <a:r>
              <a:rPr lang="en-US" sz="1400" dirty="0" err="1" smtClean="0"/>
              <a:t>calificarilor</a:t>
            </a:r>
            <a:r>
              <a:rPr lang="en-US" sz="1400" dirty="0" smtClean="0"/>
              <a:t> </a:t>
            </a:r>
            <a:r>
              <a:rPr lang="en-US" sz="1400" dirty="0" err="1" smtClean="0"/>
              <a:t>porneste</a:t>
            </a:r>
            <a:r>
              <a:rPr lang="en-US" sz="1400" dirty="0" smtClean="0"/>
              <a:t> de la </a:t>
            </a:r>
            <a:r>
              <a:rPr lang="en-US" sz="1400" dirty="0" err="1" smtClean="0"/>
              <a:t>i</a:t>
            </a:r>
            <a:r>
              <a:rPr lang="en-US" sz="1400" dirty="0" smtClean="0"/>
              <a:t>)</a:t>
            </a:r>
            <a:r>
              <a:rPr lang="en-US" sz="1400" dirty="0" err="1" smtClean="0">
                <a:solidFill>
                  <a:srgbClr val="FF0000"/>
                </a:solidFill>
              </a:rPr>
              <a:t>ocupatiile</a:t>
            </a:r>
            <a:r>
              <a:rPr lang="en-US" sz="1400" dirty="0" smtClean="0"/>
              <a:t> </a:t>
            </a:r>
            <a:r>
              <a:rPr lang="en-US" sz="1400" dirty="0" err="1" smtClean="0"/>
              <a:t>pe</a:t>
            </a:r>
            <a:r>
              <a:rPr lang="en-US" sz="1400" dirty="0" smtClean="0"/>
              <a:t> care le </a:t>
            </a:r>
            <a:r>
              <a:rPr lang="en-US" sz="1400" dirty="0" err="1" smtClean="0"/>
              <a:t>poti</a:t>
            </a:r>
            <a:r>
              <a:rPr lang="en-US" sz="1400" dirty="0" smtClean="0"/>
              <a:t> </a:t>
            </a:r>
            <a:r>
              <a:rPr lang="en-US" sz="1400" dirty="0" err="1" smtClean="0"/>
              <a:t>practica</a:t>
            </a:r>
            <a:r>
              <a:rPr lang="en-US" sz="1400" dirty="0" smtClean="0"/>
              <a:t> </a:t>
            </a:r>
            <a:r>
              <a:rPr lang="en-US" sz="1400" dirty="0" err="1" smtClean="0"/>
              <a:t>pe</a:t>
            </a:r>
            <a:r>
              <a:rPr lang="en-US" sz="1400" dirty="0" smtClean="0"/>
              <a:t> </a:t>
            </a:r>
            <a:r>
              <a:rPr lang="en-US" sz="1400" dirty="0" err="1" smtClean="0"/>
              <a:t>piata</a:t>
            </a:r>
            <a:r>
              <a:rPr lang="en-US" sz="1400" dirty="0" smtClean="0"/>
              <a:t> cu </a:t>
            </a:r>
            <a:r>
              <a:rPr lang="en-US" sz="1400" dirty="0" err="1" smtClean="0"/>
              <a:t>calificarea</a:t>
            </a:r>
            <a:r>
              <a:rPr lang="en-US" sz="1400" dirty="0" smtClean="0"/>
              <a:t> </a:t>
            </a:r>
            <a:r>
              <a:rPr lang="en-US" sz="1400" dirty="0" err="1" smtClean="0"/>
              <a:t>respectiva</a:t>
            </a:r>
            <a:r>
              <a:rPr lang="en-US" sz="1400" dirty="0" smtClean="0"/>
              <a:t> ,care </a:t>
            </a:r>
            <a:r>
              <a:rPr lang="en-US" sz="1400" dirty="0" err="1" smtClean="0"/>
              <a:t>trebuie</a:t>
            </a:r>
            <a:r>
              <a:rPr lang="en-US" sz="1400" dirty="0" smtClean="0"/>
              <a:t> </a:t>
            </a:r>
            <a:r>
              <a:rPr lang="en-US" sz="1400" dirty="0" err="1" smtClean="0"/>
              <a:t>sa</a:t>
            </a:r>
            <a:r>
              <a:rPr lang="en-US" sz="1400" dirty="0" smtClean="0"/>
              <a:t> fie </a:t>
            </a:r>
            <a:r>
              <a:rPr lang="en-US" sz="1400" dirty="0" err="1" smtClean="0"/>
              <a:t>similare</a:t>
            </a:r>
            <a:r>
              <a:rPr lang="en-US" sz="1400" dirty="0" smtClean="0"/>
              <a:t> din </a:t>
            </a:r>
            <a:r>
              <a:rPr lang="en-US" sz="1400" dirty="0" err="1" smtClean="0"/>
              <a:t>punct</a:t>
            </a:r>
            <a:r>
              <a:rPr lang="en-US" sz="1400" dirty="0" smtClean="0"/>
              <a:t> de </a:t>
            </a:r>
            <a:r>
              <a:rPr lang="en-US" sz="1400" dirty="0" err="1" smtClean="0"/>
              <a:t>vedere</a:t>
            </a:r>
            <a:r>
              <a:rPr lang="en-US" sz="1400" dirty="0" smtClean="0"/>
              <a:t> al ISCO </a:t>
            </a:r>
            <a:r>
              <a:rPr lang="en-US" sz="1400" dirty="0" err="1" smtClean="0"/>
              <a:t>si</a:t>
            </a:r>
            <a:r>
              <a:rPr lang="en-US" sz="1400" dirty="0" smtClean="0"/>
              <a:t> de la ii) </a:t>
            </a:r>
            <a:r>
              <a:rPr lang="en-US" sz="1400" dirty="0" err="1" smtClean="0">
                <a:solidFill>
                  <a:srgbClr val="FF0000"/>
                </a:solidFill>
              </a:rPr>
              <a:t>domeniile</a:t>
            </a:r>
            <a:r>
              <a:rPr lang="en-US" sz="1400" dirty="0" smtClean="0">
                <a:solidFill>
                  <a:srgbClr val="FF0000"/>
                </a:solidFill>
              </a:rPr>
              <a:t> </a:t>
            </a:r>
            <a:r>
              <a:rPr lang="en-US" sz="1400" dirty="0" err="1" smtClean="0">
                <a:solidFill>
                  <a:srgbClr val="FF0000"/>
                </a:solidFill>
              </a:rPr>
              <a:t>pentru</a:t>
            </a:r>
            <a:r>
              <a:rPr lang="en-US" sz="1400" dirty="0" smtClean="0">
                <a:solidFill>
                  <a:srgbClr val="FF0000"/>
                </a:solidFill>
              </a:rPr>
              <a:t> </a:t>
            </a:r>
            <a:r>
              <a:rPr lang="en-US" sz="1400" dirty="0" err="1" smtClean="0">
                <a:solidFill>
                  <a:srgbClr val="FF0000"/>
                </a:solidFill>
              </a:rPr>
              <a:t>educatie</a:t>
            </a:r>
            <a:r>
              <a:rPr lang="en-US" sz="1400" dirty="0" smtClean="0">
                <a:solidFill>
                  <a:srgbClr val="FF0000"/>
                </a:solidFill>
              </a:rPr>
              <a:t>  ISCED</a:t>
            </a:r>
            <a:r>
              <a:rPr lang="en-US" sz="1400" dirty="0" smtClean="0"/>
              <a:t> </a:t>
            </a:r>
            <a:r>
              <a:rPr lang="en-US" sz="1400" dirty="0" err="1" smtClean="0"/>
              <a:t>adica</a:t>
            </a:r>
            <a:r>
              <a:rPr lang="en-US" sz="1400" dirty="0" smtClean="0"/>
              <a:t> </a:t>
            </a:r>
            <a:r>
              <a:rPr lang="en-US" sz="1400" dirty="0" err="1" smtClean="0"/>
              <a:t>sa</a:t>
            </a:r>
            <a:r>
              <a:rPr lang="en-US" sz="1400" dirty="0" smtClean="0"/>
              <a:t> </a:t>
            </a:r>
            <a:r>
              <a:rPr lang="en-US" sz="1400" dirty="0" err="1" smtClean="0"/>
              <a:t>apartina</a:t>
            </a:r>
            <a:r>
              <a:rPr lang="en-US" sz="1400" dirty="0" smtClean="0"/>
              <a:t> </a:t>
            </a:r>
            <a:r>
              <a:rPr lang="en-US" sz="1400" dirty="0" err="1" smtClean="0"/>
              <a:t>acelorasi</a:t>
            </a:r>
            <a:r>
              <a:rPr lang="en-US" sz="1400" dirty="0" smtClean="0"/>
              <a:t> </a:t>
            </a:r>
            <a:r>
              <a:rPr lang="en-US" sz="1400" dirty="0" err="1" smtClean="0"/>
              <a:t>domenii</a:t>
            </a:r>
            <a:r>
              <a:rPr lang="en-US" sz="1400" dirty="0" smtClean="0"/>
              <a:t> ISCED (–ISCED care in Romania </a:t>
            </a:r>
            <a:r>
              <a:rPr lang="en-US" sz="1400" dirty="0" err="1" smtClean="0"/>
              <a:t>lipseste</a:t>
            </a:r>
            <a:r>
              <a:rPr lang="en-US" sz="1400" dirty="0" smtClean="0"/>
              <a:t>).</a:t>
            </a: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C)-</a:t>
            </a:r>
            <a:r>
              <a:rPr lang="en-US" sz="1400" dirty="0" err="1" smtClean="0">
                <a:latin typeface="Times New Roman" panose="02020603050405020304" pitchFamily="18" charset="0"/>
                <a:cs typeface="Times New Roman" panose="02020603050405020304" pitchFamily="18" charset="0"/>
              </a:rPr>
              <a:t>Implemetarea</a:t>
            </a:r>
            <a:r>
              <a:rPr lang="en-US" sz="1400" dirty="0" smtClean="0">
                <a:latin typeface="Times New Roman" panose="02020603050405020304" pitchFamily="18" charset="0"/>
                <a:cs typeface="Times New Roman" panose="02020603050405020304" pitchFamily="18" charset="0"/>
              </a:rPr>
              <a:t> ISCED =</a:t>
            </a:r>
            <a:r>
              <a:rPr lang="en-US" sz="1400" dirty="0" err="1" smtClean="0">
                <a:latin typeface="Times New Roman" panose="02020603050405020304" pitchFamily="18" charset="0"/>
                <a:cs typeface="Times New Roman" panose="02020603050405020304" pitchFamily="18" charset="0"/>
              </a:rPr>
              <a:t>colaboaraea</a:t>
            </a:r>
            <a:r>
              <a:rPr lang="en-US" sz="1400" dirty="0" smtClean="0">
                <a:latin typeface="Times New Roman" panose="02020603050405020304" pitchFamily="18" charset="0"/>
                <a:cs typeface="Times New Roman" panose="02020603050405020304" pitchFamily="18" charset="0"/>
              </a:rPr>
              <a:t> MEN-ANC-ARACIS-CNR .</a:t>
            </a:r>
            <a:r>
              <a:rPr lang="en-US" sz="1400" dirty="0" err="1" smtClean="0">
                <a:latin typeface="Times New Roman" panose="02020603050405020304" pitchFamily="18" charset="0"/>
                <a:cs typeface="Times New Roman" panose="02020603050405020304" pitchFamily="18" charset="0"/>
              </a:rPr>
              <a:t>sem.II</a:t>
            </a:r>
            <a:r>
              <a:rPr lang="en-US" sz="1400" dirty="0" smtClean="0">
                <a:latin typeface="Times New Roman" panose="02020603050405020304" pitchFamily="18" charset="0"/>
                <a:cs typeface="Times New Roman" panose="02020603050405020304" pitchFamily="18" charset="0"/>
              </a:rPr>
              <a:t>.(</a:t>
            </a:r>
            <a:r>
              <a:rPr lang="en-US" sz="1400" dirty="0" err="1" smtClean="0">
                <a:latin typeface="Times New Roman" panose="02020603050405020304" pitchFamily="18" charset="0"/>
                <a:cs typeface="Times New Roman" panose="02020603050405020304" pitchFamily="18" charset="0"/>
              </a:rPr>
              <a:t>proiectul</a:t>
            </a:r>
            <a:r>
              <a:rPr lang="en-US" sz="1400" dirty="0" smtClean="0">
                <a:latin typeface="Times New Roman" panose="02020603050405020304" pitchFamily="18" charset="0"/>
                <a:cs typeface="Times New Roman" panose="02020603050405020304" pitchFamily="18" charset="0"/>
              </a:rPr>
              <a:t> initial a </a:t>
            </a:r>
            <a:r>
              <a:rPr lang="en-US" sz="1400" dirty="0" err="1" smtClean="0">
                <a:latin typeface="Times New Roman" panose="02020603050405020304" pitchFamily="18" charset="0"/>
                <a:cs typeface="Times New Roman" panose="02020603050405020304" pitchFamily="18" charset="0"/>
              </a:rPr>
              <a:t>cazut</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fiindca</a:t>
            </a:r>
            <a:r>
              <a:rPr lang="en-US" sz="1400" dirty="0" smtClean="0">
                <a:latin typeface="Times New Roman" panose="02020603050405020304" pitchFamily="18" charset="0"/>
                <a:cs typeface="Times New Roman" panose="02020603050405020304" pitchFamily="18" charset="0"/>
              </a:rPr>
              <a:t> dura </a:t>
            </a:r>
            <a:r>
              <a:rPr lang="en-US" sz="1400" dirty="0" err="1" smtClean="0">
                <a:latin typeface="Times New Roman" panose="02020603050405020304" pitchFamily="18" charset="0"/>
                <a:cs typeface="Times New Roman" panose="02020603050405020304" pitchFamily="18" charset="0"/>
              </a:rPr>
              <a:t>prea</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mult</a:t>
            </a:r>
            <a:r>
              <a:rPr lang="en-US" sz="1400" dirty="0" smtClean="0">
                <a:latin typeface="Times New Roman" panose="02020603050405020304" pitchFamily="18" charset="0"/>
                <a:cs typeface="Times New Roman" panose="02020603050405020304" pitchFamily="18" charset="0"/>
              </a:rPr>
              <a:t>)</a:t>
            </a:r>
          </a:p>
          <a:p>
            <a:pPr marL="0" indent="0">
              <a:buNone/>
            </a:pPr>
            <a:r>
              <a:rPr lang="en-US" sz="1400" dirty="0" err="1" smtClean="0">
                <a:latin typeface="Times New Roman" panose="02020603050405020304" pitchFamily="18" charset="0"/>
                <a:cs typeface="Times New Roman" panose="02020603050405020304" pitchFamily="18" charset="0"/>
              </a:rPr>
              <a:t>Pentru</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aceasta</a:t>
            </a:r>
            <a:r>
              <a:rPr lang="en-US" sz="1400" dirty="0" smtClean="0">
                <a:latin typeface="Times New Roman" panose="02020603050405020304" pitchFamily="18" charset="0"/>
                <a:cs typeface="Times New Roman" panose="02020603050405020304" pitchFamily="18" charset="0"/>
              </a:rPr>
              <a:t> in </a:t>
            </a:r>
            <a:r>
              <a:rPr lang="en-US" sz="1400" dirty="0" err="1" smtClean="0">
                <a:latin typeface="Times New Roman" panose="02020603050405020304" pitchFamily="18" charset="0"/>
                <a:cs typeface="Times New Roman" panose="02020603050405020304" pitchFamily="18" charset="0"/>
              </a:rPr>
              <a:t>continuare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primul</a:t>
            </a:r>
            <a:r>
              <a:rPr lang="en-US" sz="1400" dirty="0" smtClean="0">
                <a:latin typeface="Times New Roman" panose="02020603050405020304" pitchFamily="18" charset="0"/>
                <a:cs typeface="Times New Roman" panose="02020603050405020304" pitchFamily="18" charset="0"/>
              </a:rPr>
              <a:t> set de </a:t>
            </a:r>
            <a:r>
              <a:rPr lang="en-US" sz="1400" dirty="0" err="1" smtClean="0">
                <a:latin typeface="Times New Roman" panose="02020603050405020304" pitchFamily="18" charset="0"/>
                <a:cs typeface="Times New Roman" panose="02020603050405020304" pitchFamily="18" charset="0"/>
              </a:rPr>
              <a:t>modificari</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impuse</a:t>
            </a:r>
            <a:r>
              <a:rPr lang="en-US" sz="1400" dirty="0" smtClean="0">
                <a:latin typeface="Times New Roman" panose="02020603050405020304" pitchFamily="18" charset="0"/>
                <a:cs typeface="Times New Roman" panose="02020603050405020304" pitchFamily="18" charset="0"/>
              </a:rPr>
              <a:t> de </a:t>
            </a:r>
            <a:r>
              <a:rPr lang="en-US" sz="1400" dirty="0" err="1" smtClean="0">
                <a:latin typeface="Times New Roman" panose="02020603050405020304" pitchFamily="18" charset="0"/>
                <a:cs typeface="Times New Roman" panose="02020603050405020304" pitchFamily="18" charset="0"/>
              </a:rPr>
              <a:t>implementarea</a:t>
            </a:r>
            <a:r>
              <a:rPr lang="en-US" sz="1400" dirty="0" smtClean="0">
                <a:latin typeface="Times New Roman" panose="02020603050405020304" pitchFamily="18" charset="0"/>
                <a:cs typeface="Times New Roman" panose="02020603050405020304" pitchFamily="18" charset="0"/>
              </a:rPr>
              <a:t> ISCED</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35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20151"/>
            <a:ext cx="8596668" cy="848264"/>
          </a:xfrm>
        </p:spPr>
        <p:txBody>
          <a:bodyPr/>
          <a:lstStyle/>
          <a:p>
            <a:pPr algn="ctr"/>
            <a:r>
              <a:rPr lang="en-US" dirty="0" smtClean="0"/>
              <a:t>De </a:t>
            </a:r>
            <a:r>
              <a:rPr lang="en-US" dirty="0" err="1" smtClean="0"/>
              <a:t>ce</a:t>
            </a:r>
            <a:r>
              <a:rPr lang="en-US" dirty="0" smtClean="0"/>
              <a:t> ISCED</a:t>
            </a:r>
            <a:r>
              <a:rPr lang="ro-RO" dirty="0" smtClean="0"/>
              <a:t>?</a:t>
            </a:r>
            <a:r>
              <a:rPr lang="en-US" dirty="0" smtClean="0"/>
              <a:t> </a:t>
            </a:r>
            <a:endParaRPr lang="en-US" dirty="0"/>
          </a:p>
        </p:txBody>
      </p:sp>
      <p:sp>
        <p:nvSpPr>
          <p:cNvPr id="3" name="Content Placeholder 2"/>
          <p:cNvSpPr>
            <a:spLocks noGrp="1"/>
          </p:cNvSpPr>
          <p:nvPr>
            <p:ph idx="1"/>
          </p:nvPr>
        </p:nvSpPr>
        <p:spPr>
          <a:xfrm>
            <a:off x="535905" y="1851750"/>
            <a:ext cx="8633973" cy="4372174"/>
          </a:xfrm>
        </p:spPr>
        <p:txBody>
          <a:bodyPr>
            <a:normAutofit/>
          </a:bodyPr>
          <a:lstStyle/>
          <a:p>
            <a:r>
              <a:rPr lang="ro-RO" sz="1600" b="1" dirty="0"/>
              <a:t>Revizuirea </a:t>
            </a:r>
            <a:r>
              <a:rPr lang="en-US" sz="1600" b="1" dirty="0"/>
              <a:t>C</a:t>
            </a:r>
            <a:r>
              <a:rPr lang="ro-RO" sz="1600" b="1" dirty="0" err="1"/>
              <a:t>adrului</a:t>
            </a:r>
            <a:r>
              <a:rPr lang="ro-RO" sz="1600" b="1" dirty="0"/>
              <a:t> </a:t>
            </a:r>
            <a:r>
              <a:rPr lang="en-US" sz="1600" b="1" dirty="0"/>
              <a:t>E</a:t>
            </a:r>
            <a:r>
              <a:rPr lang="ro-RO" sz="1600" b="1" dirty="0" err="1"/>
              <a:t>uropean</a:t>
            </a:r>
            <a:r>
              <a:rPr lang="ro-RO" sz="1600" b="1" dirty="0"/>
              <a:t> al </a:t>
            </a:r>
            <a:r>
              <a:rPr lang="en-US" sz="1600" b="1" dirty="0"/>
              <a:t>C</a:t>
            </a:r>
            <a:r>
              <a:rPr lang="ro-RO" sz="1600" b="1" dirty="0" err="1"/>
              <a:t>alificărilor</a:t>
            </a:r>
            <a:r>
              <a:rPr lang="ro-RO" sz="1600" b="1" dirty="0"/>
              <a:t> pentru învățarea pe tot parcursul </a:t>
            </a:r>
            <a:r>
              <a:rPr lang="ro-RO" sz="1600" b="1" dirty="0" smtClean="0"/>
              <a:t>vieții</a:t>
            </a:r>
            <a:endParaRPr lang="en-US" sz="1600" b="1" dirty="0" smtClean="0"/>
          </a:p>
          <a:p>
            <a:r>
              <a:rPr lang="en-US" sz="1600" b="1" dirty="0"/>
              <a:t>RECOMANDAREA CONSILIULUI </a:t>
            </a:r>
            <a:r>
              <a:rPr lang="ro-RO" sz="1600" b="1" dirty="0"/>
              <a:t>European </a:t>
            </a:r>
            <a:r>
              <a:rPr lang="en-US" sz="1600" b="1" dirty="0"/>
              <a:t>din 22 </a:t>
            </a:r>
            <a:r>
              <a:rPr lang="en-US" sz="1600" b="1" dirty="0" err="1"/>
              <a:t>mai</a:t>
            </a:r>
            <a:r>
              <a:rPr lang="en-US" sz="1600" b="1" dirty="0"/>
              <a:t> 2017 </a:t>
            </a:r>
            <a:r>
              <a:rPr lang="en-US" sz="1600" dirty="0" err="1"/>
              <a:t>privind</a:t>
            </a:r>
            <a:r>
              <a:rPr lang="en-US" sz="1600" dirty="0"/>
              <a:t> </a:t>
            </a:r>
            <a:r>
              <a:rPr lang="en-US" sz="1600" dirty="0" err="1"/>
              <a:t>Cadrul</a:t>
            </a:r>
            <a:r>
              <a:rPr lang="en-US" sz="1600" dirty="0"/>
              <a:t> European al </a:t>
            </a:r>
            <a:r>
              <a:rPr lang="en-US" sz="1600" dirty="0" err="1"/>
              <a:t>Calificărilor</a:t>
            </a:r>
            <a:r>
              <a:rPr lang="en-US" sz="1600" dirty="0"/>
              <a:t> </a:t>
            </a:r>
            <a:r>
              <a:rPr lang="en-US" sz="1600" dirty="0" err="1"/>
              <a:t>pentru</a:t>
            </a:r>
            <a:r>
              <a:rPr lang="en-US" sz="1600" dirty="0"/>
              <a:t> </a:t>
            </a:r>
            <a:r>
              <a:rPr lang="en-US" sz="1600" dirty="0" err="1"/>
              <a:t>învățarea</a:t>
            </a:r>
            <a:r>
              <a:rPr lang="en-US" sz="1600" dirty="0"/>
              <a:t> </a:t>
            </a:r>
            <a:r>
              <a:rPr lang="en-US" sz="1600" dirty="0" err="1"/>
              <a:t>pe</a:t>
            </a:r>
            <a:r>
              <a:rPr lang="en-US" sz="1600" dirty="0"/>
              <a:t> tot </a:t>
            </a:r>
            <a:r>
              <a:rPr lang="en-US" sz="1600" dirty="0" err="1"/>
              <a:t>parcursul</a:t>
            </a:r>
            <a:r>
              <a:rPr lang="en-US" sz="1600" dirty="0"/>
              <a:t> </a:t>
            </a:r>
            <a:r>
              <a:rPr lang="en-US" sz="1600" dirty="0" err="1"/>
              <a:t>vieții</a:t>
            </a:r>
            <a:r>
              <a:rPr lang="en-US" sz="1600" dirty="0"/>
              <a:t> </a:t>
            </a:r>
            <a:r>
              <a:rPr lang="en-US" sz="1600" dirty="0" err="1"/>
              <a:t>și</a:t>
            </a:r>
            <a:r>
              <a:rPr lang="en-US" sz="1600" dirty="0"/>
              <a:t> de </a:t>
            </a:r>
            <a:r>
              <a:rPr lang="en-US" sz="1600" dirty="0" err="1"/>
              <a:t>abrogare</a:t>
            </a:r>
            <a:r>
              <a:rPr lang="en-US" sz="1600" dirty="0"/>
              <a:t> a </a:t>
            </a:r>
            <a:r>
              <a:rPr lang="en-US" sz="1600" dirty="0" err="1"/>
              <a:t>Recomandării</a:t>
            </a:r>
            <a:r>
              <a:rPr lang="en-US" sz="1600" dirty="0"/>
              <a:t> </a:t>
            </a:r>
            <a:r>
              <a:rPr lang="en-US" sz="1600" dirty="0" err="1"/>
              <a:t>Parlamentului</a:t>
            </a:r>
            <a:r>
              <a:rPr lang="en-US" sz="1600" dirty="0"/>
              <a:t> European </a:t>
            </a:r>
            <a:r>
              <a:rPr lang="en-US" sz="1600" dirty="0" err="1"/>
              <a:t>și</a:t>
            </a:r>
            <a:r>
              <a:rPr lang="en-US" sz="1600" dirty="0"/>
              <a:t> a </a:t>
            </a:r>
            <a:r>
              <a:rPr lang="en-US" sz="1600" dirty="0" err="1"/>
              <a:t>Consiliului</a:t>
            </a:r>
            <a:r>
              <a:rPr lang="en-US" sz="1600" dirty="0"/>
              <a:t> din 23 </a:t>
            </a:r>
            <a:r>
              <a:rPr lang="en-US" sz="1600" dirty="0" err="1"/>
              <a:t>aprilie</a:t>
            </a:r>
            <a:r>
              <a:rPr lang="en-US" sz="1600" dirty="0"/>
              <a:t> 2008 </a:t>
            </a:r>
            <a:r>
              <a:rPr lang="en-US" sz="1600" dirty="0" err="1"/>
              <a:t>privind</a:t>
            </a:r>
            <a:r>
              <a:rPr lang="en-US" sz="1600" dirty="0"/>
              <a:t> </a:t>
            </a:r>
            <a:r>
              <a:rPr lang="en-US" sz="1600" dirty="0" err="1"/>
              <a:t>stabilirea</a:t>
            </a:r>
            <a:r>
              <a:rPr lang="en-US" sz="1600" dirty="0"/>
              <a:t> </a:t>
            </a:r>
            <a:r>
              <a:rPr lang="en-US" sz="1600" dirty="0" err="1"/>
              <a:t>Cadrului</a:t>
            </a:r>
            <a:r>
              <a:rPr lang="en-US" sz="1600" dirty="0"/>
              <a:t> European al </a:t>
            </a:r>
            <a:r>
              <a:rPr lang="en-US" sz="1600" dirty="0" err="1"/>
              <a:t>Calificărilor</a:t>
            </a:r>
            <a:r>
              <a:rPr lang="en-US" sz="1600" dirty="0"/>
              <a:t> </a:t>
            </a:r>
            <a:r>
              <a:rPr lang="en-US" sz="1600" dirty="0" err="1"/>
              <a:t>pentru</a:t>
            </a:r>
            <a:r>
              <a:rPr lang="en-US" sz="1600" dirty="0"/>
              <a:t> </a:t>
            </a:r>
            <a:r>
              <a:rPr lang="en-US" sz="1600" dirty="0" err="1"/>
              <a:t>învățarea</a:t>
            </a:r>
            <a:r>
              <a:rPr lang="en-US" sz="1600" dirty="0"/>
              <a:t> de-a </a:t>
            </a:r>
            <a:r>
              <a:rPr lang="en-US" sz="1600" dirty="0" err="1"/>
              <a:t>lungul</a:t>
            </a:r>
            <a:r>
              <a:rPr lang="en-US" sz="1600" dirty="0"/>
              <a:t> </a:t>
            </a:r>
            <a:r>
              <a:rPr lang="en-US" sz="1600" dirty="0" err="1"/>
              <a:t>vieții</a:t>
            </a:r>
            <a:r>
              <a:rPr lang="en-US" sz="1600" dirty="0"/>
              <a:t> </a:t>
            </a:r>
          </a:p>
          <a:p>
            <a:r>
              <a:rPr lang="ro-RO" sz="1600" dirty="0">
                <a:cs typeface="Times New Roman" panose="02020603050405020304" pitchFamily="18" charset="0"/>
              </a:rPr>
              <a:t>RNCIS este parte </a:t>
            </a:r>
            <a:r>
              <a:rPr lang="ro-RO" sz="1600" dirty="0" smtClean="0">
                <a:cs typeface="Times New Roman" panose="02020603050405020304" pitchFamily="18" charset="0"/>
              </a:rPr>
              <a:t>integrantă </a:t>
            </a:r>
            <a:r>
              <a:rPr lang="ro-RO" sz="1600" dirty="0">
                <a:cs typeface="Times New Roman" panose="02020603050405020304" pitchFamily="18" charset="0"/>
              </a:rPr>
              <a:t>din </a:t>
            </a:r>
            <a:r>
              <a:rPr lang="ro-RO" sz="1600" u="sng" dirty="0">
                <a:cs typeface="Times New Roman" panose="02020603050405020304" pitchFamily="18" charset="0"/>
              </a:rPr>
              <a:t>RNC</a:t>
            </a:r>
            <a:r>
              <a:rPr lang="ro-RO" sz="1600" dirty="0">
                <a:cs typeface="Times New Roman" panose="02020603050405020304" pitchFamily="18" charset="0"/>
              </a:rPr>
              <a:t> (Registrul Național al Calificărilor)</a:t>
            </a:r>
            <a:r>
              <a:rPr lang="en-US" sz="1600" dirty="0" smtClean="0">
                <a:cs typeface="Times New Roman" panose="02020603050405020304" pitchFamily="18" charset="0"/>
              </a:rPr>
              <a:t>;</a:t>
            </a:r>
          </a:p>
          <a:p>
            <a:pPr algn="just"/>
            <a:r>
              <a:rPr lang="en-US" sz="1600" dirty="0">
                <a:cs typeface="Times New Roman" panose="02020603050405020304" pitchFamily="18" charset="0"/>
              </a:rPr>
              <a:t>RNCIS </a:t>
            </a:r>
            <a:r>
              <a:rPr lang="ro-RO" sz="1600" dirty="0">
                <a:cs typeface="Times New Roman" panose="02020603050405020304" pitchFamily="18" charset="0"/>
              </a:rPr>
              <a:t>asigură relația calificărilor cu piața muncii, prin corelarea calificărilor cu minim o ocupație, fie din COR, fie din ISCO-08. Această legătură dintre calificare și ocupație ajută, de asemenea, la procesul de </a:t>
            </a:r>
            <a:r>
              <a:rPr lang="en-US" sz="1600" u="sng" dirty="0" smtClean="0">
                <a:solidFill>
                  <a:schemeClr val="tx1"/>
                </a:solidFill>
                <a:cs typeface="Times New Roman" panose="02020603050405020304" pitchFamily="18" charset="0"/>
              </a:rPr>
              <a:t>C</a:t>
            </a:r>
            <a:r>
              <a:rPr lang="ro-RO" sz="1600" u="sng" dirty="0" err="1" smtClean="0">
                <a:solidFill>
                  <a:schemeClr val="tx1"/>
                </a:solidFill>
                <a:cs typeface="Times New Roman" panose="02020603050405020304" pitchFamily="18" charset="0"/>
              </a:rPr>
              <a:t>omparabilitate</a:t>
            </a:r>
            <a:r>
              <a:rPr lang="ro-RO" sz="1600" dirty="0" smtClean="0">
                <a:cs typeface="Times New Roman" panose="02020603050405020304" pitchFamily="18" charset="0"/>
              </a:rPr>
              <a:t> </a:t>
            </a:r>
            <a:r>
              <a:rPr lang="ro-RO" sz="1600" dirty="0">
                <a:cs typeface="Times New Roman" panose="02020603050405020304" pitchFamily="18" charset="0"/>
              </a:rPr>
              <a:t>la nivel </a:t>
            </a:r>
            <a:r>
              <a:rPr lang="en-US" sz="1600" dirty="0">
                <a:cs typeface="Times New Roman" panose="02020603050405020304" pitchFamily="18" charset="0"/>
              </a:rPr>
              <a:t>e</a:t>
            </a:r>
            <a:r>
              <a:rPr lang="ro-RO" sz="1600" dirty="0" err="1">
                <a:cs typeface="Times New Roman" panose="02020603050405020304" pitchFamily="18" charset="0"/>
              </a:rPr>
              <a:t>uropean</a:t>
            </a:r>
            <a:r>
              <a:rPr lang="en-US" sz="1600" dirty="0">
                <a:cs typeface="Times New Roman" panose="02020603050405020304" pitchFamily="18" charset="0"/>
              </a:rPr>
              <a:t>;</a:t>
            </a:r>
            <a:r>
              <a:rPr lang="ro-RO" sz="1600" dirty="0">
                <a:cs typeface="Times New Roman" panose="02020603050405020304" pitchFamily="18" charset="0"/>
              </a:rPr>
              <a:t> </a:t>
            </a:r>
          </a:p>
          <a:p>
            <a:pPr algn="just"/>
            <a:r>
              <a:rPr lang="ro-RO" sz="1600" dirty="0">
                <a:cs typeface="Times New Roman" panose="02020603050405020304" pitchFamily="18" charset="0"/>
              </a:rPr>
              <a:t>RNCIS este un inst</a:t>
            </a:r>
            <a:r>
              <a:rPr lang="en-US" sz="1600" dirty="0">
                <a:cs typeface="Times New Roman" panose="02020603050405020304" pitchFamily="18" charset="0"/>
              </a:rPr>
              <a:t>r</a:t>
            </a:r>
            <a:r>
              <a:rPr lang="ro-RO" sz="1600" dirty="0" err="1">
                <a:cs typeface="Times New Roman" panose="02020603050405020304" pitchFamily="18" charset="0"/>
              </a:rPr>
              <a:t>ument</a:t>
            </a:r>
            <a:r>
              <a:rPr lang="ro-RO" sz="1600" dirty="0">
                <a:cs typeface="Times New Roman" panose="02020603050405020304" pitchFamily="18" charset="0"/>
              </a:rPr>
              <a:t> care </a:t>
            </a:r>
            <a:r>
              <a:rPr lang="en-US" sz="1600" dirty="0" err="1">
                <a:cs typeface="Times New Roman" panose="02020603050405020304" pitchFamily="18" charset="0"/>
              </a:rPr>
              <a:t>contribuie</a:t>
            </a:r>
            <a:r>
              <a:rPr lang="en-US" sz="1600" dirty="0">
                <a:cs typeface="Times New Roman" panose="02020603050405020304" pitchFamily="18" charset="0"/>
              </a:rPr>
              <a:t> la</a:t>
            </a:r>
            <a:r>
              <a:rPr lang="ro-RO" sz="1600" dirty="0">
                <a:cs typeface="Times New Roman" panose="02020603050405020304" pitchFamily="18" charset="0"/>
              </a:rPr>
              <a:t> îmbunătățirea </a:t>
            </a:r>
            <a:r>
              <a:rPr lang="en-US" sz="1600" u="sng" dirty="0" smtClean="0">
                <a:cs typeface="Times New Roman" panose="02020603050405020304" pitchFamily="18" charset="0"/>
              </a:rPr>
              <a:t>M</a:t>
            </a:r>
            <a:r>
              <a:rPr lang="ro-RO" sz="1600" u="sng" dirty="0" err="1" smtClean="0">
                <a:cs typeface="Times New Roman" panose="02020603050405020304" pitchFamily="18" charset="0"/>
              </a:rPr>
              <a:t>obilității</a:t>
            </a:r>
            <a:r>
              <a:rPr lang="ro-RO" sz="1600" dirty="0" smtClean="0">
                <a:cs typeface="Times New Roman" panose="02020603050405020304" pitchFamily="18" charset="0"/>
              </a:rPr>
              <a:t> </a:t>
            </a:r>
            <a:r>
              <a:rPr lang="ro-RO" sz="1600" dirty="0">
                <a:cs typeface="Times New Roman" panose="02020603050405020304" pitchFamily="18" charset="0"/>
              </a:rPr>
              <a:t>oamenilor pe piața muncii europene, prin prezentarea unui grad ridicat de </a:t>
            </a:r>
            <a:r>
              <a:rPr lang="en-US" sz="1600" u="sng" dirty="0" smtClean="0">
                <a:cs typeface="Times New Roman" panose="02020603050405020304" pitchFamily="18" charset="0"/>
              </a:rPr>
              <a:t>T</a:t>
            </a:r>
            <a:r>
              <a:rPr lang="ro-RO" sz="1600" u="sng" dirty="0" err="1" smtClean="0">
                <a:cs typeface="Times New Roman" panose="02020603050405020304" pitchFamily="18" charset="0"/>
              </a:rPr>
              <a:t>ransparență</a:t>
            </a:r>
            <a:r>
              <a:rPr lang="ro-RO" sz="1600" dirty="0" smtClean="0">
                <a:cs typeface="Times New Roman" panose="02020603050405020304" pitchFamily="18" charset="0"/>
              </a:rPr>
              <a:t> </a:t>
            </a:r>
            <a:r>
              <a:rPr lang="ro-RO" sz="1600" dirty="0">
                <a:cs typeface="Times New Roman" panose="02020603050405020304" pitchFamily="18" charset="0"/>
              </a:rPr>
              <a:t>al calificărilor din sistemul universitar din România</a:t>
            </a:r>
            <a:r>
              <a:rPr lang="ro-RO" sz="1600" dirty="0" smtClean="0">
                <a:cs typeface="Times New Roman" panose="02020603050405020304" pitchFamily="18" charset="0"/>
              </a:rPr>
              <a:t>.</a:t>
            </a:r>
            <a:endParaRPr lang="en-US" sz="1600" dirty="0" smtClean="0">
              <a:cs typeface="Times New Roman" panose="02020603050405020304" pitchFamily="18" charset="0"/>
            </a:endParaRPr>
          </a:p>
          <a:p>
            <a:pPr algn="just"/>
            <a:r>
              <a:rPr lang="ro-RO" sz="1600" dirty="0">
                <a:cs typeface="Times New Roman" panose="02020603050405020304" pitchFamily="18" charset="0"/>
              </a:rPr>
              <a:t>RNCIS conține elemente necesare pentru efectuarea procedurii de comparare și </a:t>
            </a:r>
            <a:r>
              <a:rPr lang="en-US" sz="1600" u="sng" dirty="0" smtClean="0">
                <a:cs typeface="Times New Roman" panose="02020603050405020304" pitchFamily="18" charset="0"/>
              </a:rPr>
              <a:t>R</a:t>
            </a:r>
            <a:r>
              <a:rPr lang="ro-RO" sz="1600" u="sng" dirty="0" err="1" smtClean="0">
                <a:cs typeface="Times New Roman" panose="02020603050405020304" pitchFamily="18" charset="0"/>
              </a:rPr>
              <a:t>ecunoaștere</a:t>
            </a:r>
            <a:r>
              <a:rPr lang="ro-RO" sz="1600" dirty="0" smtClean="0">
                <a:cs typeface="Times New Roman" panose="02020603050405020304" pitchFamily="18" charset="0"/>
              </a:rPr>
              <a:t> </a:t>
            </a:r>
            <a:r>
              <a:rPr lang="ro-RO" sz="1600" dirty="0">
                <a:cs typeface="Times New Roman" panose="02020603050405020304" pitchFamily="18" charset="0"/>
              </a:rPr>
              <a:t>a calificărilor pe teritoriul uniunii europene,</a:t>
            </a:r>
            <a:endParaRPr lang="en-US" sz="1600" dirty="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en-US" sz="1600" dirty="0"/>
          </a:p>
        </p:txBody>
      </p:sp>
      <p:sp>
        <p:nvSpPr>
          <p:cNvPr id="4" name="Slide Number Placeholder 3"/>
          <p:cNvSpPr>
            <a:spLocks noGrp="1"/>
          </p:cNvSpPr>
          <p:nvPr>
            <p:ph type="sldNum" sz="quarter" idx="12"/>
          </p:nvPr>
        </p:nvSpPr>
        <p:spPr/>
        <p:txBody>
          <a:bodyPr/>
          <a:lstStyle/>
          <a:p>
            <a:fld id="{9E50D555-AD09-4184-8F27-884809BFB095}" type="slidenum">
              <a:rPr lang="en-US" smtClean="0"/>
              <a:t>5</a:t>
            </a:fld>
            <a:endParaRPr lang="en-US"/>
          </a:p>
        </p:txBody>
      </p:sp>
    </p:spTree>
    <p:extLst>
      <p:ext uri="{BB962C8B-B14F-4D97-AF65-F5344CB8AC3E}">
        <p14:creationId xmlns:p14="http://schemas.microsoft.com/office/powerpoint/2010/main" val="2977125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79" y="1006416"/>
            <a:ext cx="8854857" cy="742830"/>
          </a:xfrm>
        </p:spPr>
        <p:txBody>
          <a:bodyPr>
            <a:normAutofit/>
          </a:bodyPr>
          <a:lstStyle/>
          <a:p>
            <a:pPr algn="ctr"/>
            <a:r>
              <a:rPr lang="en-US" sz="2800" dirty="0" err="1">
                <a:latin typeface="Times New Roman" panose="02020603050405020304" pitchFamily="18" charset="0"/>
                <a:cs typeface="Times New Roman" panose="02020603050405020304" pitchFamily="18" charset="0"/>
              </a:rPr>
              <a:t>Structura</a:t>
            </a:r>
            <a:r>
              <a:rPr lang="en-US" sz="2800" dirty="0">
                <a:latin typeface="Times New Roman" panose="02020603050405020304" pitchFamily="18" charset="0"/>
                <a:cs typeface="Times New Roman" panose="02020603050405020304" pitchFamily="18" charset="0"/>
              </a:rPr>
              <a:t> RNCIS </a:t>
            </a:r>
            <a:r>
              <a:rPr lang="ro-RO" sz="2800" dirty="0">
                <a:latin typeface="Times New Roman" panose="02020603050405020304" pitchFamily="18" charset="0"/>
                <a:cs typeface="Times New Roman" panose="02020603050405020304" pitchFamily="18" charset="0"/>
              </a:rPr>
              <a:t>în urma </a:t>
            </a:r>
            <a:r>
              <a:rPr lang="en-US" sz="2800" dirty="0">
                <a:latin typeface="Times New Roman" panose="02020603050405020304" pitchFamily="18" charset="0"/>
                <a:cs typeface="Times New Roman" panose="02020603050405020304" pitchFamily="18" charset="0"/>
              </a:rPr>
              <a:t>public</a:t>
            </a:r>
            <a:r>
              <a:rPr lang="ro-RO" sz="2800" dirty="0" err="1">
                <a:latin typeface="Times New Roman" panose="02020603050405020304" pitchFamily="18" charset="0"/>
                <a:cs typeface="Times New Roman" panose="02020603050405020304" pitchFamily="18" charset="0"/>
              </a:rPr>
              <a:t>ării</a:t>
            </a:r>
            <a:r>
              <a:rPr lang="ro-RO" sz="2800" dirty="0">
                <a:latin typeface="Times New Roman" panose="02020603050405020304" pitchFamily="18" charset="0"/>
                <a:cs typeface="Times New Roman" panose="02020603050405020304" pitchFamily="18" charset="0"/>
              </a:rPr>
              <a:t> Ordinului nr. 5686/2017</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6</a:t>
            </a:fld>
            <a:endParaRPr lang="en-US"/>
          </a:p>
        </p:txBody>
      </p:sp>
      <p:pic>
        <p:nvPicPr>
          <p:cNvPr id="5" name="Content Placeholder 3"/>
          <p:cNvPicPr>
            <a:picLocks noGrp="1" noChangeAspect="1"/>
          </p:cNvPicPr>
          <p:nvPr>
            <p:ph idx="1"/>
          </p:nvPr>
        </p:nvPicPr>
        <p:blipFill>
          <a:blip r:embed="rId2"/>
          <a:stretch>
            <a:fillRect/>
          </a:stretch>
        </p:blipFill>
        <p:spPr>
          <a:xfrm>
            <a:off x="631880" y="2055137"/>
            <a:ext cx="8642122" cy="3680334"/>
          </a:xfrm>
          <a:prstGeom prst="rect">
            <a:avLst/>
          </a:prstGeom>
        </p:spPr>
      </p:pic>
    </p:spTree>
    <p:extLst>
      <p:ext uri="{BB962C8B-B14F-4D97-AF65-F5344CB8AC3E}">
        <p14:creationId xmlns:p14="http://schemas.microsoft.com/office/powerpoint/2010/main" val="1396978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64076"/>
            <a:ext cx="8596669" cy="833735"/>
          </a:xfrm>
        </p:spPr>
        <p:txBody>
          <a:bodyPr>
            <a:normAutofit/>
          </a:bodyPr>
          <a:lstStyle/>
          <a:p>
            <a:pPr algn="ctr"/>
            <a:r>
              <a:rPr lang="en-US" sz="3200" dirty="0" err="1" smtClean="0"/>
              <a:t>Constr</a:t>
            </a:r>
            <a:r>
              <a:rPr lang="ro-RO" sz="3200" dirty="0" smtClean="0"/>
              <a:t>â</a:t>
            </a:r>
            <a:r>
              <a:rPr lang="en-US" sz="3200" dirty="0" err="1" smtClean="0"/>
              <a:t>ngeri</a:t>
            </a:r>
            <a:r>
              <a:rPr lang="en-US" sz="3200" dirty="0" smtClean="0"/>
              <a:t> pentru </a:t>
            </a:r>
            <a:r>
              <a:rPr lang="ro-RO" sz="3200" dirty="0" smtClean="0"/>
              <a:t>Î</a:t>
            </a:r>
            <a:r>
              <a:rPr lang="en-US" sz="3200" dirty="0" err="1" smtClean="0"/>
              <a:t>nv</a:t>
            </a:r>
            <a:r>
              <a:rPr lang="ro-RO" sz="3200" dirty="0" err="1" smtClean="0"/>
              <a:t>ăță</a:t>
            </a:r>
            <a:r>
              <a:rPr lang="en-US" sz="3200" dirty="0" smtClean="0"/>
              <a:t>m</a:t>
            </a:r>
            <a:r>
              <a:rPr lang="ro-RO" sz="3200" dirty="0" smtClean="0"/>
              <a:t>â</a:t>
            </a:r>
            <a:r>
              <a:rPr lang="en-US" sz="3200" dirty="0" err="1" smtClean="0"/>
              <a:t>ntul</a:t>
            </a:r>
            <a:r>
              <a:rPr lang="en-US" sz="3200" dirty="0" smtClean="0"/>
              <a:t> </a:t>
            </a:r>
            <a:r>
              <a:rPr lang="en-US" sz="3200" dirty="0"/>
              <a:t>Superior </a:t>
            </a:r>
          </a:p>
        </p:txBody>
      </p:sp>
      <p:sp>
        <p:nvSpPr>
          <p:cNvPr id="4" name="Slide Number Placeholder 3"/>
          <p:cNvSpPr>
            <a:spLocks noGrp="1"/>
          </p:cNvSpPr>
          <p:nvPr>
            <p:ph type="sldNum" sz="quarter" idx="12"/>
          </p:nvPr>
        </p:nvSpPr>
        <p:spPr/>
        <p:txBody>
          <a:bodyPr/>
          <a:lstStyle/>
          <a:p>
            <a:fld id="{9E50D555-AD09-4184-8F27-884809BFB095}" type="slidenum">
              <a:rPr lang="en-US" smtClean="0"/>
              <a:t>7</a:t>
            </a:fld>
            <a:endParaRPr lang="en-US"/>
          </a:p>
        </p:txBody>
      </p:sp>
      <p:sp>
        <p:nvSpPr>
          <p:cNvPr id="3" name="Content Placeholder 2"/>
          <p:cNvSpPr>
            <a:spLocks noGrp="1"/>
          </p:cNvSpPr>
          <p:nvPr>
            <p:ph idx="1"/>
          </p:nvPr>
        </p:nvSpPr>
        <p:spPr>
          <a:xfrm>
            <a:off x="677334" y="1897811"/>
            <a:ext cx="8596668" cy="4143551"/>
          </a:xfrm>
        </p:spPr>
        <p:txBody>
          <a:bodyPr>
            <a:normAutofit lnSpcReduction="10000"/>
          </a:bodyPr>
          <a:lstStyle/>
          <a:p>
            <a:r>
              <a:rPr lang="en-US" dirty="0" err="1" smtClean="0"/>
              <a:t>Descrierea</a:t>
            </a:r>
            <a:r>
              <a:rPr lang="en-US" dirty="0" smtClean="0"/>
              <a:t> </a:t>
            </a:r>
            <a:r>
              <a:rPr lang="en-US" dirty="0" err="1" smtClean="0"/>
              <a:t>unui</a:t>
            </a:r>
            <a:r>
              <a:rPr lang="en-US" dirty="0" smtClean="0"/>
              <a:t> program de </a:t>
            </a:r>
            <a:r>
              <a:rPr lang="en-US" dirty="0" err="1" smtClean="0"/>
              <a:t>studi</a:t>
            </a:r>
            <a:r>
              <a:rPr lang="en-US" dirty="0" smtClean="0"/>
              <a:t> ,conform </a:t>
            </a:r>
            <a:r>
              <a:rPr lang="en-US" dirty="0" err="1" smtClean="0"/>
              <a:t>cerintelor</a:t>
            </a:r>
            <a:r>
              <a:rPr lang="en-US" dirty="0" smtClean="0"/>
              <a:t> </a:t>
            </a:r>
            <a:r>
              <a:rPr lang="en-US" dirty="0" err="1" smtClean="0"/>
              <a:t>europene</a:t>
            </a:r>
            <a:r>
              <a:rPr lang="en-US" dirty="0" smtClean="0"/>
              <a:t> in </a:t>
            </a:r>
            <a:r>
              <a:rPr lang="en-US" dirty="0" err="1" smtClean="0"/>
              <a:t>vederea</a:t>
            </a:r>
            <a:r>
              <a:rPr lang="en-US" dirty="0" smtClean="0"/>
              <a:t> </a:t>
            </a:r>
            <a:r>
              <a:rPr lang="en-US" dirty="0" err="1" smtClean="0"/>
              <a:t>recunoasteri</a:t>
            </a:r>
            <a:r>
              <a:rPr lang="en-US" dirty="0" smtClean="0"/>
              <a:t> ,are la </a:t>
            </a:r>
            <a:r>
              <a:rPr lang="en-US" dirty="0" err="1" smtClean="0"/>
              <a:t>baza</a:t>
            </a:r>
            <a:r>
              <a:rPr lang="en-US" dirty="0" smtClean="0"/>
              <a:t> </a:t>
            </a:r>
            <a:r>
              <a:rPr lang="en-US" dirty="0" err="1" smtClean="0"/>
              <a:t>urmatoarele</a:t>
            </a:r>
            <a:r>
              <a:rPr lang="en-US" dirty="0" smtClean="0"/>
              <a:t> date :</a:t>
            </a:r>
            <a:endParaRPr lang="en-US" dirty="0"/>
          </a:p>
          <a:p>
            <a:r>
              <a:rPr lang="en-US" dirty="0" smtClean="0"/>
              <a:t>ISCED-</a:t>
            </a:r>
            <a:r>
              <a:rPr lang="ro-RO" dirty="0" smtClean="0"/>
              <a:t> </a:t>
            </a:r>
            <a:r>
              <a:rPr lang="en-US" dirty="0" smtClean="0"/>
              <a:t>col</a:t>
            </a:r>
            <a:r>
              <a:rPr lang="ro-RO" dirty="0" smtClean="0"/>
              <a:t>o</a:t>
            </a:r>
            <a:r>
              <a:rPr lang="en-US" dirty="0" err="1" smtClean="0"/>
              <a:t>ana</a:t>
            </a:r>
            <a:r>
              <a:rPr lang="en-US" dirty="0" smtClean="0"/>
              <a:t> 2 </a:t>
            </a:r>
            <a:endParaRPr lang="en-US" dirty="0" smtClean="0"/>
          </a:p>
          <a:p>
            <a:r>
              <a:rPr lang="en-US" dirty="0" smtClean="0"/>
              <a:t>CNC/EQF-</a:t>
            </a:r>
            <a:r>
              <a:rPr lang="en-US" dirty="0" err="1" smtClean="0"/>
              <a:t>coloana</a:t>
            </a:r>
            <a:r>
              <a:rPr lang="en-US" dirty="0" smtClean="0"/>
              <a:t> 4 </a:t>
            </a:r>
            <a:r>
              <a:rPr lang="en-US" dirty="0" err="1" smtClean="0"/>
              <a:t>si</a:t>
            </a:r>
            <a:r>
              <a:rPr lang="en-US" dirty="0" smtClean="0"/>
              <a:t> 5 ,</a:t>
            </a:r>
            <a:endParaRPr lang="en-US" dirty="0"/>
          </a:p>
          <a:p>
            <a:r>
              <a:rPr lang="en-US" dirty="0"/>
              <a:t>DESCRIEREA </a:t>
            </a:r>
            <a:r>
              <a:rPr lang="en-US" dirty="0" smtClean="0"/>
              <a:t>CALIFIC</a:t>
            </a:r>
            <a:r>
              <a:rPr lang="ro-RO" dirty="0" smtClean="0"/>
              <a:t>Ă</a:t>
            </a:r>
            <a:r>
              <a:rPr lang="en-US" dirty="0" smtClean="0"/>
              <a:t>RILOR /</a:t>
            </a:r>
            <a:r>
              <a:rPr lang="ro-RO" dirty="0" smtClean="0"/>
              <a:t> </a:t>
            </a:r>
            <a:r>
              <a:rPr lang="en-US" dirty="0" smtClean="0"/>
              <a:t>PROGRAMELOR </a:t>
            </a:r>
            <a:r>
              <a:rPr lang="en-US" dirty="0"/>
              <a:t>DE STUDII </a:t>
            </a:r>
            <a:r>
              <a:rPr lang="en-US" dirty="0" err="1"/>
              <a:t>prin</a:t>
            </a:r>
            <a:r>
              <a:rPr lang="en-US" dirty="0"/>
              <a:t> REZULTATELE </a:t>
            </a:r>
            <a:r>
              <a:rPr lang="ro-RO" dirty="0" smtClean="0"/>
              <a:t>Î</a:t>
            </a:r>
            <a:r>
              <a:rPr lang="en-US" dirty="0" smtClean="0"/>
              <a:t>NV</a:t>
            </a:r>
            <a:r>
              <a:rPr lang="ro-RO" dirty="0" smtClean="0"/>
              <a:t>ĂȚĂ</a:t>
            </a:r>
            <a:r>
              <a:rPr lang="en-US" dirty="0" smtClean="0"/>
              <a:t>R</a:t>
            </a:r>
            <a:r>
              <a:rPr lang="ro-RO" dirty="0" smtClean="0"/>
              <a:t>I</a:t>
            </a:r>
            <a:r>
              <a:rPr lang="en-US" dirty="0" smtClean="0"/>
              <a:t>I</a:t>
            </a:r>
            <a:r>
              <a:rPr lang="en-US" dirty="0"/>
              <a:t>, </a:t>
            </a:r>
            <a:r>
              <a:rPr lang="en-US" dirty="0" err="1"/>
              <a:t>corelare</a:t>
            </a:r>
            <a:r>
              <a:rPr lang="en-US" dirty="0"/>
              <a:t> cu </a:t>
            </a:r>
            <a:r>
              <a:rPr lang="en-US" dirty="0" smtClean="0"/>
              <a:t>ESCO</a:t>
            </a:r>
            <a:r>
              <a:rPr lang="ro-RO" dirty="0" smtClean="0"/>
              <a:t> </a:t>
            </a:r>
            <a:r>
              <a:rPr lang="en-US" dirty="0" smtClean="0"/>
              <a:t>-</a:t>
            </a:r>
            <a:r>
              <a:rPr lang="ro-RO" dirty="0" smtClean="0"/>
              <a:t> </a:t>
            </a:r>
            <a:r>
              <a:rPr lang="en-US" dirty="0" err="1" smtClean="0"/>
              <a:t>coloana</a:t>
            </a:r>
            <a:r>
              <a:rPr lang="en-US" dirty="0" smtClean="0"/>
              <a:t> </a:t>
            </a:r>
            <a:r>
              <a:rPr lang="en-US" dirty="0"/>
              <a:t>6 </a:t>
            </a:r>
          </a:p>
          <a:p>
            <a:r>
              <a:rPr lang="en-US" dirty="0"/>
              <a:t>EXPRIMAREA VOLUMULUI DE </a:t>
            </a:r>
            <a:r>
              <a:rPr lang="en-US" dirty="0" smtClean="0"/>
              <a:t>MUNC</a:t>
            </a:r>
            <a:r>
              <a:rPr lang="ro-RO" dirty="0" smtClean="0"/>
              <a:t>Ă</a:t>
            </a:r>
            <a:r>
              <a:rPr lang="en-US" dirty="0" smtClean="0"/>
              <a:t> </a:t>
            </a:r>
            <a:r>
              <a:rPr lang="en-US" dirty="0"/>
              <a:t>NECESAR </a:t>
            </a:r>
            <a:r>
              <a:rPr lang="en-US" dirty="0" smtClean="0"/>
              <a:t>DOB</a:t>
            </a:r>
            <a:r>
              <a:rPr lang="ro-RO" dirty="0" smtClean="0"/>
              <a:t>Â</a:t>
            </a:r>
            <a:r>
              <a:rPr lang="en-US" dirty="0" smtClean="0"/>
              <a:t>NDIR</a:t>
            </a:r>
            <a:r>
              <a:rPr lang="ro-RO" dirty="0" smtClean="0"/>
              <a:t>I</a:t>
            </a:r>
            <a:r>
              <a:rPr lang="en-US" dirty="0" smtClean="0"/>
              <a:t>I </a:t>
            </a:r>
            <a:r>
              <a:rPr lang="en-US" dirty="0"/>
              <a:t>REZULTATELOR </a:t>
            </a:r>
            <a:r>
              <a:rPr lang="ro-RO" dirty="0" smtClean="0"/>
              <a:t>Î</a:t>
            </a:r>
            <a:r>
              <a:rPr lang="en-US" dirty="0" smtClean="0"/>
              <a:t>NV</a:t>
            </a:r>
            <a:r>
              <a:rPr lang="ro-RO" dirty="0" smtClean="0"/>
              <a:t>ĂȚĂ</a:t>
            </a:r>
            <a:r>
              <a:rPr lang="en-US" dirty="0" smtClean="0"/>
              <a:t>R</a:t>
            </a:r>
            <a:r>
              <a:rPr lang="ro-RO" dirty="0" smtClean="0"/>
              <a:t>I</a:t>
            </a:r>
            <a:r>
              <a:rPr lang="en-US" dirty="0" smtClean="0"/>
              <a:t>I </a:t>
            </a:r>
            <a:r>
              <a:rPr lang="en-US" dirty="0" err="1"/>
              <a:t>prin</a:t>
            </a:r>
            <a:r>
              <a:rPr lang="en-US" dirty="0"/>
              <a:t> </a:t>
            </a:r>
            <a:r>
              <a:rPr lang="en-US" dirty="0" err="1"/>
              <a:t>sistemul</a:t>
            </a:r>
            <a:r>
              <a:rPr lang="en-US" dirty="0"/>
              <a:t> ECTS </a:t>
            </a:r>
            <a:r>
              <a:rPr lang="en-US" dirty="0" err="1" smtClean="0"/>
              <a:t>recomandat</a:t>
            </a:r>
            <a:r>
              <a:rPr lang="ro-RO" dirty="0" smtClean="0"/>
              <a:t> - </a:t>
            </a:r>
            <a:r>
              <a:rPr lang="en-US" dirty="0" err="1" smtClean="0"/>
              <a:t>coloana</a:t>
            </a:r>
            <a:r>
              <a:rPr lang="en-US" dirty="0" smtClean="0"/>
              <a:t> </a:t>
            </a:r>
            <a:r>
              <a:rPr lang="en-US" dirty="0"/>
              <a:t>8</a:t>
            </a:r>
          </a:p>
          <a:p>
            <a:r>
              <a:rPr lang="en-US" dirty="0" err="1"/>
              <a:t>Diplome</a:t>
            </a:r>
            <a:r>
              <a:rPr lang="en-US" dirty="0"/>
              <a:t> </a:t>
            </a:r>
            <a:r>
              <a:rPr lang="ro-RO" dirty="0" smtClean="0"/>
              <a:t>ș</a:t>
            </a:r>
            <a:r>
              <a:rPr lang="en-US" dirty="0" err="1" smtClean="0"/>
              <a:t>i</a:t>
            </a:r>
            <a:r>
              <a:rPr lang="en-US" dirty="0" smtClean="0"/>
              <a:t> </a:t>
            </a:r>
            <a:r>
              <a:rPr lang="en-US" dirty="0" err="1"/>
              <a:t>supliment</a:t>
            </a:r>
            <a:r>
              <a:rPr lang="en-US" dirty="0"/>
              <a:t> </a:t>
            </a:r>
            <a:r>
              <a:rPr lang="en-US" dirty="0" err="1"/>
              <a:t>aferent</a:t>
            </a:r>
            <a:r>
              <a:rPr lang="en-US" dirty="0"/>
              <a:t> </a:t>
            </a:r>
            <a:r>
              <a:rPr lang="en-US" dirty="0" smtClean="0"/>
              <a:t>EUROPASS</a:t>
            </a:r>
            <a:r>
              <a:rPr lang="ro-RO" dirty="0" smtClean="0"/>
              <a:t> - </a:t>
            </a:r>
            <a:r>
              <a:rPr lang="en-US" dirty="0" err="1" smtClean="0"/>
              <a:t>coloana</a:t>
            </a:r>
            <a:r>
              <a:rPr lang="en-US" dirty="0" smtClean="0"/>
              <a:t> </a:t>
            </a:r>
            <a:r>
              <a:rPr lang="en-US" dirty="0"/>
              <a:t>10 </a:t>
            </a:r>
            <a:endParaRPr lang="en-US" dirty="0" smtClean="0"/>
          </a:p>
          <a:p>
            <a:r>
              <a:rPr lang="en-US" dirty="0" err="1" smtClean="0"/>
              <a:t>Ocupatia</a:t>
            </a:r>
            <a:r>
              <a:rPr lang="en-US" dirty="0" smtClean="0"/>
              <a:t> /</a:t>
            </a:r>
            <a:r>
              <a:rPr lang="en-US" dirty="0" err="1" smtClean="0"/>
              <a:t>ile</a:t>
            </a:r>
            <a:r>
              <a:rPr lang="en-US" dirty="0" smtClean="0"/>
              <a:t> </a:t>
            </a:r>
            <a:r>
              <a:rPr lang="en-US" dirty="0" err="1" smtClean="0"/>
              <a:t>ce</a:t>
            </a:r>
            <a:r>
              <a:rPr lang="en-US" dirty="0" smtClean="0"/>
              <a:t> se pot </a:t>
            </a:r>
            <a:r>
              <a:rPr lang="en-US" dirty="0" err="1" smtClean="0"/>
              <a:t>practica</a:t>
            </a:r>
            <a:r>
              <a:rPr lang="en-US" dirty="0" smtClean="0"/>
              <a:t> cu </a:t>
            </a:r>
            <a:r>
              <a:rPr lang="en-US" dirty="0" err="1" smtClean="0"/>
              <a:t>calificarea</a:t>
            </a:r>
            <a:r>
              <a:rPr lang="en-US" dirty="0" smtClean="0"/>
              <a:t> </a:t>
            </a:r>
            <a:r>
              <a:rPr lang="en-US" dirty="0" err="1" smtClean="0"/>
              <a:t>respectiva</a:t>
            </a:r>
            <a:r>
              <a:rPr lang="en-US" dirty="0" smtClean="0"/>
              <a:t> .</a:t>
            </a:r>
            <a:endParaRPr lang="en-US" dirty="0"/>
          </a:p>
          <a:p>
            <a:pPr marL="0" indent="0">
              <a:buNone/>
            </a:pPr>
            <a:r>
              <a:rPr lang="ro-RO" dirty="0" smtClean="0"/>
              <a:t>     </a:t>
            </a:r>
            <a:r>
              <a:rPr lang="en-US" dirty="0" err="1" smtClean="0"/>
              <a:t>adic</a:t>
            </a:r>
            <a:r>
              <a:rPr lang="ro-RO" dirty="0" smtClean="0"/>
              <a:t>ă</a:t>
            </a:r>
            <a:r>
              <a:rPr lang="en-US" dirty="0" smtClean="0"/>
              <a:t>:</a:t>
            </a:r>
            <a:endParaRPr lang="en-US" dirty="0"/>
          </a:p>
          <a:p>
            <a:r>
              <a:rPr lang="en-US" b="1" dirty="0" err="1" smtClean="0"/>
              <a:t>Comparabilitate</a:t>
            </a:r>
            <a:r>
              <a:rPr lang="en-US" b="1" dirty="0" smtClean="0"/>
              <a:t>,</a:t>
            </a:r>
            <a:r>
              <a:rPr lang="ro-RO" b="1" dirty="0" smtClean="0"/>
              <a:t> </a:t>
            </a:r>
            <a:r>
              <a:rPr lang="en-US" b="1" dirty="0" err="1" smtClean="0"/>
              <a:t>Transparen</a:t>
            </a:r>
            <a:r>
              <a:rPr lang="ro-RO" b="1" dirty="0" err="1" smtClean="0"/>
              <a:t>ță</a:t>
            </a:r>
            <a:r>
              <a:rPr lang="en-US" b="1" dirty="0" smtClean="0"/>
              <a:t>,</a:t>
            </a:r>
            <a:r>
              <a:rPr lang="ro-RO" b="1" dirty="0" smtClean="0"/>
              <a:t> </a:t>
            </a:r>
            <a:r>
              <a:rPr lang="en-US" b="1" dirty="0" err="1" smtClean="0"/>
              <a:t>Recunoa</a:t>
            </a:r>
            <a:r>
              <a:rPr lang="ro-RO" b="1" dirty="0" smtClean="0"/>
              <a:t>ș</a:t>
            </a:r>
            <a:r>
              <a:rPr lang="en-US" b="1" dirty="0" err="1" smtClean="0"/>
              <a:t>tere</a:t>
            </a:r>
            <a:r>
              <a:rPr lang="en-US" b="1" dirty="0" smtClean="0"/>
              <a:t>, </a:t>
            </a:r>
            <a:r>
              <a:rPr lang="en-US" b="1" dirty="0" err="1" smtClean="0"/>
              <a:t>Mobilitate</a:t>
            </a:r>
            <a:r>
              <a:rPr lang="en-US" b="1" dirty="0" smtClean="0"/>
              <a:t>.</a:t>
            </a:r>
            <a:r>
              <a:rPr lang="ro-RO" b="1" dirty="0" smtClean="0"/>
              <a:t> </a:t>
            </a:r>
            <a:endParaRPr lang="en-US" dirty="0"/>
          </a:p>
        </p:txBody>
      </p:sp>
    </p:spTree>
    <p:extLst>
      <p:ext uri="{BB962C8B-B14F-4D97-AF65-F5344CB8AC3E}">
        <p14:creationId xmlns:p14="http://schemas.microsoft.com/office/powerpoint/2010/main" val="3556570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124461"/>
            <a:ext cx="8596669" cy="833735"/>
          </a:xfrm>
        </p:spPr>
        <p:txBody>
          <a:bodyPr>
            <a:normAutofit/>
          </a:bodyPr>
          <a:lstStyle/>
          <a:p>
            <a:pPr algn="ctr"/>
            <a:r>
              <a:rPr lang="en-US" sz="3200" dirty="0" err="1"/>
              <a:t>Rolul</a:t>
            </a:r>
            <a:r>
              <a:rPr lang="en-US" sz="3200" dirty="0"/>
              <a:t> ISCED </a:t>
            </a:r>
            <a:r>
              <a:rPr lang="ro-RO" sz="3200" dirty="0" smtClean="0"/>
              <a:t>î</a:t>
            </a:r>
            <a:r>
              <a:rPr lang="en-US" sz="3200" dirty="0" smtClean="0"/>
              <a:t>n </a:t>
            </a:r>
            <a:r>
              <a:rPr lang="en-US" sz="3200" dirty="0" err="1"/>
              <a:t>sistemul</a:t>
            </a:r>
            <a:r>
              <a:rPr lang="en-US" sz="3200" dirty="0"/>
              <a:t> de </a:t>
            </a:r>
            <a:r>
              <a:rPr lang="en-US" sz="3200" dirty="0" err="1" smtClean="0"/>
              <a:t>educa</a:t>
            </a:r>
            <a:r>
              <a:rPr lang="ro-RO" sz="3200" dirty="0" smtClean="0"/>
              <a:t>ț</a:t>
            </a:r>
            <a:r>
              <a:rPr lang="en-US" sz="3200" dirty="0" err="1" smtClean="0"/>
              <a:t>ie</a:t>
            </a:r>
            <a:r>
              <a:rPr lang="en-US" sz="3200" dirty="0" smtClean="0"/>
              <a:t> </a:t>
            </a:r>
            <a:endParaRPr lang="en-US" sz="3200" dirty="0"/>
          </a:p>
        </p:txBody>
      </p:sp>
      <p:sp>
        <p:nvSpPr>
          <p:cNvPr id="4" name="Slide Number Placeholder 3"/>
          <p:cNvSpPr>
            <a:spLocks noGrp="1"/>
          </p:cNvSpPr>
          <p:nvPr>
            <p:ph type="sldNum" sz="quarter" idx="12"/>
          </p:nvPr>
        </p:nvSpPr>
        <p:spPr/>
        <p:txBody>
          <a:bodyPr/>
          <a:lstStyle/>
          <a:p>
            <a:fld id="{9E50D555-AD09-4184-8F27-884809BFB095}" type="slidenum">
              <a:rPr lang="en-US" smtClean="0"/>
              <a:t>8</a:t>
            </a:fld>
            <a:endParaRPr lang="en-US"/>
          </a:p>
        </p:txBody>
      </p:sp>
      <p:sp>
        <p:nvSpPr>
          <p:cNvPr id="3" name="Content Placeholder 2"/>
          <p:cNvSpPr>
            <a:spLocks noGrp="1"/>
          </p:cNvSpPr>
          <p:nvPr>
            <p:ph idx="1"/>
          </p:nvPr>
        </p:nvSpPr>
        <p:spPr>
          <a:xfrm>
            <a:off x="789478" y="2686801"/>
            <a:ext cx="8596668" cy="2885864"/>
          </a:xfrm>
        </p:spPr>
        <p:txBody>
          <a:bodyPr>
            <a:normAutofit/>
          </a:bodyPr>
          <a:lstStyle/>
          <a:p>
            <a:r>
              <a:rPr lang="en-US" sz="2000" dirty="0" err="1"/>
              <a:t>Comparabilitate</a:t>
            </a:r>
            <a:r>
              <a:rPr lang="en-US" sz="2000" dirty="0"/>
              <a:t> </a:t>
            </a:r>
          </a:p>
          <a:p>
            <a:r>
              <a:rPr lang="en-US" sz="2000" dirty="0" err="1" smtClean="0"/>
              <a:t>Recunoa</a:t>
            </a:r>
            <a:r>
              <a:rPr lang="ro-RO" sz="2000" dirty="0" smtClean="0"/>
              <a:t>ș</a:t>
            </a:r>
            <a:r>
              <a:rPr lang="en-US" sz="2000" dirty="0" err="1" smtClean="0"/>
              <a:t>terea</a:t>
            </a:r>
            <a:r>
              <a:rPr lang="en-US" sz="2000" dirty="0" smtClean="0"/>
              <a:t> </a:t>
            </a:r>
            <a:r>
              <a:rPr lang="en-US" sz="2000" dirty="0" err="1" smtClean="0"/>
              <a:t>calific</a:t>
            </a:r>
            <a:r>
              <a:rPr lang="ro-RO" sz="2000" dirty="0" smtClean="0"/>
              <a:t>ă</a:t>
            </a:r>
            <a:r>
              <a:rPr lang="en-US" sz="2000" dirty="0" err="1" smtClean="0"/>
              <a:t>rilor</a:t>
            </a:r>
            <a:r>
              <a:rPr lang="en-US" sz="2000" dirty="0" smtClean="0"/>
              <a:t> –</a:t>
            </a:r>
            <a:r>
              <a:rPr lang="ro-RO" sz="2000" dirty="0" smtClean="0"/>
              <a:t> </a:t>
            </a:r>
            <a:r>
              <a:rPr lang="en-US" sz="2000" dirty="0" err="1" smtClean="0"/>
              <a:t>Recomandare</a:t>
            </a:r>
            <a:r>
              <a:rPr lang="ro-RO" sz="2000" dirty="0" smtClean="0"/>
              <a:t>a</a:t>
            </a:r>
            <a:r>
              <a:rPr lang="en-US" sz="2000" dirty="0" smtClean="0"/>
              <a:t> UE </a:t>
            </a:r>
            <a:r>
              <a:rPr lang="ro-RO" sz="2000" dirty="0" smtClean="0"/>
              <a:t>din </a:t>
            </a:r>
            <a:r>
              <a:rPr lang="en-US" sz="2000" dirty="0" smtClean="0"/>
              <a:t>2018</a:t>
            </a:r>
            <a:endParaRPr lang="en-US" sz="2000" dirty="0"/>
          </a:p>
          <a:p>
            <a:r>
              <a:rPr lang="en-US" sz="2000" dirty="0" err="1"/>
              <a:t>Raportare</a:t>
            </a:r>
            <a:r>
              <a:rPr lang="en-US" sz="2000" dirty="0"/>
              <a:t> </a:t>
            </a:r>
            <a:r>
              <a:rPr lang="en-US" sz="2000" dirty="0" smtClean="0"/>
              <a:t>statistic</a:t>
            </a:r>
            <a:r>
              <a:rPr lang="ro-RO" sz="2000" dirty="0" smtClean="0"/>
              <a:t>ă</a:t>
            </a:r>
            <a:r>
              <a:rPr lang="en-US" sz="2000" dirty="0" smtClean="0"/>
              <a:t> </a:t>
            </a:r>
            <a:r>
              <a:rPr lang="en-US" sz="2000" dirty="0"/>
              <a:t>a </a:t>
            </a:r>
            <a:r>
              <a:rPr lang="en-US" sz="2000" dirty="0" err="1" smtClean="0"/>
              <a:t>universit</a:t>
            </a:r>
            <a:r>
              <a:rPr lang="ro-RO" sz="2000" dirty="0" err="1" smtClean="0"/>
              <a:t>ăț</a:t>
            </a:r>
            <a:r>
              <a:rPr lang="en-US" sz="2000" dirty="0" err="1" smtClean="0"/>
              <a:t>ilor</a:t>
            </a:r>
            <a:r>
              <a:rPr lang="en-US" sz="2000" dirty="0" smtClean="0"/>
              <a:t> c</a:t>
            </a:r>
            <a:r>
              <a:rPr lang="ro-RO" sz="2000" dirty="0" smtClean="0"/>
              <a:t>ă</a:t>
            </a:r>
            <a:r>
              <a:rPr lang="en-US" sz="2000" dirty="0" err="1" smtClean="0"/>
              <a:t>tre</a:t>
            </a:r>
            <a:r>
              <a:rPr lang="en-US" sz="2000" dirty="0" smtClean="0"/>
              <a:t> </a:t>
            </a:r>
            <a:r>
              <a:rPr lang="en-US" sz="2000" dirty="0"/>
              <a:t>MEN </a:t>
            </a:r>
          </a:p>
          <a:p>
            <a:r>
              <a:rPr lang="en-US" sz="2000" dirty="0" err="1"/>
              <a:t>Raportare</a:t>
            </a:r>
            <a:r>
              <a:rPr lang="en-US" sz="2000" dirty="0"/>
              <a:t> </a:t>
            </a:r>
            <a:r>
              <a:rPr lang="en-US" sz="2000" dirty="0" smtClean="0"/>
              <a:t>statistic</a:t>
            </a:r>
            <a:r>
              <a:rPr lang="ro-RO" sz="2000" dirty="0" smtClean="0"/>
              <a:t>ă</a:t>
            </a:r>
            <a:r>
              <a:rPr lang="en-US" sz="2000" dirty="0" smtClean="0"/>
              <a:t> </a:t>
            </a:r>
            <a:r>
              <a:rPr lang="en-US" sz="2000" dirty="0"/>
              <a:t>a </a:t>
            </a:r>
            <a:r>
              <a:rPr lang="en-US" sz="2000" dirty="0" smtClean="0"/>
              <a:t>Rom</a:t>
            </a:r>
            <a:r>
              <a:rPr lang="ro-RO" sz="2000" dirty="0" smtClean="0"/>
              <a:t>â</a:t>
            </a:r>
            <a:r>
              <a:rPr lang="en-US" sz="2000" dirty="0" err="1" smtClean="0"/>
              <a:t>niei</a:t>
            </a:r>
            <a:r>
              <a:rPr lang="en-US" sz="2000" dirty="0" smtClean="0"/>
              <a:t> </a:t>
            </a:r>
            <a:r>
              <a:rPr lang="en-US" sz="2000" dirty="0"/>
              <a:t>la CE </a:t>
            </a:r>
            <a:r>
              <a:rPr lang="ro-RO" sz="2000" dirty="0" smtClean="0"/>
              <a:t>ș</a:t>
            </a:r>
            <a:r>
              <a:rPr lang="en-US" sz="2000" dirty="0" err="1" smtClean="0"/>
              <a:t>i</a:t>
            </a:r>
            <a:r>
              <a:rPr lang="en-US" sz="2000" dirty="0" smtClean="0"/>
              <a:t> </a:t>
            </a:r>
            <a:r>
              <a:rPr lang="en-US" sz="2000" dirty="0"/>
              <a:t>UNESCO </a:t>
            </a:r>
            <a:r>
              <a:rPr lang="en-US" sz="2000" dirty="0" smtClean="0"/>
              <a:t>–</a:t>
            </a:r>
            <a:r>
              <a:rPr lang="ro-RO" sz="2000" dirty="0" smtClean="0"/>
              <a:t> R</a:t>
            </a:r>
            <a:r>
              <a:rPr lang="en-US" sz="2000" dirty="0" smtClean="0"/>
              <a:t>e</a:t>
            </a:r>
            <a:r>
              <a:rPr lang="ro-RO" sz="2000" dirty="0" err="1" smtClean="0"/>
              <a:t>gulamentul</a:t>
            </a:r>
            <a:r>
              <a:rPr lang="en-US" sz="2000" dirty="0" smtClean="0"/>
              <a:t> UE</a:t>
            </a:r>
            <a:r>
              <a:rPr lang="ro-RO" sz="2000" dirty="0" smtClean="0"/>
              <a:t> din</a:t>
            </a:r>
            <a:r>
              <a:rPr lang="en-US" sz="2000" dirty="0" smtClean="0"/>
              <a:t> </a:t>
            </a:r>
            <a:r>
              <a:rPr lang="en-US" sz="2000" dirty="0"/>
              <a:t>2013</a:t>
            </a:r>
          </a:p>
        </p:txBody>
      </p:sp>
    </p:spTree>
    <p:extLst>
      <p:ext uri="{BB962C8B-B14F-4D97-AF65-F5344CB8AC3E}">
        <p14:creationId xmlns:p14="http://schemas.microsoft.com/office/powerpoint/2010/main" val="1009691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40200"/>
            <a:ext cx="8708207" cy="1167939"/>
          </a:xfrm>
        </p:spPr>
        <p:txBody>
          <a:bodyPr>
            <a:normAutofit/>
          </a:bodyPr>
          <a:lstStyle/>
          <a:p>
            <a:pPr algn="ctr"/>
            <a:r>
              <a:rPr lang="en-US" sz="2800" b="1" dirty="0" smtClean="0"/>
              <a:t>Cine </a:t>
            </a:r>
            <a:r>
              <a:rPr lang="en-US" sz="2800" b="1" dirty="0" err="1" smtClean="0"/>
              <a:t>este</a:t>
            </a:r>
            <a:r>
              <a:rPr lang="en-US" sz="2800" b="1" dirty="0" smtClean="0"/>
              <a:t> International </a:t>
            </a:r>
            <a:r>
              <a:rPr lang="en-US" sz="2800" b="1" dirty="0"/>
              <a:t>Standard Classification of Education</a:t>
            </a:r>
            <a:r>
              <a:rPr lang="ro-RO" sz="2800" b="1" dirty="0"/>
              <a:t> (ISCED</a:t>
            </a:r>
            <a:r>
              <a:rPr lang="ro-RO" sz="2800" b="1" dirty="0" smtClean="0"/>
              <a:t>)</a:t>
            </a:r>
            <a:r>
              <a:rPr lang="en-US" sz="2800" b="1" dirty="0" smtClean="0"/>
              <a:t>?</a:t>
            </a:r>
            <a:endParaRPr lang="en-US" sz="2800" dirty="0"/>
          </a:p>
        </p:txBody>
      </p:sp>
      <p:sp>
        <p:nvSpPr>
          <p:cNvPr id="4" name="Content Placeholder 3"/>
          <p:cNvSpPr>
            <a:spLocks noGrp="1"/>
          </p:cNvSpPr>
          <p:nvPr>
            <p:ph sz="half" idx="2"/>
          </p:nvPr>
        </p:nvSpPr>
        <p:spPr>
          <a:xfrm>
            <a:off x="461673" y="2108139"/>
            <a:ext cx="8923867" cy="4189144"/>
          </a:xfrm>
        </p:spPr>
        <p:txBody>
          <a:bodyPr>
            <a:normAutofit/>
          </a:bodyPr>
          <a:lstStyle/>
          <a:p>
            <a:endParaRPr lang="ro-RO" sz="1600" dirty="0"/>
          </a:p>
          <a:p>
            <a:r>
              <a:rPr lang="en-US" sz="1600" dirty="0" err="1"/>
              <a:t>Clasificarea</a:t>
            </a:r>
            <a:r>
              <a:rPr lang="en-US" sz="1600" dirty="0"/>
              <a:t> </a:t>
            </a:r>
            <a:r>
              <a:rPr lang="en-US" sz="1600" dirty="0" err="1"/>
              <a:t>Internaţională</a:t>
            </a:r>
            <a:r>
              <a:rPr lang="en-US" sz="1600" dirty="0"/>
              <a:t> Standard a </a:t>
            </a:r>
            <a:r>
              <a:rPr lang="en-US" sz="1600" dirty="0" err="1"/>
              <a:t>Educaţiei</a:t>
            </a:r>
            <a:r>
              <a:rPr lang="en-US" sz="1600" dirty="0"/>
              <a:t> (ISCED) </a:t>
            </a:r>
            <a:r>
              <a:rPr lang="en-US" sz="1600" dirty="0" err="1">
                <a:solidFill>
                  <a:srgbClr val="FF0000"/>
                </a:solidFill>
              </a:rPr>
              <a:t>aparţine</a:t>
            </a:r>
            <a:r>
              <a:rPr lang="en-US" sz="1600" dirty="0">
                <a:solidFill>
                  <a:srgbClr val="FF0000"/>
                </a:solidFill>
              </a:rPr>
              <a:t> </a:t>
            </a:r>
            <a:r>
              <a:rPr lang="en-US" sz="1600" dirty="0" err="1">
                <a:solidFill>
                  <a:srgbClr val="FF0000"/>
                </a:solidFill>
              </a:rPr>
              <a:t>Familiei</a:t>
            </a:r>
            <a:r>
              <a:rPr lang="en-US" sz="1600" dirty="0">
                <a:solidFill>
                  <a:srgbClr val="FF0000"/>
                </a:solidFill>
              </a:rPr>
              <a:t> </a:t>
            </a:r>
            <a:r>
              <a:rPr lang="en-US" sz="1600" dirty="0" err="1">
                <a:solidFill>
                  <a:srgbClr val="FF0000"/>
                </a:solidFill>
              </a:rPr>
              <a:t>Internaţionale</a:t>
            </a:r>
            <a:r>
              <a:rPr lang="en-US" sz="1600" dirty="0">
                <a:solidFill>
                  <a:srgbClr val="FF0000"/>
                </a:solidFill>
              </a:rPr>
              <a:t> </a:t>
            </a:r>
            <a:r>
              <a:rPr lang="en-US" sz="1600" dirty="0" smtClean="0">
                <a:solidFill>
                  <a:srgbClr val="FF0000"/>
                </a:solidFill>
              </a:rPr>
              <a:t>a</a:t>
            </a:r>
            <a:r>
              <a:rPr lang="ro-RO" sz="1600" dirty="0" smtClean="0">
                <a:solidFill>
                  <a:srgbClr val="FF0000"/>
                </a:solidFill>
              </a:rPr>
              <a:t> </a:t>
            </a:r>
            <a:r>
              <a:rPr lang="en-US" sz="1600" dirty="0" err="1" smtClean="0">
                <a:solidFill>
                  <a:srgbClr val="FF0000"/>
                </a:solidFill>
              </a:rPr>
              <a:t>Naţiunilor</a:t>
            </a:r>
            <a:r>
              <a:rPr lang="en-US" sz="1600" dirty="0" smtClean="0">
                <a:solidFill>
                  <a:srgbClr val="FF0000"/>
                </a:solidFill>
              </a:rPr>
              <a:t> </a:t>
            </a:r>
            <a:r>
              <a:rPr lang="en-US" sz="1600" dirty="0">
                <a:solidFill>
                  <a:srgbClr val="FF0000"/>
                </a:solidFill>
              </a:rPr>
              <a:t>Unite a </a:t>
            </a:r>
            <a:r>
              <a:rPr lang="en-US" sz="1600" dirty="0" err="1">
                <a:solidFill>
                  <a:srgbClr val="FF0000"/>
                </a:solidFill>
              </a:rPr>
              <a:t>Clasificărilor</a:t>
            </a:r>
            <a:r>
              <a:rPr lang="en-US" sz="1600" dirty="0">
                <a:solidFill>
                  <a:srgbClr val="FF0000"/>
                </a:solidFill>
              </a:rPr>
              <a:t> </a:t>
            </a:r>
            <a:r>
              <a:rPr lang="en-US" sz="1600" dirty="0" err="1">
                <a:solidFill>
                  <a:srgbClr val="FF0000"/>
                </a:solidFill>
              </a:rPr>
              <a:t>Sociale</a:t>
            </a:r>
            <a:r>
              <a:rPr lang="en-US" sz="1600" dirty="0">
                <a:solidFill>
                  <a:srgbClr val="FF0000"/>
                </a:solidFill>
              </a:rPr>
              <a:t> </a:t>
            </a:r>
            <a:r>
              <a:rPr lang="en-US" sz="1600" dirty="0" err="1">
                <a:solidFill>
                  <a:srgbClr val="FF0000"/>
                </a:solidFill>
              </a:rPr>
              <a:t>şi</a:t>
            </a:r>
            <a:r>
              <a:rPr lang="en-US" sz="1600" dirty="0">
                <a:solidFill>
                  <a:srgbClr val="FF0000"/>
                </a:solidFill>
              </a:rPr>
              <a:t> </a:t>
            </a:r>
            <a:r>
              <a:rPr lang="en-US" sz="1600" dirty="0" err="1">
                <a:solidFill>
                  <a:srgbClr val="FF0000"/>
                </a:solidFill>
              </a:rPr>
              <a:t>Economice</a:t>
            </a:r>
            <a:r>
              <a:rPr lang="en-US" sz="1600" dirty="0">
                <a:solidFill>
                  <a:srgbClr val="FF0000"/>
                </a:solidFill>
              </a:rPr>
              <a:t> care se </a:t>
            </a:r>
            <a:r>
              <a:rPr lang="en-US" sz="1600" dirty="0" err="1">
                <a:solidFill>
                  <a:srgbClr val="FF0000"/>
                </a:solidFill>
              </a:rPr>
              <a:t>aplică</a:t>
            </a:r>
            <a:r>
              <a:rPr lang="en-US" sz="1600" dirty="0">
                <a:solidFill>
                  <a:srgbClr val="FF0000"/>
                </a:solidFill>
              </a:rPr>
              <a:t> </a:t>
            </a:r>
            <a:r>
              <a:rPr lang="en-US" sz="1600" dirty="0" err="1">
                <a:solidFill>
                  <a:srgbClr val="FF0000"/>
                </a:solidFill>
              </a:rPr>
              <a:t>în</a:t>
            </a:r>
            <a:r>
              <a:rPr lang="en-US" sz="1600" dirty="0">
                <a:solidFill>
                  <a:srgbClr val="FF0000"/>
                </a:solidFill>
              </a:rPr>
              <a:t> </a:t>
            </a:r>
            <a:r>
              <a:rPr lang="en-US" sz="1600" dirty="0" err="1">
                <a:solidFill>
                  <a:srgbClr val="FF0000"/>
                </a:solidFill>
              </a:rPr>
              <a:t>statistică</a:t>
            </a:r>
            <a:r>
              <a:rPr lang="en-US" sz="1600" dirty="0">
                <a:solidFill>
                  <a:srgbClr val="FF0000"/>
                </a:solidFill>
              </a:rPr>
              <a:t> </a:t>
            </a:r>
            <a:r>
              <a:rPr lang="en-US" sz="1600" dirty="0" err="1">
                <a:solidFill>
                  <a:srgbClr val="FF0000"/>
                </a:solidFill>
              </a:rPr>
              <a:t>în</a:t>
            </a:r>
            <a:r>
              <a:rPr lang="en-US" sz="1600" dirty="0">
                <a:solidFill>
                  <a:srgbClr val="FF0000"/>
                </a:solidFill>
              </a:rPr>
              <a:t> </a:t>
            </a:r>
            <a:r>
              <a:rPr lang="en-US" sz="1600" dirty="0" err="1" smtClean="0">
                <a:solidFill>
                  <a:srgbClr val="FF0000"/>
                </a:solidFill>
              </a:rPr>
              <a:t>întreaga</a:t>
            </a:r>
            <a:r>
              <a:rPr lang="ro-RO" sz="1600" dirty="0" smtClean="0">
                <a:solidFill>
                  <a:srgbClr val="FF0000"/>
                </a:solidFill>
              </a:rPr>
              <a:t> </a:t>
            </a:r>
            <a:r>
              <a:rPr lang="en-US" sz="1600" dirty="0" err="1" smtClean="0">
                <a:solidFill>
                  <a:srgbClr val="FF0000"/>
                </a:solidFill>
              </a:rPr>
              <a:t>lume</a:t>
            </a:r>
            <a:r>
              <a:rPr lang="en-US" sz="1600" dirty="0" smtClean="0">
                <a:solidFill>
                  <a:srgbClr val="FF0000"/>
                </a:solidFill>
              </a:rPr>
              <a:t> </a:t>
            </a:r>
            <a:r>
              <a:rPr lang="en-US" sz="1600" dirty="0" err="1">
                <a:solidFill>
                  <a:srgbClr val="FF0000"/>
                </a:solidFill>
              </a:rPr>
              <a:t>în</a:t>
            </a:r>
            <a:r>
              <a:rPr lang="en-US" sz="1600" dirty="0">
                <a:solidFill>
                  <a:srgbClr val="FF0000"/>
                </a:solidFill>
              </a:rPr>
              <a:t> </a:t>
            </a:r>
            <a:r>
              <a:rPr lang="en-US" sz="1600" dirty="0" err="1">
                <a:solidFill>
                  <a:srgbClr val="FF0000"/>
                </a:solidFill>
              </a:rPr>
              <a:t>scopul</a:t>
            </a:r>
            <a:r>
              <a:rPr lang="en-US" sz="1600" dirty="0">
                <a:solidFill>
                  <a:srgbClr val="FF0000"/>
                </a:solidFill>
              </a:rPr>
              <a:t> </a:t>
            </a:r>
            <a:r>
              <a:rPr lang="en-US" sz="1600" dirty="0" err="1" smtClean="0">
                <a:solidFill>
                  <a:srgbClr val="FF0000"/>
                </a:solidFill>
              </a:rPr>
              <a:t>strângerii,culegerii</a:t>
            </a:r>
            <a:r>
              <a:rPr lang="en-US" sz="1600" dirty="0" smtClean="0">
                <a:solidFill>
                  <a:srgbClr val="FF0000"/>
                </a:solidFill>
              </a:rPr>
              <a:t> </a:t>
            </a:r>
            <a:r>
              <a:rPr lang="en-US" sz="1600" dirty="0" err="1">
                <a:solidFill>
                  <a:srgbClr val="FF0000"/>
                </a:solidFill>
              </a:rPr>
              <a:t>şi</a:t>
            </a:r>
            <a:r>
              <a:rPr lang="en-US" sz="1600" dirty="0">
                <a:solidFill>
                  <a:srgbClr val="FF0000"/>
                </a:solidFill>
              </a:rPr>
              <a:t> </a:t>
            </a:r>
            <a:r>
              <a:rPr lang="en-US" sz="1600" dirty="0" err="1">
                <a:solidFill>
                  <a:srgbClr val="FF0000"/>
                </a:solidFill>
              </a:rPr>
              <a:t>analizării</a:t>
            </a:r>
            <a:r>
              <a:rPr lang="en-US" sz="1600" dirty="0">
                <a:solidFill>
                  <a:srgbClr val="FF0000"/>
                </a:solidFill>
              </a:rPr>
              <a:t> </a:t>
            </a:r>
            <a:r>
              <a:rPr lang="en-US" sz="1600" dirty="0" err="1" smtClean="0">
                <a:solidFill>
                  <a:srgbClr val="FF0000"/>
                </a:solidFill>
              </a:rPr>
              <a:t>datelor</a:t>
            </a:r>
            <a:r>
              <a:rPr lang="en-US" sz="1600" dirty="0" smtClean="0">
                <a:solidFill>
                  <a:srgbClr val="FF0000"/>
                </a:solidFill>
              </a:rPr>
              <a:t> </a:t>
            </a:r>
            <a:r>
              <a:rPr lang="en-US" sz="1600" dirty="0" err="1">
                <a:solidFill>
                  <a:srgbClr val="FF0000"/>
                </a:solidFill>
              </a:rPr>
              <a:t>comparabile</a:t>
            </a:r>
            <a:r>
              <a:rPr lang="en-US" sz="1600" dirty="0">
                <a:solidFill>
                  <a:srgbClr val="FF0000"/>
                </a:solidFill>
              </a:rPr>
              <a:t> la </a:t>
            </a:r>
            <a:r>
              <a:rPr lang="en-US" sz="1600" dirty="0" err="1" smtClean="0">
                <a:solidFill>
                  <a:srgbClr val="FF0000"/>
                </a:solidFill>
              </a:rPr>
              <a:t>nivel</a:t>
            </a:r>
            <a:r>
              <a:rPr lang="ro-RO" sz="1600" dirty="0" smtClean="0">
                <a:solidFill>
                  <a:srgbClr val="FF0000"/>
                </a:solidFill>
              </a:rPr>
              <a:t> </a:t>
            </a:r>
            <a:r>
              <a:rPr lang="en-US" sz="1600" dirty="0" err="1" smtClean="0">
                <a:solidFill>
                  <a:srgbClr val="FF0000"/>
                </a:solidFill>
              </a:rPr>
              <a:t>naţional</a:t>
            </a:r>
            <a:r>
              <a:rPr lang="en-US" sz="1600" dirty="0" smtClean="0"/>
              <a:t>.</a:t>
            </a:r>
          </a:p>
          <a:p>
            <a:r>
              <a:rPr lang="en-US" sz="1600" dirty="0" smtClean="0"/>
              <a:t>ISCED </a:t>
            </a:r>
            <a:r>
              <a:rPr lang="en-US" sz="1600" dirty="0" err="1"/>
              <a:t>este</a:t>
            </a:r>
            <a:r>
              <a:rPr lang="en-US" sz="1600" dirty="0"/>
              <a:t> </a:t>
            </a:r>
            <a:r>
              <a:rPr lang="en-US" sz="1600" dirty="0" err="1">
                <a:solidFill>
                  <a:srgbClr val="FF0000"/>
                </a:solidFill>
              </a:rPr>
              <a:t>clasificarea</a:t>
            </a:r>
            <a:r>
              <a:rPr lang="en-US" sz="1600" dirty="0">
                <a:solidFill>
                  <a:srgbClr val="FF0000"/>
                </a:solidFill>
              </a:rPr>
              <a:t> de </a:t>
            </a:r>
            <a:r>
              <a:rPr lang="en-US" sz="1600" dirty="0" err="1">
                <a:solidFill>
                  <a:srgbClr val="FF0000"/>
                </a:solidFill>
              </a:rPr>
              <a:t>referinţă</a:t>
            </a:r>
            <a:r>
              <a:rPr lang="en-US" sz="1600" dirty="0">
                <a:solidFill>
                  <a:srgbClr val="FF0000"/>
                </a:solidFill>
              </a:rPr>
              <a:t> </a:t>
            </a:r>
            <a:r>
              <a:rPr lang="en-US" sz="1600" dirty="0"/>
              <a:t>pentru </a:t>
            </a:r>
            <a:r>
              <a:rPr lang="en-US" sz="1600" dirty="0" err="1"/>
              <a:t>organizarea</a:t>
            </a:r>
            <a:r>
              <a:rPr lang="en-US" sz="1600" dirty="0"/>
              <a:t> </a:t>
            </a:r>
            <a:r>
              <a:rPr lang="en-US" sz="1600" dirty="0" err="1"/>
              <a:t>programelor</a:t>
            </a:r>
            <a:r>
              <a:rPr lang="en-US" sz="1600" dirty="0"/>
              <a:t> de </a:t>
            </a:r>
            <a:r>
              <a:rPr lang="en-US" sz="1600" dirty="0" err="1" smtClean="0"/>
              <a:t>învăţământ</a:t>
            </a:r>
            <a:r>
              <a:rPr lang="ro-RO" sz="1600" dirty="0" smtClean="0"/>
              <a:t> </a:t>
            </a:r>
            <a:r>
              <a:rPr lang="en-US" sz="1600" dirty="0" err="1" smtClean="0"/>
              <a:t>şi</a:t>
            </a:r>
            <a:r>
              <a:rPr lang="en-US" sz="1600" dirty="0" smtClean="0"/>
              <a:t> </a:t>
            </a:r>
            <a:r>
              <a:rPr lang="en-US" sz="1600" dirty="0"/>
              <a:t>a </a:t>
            </a:r>
            <a:r>
              <a:rPr lang="en-US" sz="1600" dirty="0" err="1"/>
              <a:t>calificărilor</a:t>
            </a:r>
            <a:r>
              <a:rPr lang="en-US" sz="1600" dirty="0"/>
              <a:t> </a:t>
            </a:r>
            <a:r>
              <a:rPr lang="en-US" sz="1600" dirty="0" err="1"/>
              <a:t>conexe</a:t>
            </a:r>
            <a:r>
              <a:rPr lang="en-US" sz="1600" dirty="0"/>
              <a:t> </a:t>
            </a:r>
            <a:r>
              <a:rPr lang="en-US" sz="1600" dirty="0" err="1"/>
              <a:t>pe</a:t>
            </a:r>
            <a:r>
              <a:rPr lang="en-US" sz="1600" dirty="0"/>
              <a:t> </a:t>
            </a:r>
            <a:r>
              <a:rPr lang="en-US" sz="1600" dirty="0" err="1"/>
              <a:t>domenii</a:t>
            </a:r>
            <a:r>
              <a:rPr lang="en-US" sz="1600" dirty="0"/>
              <a:t> </a:t>
            </a:r>
            <a:r>
              <a:rPr lang="en-US" sz="1600" dirty="0" err="1"/>
              <a:t>şi</a:t>
            </a:r>
            <a:r>
              <a:rPr lang="en-US" sz="1600" dirty="0"/>
              <a:t> </a:t>
            </a:r>
            <a:r>
              <a:rPr lang="en-US" sz="1600" dirty="0" err="1"/>
              <a:t>niveluri</a:t>
            </a:r>
            <a:r>
              <a:rPr lang="en-US" sz="1600" dirty="0"/>
              <a:t> </a:t>
            </a:r>
            <a:r>
              <a:rPr lang="en-US" sz="1600" dirty="0" err="1"/>
              <a:t>educaţionale</a:t>
            </a:r>
            <a:r>
              <a:rPr lang="en-US" sz="1600" dirty="0" smtClean="0"/>
              <a:t>.</a:t>
            </a:r>
          </a:p>
          <a:p>
            <a:r>
              <a:rPr lang="en-US" sz="1600" dirty="0" smtClean="0"/>
              <a:t>ISCED </a:t>
            </a:r>
            <a:r>
              <a:rPr lang="en-US" sz="1600" dirty="0" err="1"/>
              <a:t>este</a:t>
            </a:r>
            <a:r>
              <a:rPr lang="en-US" sz="1600" dirty="0"/>
              <a:t> un </a:t>
            </a:r>
            <a:r>
              <a:rPr lang="en-US" sz="1600" dirty="0" err="1">
                <a:solidFill>
                  <a:srgbClr val="FF0000"/>
                </a:solidFill>
              </a:rPr>
              <a:t>produs</a:t>
            </a:r>
            <a:r>
              <a:rPr lang="en-US" sz="1600" dirty="0">
                <a:solidFill>
                  <a:srgbClr val="FF0000"/>
                </a:solidFill>
              </a:rPr>
              <a:t> al </a:t>
            </a:r>
            <a:r>
              <a:rPr lang="en-US" sz="1600" dirty="0" err="1" smtClean="0">
                <a:solidFill>
                  <a:srgbClr val="FF0000"/>
                </a:solidFill>
              </a:rPr>
              <a:t>unui</a:t>
            </a:r>
            <a:r>
              <a:rPr lang="ro-RO" sz="1600" dirty="0" smtClean="0">
                <a:solidFill>
                  <a:srgbClr val="FF0000"/>
                </a:solidFill>
              </a:rPr>
              <a:t> </a:t>
            </a:r>
            <a:r>
              <a:rPr lang="en-US" sz="1600" dirty="0" err="1" smtClean="0">
                <a:solidFill>
                  <a:srgbClr val="FF0000"/>
                </a:solidFill>
              </a:rPr>
              <a:t>acord</a:t>
            </a:r>
            <a:r>
              <a:rPr lang="en-US" sz="1600" dirty="0" smtClean="0">
                <a:solidFill>
                  <a:srgbClr val="FF0000"/>
                </a:solidFill>
              </a:rPr>
              <a:t> </a:t>
            </a:r>
            <a:r>
              <a:rPr lang="en-US" sz="1600" dirty="0" err="1">
                <a:solidFill>
                  <a:srgbClr val="FF0000"/>
                </a:solidFill>
              </a:rPr>
              <a:t>internaţional</a:t>
            </a:r>
            <a:r>
              <a:rPr lang="en-US" sz="1600" dirty="0">
                <a:solidFill>
                  <a:srgbClr val="FF0000"/>
                </a:solidFill>
              </a:rPr>
              <a:t> </a:t>
            </a:r>
            <a:r>
              <a:rPr lang="en-US" sz="1600" dirty="0" err="1"/>
              <a:t>şi</a:t>
            </a:r>
            <a:r>
              <a:rPr lang="en-US" sz="1600" dirty="0"/>
              <a:t> </a:t>
            </a:r>
            <a:r>
              <a:rPr lang="en-US" sz="1600" dirty="0" err="1"/>
              <a:t>adoptat</a:t>
            </a:r>
            <a:r>
              <a:rPr lang="en-US" sz="1600" dirty="0"/>
              <a:t> formal de </a:t>
            </a:r>
            <a:r>
              <a:rPr lang="en-US" sz="1600" dirty="0" err="1"/>
              <a:t>Conferinţa</a:t>
            </a:r>
            <a:r>
              <a:rPr lang="en-US" sz="1600" dirty="0"/>
              <a:t> </a:t>
            </a:r>
            <a:r>
              <a:rPr lang="en-US" sz="1600" dirty="0" err="1"/>
              <a:t>Generală</a:t>
            </a:r>
            <a:r>
              <a:rPr lang="en-US" sz="1600" dirty="0"/>
              <a:t> a </a:t>
            </a:r>
            <a:r>
              <a:rPr lang="en-US" sz="1600" dirty="0" err="1"/>
              <a:t>statelor</a:t>
            </a:r>
            <a:r>
              <a:rPr lang="en-US" sz="1600" dirty="0"/>
              <a:t> </a:t>
            </a:r>
            <a:r>
              <a:rPr lang="en-US" sz="1600" dirty="0" err="1"/>
              <a:t>membre</a:t>
            </a:r>
            <a:r>
              <a:rPr lang="en-US" sz="1600" dirty="0"/>
              <a:t> UNESCO.</a:t>
            </a:r>
          </a:p>
          <a:p>
            <a:r>
              <a:rPr lang="en-US" sz="1600" dirty="0" smtClean="0"/>
              <a:t>ISCED </a:t>
            </a:r>
            <a:r>
              <a:rPr lang="en-US" sz="1600" dirty="0" err="1"/>
              <a:t>este</a:t>
            </a:r>
            <a:r>
              <a:rPr lang="en-US" sz="1600" dirty="0"/>
              <a:t> </a:t>
            </a:r>
            <a:r>
              <a:rPr lang="en-US" sz="1600" dirty="0" err="1"/>
              <a:t>proiectat</a:t>
            </a:r>
            <a:r>
              <a:rPr lang="en-US" sz="1600" dirty="0"/>
              <a:t> </a:t>
            </a:r>
            <a:r>
              <a:rPr lang="en-US" sz="1600" dirty="0" err="1"/>
              <a:t>să</a:t>
            </a:r>
            <a:r>
              <a:rPr lang="en-US" sz="1600" dirty="0"/>
              <a:t> </a:t>
            </a:r>
            <a:r>
              <a:rPr lang="en-US" sz="1600" dirty="0" err="1"/>
              <a:t>servească</a:t>
            </a:r>
            <a:r>
              <a:rPr lang="en-US" sz="1600" dirty="0"/>
              <a:t> </a:t>
            </a:r>
            <a:r>
              <a:rPr lang="en-US" sz="1600" dirty="0" err="1"/>
              <a:t>drept</a:t>
            </a:r>
            <a:r>
              <a:rPr lang="en-US" sz="1600" dirty="0"/>
              <a:t> </a:t>
            </a:r>
            <a:r>
              <a:rPr lang="en-US" sz="1600" dirty="0" err="1"/>
              <a:t>cadru</a:t>
            </a:r>
            <a:r>
              <a:rPr lang="en-US" sz="1600" dirty="0"/>
              <a:t> pentru </a:t>
            </a:r>
            <a:r>
              <a:rPr lang="en-US" sz="1600" dirty="0" err="1">
                <a:solidFill>
                  <a:srgbClr val="FF0000"/>
                </a:solidFill>
              </a:rPr>
              <a:t>clasificarea</a:t>
            </a:r>
            <a:r>
              <a:rPr lang="en-US" sz="1600" dirty="0">
                <a:solidFill>
                  <a:srgbClr val="FF0000"/>
                </a:solidFill>
              </a:rPr>
              <a:t> </a:t>
            </a:r>
            <a:r>
              <a:rPr lang="en-US" sz="1600" dirty="0" err="1">
                <a:solidFill>
                  <a:srgbClr val="FF0000"/>
                </a:solidFill>
              </a:rPr>
              <a:t>activităţilor</a:t>
            </a:r>
            <a:r>
              <a:rPr lang="en-US" sz="1600" dirty="0">
                <a:solidFill>
                  <a:srgbClr val="FF0000"/>
                </a:solidFill>
              </a:rPr>
              <a:t> </a:t>
            </a:r>
            <a:r>
              <a:rPr lang="en-US" sz="1600" dirty="0" err="1">
                <a:solidFill>
                  <a:srgbClr val="FF0000"/>
                </a:solidFill>
              </a:rPr>
              <a:t>educaţionale</a:t>
            </a:r>
            <a:r>
              <a:rPr lang="en-US" sz="1600" dirty="0" smtClean="0">
                <a:solidFill>
                  <a:srgbClr val="FF0000"/>
                </a:solidFill>
              </a:rPr>
              <a:t>,</a:t>
            </a:r>
            <a:r>
              <a:rPr lang="ro-RO" sz="1600" dirty="0" smtClean="0"/>
              <a:t> </a:t>
            </a:r>
            <a:r>
              <a:rPr lang="en-US" sz="1600" dirty="0" err="1" smtClean="0"/>
              <a:t>aşa</a:t>
            </a:r>
            <a:r>
              <a:rPr lang="en-US" sz="1600" dirty="0" smtClean="0"/>
              <a:t> </a:t>
            </a:r>
            <a:r>
              <a:rPr lang="en-US" sz="1600" dirty="0"/>
              <a:t>cum </a:t>
            </a:r>
            <a:r>
              <a:rPr lang="en-US" sz="1600" dirty="0" err="1"/>
              <a:t>sunt</a:t>
            </a:r>
            <a:r>
              <a:rPr lang="en-US" sz="1600" dirty="0"/>
              <a:t> definite </a:t>
            </a:r>
            <a:r>
              <a:rPr lang="en-US" sz="1600" dirty="0" err="1"/>
              <a:t>în</a:t>
            </a:r>
            <a:r>
              <a:rPr lang="en-US" sz="1600" dirty="0"/>
              <a:t> </a:t>
            </a:r>
            <a:r>
              <a:rPr lang="en-US" sz="1600" dirty="0" err="1"/>
              <a:t>programe</a:t>
            </a:r>
            <a:r>
              <a:rPr lang="en-US" sz="1600" dirty="0"/>
              <a:t> </a:t>
            </a:r>
            <a:r>
              <a:rPr lang="en-US" sz="1600" dirty="0" err="1"/>
              <a:t>şi</a:t>
            </a:r>
            <a:r>
              <a:rPr lang="en-US" sz="1600" dirty="0"/>
              <a:t> </a:t>
            </a:r>
            <a:r>
              <a:rPr lang="en-US" sz="1600" dirty="0">
                <a:solidFill>
                  <a:srgbClr val="FF0000"/>
                </a:solidFill>
              </a:rPr>
              <a:t>a </a:t>
            </a:r>
            <a:r>
              <a:rPr lang="en-US" sz="1600" dirty="0" err="1">
                <a:solidFill>
                  <a:srgbClr val="FF0000"/>
                </a:solidFill>
              </a:rPr>
              <a:t>calificărilor</a:t>
            </a:r>
            <a:r>
              <a:rPr lang="en-US" sz="1600" dirty="0">
                <a:solidFill>
                  <a:srgbClr val="FF0000"/>
                </a:solidFill>
              </a:rPr>
              <a:t> </a:t>
            </a:r>
            <a:r>
              <a:rPr lang="en-US" sz="1600" dirty="0"/>
              <a:t>care </a:t>
            </a:r>
            <a:r>
              <a:rPr lang="en-US" sz="1600" dirty="0" err="1"/>
              <a:t>rezultă</a:t>
            </a:r>
            <a:r>
              <a:rPr lang="en-US" sz="1600" dirty="0"/>
              <a:t> </a:t>
            </a:r>
            <a:r>
              <a:rPr lang="en-US" sz="1600" dirty="0" err="1"/>
              <a:t>în</a:t>
            </a:r>
            <a:r>
              <a:rPr lang="en-US" sz="1600" dirty="0"/>
              <a:t> </a:t>
            </a:r>
            <a:r>
              <a:rPr lang="en-US" sz="1600" dirty="0" err="1"/>
              <a:t>categorii</a:t>
            </a:r>
            <a:r>
              <a:rPr lang="en-US" sz="1600" dirty="0"/>
              <a:t> </a:t>
            </a:r>
            <a:r>
              <a:rPr lang="en-US" sz="1600" dirty="0" err="1" smtClean="0"/>
              <a:t>agreate</a:t>
            </a:r>
            <a:r>
              <a:rPr lang="ro-RO" sz="1600" dirty="0" smtClean="0"/>
              <a:t> </a:t>
            </a:r>
            <a:r>
              <a:rPr lang="en-US" sz="1600" dirty="0" err="1" smtClean="0"/>
              <a:t>internaţional</a:t>
            </a:r>
            <a:r>
              <a:rPr lang="en-US" sz="1600" dirty="0" smtClean="0"/>
              <a:t>.</a:t>
            </a:r>
          </a:p>
          <a:p>
            <a:r>
              <a:rPr lang="en-US" sz="1600" dirty="0" err="1" smtClean="0"/>
              <a:t>Conceptele</a:t>
            </a:r>
            <a:r>
              <a:rPr lang="en-US" sz="1600" dirty="0" smtClean="0"/>
              <a:t> </a:t>
            </a:r>
            <a:r>
              <a:rPr lang="en-US" sz="1600" dirty="0" err="1"/>
              <a:t>şi</a:t>
            </a:r>
            <a:r>
              <a:rPr lang="en-US" sz="1600" dirty="0"/>
              <a:t> </a:t>
            </a:r>
            <a:r>
              <a:rPr lang="en-US" sz="1600" dirty="0" err="1"/>
              <a:t>definiţiile</a:t>
            </a:r>
            <a:r>
              <a:rPr lang="en-US" sz="1600" dirty="0"/>
              <a:t> de </a:t>
            </a:r>
            <a:r>
              <a:rPr lang="en-US" sz="1600" dirty="0" err="1"/>
              <a:t>bază</a:t>
            </a:r>
            <a:r>
              <a:rPr lang="en-US" sz="1600" dirty="0"/>
              <a:t> ale ISCED </a:t>
            </a:r>
            <a:r>
              <a:rPr lang="en-US" sz="1600" dirty="0" err="1" smtClean="0"/>
              <a:t>sunt</a:t>
            </a:r>
            <a:r>
              <a:rPr lang="ro-RO" sz="1600" dirty="0" smtClean="0"/>
              <a:t> </a:t>
            </a:r>
            <a:r>
              <a:rPr lang="en-US" sz="1600" dirty="0" err="1" smtClean="0"/>
              <a:t>proiectate</a:t>
            </a:r>
            <a:r>
              <a:rPr lang="en-US" sz="1600" dirty="0" smtClean="0"/>
              <a:t> </a:t>
            </a:r>
            <a:r>
              <a:rPr lang="en-US" sz="1600" dirty="0" err="1"/>
              <a:t>să</a:t>
            </a:r>
            <a:r>
              <a:rPr lang="en-US" sz="1600" dirty="0"/>
              <a:t> </a:t>
            </a:r>
            <a:r>
              <a:rPr lang="en-US" sz="1600" dirty="0" smtClean="0"/>
              <a:t>fie</a:t>
            </a:r>
            <a:r>
              <a:rPr lang="ro-RO" sz="1600" dirty="0" smtClean="0"/>
              <a:t> </a:t>
            </a:r>
            <a:r>
              <a:rPr lang="en-US" sz="1600" dirty="0" err="1" smtClean="0"/>
              <a:t>acceptate</a:t>
            </a:r>
            <a:r>
              <a:rPr lang="en-US" sz="1600" dirty="0" smtClean="0"/>
              <a:t> </a:t>
            </a:r>
            <a:r>
              <a:rPr lang="en-US" sz="1600" dirty="0" err="1"/>
              <a:t>internaţional</a:t>
            </a:r>
            <a:r>
              <a:rPr lang="en-US" sz="1600" dirty="0"/>
              <a:t> </a:t>
            </a:r>
            <a:r>
              <a:rPr lang="en-US" sz="1600" dirty="0" err="1"/>
              <a:t>şi</a:t>
            </a:r>
            <a:r>
              <a:rPr lang="en-US" sz="1600" dirty="0"/>
              <a:t> </a:t>
            </a:r>
            <a:r>
              <a:rPr lang="en-US" sz="1600" dirty="0" err="1"/>
              <a:t>să</a:t>
            </a:r>
            <a:r>
              <a:rPr lang="en-US" sz="1600" dirty="0"/>
              <a:t> </a:t>
            </a:r>
            <a:r>
              <a:rPr lang="en-US" sz="1600" dirty="0" err="1"/>
              <a:t>cuprindă</a:t>
            </a:r>
            <a:r>
              <a:rPr lang="en-US" sz="1600" dirty="0"/>
              <a:t> </a:t>
            </a:r>
            <a:r>
              <a:rPr lang="en-US" sz="1600" dirty="0" err="1" smtClean="0"/>
              <a:t>între</a:t>
            </a:r>
            <a:r>
              <a:rPr lang="ro-RO" sz="1600" dirty="0" smtClean="0"/>
              <a:t>a</a:t>
            </a:r>
            <a:r>
              <a:rPr lang="en-US" sz="1600" dirty="0" err="1" smtClean="0"/>
              <a:t>ga</a:t>
            </a:r>
            <a:r>
              <a:rPr lang="en-US" sz="1600" dirty="0" smtClean="0"/>
              <a:t> </a:t>
            </a:r>
            <a:r>
              <a:rPr lang="en-US" sz="1600" dirty="0" err="1"/>
              <a:t>gamă</a:t>
            </a:r>
            <a:r>
              <a:rPr lang="en-US" sz="1600" dirty="0"/>
              <a:t> a </a:t>
            </a:r>
            <a:r>
              <a:rPr lang="en-US" sz="1600" dirty="0" err="1"/>
              <a:t>sistemelor</a:t>
            </a:r>
            <a:r>
              <a:rPr lang="en-US" sz="1600" dirty="0"/>
              <a:t> de </a:t>
            </a:r>
            <a:r>
              <a:rPr lang="en-US" sz="1600" dirty="0" err="1"/>
              <a:t>învăţământ</a:t>
            </a:r>
            <a:r>
              <a:rPr lang="en-US" sz="1600" dirty="0"/>
              <a:t>.</a:t>
            </a:r>
          </a:p>
        </p:txBody>
      </p:sp>
      <p:sp>
        <p:nvSpPr>
          <p:cNvPr id="5" name="Slide Number Placeholder 4"/>
          <p:cNvSpPr>
            <a:spLocks noGrp="1"/>
          </p:cNvSpPr>
          <p:nvPr>
            <p:ph type="sldNum" sz="quarter" idx="12"/>
          </p:nvPr>
        </p:nvSpPr>
        <p:spPr/>
        <p:txBody>
          <a:bodyPr/>
          <a:lstStyle/>
          <a:p>
            <a:fld id="{9E50D555-AD09-4184-8F27-884809BFB095}" type="slidenum">
              <a:rPr lang="en-US" smtClean="0"/>
              <a:t>9</a:t>
            </a:fld>
            <a:endParaRPr lang="en-US"/>
          </a:p>
        </p:txBody>
      </p:sp>
    </p:spTree>
    <p:extLst>
      <p:ext uri="{BB962C8B-B14F-4D97-AF65-F5344CB8AC3E}">
        <p14:creationId xmlns:p14="http://schemas.microsoft.com/office/powerpoint/2010/main" val="2254399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2333</TotalTime>
  <Words>4340</Words>
  <Application>Microsoft Office PowerPoint</Application>
  <PresentationFormat>Widescreen</PresentationFormat>
  <Paragraphs>625</Paragraphs>
  <Slides>34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34</vt:i4>
      </vt:variant>
    </vt:vector>
  </HeadingPairs>
  <TitlesOfParts>
    <vt:vector size="42" baseType="lpstr">
      <vt:lpstr>Arial</vt:lpstr>
      <vt:lpstr>Calibri</vt:lpstr>
      <vt:lpstr>Calibri Light</vt:lpstr>
      <vt:lpstr>Times New Roman</vt:lpstr>
      <vt:lpstr>Trebuchet MS</vt:lpstr>
      <vt:lpstr>Wingdings 3</vt:lpstr>
      <vt:lpstr>Facet</vt:lpstr>
      <vt:lpstr>Custom Design</vt:lpstr>
      <vt:lpstr>ISCED în Învățământul Superior   </vt:lpstr>
      <vt:lpstr>Contextul European al educatiei </vt:lpstr>
      <vt:lpstr>Continuare </vt:lpstr>
      <vt:lpstr>Sarcini ale ANC </vt:lpstr>
      <vt:lpstr>De ce ISCED? </vt:lpstr>
      <vt:lpstr>Structura RNCIS în urma publicării Ordinului nr. 5686/2017</vt:lpstr>
      <vt:lpstr>Constrângeri pentru Învățământul Superior </vt:lpstr>
      <vt:lpstr>Rolul ISCED în sistemul de educație </vt:lpstr>
      <vt:lpstr>Cine este International Standard Classification of Education (ISCED)?</vt:lpstr>
      <vt:lpstr>International Standard Classification of Education (ISCED) - continuare </vt:lpstr>
      <vt:lpstr>Nivelurile ISCED - 2011</vt:lpstr>
      <vt:lpstr>Clasificarea Internațională Standard a Educației:  Domeniile Educație și Formare 2013 (ISCED-F)</vt:lpstr>
      <vt:lpstr>Nivelurile ISCED-F</vt:lpstr>
      <vt:lpstr>ISCED-F – Sistem taxonomic</vt:lpstr>
      <vt:lpstr>ISCED–F – domenii largi </vt:lpstr>
      <vt:lpstr>ISCED 2013-F – structura pe domenii</vt:lpstr>
      <vt:lpstr>ISCED – structura pe domenii</vt:lpstr>
      <vt:lpstr>ISCED – structura pe domenii</vt:lpstr>
      <vt:lpstr>ISCED – structura pe domenii</vt:lpstr>
      <vt:lpstr>ISCED – structura pe domenii</vt:lpstr>
      <vt:lpstr>ISCED – structura pe domenii</vt:lpstr>
      <vt:lpstr>ISCED – structura pe domenii</vt:lpstr>
      <vt:lpstr>ISCED – structura pe domenii</vt:lpstr>
      <vt:lpstr>ISCED – structura pe domenii</vt:lpstr>
      <vt:lpstr>ISCED – structura pe domenii</vt:lpstr>
      <vt:lpstr>ISCED – structura pe domenii</vt:lpstr>
      <vt:lpstr>Nomenclatorul domeniilor şi al specializărilor/  programelor de studii universitare – 2018-2019</vt:lpstr>
      <vt:lpstr>Comisii ARACIS – corelare ISCED domenii largi </vt:lpstr>
      <vt:lpstr>Comisii CNATDCU – corelare ISCED</vt:lpstr>
      <vt:lpstr>Comisii CNATDCU – corelare ISCED</vt:lpstr>
      <vt:lpstr>Comisii CNATDCU – corelare ISCED</vt:lpstr>
      <vt:lpstr>Noua structură conform ISCED</vt:lpstr>
      <vt:lpstr>Noua structură ARACIS/ CNATDCU conform ISCED</vt:lpstr>
      <vt:lpstr>Așteptăm cooperarea cu dvs. pentru implementarea ISCED în România si în perioada deținerii președinției Europene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200</cp:revision>
  <cp:lastPrinted>2019-01-28T10:09:04Z</cp:lastPrinted>
  <dcterms:created xsi:type="dcterms:W3CDTF">2017-03-29T09:54:16Z</dcterms:created>
  <dcterms:modified xsi:type="dcterms:W3CDTF">2019-01-30T22:15:47Z</dcterms:modified>
</cp:coreProperties>
</file>