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7" r:id="rId1"/>
  </p:sldMasterIdLst>
  <p:notesMasterIdLst>
    <p:notesMasterId r:id="rId146"/>
  </p:notesMasterIdLst>
  <p:handoutMasterIdLst>
    <p:handoutMasterId r:id="rId147"/>
  </p:handoutMasterIdLst>
  <p:sldIdLst>
    <p:sldId id="389" r:id="rId2"/>
    <p:sldId id="490" r:id="rId3"/>
    <p:sldId id="491" r:id="rId4"/>
    <p:sldId id="492" r:id="rId5"/>
    <p:sldId id="464" r:id="rId6"/>
    <p:sldId id="390" r:id="rId7"/>
    <p:sldId id="391" r:id="rId8"/>
    <p:sldId id="392" r:id="rId9"/>
    <p:sldId id="393" r:id="rId10"/>
    <p:sldId id="394" r:id="rId11"/>
    <p:sldId id="395" r:id="rId12"/>
    <p:sldId id="396" r:id="rId13"/>
    <p:sldId id="397" r:id="rId14"/>
    <p:sldId id="398" r:id="rId15"/>
    <p:sldId id="399" r:id="rId16"/>
    <p:sldId id="400" r:id="rId17"/>
    <p:sldId id="401" r:id="rId18"/>
    <p:sldId id="402" r:id="rId19"/>
    <p:sldId id="403" r:id="rId20"/>
    <p:sldId id="404" r:id="rId21"/>
    <p:sldId id="405" r:id="rId22"/>
    <p:sldId id="406" r:id="rId23"/>
    <p:sldId id="407" r:id="rId24"/>
    <p:sldId id="408" r:id="rId25"/>
    <p:sldId id="409" r:id="rId26"/>
    <p:sldId id="410" r:id="rId27"/>
    <p:sldId id="411" r:id="rId28"/>
    <p:sldId id="412" r:id="rId29"/>
    <p:sldId id="413" r:id="rId30"/>
    <p:sldId id="414" r:id="rId31"/>
    <p:sldId id="415" r:id="rId32"/>
    <p:sldId id="416" r:id="rId33"/>
    <p:sldId id="417" r:id="rId34"/>
    <p:sldId id="418" r:id="rId35"/>
    <p:sldId id="326" r:id="rId36"/>
    <p:sldId id="329" r:id="rId37"/>
    <p:sldId id="330" r:id="rId38"/>
    <p:sldId id="331" r:id="rId39"/>
    <p:sldId id="332" r:id="rId40"/>
    <p:sldId id="333" r:id="rId41"/>
    <p:sldId id="334" r:id="rId42"/>
    <p:sldId id="335" r:id="rId43"/>
    <p:sldId id="336" r:id="rId44"/>
    <p:sldId id="337" r:id="rId45"/>
    <p:sldId id="338" r:id="rId46"/>
    <p:sldId id="339" r:id="rId47"/>
    <p:sldId id="340" r:id="rId48"/>
    <p:sldId id="341" r:id="rId49"/>
    <p:sldId id="342" r:id="rId50"/>
    <p:sldId id="343" r:id="rId51"/>
    <p:sldId id="344" r:id="rId52"/>
    <p:sldId id="345" r:id="rId53"/>
    <p:sldId id="346" r:id="rId54"/>
    <p:sldId id="348" r:id="rId55"/>
    <p:sldId id="349" r:id="rId56"/>
    <p:sldId id="350" r:id="rId57"/>
    <p:sldId id="351" r:id="rId58"/>
    <p:sldId id="352" r:id="rId59"/>
    <p:sldId id="353" r:id="rId60"/>
    <p:sldId id="354" r:id="rId61"/>
    <p:sldId id="355" r:id="rId62"/>
    <p:sldId id="356" r:id="rId63"/>
    <p:sldId id="357" r:id="rId64"/>
    <p:sldId id="358" r:id="rId65"/>
    <p:sldId id="359" r:id="rId66"/>
    <p:sldId id="365" r:id="rId67"/>
    <p:sldId id="371" r:id="rId68"/>
    <p:sldId id="372" r:id="rId69"/>
    <p:sldId id="373" r:id="rId70"/>
    <p:sldId id="374" r:id="rId71"/>
    <p:sldId id="375" r:id="rId72"/>
    <p:sldId id="377" r:id="rId73"/>
    <p:sldId id="378" r:id="rId74"/>
    <p:sldId id="379" r:id="rId75"/>
    <p:sldId id="380" r:id="rId76"/>
    <p:sldId id="381" r:id="rId77"/>
    <p:sldId id="382" r:id="rId78"/>
    <p:sldId id="383" r:id="rId79"/>
    <p:sldId id="385" r:id="rId80"/>
    <p:sldId id="386" r:id="rId81"/>
    <p:sldId id="465" r:id="rId82"/>
    <p:sldId id="466" r:id="rId83"/>
    <p:sldId id="467" r:id="rId84"/>
    <p:sldId id="468" r:id="rId85"/>
    <p:sldId id="469" r:id="rId86"/>
    <p:sldId id="470" r:id="rId87"/>
    <p:sldId id="471" r:id="rId88"/>
    <p:sldId id="472" r:id="rId89"/>
    <p:sldId id="473" r:id="rId90"/>
    <p:sldId id="474" r:id="rId91"/>
    <p:sldId id="475" r:id="rId92"/>
    <p:sldId id="476" r:id="rId93"/>
    <p:sldId id="420" r:id="rId94"/>
    <p:sldId id="421" r:id="rId95"/>
    <p:sldId id="422" r:id="rId96"/>
    <p:sldId id="423" r:id="rId97"/>
    <p:sldId id="424" r:id="rId98"/>
    <p:sldId id="425" r:id="rId99"/>
    <p:sldId id="493" r:id="rId100"/>
    <p:sldId id="426" r:id="rId101"/>
    <p:sldId id="427" r:id="rId102"/>
    <p:sldId id="428" r:id="rId103"/>
    <p:sldId id="429" r:id="rId104"/>
    <p:sldId id="494" r:id="rId105"/>
    <p:sldId id="430" r:id="rId106"/>
    <p:sldId id="431" r:id="rId107"/>
    <p:sldId id="432" r:id="rId108"/>
    <p:sldId id="433" r:id="rId109"/>
    <p:sldId id="495" r:id="rId110"/>
    <p:sldId id="434" r:id="rId111"/>
    <p:sldId id="435" r:id="rId112"/>
    <p:sldId id="436" r:id="rId113"/>
    <p:sldId id="437" r:id="rId114"/>
    <p:sldId id="438" r:id="rId115"/>
    <p:sldId id="439" r:id="rId116"/>
    <p:sldId id="440" r:id="rId117"/>
    <p:sldId id="441" r:id="rId118"/>
    <p:sldId id="442" r:id="rId119"/>
    <p:sldId id="443" r:id="rId120"/>
    <p:sldId id="444" r:id="rId121"/>
    <p:sldId id="445" r:id="rId122"/>
    <p:sldId id="446" r:id="rId123"/>
    <p:sldId id="489" r:id="rId124"/>
    <p:sldId id="478" r:id="rId125"/>
    <p:sldId id="479" r:id="rId126"/>
    <p:sldId id="480" r:id="rId127"/>
    <p:sldId id="481" r:id="rId128"/>
    <p:sldId id="482" r:id="rId129"/>
    <p:sldId id="483" r:id="rId130"/>
    <p:sldId id="450" r:id="rId131"/>
    <p:sldId id="451" r:id="rId132"/>
    <p:sldId id="452" r:id="rId133"/>
    <p:sldId id="453" r:id="rId134"/>
    <p:sldId id="454" r:id="rId135"/>
    <p:sldId id="455" r:id="rId136"/>
    <p:sldId id="456" r:id="rId137"/>
    <p:sldId id="457" r:id="rId138"/>
    <p:sldId id="458" r:id="rId139"/>
    <p:sldId id="477" r:id="rId140"/>
    <p:sldId id="459" r:id="rId141"/>
    <p:sldId id="460" r:id="rId142"/>
    <p:sldId id="461" r:id="rId143"/>
    <p:sldId id="462" r:id="rId144"/>
    <p:sldId id="463" r:id="rId145"/>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115" d="100"/>
          <a:sy n="115" d="100"/>
        </p:scale>
        <p:origin x="432"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viewProps" Target="viewProps.xml"/><Relationship Id="rId5" Type="http://schemas.openxmlformats.org/officeDocument/2006/relationships/slide" Target="slides/slide4.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theme" Target="theme/theme1.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tableStyles" Target="tableStyle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2468F1E-2C65-44D2-88C6-3A01B64E417E}" type="doc">
      <dgm:prSet loTypeId="urn:microsoft.com/office/officeart/2005/8/layout/radial5" loCatId="relationship" qsTypeId="urn:microsoft.com/office/officeart/2005/8/quickstyle/simple2" qsCatId="simple" csTypeId="urn:microsoft.com/office/officeart/2005/8/colors/accent1_2" csCatId="accent1" phldr="1"/>
      <dgm:spPr/>
      <dgm:t>
        <a:bodyPr/>
        <a:lstStyle/>
        <a:p>
          <a:endParaRPr lang="en-US"/>
        </a:p>
      </dgm:t>
    </dgm:pt>
    <dgm:pt modelId="{64F91456-F984-42EC-95AA-4002919DF5AF}">
      <dgm:prSet phldrT="[Text]"/>
      <dgm:spPr/>
      <dgm:t>
        <a:bodyPr/>
        <a:lstStyle/>
        <a:p>
          <a:r>
            <a:rPr lang="en-US" dirty="0" err="1"/>
            <a:t>Educa</a:t>
          </a:r>
          <a:r>
            <a:rPr lang="ro-RO" dirty="0"/>
            <a:t>ț</a:t>
          </a:r>
          <a:r>
            <a:rPr lang="en-US" dirty="0" err="1"/>
            <a:t>ie</a:t>
          </a:r>
          <a:endParaRPr lang="en-US" dirty="0"/>
        </a:p>
      </dgm:t>
    </dgm:pt>
    <dgm:pt modelId="{1A831D6A-3DA9-4B4C-AA42-39342A0A7BB6}" type="parTrans" cxnId="{A9836AD3-3D5E-4081-A9E0-22084B50507A}">
      <dgm:prSet/>
      <dgm:spPr/>
      <dgm:t>
        <a:bodyPr/>
        <a:lstStyle/>
        <a:p>
          <a:endParaRPr lang="en-US"/>
        </a:p>
      </dgm:t>
    </dgm:pt>
    <dgm:pt modelId="{159D4D2C-B1C8-4A7C-9CBC-42A82238704B}" type="sibTrans" cxnId="{A9836AD3-3D5E-4081-A9E0-22084B50507A}">
      <dgm:prSet/>
      <dgm:spPr/>
      <dgm:t>
        <a:bodyPr/>
        <a:lstStyle/>
        <a:p>
          <a:endParaRPr lang="en-US"/>
        </a:p>
      </dgm:t>
    </dgm:pt>
    <dgm:pt modelId="{E33E4FDE-2873-4B68-9AEC-643AFB538C81}">
      <dgm:prSet phldrT="[Text]" custT="1"/>
      <dgm:spPr/>
      <dgm:t>
        <a:bodyPr/>
        <a:lstStyle/>
        <a:p>
          <a:r>
            <a:rPr lang="ro-RO" sz="1200" dirty="0"/>
            <a:t>Transporturi</a:t>
          </a:r>
          <a:endParaRPr lang="en-US" sz="1200" dirty="0"/>
        </a:p>
      </dgm:t>
    </dgm:pt>
    <dgm:pt modelId="{017E9CEC-F8A2-4F6C-9A41-79BB16A615C9}" type="parTrans" cxnId="{92C34A28-818C-476E-B85A-2E0C954053F6}">
      <dgm:prSet/>
      <dgm:spPr/>
      <dgm:t>
        <a:bodyPr/>
        <a:lstStyle/>
        <a:p>
          <a:endParaRPr lang="en-US"/>
        </a:p>
      </dgm:t>
    </dgm:pt>
    <dgm:pt modelId="{CE280D31-B642-4C5F-8522-805C7BDD48A4}" type="sibTrans" cxnId="{92C34A28-818C-476E-B85A-2E0C954053F6}">
      <dgm:prSet/>
      <dgm:spPr/>
      <dgm:t>
        <a:bodyPr/>
        <a:lstStyle/>
        <a:p>
          <a:endParaRPr lang="en-US"/>
        </a:p>
      </dgm:t>
    </dgm:pt>
    <dgm:pt modelId="{F06AFB49-E4C2-4761-83AC-9153A13A16A5}">
      <dgm:prSet phldrT="[Text]" custT="1"/>
      <dgm:spPr/>
      <dgm:t>
        <a:bodyPr/>
        <a:lstStyle/>
        <a:p>
          <a:r>
            <a:rPr lang="ro-RO" sz="1400" dirty="0"/>
            <a:t>Militar</a:t>
          </a:r>
          <a:endParaRPr lang="en-US" sz="1400" dirty="0"/>
        </a:p>
      </dgm:t>
    </dgm:pt>
    <dgm:pt modelId="{7D265DAD-0AB4-411D-8009-B7FED63D9E34}" type="parTrans" cxnId="{D39D97D5-CFFA-4014-9503-880A770C0CBF}">
      <dgm:prSet/>
      <dgm:spPr/>
      <dgm:t>
        <a:bodyPr/>
        <a:lstStyle/>
        <a:p>
          <a:endParaRPr lang="en-US"/>
        </a:p>
      </dgm:t>
    </dgm:pt>
    <dgm:pt modelId="{DC924D82-1943-4948-8958-A33A13AC6720}" type="sibTrans" cxnId="{D39D97D5-CFFA-4014-9503-880A770C0CBF}">
      <dgm:prSet/>
      <dgm:spPr/>
      <dgm:t>
        <a:bodyPr/>
        <a:lstStyle/>
        <a:p>
          <a:endParaRPr lang="en-US"/>
        </a:p>
      </dgm:t>
    </dgm:pt>
    <dgm:pt modelId="{974EF7D6-9AEA-4A25-B60F-D4C5026703F5}">
      <dgm:prSet phldrT="[Text]" custT="1"/>
      <dgm:spPr/>
      <dgm:t>
        <a:bodyPr/>
        <a:lstStyle/>
        <a:p>
          <a:r>
            <a:rPr lang="ro-RO" sz="1400" dirty="0"/>
            <a:t>Finanțe</a:t>
          </a:r>
          <a:endParaRPr lang="en-US" sz="1400" dirty="0"/>
        </a:p>
      </dgm:t>
    </dgm:pt>
    <dgm:pt modelId="{2162A2BF-A589-47AD-885E-49D9864E7C35}" type="parTrans" cxnId="{7370F55B-AB24-4F37-874C-410A4430E95C}">
      <dgm:prSet/>
      <dgm:spPr/>
      <dgm:t>
        <a:bodyPr/>
        <a:lstStyle/>
        <a:p>
          <a:endParaRPr lang="en-US"/>
        </a:p>
      </dgm:t>
    </dgm:pt>
    <dgm:pt modelId="{BDE841EA-A5BF-4729-AA66-38F7346E6BD1}" type="sibTrans" cxnId="{7370F55B-AB24-4F37-874C-410A4430E95C}">
      <dgm:prSet/>
      <dgm:spPr/>
      <dgm:t>
        <a:bodyPr/>
        <a:lstStyle/>
        <a:p>
          <a:endParaRPr lang="en-US"/>
        </a:p>
      </dgm:t>
    </dgm:pt>
    <dgm:pt modelId="{31235F67-2D33-4706-8D8B-CB1A50AA7D54}">
      <dgm:prSet phldrT="[Text]" custT="1"/>
      <dgm:spPr/>
      <dgm:t>
        <a:bodyPr/>
        <a:lstStyle/>
        <a:p>
          <a:r>
            <a:rPr lang="ro-RO" sz="1300" dirty="0"/>
            <a:t>Economie</a:t>
          </a:r>
          <a:endParaRPr lang="en-US" sz="1300" dirty="0"/>
        </a:p>
      </dgm:t>
    </dgm:pt>
    <dgm:pt modelId="{43648A8C-CC6F-4E4B-B90E-BE7688D99C36}" type="parTrans" cxnId="{CFD79F13-0B65-400B-8C3A-0AB9B7318D56}">
      <dgm:prSet/>
      <dgm:spPr/>
      <dgm:t>
        <a:bodyPr/>
        <a:lstStyle/>
        <a:p>
          <a:endParaRPr lang="en-US"/>
        </a:p>
      </dgm:t>
    </dgm:pt>
    <dgm:pt modelId="{40D48D16-ED50-498B-8CCC-AB531D45B7D0}" type="sibTrans" cxnId="{CFD79F13-0B65-400B-8C3A-0AB9B7318D56}">
      <dgm:prSet/>
      <dgm:spPr/>
      <dgm:t>
        <a:bodyPr/>
        <a:lstStyle/>
        <a:p>
          <a:endParaRPr lang="en-US"/>
        </a:p>
      </dgm:t>
    </dgm:pt>
    <dgm:pt modelId="{0E3855C3-425B-4F37-8C19-67B5CFB28CEC}">
      <dgm:prSet phldrT="[Text]" custT="1"/>
      <dgm:spPr/>
      <dgm:t>
        <a:bodyPr/>
        <a:lstStyle/>
        <a:p>
          <a:r>
            <a:rPr lang="ro-RO" sz="1400" dirty="0"/>
            <a:t>Agronomie</a:t>
          </a:r>
          <a:endParaRPr lang="en-US" sz="1400" dirty="0"/>
        </a:p>
      </dgm:t>
    </dgm:pt>
    <dgm:pt modelId="{FA4861B3-B877-4F3F-B76A-B3D52799FDCA}" type="parTrans" cxnId="{07899B94-F1E2-42C8-82A1-54BB06C8B031}">
      <dgm:prSet/>
      <dgm:spPr/>
      <dgm:t>
        <a:bodyPr/>
        <a:lstStyle/>
        <a:p>
          <a:endParaRPr lang="en-US"/>
        </a:p>
      </dgm:t>
    </dgm:pt>
    <dgm:pt modelId="{A268B11E-5BC0-4E65-BBE6-5DB658FD8C38}" type="sibTrans" cxnId="{07899B94-F1E2-42C8-82A1-54BB06C8B031}">
      <dgm:prSet/>
      <dgm:spPr/>
      <dgm:t>
        <a:bodyPr/>
        <a:lstStyle/>
        <a:p>
          <a:endParaRPr lang="en-US"/>
        </a:p>
      </dgm:t>
    </dgm:pt>
    <dgm:pt modelId="{83495755-3702-415B-9CB2-22FD6011CB26}">
      <dgm:prSet phldrT="[Text]" custT="1"/>
      <dgm:spPr/>
      <dgm:t>
        <a:bodyPr/>
        <a:lstStyle/>
        <a:p>
          <a:r>
            <a:rPr lang="ro-RO" sz="1200" dirty="0"/>
            <a:t>Administrație</a:t>
          </a:r>
          <a:endParaRPr lang="en-US" sz="1200" dirty="0"/>
        </a:p>
      </dgm:t>
    </dgm:pt>
    <dgm:pt modelId="{A892DAAB-AF8A-46C9-83C2-11E39DC49B41}" type="parTrans" cxnId="{5F5EDA40-2264-448C-A022-EE379990D440}">
      <dgm:prSet/>
      <dgm:spPr/>
      <dgm:t>
        <a:bodyPr/>
        <a:lstStyle/>
        <a:p>
          <a:endParaRPr lang="en-US"/>
        </a:p>
      </dgm:t>
    </dgm:pt>
    <dgm:pt modelId="{6DD8F11D-324B-4736-9FCC-9BC988FB92D5}" type="sibTrans" cxnId="{5F5EDA40-2264-448C-A022-EE379990D440}">
      <dgm:prSet/>
      <dgm:spPr/>
      <dgm:t>
        <a:bodyPr/>
        <a:lstStyle/>
        <a:p>
          <a:endParaRPr lang="en-US"/>
        </a:p>
      </dgm:t>
    </dgm:pt>
    <dgm:pt modelId="{681E8C4B-1F7C-43A4-8B24-DF9639B5B4E9}">
      <dgm:prSet phldrT="[Text]" custT="1"/>
      <dgm:spPr/>
      <dgm:t>
        <a:bodyPr/>
        <a:lstStyle/>
        <a:p>
          <a:r>
            <a:rPr lang="ro-RO" sz="1400" dirty="0"/>
            <a:t>Justiție</a:t>
          </a:r>
          <a:endParaRPr lang="en-US" sz="1400" dirty="0"/>
        </a:p>
      </dgm:t>
    </dgm:pt>
    <dgm:pt modelId="{9296535D-1553-474D-89F8-82E201D6A5B8}" type="parTrans" cxnId="{75D62F49-C897-4720-9134-DF3A4FDCCBB4}">
      <dgm:prSet/>
      <dgm:spPr/>
      <dgm:t>
        <a:bodyPr/>
        <a:lstStyle/>
        <a:p>
          <a:endParaRPr lang="en-US"/>
        </a:p>
      </dgm:t>
    </dgm:pt>
    <dgm:pt modelId="{C13EBF0A-6A54-4199-B3DA-654C80B75F9D}" type="sibTrans" cxnId="{75D62F49-C897-4720-9134-DF3A4FDCCBB4}">
      <dgm:prSet/>
      <dgm:spPr/>
      <dgm:t>
        <a:bodyPr/>
        <a:lstStyle/>
        <a:p>
          <a:endParaRPr lang="en-US"/>
        </a:p>
      </dgm:t>
    </dgm:pt>
    <dgm:pt modelId="{82A36BB8-B6F1-457B-883F-7B8B071505B2}">
      <dgm:prSet phldrT="[Text]" custT="1"/>
      <dgm:spPr/>
      <dgm:t>
        <a:bodyPr/>
        <a:lstStyle/>
        <a:p>
          <a:r>
            <a:rPr lang="ro-RO" sz="1400" dirty="0"/>
            <a:t>Muncă</a:t>
          </a:r>
          <a:endParaRPr lang="en-US" sz="1400" dirty="0"/>
        </a:p>
      </dgm:t>
    </dgm:pt>
    <dgm:pt modelId="{40C75D48-67E4-4285-94A9-94A3B4F944C9}" type="parTrans" cxnId="{DB7F3742-F6B5-49C5-9970-3A2FA643B7CA}">
      <dgm:prSet/>
      <dgm:spPr/>
      <dgm:t>
        <a:bodyPr/>
        <a:lstStyle/>
        <a:p>
          <a:endParaRPr lang="en-US"/>
        </a:p>
      </dgm:t>
    </dgm:pt>
    <dgm:pt modelId="{17F25D7F-3980-4923-A2CC-2CA4BD253371}" type="sibTrans" cxnId="{DB7F3742-F6B5-49C5-9970-3A2FA643B7CA}">
      <dgm:prSet/>
      <dgm:spPr/>
      <dgm:t>
        <a:bodyPr/>
        <a:lstStyle/>
        <a:p>
          <a:endParaRPr lang="en-US"/>
        </a:p>
      </dgm:t>
    </dgm:pt>
    <dgm:pt modelId="{DCBA5618-E736-42D5-BC94-8F19441121BD}">
      <dgm:prSet phldrT="[Text]" custT="1"/>
      <dgm:spPr/>
      <dgm:t>
        <a:bodyPr/>
        <a:lstStyle/>
        <a:p>
          <a:r>
            <a:rPr lang="ro-RO" sz="1400" dirty="0"/>
            <a:t>Sănătate</a:t>
          </a:r>
          <a:endParaRPr lang="en-US" sz="1400" dirty="0"/>
        </a:p>
      </dgm:t>
    </dgm:pt>
    <dgm:pt modelId="{1DC0F6BD-711F-41AA-B8E0-AE14C3DD4864}" type="parTrans" cxnId="{3ABB553E-5400-4D66-888F-52F6CAADAB5C}">
      <dgm:prSet/>
      <dgm:spPr/>
      <dgm:t>
        <a:bodyPr/>
        <a:lstStyle/>
        <a:p>
          <a:endParaRPr lang="en-US"/>
        </a:p>
      </dgm:t>
    </dgm:pt>
    <dgm:pt modelId="{F5C1FBE3-E73F-43D8-9E99-97224BE6EA04}" type="sibTrans" cxnId="{3ABB553E-5400-4D66-888F-52F6CAADAB5C}">
      <dgm:prSet/>
      <dgm:spPr/>
      <dgm:t>
        <a:bodyPr/>
        <a:lstStyle/>
        <a:p>
          <a:endParaRPr lang="en-US"/>
        </a:p>
      </dgm:t>
    </dgm:pt>
    <dgm:pt modelId="{E1183147-8AE4-4D51-8E15-26D58A27FBE0}">
      <dgm:prSet phldrT="[Text]" custT="1"/>
      <dgm:spPr/>
      <dgm:t>
        <a:bodyPr/>
        <a:lstStyle/>
        <a:p>
          <a:r>
            <a:rPr lang="ro-RO" sz="1400" dirty="0"/>
            <a:t>Mediu</a:t>
          </a:r>
          <a:endParaRPr lang="en-US" sz="1400" dirty="0"/>
        </a:p>
      </dgm:t>
    </dgm:pt>
    <dgm:pt modelId="{031F0CC5-F9DF-4B9A-BFA8-37EA266BA944}" type="parTrans" cxnId="{1E561F36-5BB4-46A2-A3B8-B586E14F3F86}">
      <dgm:prSet/>
      <dgm:spPr/>
      <dgm:t>
        <a:bodyPr/>
        <a:lstStyle/>
        <a:p>
          <a:endParaRPr lang="en-US" dirty="0"/>
        </a:p>
      </dgm:t>
    </dgm:pt>
    <dgm:pt modelId="{EF659A1F-0ECD-47C8-8A46-7CB805FCD5A1}" type="sibTrans" cxnId="{1E561F36-5BB4-46A2-A3B8-B586E14F3F86}">
      <dgm:prSet/>
      <dgm:spPr/>
      <dgm:t>
        <a:bodyPr/>
        <a:lstStyle/>
        <a:p>
          <a:endParaRPr lang="en-US"/>
        </a:p>
      </dgm:t>
    </dgm:pt>
    <dgm:pt modelId="{EAA47E31-81D9-4585-9F17-55EF301B123B}">
      <dgm:prSet phldrT="[Text]" custScaleX="153966"/>
      <dgm:spPr/>
      <dgm:t>
        <a:bodyPr/>
        <a:lstStyle/>
        <a:p>
          <a:endParaRPr lang="en-US"/>
        </a:p>
      </dgm:t>
    </dgm:pt>
    <dgm:pt modelId="{890B5E4C-3551-4684-9BDA-C00AD6B055CF}" type="parTrans" cxnId="{B311F81A-FCFC-49A8-A291-84D2D3891BC1}">
      <dgm:prSet custScaleX="189350"/>
      <dgm:spPr/>
      <dgm:t>
        <a:bodyPr/>
        <a:lstStyle/>
        <a:p>
          <a:endParaRPr lang="en-US"/>
        </a:p>
      </dgm:t>
    </dgm:pt>
    <dgm:pt modelId="{3E45B528-02C5-4E54-A183-F1CD2DC0814F}" type="sibTrans" cxnId="{B311F81A-FCFC-49A8-A291-84D2D3891BC1}">
      <dgm:prSet/>
      <dgm:spPr/>
      <dgm:t>
        <a:bodyPr/>
        <a:lstStyle/>
        <a:p>
          <a:endParaRPr lang="en-US"/>
        </a:p>
      </dgm:t>
    </dgm:pt>
    <dgm:pt modelId="{BE8D47A7-DA02-4937-8D89-60630BCDB8C2}">
      <dgm:prSet phldrT="[Text]" custScaleX="153966"/>
      <dgm:spPr/>
      <dgm:t>
        <a:bodyPr/>
        <a:lstStyle/>
        <a:p>
          <a:endParaRPr lang="en-US"/>
        </a:p>
      </dgm:t>
    </dgm:pt>
    <dgm:pt modelId="{5428CB8E-C2AE-44D6-A2F7-317856778B2D}" type="parTrans" cxnId="{8ABDF9C3-6E36-40DE-BDE8-7CDD103D224E}">
      <dgm:prSet custScaleX="189350"/>
      <dgm:spPr/>
      <dgm:t>
        <a:bodyPr/>
        <a:lstStyle/>
        <a:p>
          <a:endParaRPr lang="en-US"/>
        </a:p>
      </dgm:t>
    </dgm:pt>
    <dgm:pt modelId="{DADAA48D-0276-4D8D-9099-3E6F6E6E4B5F}" type="sibTrans" cxnId="{8ABDF9C3-6E36-40DE-BDE8-7CDD103D224E}">
      <dgm:prSet/>
      <dgm:spPr/>
      <dgm:t>
        <a:bodyPr/>
        <a:lstStyle/>
        <a:p>
          <a:endParaRPr lang="en-US"/>
        </a:p>
      </dgm:t>
    </dgm:pt>
    <dgm:pt modelId="{11B65A30-59A8-43D7-9CB2-A5FB90713620}">
      <dgm:prSet custScaleX="123074" custRadScaleRad="110082" custRadScaleInc="76390"/>
      <dgm:spPr/>
      <dgm:t>
        <a:bodyPr/>
        <a:lstStyle/>
        <a:p>
          <a:endParaRPr lang="en-US"/>
        </a:p>
      </dgm:t>
    </dgm:pt>
    <dgm:pt modelId="{AFD92A45-FA14-454F-8A40-E6DBF397449B}" type="parTrans" cxnId="{558371A9-729F-46FB-8E76-2773B97F4B6B}">
      <dgm:prSet custScaleX="196996"/>
      <dgm:spPr/>
      <dgm:t>
        <a:bodyPr/>
        <a:lstStyle/>
        <a:p>
          <a:endParaRPr lang="en-US"/>
        </a:p>
      </dgm:t>
    </dgm:pt>
    <dgm:pt modelId="{B2080337-2FB3-42F9-BE78-61952B6ADC23}" type="sibTrans" cxnId="{558371A9-729F-46FB-8E76-2773B97F4B6B}">
      <dgm:prSet/>
      <dgm:spPr/>
      <dgm:t>
        <a:bodyPr/>
        <a:lstStyle/>
        <a:p>
          <a:endParaRPr lang="en-US"/>
        </a:p>
      </dgm:t>
    </dgm:pt>
    <dgm:pt modelId="{666BE601-441A-4437-A6CF-BF7B1084A224}">
      <dgm:prSet custT="1"/>
      <dgm:spPr/>
      <dgm:t>
        <a:bodyPr/>
        <a:lstStyle/>
        <a:p>
          <a:r>
            <a:rPr lang="en-US" sz="1200" dirty="0" err="1" smtClean="0"/>
            <a:t>Educa</a:t>
          </a:r>
          <a:r>
            <a:rPr lang="ro-RO" sz="1200" dirty="0" smtClean="0"/>
            <a:t>ție</a:t>
          </a:r>
          <a:endParaRPr lang="en-US" sz="1200" dirty="0"/>
        </a:p>
      </dgm:t>
    </dgm:pt>
    <dgm:pt modelId="{90BCC316-CBD9-43DF-8C02-93532410D8FD}" type="parTrans" cxnId="{F6AD4F48-ACE1-443B-B5B6-2BE519BA618B}">
      <dgm:prSet/>
      <dgm:spPr/>
      <dgm:t>
        <a:bodyPr/>
        <a:lstStyle/>
        <a:p>
          <a:endParaRPr lang="en-US"/>
        </a:p>
      </dgm:t>
    </dgm:pt>
    <dgm:pt modelId="{E22C9BEB-9096-45D5-B38B-223802EF25B0}" type="sibTrans" cxnId="{F6AD4F48-ACE1-443B-B5B6-2BE519BA618B}">
      <dgm:prSet/>
      <dgm:spPr/>
      <dgm:t>
        <a:bodyPr/>
        <a:lstStyle/>
        <a:p>
          <a:endParaRPr lang="en-US"/>
        </a:p>
      </dgm:t>
    </dgm:pt>
    <dgm:pt modelId="{5BAFC2DA-C7F2-48EA-8BC2-728B1403A5C6}" type="pres">
      <dgm:prSet presAssocID="{F2468F1E-2C65-44D2-88C6-3A01B64E417E}" presName="Name0" presStyleCnt="0">
        <dgm:presLayoutVars>
          <dgm:chMax val="1"/>
          <dgm:dir/>
          <dgm:animLvl val="ctr"/>
          <dgm:resizeHandles val="exact"/>
        </dgm:presLayoutVars>
      </dgm:prSet>
      <dgm:spPr/>
      <dgm:t>
        <a:bodyPr/>
        <a:lstStyle/>
        <a:p>
          <a:endParaRPr lang="en-US"/>
        </a:p>
      </dgm:t>
    </dgm:pt>
    <dgm:pt modelId="{F5A7B0BF-1B8A-4C1A-9C21-46675B5008F5}" type="pres">
      <dgm:prSet presAssocID="{64F91456-F984-42EC-95AA-4002919DF5AF}" presName="centerShape" presStyleLbl="node0" presStyleIdx="0" presStyleCnt="1" custScaleX="204579" custScaleY="209144" custLinFactNeighborX="-1338" custLinFactNeighborY="667"/>
      <dgm:spPr/>
      <dgm:t>
        <a:bodyPr/>
        <a:lstStyle/>
        <a:p>
          <a:endParaRPr lang="en-US"/>
        </a:p>
      </dgm:t>
    </dgm:pt>
    <dgm:pt modelId="{30265FC0-D6DE-4A8A-8955-9C50C03A4A35}" type="pres">
      <dgm:prSet presAssocID="{031F0CC5-F9DF-4B9A-BFA8-37EA266BA944}" presName="parTrans" presStyleLbl="sibTrans2D1" presStyleIdx="0" presStyleCnt="11" custScaleX="192156"/>
      <dgm:spPr/>
      <dgm:t>
        <a:bodyPr/>
        <a:lstStyle/>
        <a:p>
          <a:endParaRPr lang="en-US"/>
        </a:p>
      </dgm:t>
    </dgm:pt>
    <dgm:pt modelId="{61E90602-FC89-4CC3-80E8-3485E3046B5B}" type="pres">
      <dgm:prSet presAssocID="{031F0CC5-F9DF-4B9A-BFA8-37EA266BA944}" presName="connectorText" presStyleLbl="sibTrans2D1" presStyleIdx="0" presStyleCnt="11"/>
      <dgm:spPr/>
      <dgm:t>
        <a:bodyPr/>
        <a:lstStyle/>
        <a:p>
          <a:endParaRPr lang="en-US"/>
        </a:p>
      </dgm:t>
    </dgm:pt>
    <dgm:pt modelId="{D93DF301-C42D-40E3-A5DD-76A9E4A44D56}" type="pres">
      <dgm:prSet presAssocID="{E1183147-8AE4-4D51-8E15-26D58A27FBE0}" presName="node" presStyleLbl="node1" presStyleIdx="0" presStyleCnt="11" custScaleY="91169" custRadScaleRad="82704" custRadScaleInc="-11334">
        <dgm:presLayoutVars>
          <dgm:bulletEnabled val="1"/>
        </dgm:presLayoutVars>
      </dgm:prSet>
      <dgm:spPr/>
      <dgm:t>
        <a:bodyPr/>
        <a:lstStyle/>
        <a:p>
          <a:endParaRPr lang="en-US"/>
        </a:p>
      </dgm:t>
    </dgm:pt>
    <dgm:pt modelId="{BD7FFD77-3F1D-4A57-A9F7-3B51500F8E86}" type="pres">
      <dgm:prSet presAssocID="{017E9CEC-F8A2-4F6C-9A41-79BB16A615C9}" presName="parTrans" presStyleLbl="sibTrans2D1" presStyleIdx="1" presStyleCnt="11" custScaleX="189350"/>
      <dgm:spPr/>
      <dgm:t>
        <a:bodyPr/>
        <a:lstStyle/>
        <a:p>
          <a:endParaRPr lang="en-US"/>
        </a:p>
      </dgm:t>
    </dgm:pt>
    <dgm:pt modelId="{0E26D73D-BA0B-4727-8C8C-73294EBDE993}" type="pres">
      <dgm:prSet presAssocID="{017E9CEC-F8A2-4F6C-9A41-79BB16A615C9}" presName="connectorText" presStyleLbl="sibTrans2D1" presStyleIdx="1" presStyleCnt="11"/>
      <dgm:spPr/>
      <dgm:t>
        <a:bodyPr/>
        <a:lstStyle/>
        <a:p>
          <a:endParaRPr lang="en-US"/>
        </a:p>
      </dgm:t>
    </dgm:pt>
    <dgm:pt modelId="{D8289A3A-EA7B-44FA-B3ED-205EAE385D81}" type="pres">
      <dgm:prSet presAssocID="{E33E4FDE-2873-4B68-9AEC-643AFB538C81}" presName="node" presStyleLbl="node1" presStyleIdx="1" presStyleCnt="11" custScaleX="153966" custRadScaleRad="93970" custRadScaleInc="28743">
        <dgm:presLayoutVars>
          <dgm:bulletEnabled val="1"/>
        </dgm:presLayoutVars>
      </dgm:prSet>
      <dgm:spPr/>
      <dgm:t>
        <a:bodyPr/>
        <a:lstStyle/>
        <a:p>
          <a:endParaRPr lang="en-US"/>
        </a:p>
      </dgm:t>
    </dgm:pt>
    <dgm:pt modelId="{6D332062-496D-41EB-809A-68F33DD0CCE7}" type="pres">
      <dgm:prSet presAssocID="{7D265DAD-0AB4-411D-8009-B7FED63D9E34}" presName="parTrans" presStyleLbl="sibTrans2D1" presStyleIdx="2" presStyleCnt="11" custScaleX="196996" custLinFactNeighborX="4786"/>
      <dgm:spPr/>
      <dgm:t>
        <a:bodyPr/>
        <a:lstStyle/>
        <a:p>
          <a:endParaRPr lang="en-US"/>
        </a:p>
      </dgm:t>
    </dgm:pt>
    <dgm:pt modelId="{A5433117-F4BF-48F1-A3EF-0C636AA71D62}" type="pres">
      <dgm:prSet presAssocID="{7D265DAD-0AB4-411D-8009-B7FED63D9E34}" presName="connectorText" presStyleLbl="sibTrans2D1" presStyleIdx="2" presStyleCnt="11"/>
      <dgm:spPr/>
      <dgm:t>
        <a:bodyPr/>
        <a:lstStyle/>
        <a:p>
          <a:endParaRPr lang="en-US"/>
        </a:p>
      </dgm:t>
    </dgm:pt>
    <dgm:pt modelId="{E3312B44-83B0-4DE1-BE47-159B9391D839}" type="pres">
      <dgm:prSet presAssocID="{F06AFB49-E4C2-4761-83AC-9153A13A16A5}" presName="node" presStyleLbl="node1" presStyleIdx="2" presStyleCnt="11" custScaleX="123074" custRadScaleRad="111571" custRadScaleInc="49332">
        <dgm:presLayoutVars>
          <dgm:bulletEnabled val="1"/>
        </dgm:presLayoutVars>
      </dgm:prSet>
      <dgm:spPr/>
      <dgm:t>
        <a:bodyPr/>
        <a:lstStyle/>
        <a:p>
          <a:endParaRPr lang="en-US"/>
        </a:p>
      </dgm:t>
    </dgm:pt>
    <dgm:pt modelId="{07B3647C-27FD-4B4A-BF33-AF513E3746A2}" type="pres">
      <dgm:prSet presAssocID="{2162A2BF-A589-47AD-885E-49D9864E7C35}" presName="parTrans" presStyleLbl="sibTrans2D1" presStyleIdx="3" presStyleCnt="11" custScaleX="182464" custLinFactNeighborX="-5208"/>
      <dgm:spPr/>
      <dgm:t>
        <a:bodyPr/>
        <a:lstStyle/>
        <a:p>
          <a:endParaRPr lang="en-US"/>
        </a:p>
      </dgm:t>
    </dgm:pt>
    <dgm:pt modelId="{99EDF5E3-6E01-41E9-8EF6-25E6AD0EC235}" type="pres">
      <dgm:prSet presAssocID="{2162A2BF-A589-47AD-885E-49D9864E7C35}" presName="connectorText" presStyleLbl="sibTrans2D1" presStyleIdx="3" presStyleCnt="11"/>
      <dgm:spPr/>
      <dgm:t>
        <a:bodyPr/>
        <a:lstStyle/>
        <a:p>
          <a:endParaRPr lang="en-US"/>
        </a:p>
      </dgm:t>
    </dgm:pt>
    <dgm:pt modelId="{441AC3BA-01E1-4E80-99C1-99A784F63EF8}" type="pres">
      <dgm:prSet presAssocID="{974EF7D6-9AEA-4A25-B60F-D4C5026703F5}" presName="node" presStyleLbl="node1" presStyleIdx="3" presStyleCnt="11" custScaleX="115896" custRadScaleRad="106692" custRadScaleInc="13311">
        <dgm:presLayoutVars>
          <dgm:bulletEnabled val="1"/>
        </dgm:presLayoutVars>
      </dgm:prSet>
      <dgm:spPr/>
      <dgm:t>
        <a:bodyPr/>
        <a:lstStyle/>
        <a:p>
          <a:endParaRPr lang="en-US"/>
        </a:p>
      </dgm:t>
    </dgm:pt>
    <dgm:pt modelId="{77FB7DAE-301D-46D4-9245-02D6745DF1AF}" type="pres">
      <dgm:prSet presAssocID="{43648A8C-CC6F-4E4B-B90E-BE7688D99C36}" presName="parTrans" presStyleLbl="sibTrans2D1" presStyleIdx="4" presStyleCnt="11" custScaleX="173034" custLinFactNeighborX="-13687" custLinFactNeighborY="3172"/>
      <dgm:spPr/>
      <dgm:t>
        <a:bodyPr/>
        <a:lstStyle/>
        <a:p>
          <a:endParaRPr lang="en-US"/>
        </a:p>
      </dgm:t>
    </dgm:pt>
    <dgm:pt modelId="{B423DA5B-E73E-42E1-AC28-67549A19B764}" type="pres">
      <dgm:prSet presAssocID="{43648A8C-CC6F-4E4B-B90E-BE7688D99C36}" presName="connectorText" presStyleLbl="sibTrans2D1" presStyleIdx="4" presStyleCnt="11"/>
      <dgm:spPr/>
      <dgm:t>
        <a:bodyPr/>
        <a:lstStyle/>
        <a:p>
          <a:endParaRPr lang="en-US"/>
        </a:p>
      </dgm:t>
    </dgm:pt>
    <dgm:pt modelId="{FBB5CB00-EF8D-4DD2-8695-C5596B85A272}" type="pres">
      <dgm:prSet presAssocID="{31235F67-2D33-4706-8D8B-CB1A50AA7D54}" presName="node" presStyleLbl="node1" presStyleIdx="4" presStyleCnt="11" custScaleX="143812" custRadScaleRad="107492" custRadScaleInc="-33426">
        <dgm:presLayoutVars>
          <dgm:bulletEnabled val="1"/>
        </dgm:presLayoutVars>
      </dgm:prSet>
      <dgm:spPr/>
      <dgm:t>
        <a:bodyPr/>
        <a:lstStyle/>
        <a:p>
          <a:endParaRPr lang="en-US"/>
        </a:p>
      </dgm:t>
    </dgm:pt>
    <dgm:pt modelId="{813BB67A-CDF0-4C37-A00E-6ABBCBBD71D1}" type="pres">
      <dgm:prSet presAssocID="{FA4861B3-B877-4F3F-B76A-B3D52799FDCA}" presName="parTrans" presStyleLbl="sibTrans2D1" presStyleIdx="5" presStyleCnt="11" custScaleX="183104" custLinFactNeighborY="-3172"/>
      <dgm:spPr/>
      <dgm:t>
        <a:bodyPr/>
        <a:lstStyle/>
        <a:p>
          <a:endParaRPr lang="en-US"/>
        </a:p>
      </dgm:t>
    </dgm:pt>
    <dgm:pt modelId="{F28934C9-CCC9-4974-B1B9-1284DECCD1C6}" type="pres">
      <dgm:prSet presAssocID="{FA4861B3-B877-4F3F-B76A-B3D52799FDCA}" presName="connectorText" presStyleLbl="sibTrans2D1" presStyleIdx="5" presStyleCnt="11"/>
      <dgm:spPr/>
      <dgm:t>
        <a:bodyPr/>
        <a:lstStyle/>
        <a:p>
          <a:endParaRPr lang="en-US"/>
        </a:p>
      </dgm:t>
    </dgm:pt>
    <dgm:pt modelId="{D883EC84-BE56-4A87-A82A-59C6C12F498E}" type="pres">
      <dgm:prSet presAssocID="{0E3855C3-425B-4F37-8C19-67B5CFB28CEC}" presName="node" presStyleLbl="node1" presStyleIdx="5" presStyleCnt="11" custScaleX="177075" custRadScaleRad="100011" custRadScaleInc="4760">
        <dgm:presLayoutVars>
          <dgm:bulletEnabled val="1"/>
        </dgm:presLayoutVars>
      </dgm:prSet>
      <dgm:spPr/>
      <dgm:t>
        <a:bodyPr/>
        <a:lstStyle/>
        <a:p>
          <a:endParaRPr lang="en-US"/>
        </a:p>
      </dgm:t>
    </dgm:pt>
    <dgm:pt modelId="{D53DC4F7-B742-4DC2-8D98-91964BBA07BD}" type="pres">
      <dgm:prSet presAssocID="{A892DAAB-AF8A-46C9-83C2-11E39DC49B41}" presName="parTrans" presStyleLbl="sibTrans2D1" presStyleIdx="6" presStyleCnt="11" custScaleX="201542" custLinFactNeighborX="4126" custLinFactNeighborY="12688"/>
      <dgm:spPr/>
      <dgm:t>
        <a:bodyPr/>
        <a:lstStyle/>
        <a:p>
          <a:endParaRPr lang="en-US"/>
        </a:p>
      </dgm:t>
    </dgm:pt>
    <dgm:pt modelId="{2883BD4C-E4F2-430A-859A-4519E1816E0E}" type="pres">
      <dgm:prSet presAssocID="{A892DAAB-AF8A-46C9-83C2-11E39DC49B41}" presName="connectorText" presStyleLbl="sibTrans2D1" presStyleIdx="6" presStyleCnt="11"/>
      <dgm:spPr/>
      <dgm:t>
        <a:bodyPr/>
        <a:lstStyle/>
        <a:p>
          <a:endParaRPr lang="en-US"/>
        </a:p>
      </dgm:t>
    </dgm:pt>
    <dgm:pt modelId="{9D0C529E-B4D5-4CA2-BF82-523C73ED4D75}" type="pres">
      <dgm:prSet presAssocID="{83495755-3702-415B-9CB2-22FD6011CB26}" presName="node" presStyleLbl="node1" presStyleIdx="6" presStyleCnt="11" custScaleX="166534" custRadScaleRad="106622" custRadScaleInc="71950">
        <dgm:presLayoutVars>
          <dgm:bulletEnabled val="1"/>
        </dgm:presLayoutVars>
      </dgm:prSet>
      <dgm:spPr/>
      <dgm:t>
        <a:bodyPr/>
        <a:lstStyle/>
        <a:p>
          <a:endParaRPr lang="en-US"/>
        </a:p>
      </dgm:t>
    </dgm:pt>
    <dgm:pt modelId="{AE35E170-D5AE-455A-B6AF-CC7E6C5C31BA}" type="pres">
      <dgm:prSet presAssocID="{9296535D-1553-474D-89F8-82E201D6A5B8}" presName="parTrans" presStyleLbl="sibTrans2D1" presStyleIdx="7" presStyleCnt="11" custScaleX="194683" custLinFactNeighborX="-2697"/>
      <dgm:spPr/>
      <dgm:t>
        <a:bodyPr/>
        <a:lstStyle/>
        <a:p>
          <a:endParaRPr lang="en-US"/>
        </a:p>
      </dgm:t>
    </dgm:pt>
    <dgm:pt modelId="{533EFD1F-2A1A-4E83-9358-472854D43896}" type="pres">
      <dgm:prSet presAssocID="{9296535D-1553-474D-89F8-82E201D6A5B8}" presName="connectorText" presStyleLbl="sibTrans2D1" presStyleIdx="7" presStyleCnt="11"/>
      <dgm:spPr/>
      <dgm:t>
        <a:bodyPr/>
        <a:lstStyle/>
        <a:p>
          <a:endParaRPr lang="en-US"/>
        </a:p>
      </dgm:t>
    </dgm:pt>
    <dgm:pt modelId="{E9D277AB-FF47-4E0F-A89B-8009575A1682}" type="pres">
      <dgm:prSet presAssocID="{681E8C4B-1F7C-43A4-8B24-DF9639B5B4E9}" presName="node" presStyleLbl="node1" presStyleIdx="7" presStyleCnt="11" custScaleX="133241" custRadScaleRad="114167" custRadScaleInc="50956">
        <dgm:presLayoutVars>
          <dgm:bulletEnabled val="1"/>
        </dgm:presLayoutVars>
      </dgm:prSet>
      <dgm:spPr/>
      <dgm:t>
        <a:bodyPr/>
        <a:lstStyle/>
        <a:p>
          <a:endParaRPr lang="en-US"/>
        </a:p>
      </dgm:t>
    </dgm:pt>
    <dgm:pt modelId="{C6E68B2B-D614-4D5B-9058-B8F348FD8490}" type="pres">
      <dgm:prSet presAssocID="{40C75D48-67E4-4285-94A9-94A3B4F944C9}" presName="parTrans" presStyleLbl="sibTrans2D1" presStyleIdx="8" presStyleCnt="11" custScaleX="194437" custLinFactNeighborX="-2790"/>
      <dgm:spPr/>
      <dgm:t>
        <a:bodyPr/>
        <a:lstStyle/>
        <a:p>
          <a:endParaRPr lang="en-US"/>
        </a:p>
      </dgm:t>
    </dgm:pt>
    <dgm:pt modelId="{C7479104-847C-46F5-B04C-4EAD9C052B93}" type="pres">
      <dgm:prSet presAssocID="{40C75D48-67E4-4285-94A9-94A3B4F944C9}" presName="connectorText" presStyleLbl="sibTrans2D1" presStyleIdx="8" presStyleCnt="11"/>
      <dgm:spPr/>
      <dgm:t>
        <a:bodyPr/>
        <a:lstStyle/>
        <a:p>
          <a:endParaRPr lang="en-US"/>
        </a:p>
      </dgm:t>
    </dgm:pt>
    <dgm:pt modelId="{E262AB59-D2DB-41FE-86E3-59D4ECBCD7DA}" type="pres">
      <dgm:prSet presAssocID="{82A36BB8-B6F1-457B-883F-7B8B071505B2}" presName="node" presStyleLbl="node1" presStyleIdx="8" presStyleCnt="11" custScaleX="140643" custRadScaleRad="113793" custRadScaleInc="-11588">
        <dgm:presLayoutVars>
          <dgm:bulletEnabled val="1"/>
        </dgm:presLayoutVars>
      </dgm:prSet>
      <dgm:spPr/>
      <dgm:t>
        <a:bodyPr/>
        <a:lstStyle/>
        <a:p>
          <a:endParaRPr lang="en-US"/>
        </a:p>
      </dgm:t>
    </dgm:pt>
    <dgm:pt modelId="{B441CFF8-08BC-4F07-81F7-986454BB430F}" type="pres">
      <dgm:prSet presAssocID="{1DC0F6BD-711F-41AA-B8E0-AE14C3DD4864}" presName="parTrans" presStyleLbl="sibTrans2D1" presStyleIdx="9" presStyleCnt="11" custScaleX="198414" custLinFactNeighborX="-6498"/>
      <dgm:spPr/>
      <dgm:t>
        <a:bodyPr/>
        <a:lstStyle/>
        <a:p>
          <a:endParaRPr lang="en-US"/>
        </a:p>
      </dgm:t>
    </dgm:pt>
    <dgm:pt modelId="{0AC6C958-A58F-40B3-A0B7-AD7CC340DD88}" type="pres">
      <dgm:prSet presAssocID="{1DC0F6BD-711F-41AA-B8E0-AE14C3DD4864}" presName="connectorText" presStyleLbl="sibTrans2D1" presStyleIdx="9" presStyleCnt="11"/>
      <dgm:spPr/>
      <dgm:t>
        <a:bodyPr/>
        <a:lstStyle/>
        <a:p>
          <a:endParaRPr lang="en-US"/>
        </a:p>
      </dgm:t>
    </dgm:pt>
    <dgm:pt modelId="{B25FD463-967D-444C-B172-950B6EC925F0}" type="pres">
      <dgm:prSet presAssocID="{DCBA5618-E736-42D5-BC94-8F19441121BD}" presName="node" presStyleLbl="node1" presStyleIdx="9" presStyleCnt="11" custScaleX="137383" custRadScaleRad="105406" custRadScaleInc="-51652">
        <dgm:presLayoutVars>
          <dgm:bulletEnabled val="1"/>
        </dgm:presLayoutVars>
      </dgm:prSet>
      <dgm:spPr/>
      <dgm:t>
        <a:bodyPr/>
        <a:lstStyle/>
        <a:p>
          <a:endParaRPr lang="en-US"/>
        </a:p>
      </dgm:t>
    </dgm:pt>
    <dgm:pt modelId="{16FC200E-07BC-431D-B83B-B114FDCF9CDA}" type="pres">
      <dgm:prSet presAssocID="{90BCC316-CBD9-43DF-8C02-93532410D8FD}" presName="parTrans" presStyleLbl="sibTrans2D1" presStyleIdx="10" presStyleCnt="11" custScaleX="151738" custLinFactNeighborX="5994" custLinFactNeighborY="10631" custRadScaleRad="133857" custRadScaleInc="-2147483648"/>
      <dgm:spPr/>
      <dgm:t>
        <a:bodyPr/>
        <a:lstStyle/>
        <a:p>
          <a:endParaRPr lang="en-US"/>
        </a:p>
      </dgm:t>
    </dgm:pt>
    <dgm:pt modelId="{18FDDB65-504F-49D6-B064-3ED1EF4861B9}" type="pres">
      <dgm:prSet presAssocID="{90BCC316-CBD9-43DF-8C02-93532410D8FD}" presName="connectorText" presStyleLbl="sibTrans2D1" presStyleIdx="10" presStyleCnt="11"/>
      <dgm:spPr/>
      <dgm:t>
        <a:bodyPr/>
        <a:lstStyle/>
        <a:p>
          <a:endParaRPr lang="en-US"/>
        </a:p>
      </dgm:t>
    </dgm:pt>
    <dgm:pt modelId="{C2467481-9D29-4F68-BCF8-43AA0529D145}" type="pres">
      <dgm:prSet presAssocID="{666BE601-441A-4437-A6CF-BF7B1084A224}" presName="node" presStyleLbl="node1" presStyleIdx="10" presStyleCnt="11" custScaleX="149004" custScaleY="88745" custRadScaleRad="96163" custRadScaleInc="-56933">
        <dgm:presLayoutVars>
          <dgm:bulletEnabled val="1"/>
        </dgm:presLayoutVars>
      </dgm:prSet>
      <dgm:spPr/>
      <dgm:t>
        <a:bodyPr/>
        <a:lstStyle/>
        <a:p>
          <a:endParaRPr lang="en-US"/>
        </a:p>
      </dgm:t>
    </dgm:pt>
  </dgm:ptLst>
  <dgm:cxnLst>
    <dgm:cxn modelId="{0E51D0EF-D0A4-4730-BF5A-5BF541B2F83D}" type="presOf" srcId="{FA4861B3-B877-4F3F-B76A-B3D52799FDCA}" destId="{F28934C9-CCC9-4974-B1B9-1284DECCD1C6}" srcOrd="1" destOrd="0" presId="urn:microsoft.com/office/officeart/2005/8/layout/radial5"/>
    <dgm:cxn modelId="{09C22DFE-984A-4B81-B2E5-372E28DCCFA1}" type="presOf" srcId="{666BE601-441A-4437-A6CF-BF7B1084A224}" destId="{C2467481-9D29-4F68-BCF8-43AA0529D145}" srcOrd="0" destOrd="0" presId="urn:microsoft.com/office/officeart/2005/8/layout/radial5"/>
    <dgm:cxn modelId="{BB701821-BA18-4391-8611-30DDDBD3E445}" type="presOf" srcId="{FA4861B3-B877-4F3F-B76A-B3D52799FDCA}" destId="{813BB67A-CDF0-4C37-A00E-6ABBCBBD71D1}" srcOrd="0" destOrd="0" presId="urn:microsoft.com/office/officeart/2005/8/layout/radial5"/>
    <dgm:cxn modelId="{2FC277BB-765A-4B6F-BF01-DE7C054CCC2E}" type="presOf" srcId="{DCBA5618-E736-42D5-BC94-8F19441121BD}" destId="{B25FD463-967D-444C-B172-950B6EC925F0}" srcOrd="0" destOrd="0" presId="urn:microsoft.com/office/officeart/2005/8/layout/radial5"/>
    <dgm:cxn modelId="{6C99BE4D-0D2E-4E26-980F-591E9F37FEAB}" type="presOf" srcId="{E33E4FDE-2873-4B68-9AEC-643AFB538C81}" destId="{D8289A3A-EA7B-44FA-B3ED-205EAE385D81}" srcOrd="0" destOrd="0" presId="urn:microsoft.com/office/officeart/2005/8/layout/radial5"/>
    <dgm:cxn modelId="{693EB1F6-655F-4D7D-87CF-1F1CA97046CC}" type="presOf" srcId="{F2468F1E-2C65-44D2-88C6-3A01B64E417E}" destId="{5BAFC2DA-C7F2-48EA-8BC2-728B1403A5C6}" srcOrd="0" destOrd="0" presId="urn:microsoft.com/office/officeart/2005/8/layout/radial5"/>
    <dgm:cxn modelId="{86489B13-B9B7-4737-B82B-11A282590271}" type="presOf" srcId="{681E8C4B-1F7C-43A4-8B24-DF9639B5B4E9}" destId="{E9D277AB-FF47-4E0F-A89B-8009575A1682}" srcOrd="0" destOrd="0" presId="urn:microsoft.com/office/officeart/2005/8/layout/radial5"/>
    <dgm:cxn modelId="{2FD3B730-027C-4E40-A0F7-0F9200B86D46}" type="presOf" srcId="{017E9CEC-F8A2-4F6C-9A41-79BB16A615C9}" destId="{0E26D73D-BA0B-4727-8C8C-73294EBDE993}" srcOrd="1" destOrd="0" presId="urn:microsoft.com/office/officeart/2005/8/layout/radial5"/>
    <dgm:cxn modelId="{8ABDF9C3-6E36-40DE-BDE8-7CDD103D224E}" srcId="{F2468F1E-2C65-44D2-88C6-3A01B64E417E}" destId="{BE8D47A7-DA02-4937-8D89-60630BCDB8C2}" srcOrd="2" destOrd="0" parTransId="{5428CB8E-C2AE-44D6-A2F7-317856778B2D}" sibTransId="{DADAA48D-0276-4D8D-9099-3E6F6E6E4B5F}"/>
    <dgm:cxn modelId="{CFD79F13-0B65-400B-8C3A-0AB9B7318D56}" srcId="{64F91456-F984-42EC-95AA-4002919DF5AF}" destId="{31235F67-2D33-4706-8D8B-CB1A50AA7D54}" srcOrd="4" destOrd="0" parTransId="{43648A8C-CC6F-4E4B-B90E-BE7688D99C36}" sibTransId="{40D48D16-ED50-498B-8CCC-AB531D45B7D0}"/>
    <dgm:cxn modelId="{15585D8B-65D7-4567-8C9E-EDA6D9C992E7}" type="presOf" srcId="{E1183147-8AE4-4D51-8E15-26D58A27FBE0}" destId="{D93DF301-C42D-40E3-A5DD-76A9E4A44D56}" srcOrd="0" destOrd="0" presId="urn:microsoft.com/office/officeart/2005/8/layout/radial5"/>
    <dgm:cxn modelId="{92C34A28-818C-476E-B85A-2E0C954053F6}" srcId="{64F91456-F984-42EC-95AA-4002919DF5AF}" destId="{E33E4FDE-2873-4B68-9AEC-643AFB538C81}" srcOrd="1" destOrd="0" parTransId="{017E9CEC-F8A2-4F6C-9A41-79BB16A615C9}" sibTransId="{CE280D31-B642-4C5F-8522-805C7BDD48A4}"/>
    <dgm:cxn modelId="{75D62F49-C897-4720-9134-DF3A4FDCCBB4}" srcId="{64F91456-F984-42EC-95AA-4002919DF5AF}" destId="{681E8C4B-1F7C-43A4-8B24-DF9639B5B4E9}" srcOrd="7" destOrd="0" parTransId="{9296535D-1553-474D-89F8-82E201D6A5B8}" sibTransId="{C13EBF0A-6A54-4199-B3DA-654C80B75F9D}"/>
    <dgm:cxn modelId="{2C6D0D09-3B93-4E67-AFBD-40EE04D19BD6}" type="presOf" srcId="{0E3855C3-425B-4F37-8C19-67B5CFB28CEC}" destId="{D883EC84-BE56-4A87-A82A-59C6C12F498E}" srcOrd="0" destOrd="0" presId="urn:microsoft.com/office/officeart/2005/8/layout/radial5"/>
    <dgm:cxn modelId="{FD4C5564-D056-4E8B-93B8-2A350A2C5153}" type="presOf" srcId="{7D265DAD-0AB4-411D-8009-B7FED63D9E34}" destId="{6D332062-496D-41EB-809A-68F33DD0CCE7}" srcOrd="0" destOrd="0" presId="urn:microsoft.com/office/officeart/2005/8/layout/radial5"/>
    <dgm:cxn modelId="{DC669F5C-A1C1-4E8C-99A4-EBF65E908C56}" type="presOf" srcId="{7D265DAD-0AB4-411D-8009-B7FED63D9E34}" destId="{A5433117-F4BF-48F1-A3EF-0C636AA71D62}" srcOrd="1" destOrd="0" presId="urn:microsoft.com/office/officeart/2005/8/layout/radial5"/>
    <dgm:cxn modelId="{D39D97D5-CFFA-4014-9503-880A770C0CBF}" srcId="{64F91456-F984-42EC-95AA-4002919DF5AF}" destId="{F06AFB49-E4C2-4761-83AC-9153A13A16A5}" srcOrd="2" destOrd="0" parTransId="{7D265DAD-0AB4-411D-8009-B7FED63D9E34}" sibTransId="{DC924D82-1943-4948-8958-A33A13AC6720}"/>
    <dgm:cxn modelId="{EEB78952-C0CF-4063-8061-BB329F612843}" type="presOf" srcId="{40C75D48-67E4-4285-94A9-94A3B4F944C9}" destId="{C6E68B2B-D614-4D5B-9058-B8F348FD8490}" srcOrd="0" destOrd="0" presId="urn:microsoft.com/office/officeart/2005/8/layout/radial5"/>
    <dgm:cxn modelId="{675735CD-3901-42B9-95D4-C9E62D7FF61A}" type="presOf" srcId="{83495755-3702-415B-9CB2-22FD6011CB26}" destId="{9D0C529E-B4D5-4CA2-BF82-523C73ED4D75}" srcOrd="0" destOrd="0" presId="urn:microsoft.com/office/officeart/2005/8/layout/radial5"/>
    <dgm:cxn modelId="{DFD94074-5A49-46E2-807C-5F3F6B0DE3FA}" type="presOf" srcId="{64F91456-F984-42EC-95AA-4002919DF5AF}" destId="{F5A7B0BF-1B8A-4C1A-9C21-46675B5008F5}" srcOrd="0" destOrd="0" presId="urn:microsoft.com/office/officeart/2005/8/layout/radial5"/>
    <dgm:cxn modelId="{A90828FC-2423-4FF7-A50E-B70F33B20C46}" type="presOf" srcId="{974EF7D6-9AEA-4A25-B60F-D4C5026703F5}" destId="{441AC3BA-01E1-4E80-99C1-99A784F63EF8}" srcOrd="0" destOrd="0" presId="urn:microsoft.com/office/officeart/2005/8/layout/radial5"/>
    <dgm:cxn modelId="{B311F81A-FCFC-49A8-A291-84D2D3891BC1}" srcId="{F2468F1E-2C65-44D2-88C6-3A01B64E417E}" destId="{EAA47E31-81D9-4585-9F17-55EF301B123B}" srcOrd="1" destOrd="0" parTransId="{890B5E4C-3551-4684-9BDA-C00AD6B055CF}" sibTransId="{3E45B528-02C5-4E54-A183-F1CD2DC0814F}"/>
    <dgm:cxn modelId="{F431D68D-A899-4A80-9BAD-E1BE770587AF}" type="presOf" srcId="{1DC0F6BD-711F-41AA-B8E0-AE14C3DD4864}" destId="{0AC6C958-A58F-40B3-A0B7-AD7CC340DD88}" srcOrd="1" destOrd="0" presId="urn:microsoft.com/office/officeart/2005/8/layout/radial5"/>
    <dgm:cxn modelId="{30BDFFC0-8859-4877-ABF9-476E3F4B8091}" type="presOf" srcId="{F06AFB49-E4C2-4761-83AC-9153A13A16A5}" destId="{E3312B44-83B0-4DE1-BE47-159B9391D839}" srcOrd="0" destOrd="0" presId="urn:microsoft.com/office/officeart/2005/8/layout/radial5"/>
    <dgm:cxn modelId="{4D7918AC-8D96-4FBF-BEC2-89CDB911BADF}" type="presOf" srcId="{9296535D-1553-474D-89F8-82E201D6A5B8}" destId="{AE35E170-D5AE-455A-B6AF-CC7E6C5C31BA}" srcOrd="0" destOrd="0" presId="urn:microsoft.com/office/officeart/2005/8/layout/radial5"/>
    <dgm:cxn modelId="{653707A1-1DF1-4DA3-A653-2F752DD6F990}" type="presOf" srcId="{40C75D48-67E4-4285-94A9-94A3B4F944C9}" destId="{C7479104-847C-46F5-B04C-4EAD9C052B93}" srcOrd="1" destOrd="0" presId="urn:microsoft.com/office/officeart/2005/8/layout/radial5"/>
    <dgm:cxn modelId="{7F8C27D2-6279-49F0-A6A2-CFA9BAC39C16}" type="presOf" srcId="{82A36BB8-B6F1-457B-883F-7B8B071505B2}" destId="{E262AB59-D2DB-41FE-86E3-59D4ECBCD7DA}" srcOrd="0" destOrd="0" presId="urn:microsoft.com/office/officeart/2005/8/layout/radial5"/>
    <dgm:cxn modelId="{FCFD2E60-75C9-4968-8548-77B1B2DEF03B}" type="presOf" srcId="{031F0CC5-F9DF-4B9A-BFA8-37EA266BA944}" destId="{61E90602-FC89-4CC3-80E8-3485E3046B5B}" srcOrd="1" destOrd="0" presId="urn:microsoft.com/office/officeart/2005/8/layout/radial5"/>
    <dgm:cxn modelId="{558371A9-729F-46FB-8E76-2773B97F4B6B}" srcId="{F2468F1E-2C65-44D2-88C6-3A01B64E417E}" destId="{11B65A30-59A8-43D7-9CB2-A5FB90713620}" srcOrd="3" destOrd="0" parTransId="{AFD92A45-FA14-454F-8A40-E6DBF397449B}" sibTransId="{B2080337-2FB3-42F9-BE78-61952B6ADC23}"/>
    <dgm:cxn modelId="{4AF12D91-05A6-402B-9671-882BDAFABCF4}" type="presOf" srcId="{017E9CEC-F8A2-4F6C-9A41-79BB16A615C9}" destId="{BD7FFD77-3F1D-4A57-A9F7-3B51500F8E86}" srcOrd="0" destOrd="0" presId="urn:microsoft.com/office/officeart/2005/8/layout/radial5"/>
    <dgm:cxn modelId="{03C6B004-2179-4182-ACEC-608FEC4C5828}" type="presOf" srcId="{43648A8C-CC6F-4E4B-B90E-BE7688D99C36}" destId="{B423DA5B-E73E-42E1-AC28-67549A19B764}" srcOrd="1" destOrd="0" presId="urn:microsoft.com/office/officeart/2005/8/layout/radial5"/>
    <dgm:cxn modelId="{D69FCC1B-FFCB-44E5-BEBC-4C991739F3FA}" type="presOf" srcId="{A892DAAB-AF8A-46C9-83C2-11E39DC49B41}" destId="{2883BD4C-E4F2-430A-859A-4519E1816E0E}" srcOrd="1" destOrd="0" presId="urn:microsoft.com/office/officeart/2005/8/layout/radial5"/>
    <dgm:cxn modelId="{4B1676C1-FD10-4245-AE89-5D6A0E39239E}" type="presOf" srcId="{90BCC316-CBD9-43DF-8C02-93532410D8FD}" destId="{18FDDB65-504F-49D6-B064-3ED1EF4861B9}" srcOrd="1" destOrd="0" presId="urn:microsoft.com/office/officeart/2005/8/layout/radial5"/>
    <dgm:cxn modelId="{3ABB553E-5400-4D66-888F-52F6CAADAB5C}" srcId="{64F91456-F984-42EC-95AA-4002919DF5AF}" destId="{DCBA5618-E736-42D5-BC94-8F19441121BD}" srcOrd="9" destOrd="0" parTransId="{1DC0F6BD-711F-41AA-B8E0-AE14C3DD4864}" sibTransId="{F5C1FBE3-E73F-43D8-9E99-97224BE6EA04}"/>
    <dgm:cxn modelId="{07899B94-F1E2-42C8-82A1-54BB06C8B031}" srcId="{64F91456-F984-42EC-95AA-4002919DF5AF}" destId="{0E3855C3-425B-4F37-8C19-67B5CFB28CEC}" srcOrd="5" destOrd="0" parTransId="{FA4861B3-B877-4F3F-B76A-B3D52799FDCA}" sibTransId="{A268B11E-5BC0-4E65-BBE6-5DB658FD8C38}"/>
    <dgm:cxn modelId="{399AB2A5-1372-4FE9-A2F4-3FB5BD0A1671}" type="presOf" srcId="{9296535D-1553-474D-89F8-82E201D6A5B8}" destId="{533EFD1F-2A1A-4E83-9358-472854D43896}" srcOrd="1" destOrd="0" presId="urn:microsoft.com/office/officeart/2005/8/layout/radial5"/>
    <dgm:cxn modelId="{4FDFAA77-9918-4B8D-BE16-BAAE405DE30C}" type="presOf" srcId="{1DC0F6BD-711F-41AA-B8E0-AE14C3DD4864}" destId="{B441CFF8-08BC-4F07-81F7-986454BB430F}" srcOrd="0" destOrd="0" presId="urn:microsoft.com/office/officeart/2005/8/layout/radial5"/>
    <dgm:cxn modelId="{E1536D71-2002-4CA9-B912-5581A03129B0}" type="presOf" srcId="{A892DAAB-AF8A-46C9-83C2-11E39DC49B41}" destId="{D53DC4F7-B742-4DC2-8D98-91964BBA07BD}" srcOrd="0" destOrd="0" presId="urn:microsoft.com/office/officeart/2005/8/layout/radial5"/>
    <dgm:cxn modelId="{F9BBC1B6-4A8F-424E-B610-063B2656E516}" type="presOf" srcId="{2162A2BF-A589-47AD-885E-49D9864E7C35}" destId="{99EDF5E3-6E01-41E9-8EF6-25E6AD0EC235}" srcOrd="1" destOrd="0" presId="urn:microsoft.com/office/officeart/2005/8/layout/radial5"/>
    <dgm:cxn modelId="{7370F55B-AB24-4F37-874C-410A4430E95C}" srcId="{64F91456-F984-42EC-95AA-4002919DF5AF}" destId="{974EF7D6-9AEA-4A25-B60F-D4C5026703F5}" srcOrd="3" destOrd="0" parTransId="{2162A2BF-A589-47AD-885E-49D9864E7C35}" sibTransId="{BDE841EA-A5BF-4729-AA66-38F7346E6BD1}"/>
    <dgm:cxn modelId="{A9836AD3-3D5E-4081-A9E0-22084B50507A}" srcId="{F2468F1E-2C65-44D2-88C6-3A01B64E417E}" destId="{64F91456-F984-42EC-95AA-4002919DF5AF}" srcOrd="0" destOrd="0" parTransId="{1A831D6A-3DA9-4B4C-AA42-39342A0A7BB6}" sibTransId="{159D4D2C-B1C8-4A7C-9CBC-42A82238704B}"/>
    <dgm:cxn modelId="{6AB92DAA-0D1C-4C21-9E55-2563985AEB93}" type="presOf" srcId="{31235F67-2D33-4706-8D8B-CB1A50AA7D54}" destId="{FBB5CB00-EF8D-4DD2-8695-C5596B85A272}" srcOrd="0" destOrd="0" presId="urn:microsoft.com/office/officeart/2005/8/layout/radial5"/>
    <dgm:cxn modelId="{1E561F36-5BB4-46A2-A3B8-B586E14F3F86}" srcId="{64F91456-F984-42EC-95AA-4002919DF5AF}" destId="{E1183147-8AE4-4D51-8E15-26D58A27FBE0}" srcOrd="0" destOrd="0" parTransId="{031F0CC5-F9DF-4B9A-BFA8-37EA266BA944}" sibTransId="{EF659A1F-0ECD-47C8-8A46-7CB805FCD5A1}"/>
    <dgm:cxn modelId="{14DE01FA-99A3-474B-B662-9CA440E74782}" type="presOf" srcId="{031F0CC5-F9DF-4B9A-BFA8-37EA266BA944}" destId="{30265FC0-D6DE-4A8A-8955-9C50C03A4A35}" srcOrd="0" destOrd="0" presId="urn:microsoft.com/office/officeart/2005/8/layout/radial5"/>
    <dgm:cxn modelId="{3FCEC38A-6615-469D-A4EB-4E1859A01A17}" type="presOf" srcId="{2162A2BF-A589-47AD-885E-49D9864E7C35}" destId="{07B3647C-27FD-4B4A-BF33-AF513E3746A2}" srcOrd="0" destOrd="0" presId="urn:microsoft.com/office/officeart/2005/8/layout/radial5"/>
    <dgm:cxn modelId="{F6AD4F48-ACE1-443B-B5B6-2BE519BA618B}" srcId="{64F91456-F984-42EC-95AA-4002919DF5AF}" destId="{666BE601-441A-4437-A6CF-BF7B1084A224}" srcOrd="10" destOrd="0" parTransId="{90BCC316-CBD9-43DF-8C02-93532410D8FD}" sibTransId="{E22C9BEB-9096-45D5-B38B-223802EF25B0}"/>
    <dgm:cxn modelId="{5F5EDA40-2264-448C-A022-EE379990D440}" srcId="{64F91456-F984-42EC-95AA-4002919DF5AF}" destId="{83495755-3702-415B-9CB2-22FD6011CB26}" srcOrd="6" destOrd="0" parTransId="{A892DAAB-AF8A-46C9-83C2-11E39DC49B41}" sibTransId="{6DD8F11D-324B-4736-9FCC-9BC988FB92D5}"/>
    <dgm:cxn modelId="{B10AB8E0-B0EE-47F8-97CB-2136BB1E7B0C}" type="presOf" srcId="{90BCC316-CBD9-43DF-8C02-93532410D8FD}" destId="{16FC200E-07BC-431D-B83B-B114FDCF9CDA}" srcOrd="0" destOrd="0" presId="urn:microsoft.com/office/officeart/2005/8/layout/radial5"/>
    <dgm:cxn modelId="{DB7F3742-F6B5-49C5-9970-3A2FA643B7CA}" srcId="{64F91456-F984-42EC-95AA-4002919DF5AF}" destId="{82A36BB8-B6F1-457B-883F-7B8B071505B2}" srcOrd="8" destOrd="0" parTransId="{40C75D48-67E4-4285-94A9-94A3B4F944C9}" sibTransId="{17F25D7F-3980-4923-A2CC-2CA4BD253371}"/>
    <dgm:cxn modelId="{D64E652E-DC90-4D1F-A25B-4D3C6D3144CC}" type="presOf" srcId="{43648A8C-CC6F-4E4B-B90E-BE7688D99C36}" destId="{77FB7DAE-301D-46D4-9245-02D6745DF1AF}" srcOrd="0" destOrd="0" presId="urn:microsoft.com/office/officeart/2005/8/layout/radial5"/>
    <dgm:cxn modelId="{2776B567-1DE3-4371-8FD6-EEEF1F5DA28F}" type="presParOf" srcId="{5BAFC2DA-C7F2-48EA-8BC2-728B1403A5C6}" destId="{F5A7B0BF-1B8A-4C1A-9C21-46675B5008F5}" srcOrd="0" destOrd="0" presId="urn:microsoft.com/office/officeart/2005/8/layout/radial5"/>
    <dgm:cxn modelId="{30E8872B-F249-4EFA-B960-1BCD20FF8129}" type="presParOf" srcId="{5BAFC2DA-C7F2-48EA-8BC2-728B1403A5C6}" destId="{30265FC0-D6DE-4A8A-8955-9C50C03A4A35}" srcOrd="1" destOrd="0" presId="urn:microsoft.com/office/officeart/2005/8/layout/radial5"/>
    <dgm:cxn modelId="{A00353ED-12F7-4003-B069-32B0E8EE9572}" type="presParOf" srcId="{30265FC0-D6DE-4A8A-8955-9C50C03A4A35}" destId="{61E90602-FC89-4CC3-80E8-3485E3046B5B}" srcOrd="0" destOrd="0" presId="urn:microsoft.com/office/officeart/2005/8/layout/radial5"/>
    <dgm:cxn modelId="{3974A639-A44B-473F-A91E-225556D891A4}" type="presParOf" srcId="{5BAFC2DA-C7F2-48EA-8BC2-728B1403A5C6}" destId="{D93DF301-C42D-40E3-A5DD-76A9E4A44D56}" srcOrd="2" destOrd="0" presId="urn:microsoft.com/office/officeart/2005/8/layout/radial5"/>
    <dgm:cxn modelId="{3E352713-0667-43B0-952E-B74CAA824F36}" type="presParOf" srcId="{5BAFC2DA-C7F2-48EA-8BC2-728B1403A5C6}" destId="{BD7FFD77-3F1D-4A57-A9F7-3B51500F8E86}" srcOrd="3" destOrd="0" presId="urn:microsoft.com/office/officeart/2005/8/layout/radial5"/>
    <dgm:cxn modelId="{8F473D24-02E4-4745-87BB-B35EA88AC465}" type="presParOf" srcId="{BD7FFD77-3F1D-4A57-A9F7-3B51500F8E86}" destId="{0E26D73D-BA0B-4727-8C8C-73294EBDE993}" srcOrd="0" destOrd="0" presId="urn:microsoft.com/office/officeart/2005/8/layout/radial5"/>
    <dgm:cxn modelId="{3C55E88F-0D75-4BFF-96A8-5496782623DD}" type="presParOf" srcId="{5BAFC2DA-C7F2-48EA-8BC2-728B1403A5C6}" destId="{D8289A3A-EA7B-44FA-B3ED-205EAE385D81}" srcOrd="4" destOrd="0" presId="urn:microsoft.com/office/officeart/2005/8/layout/radial5"/>
    <dgm:cxn modelId="{A0D5EFC8-8434-4FF4-8CD8-30A72258A7F1}" type="presParOf" srcId="{5BAFC2DA-C7F2-48EA-8BC2-728B1403A5C6}" destId="{6D332062-496D-41EB-809A-68F33DD0CCE7}" srcOrd="5" destOrd="0" presId="urn:microsoft.com/office/officeart/2005/8/layout/radial5"/>
    <dgm:cxn modelId="{D71601C6-6D0E-42DA-BB92-06EA0A0E31A8}" type="presParOf" srcId="{6D332062-496D-41EB-809A-68F33DD0CCE7}" destId="{A5433117-F4BF-48F1-A3EF-0C636AA71D62}" srcOrd="0" destOrd="0" presId="urn:microsoft.com/office/officeart/2005/8/layout/radial5"/>
    <dgm:cxn modelId="{1BA0C01E-1F70-4777-BA5E-DF6F3E2897FD}" type="presParOf" srcId="{5BAFC2DA-C7F2-48EA-8BC2-728B1403A5C6}" destId="{E3312B44-83B0-4DE1-BE47-159B9391D839}" srcOrd="6" destOrd="0" presId="urn:microsoft.com/office/officeart/2005/8/layout/radial5"/>
    <dgm:cxn modelId="{69D682EF-DF58-4295-A03B-F36489EF4F04}" type="presParOf" srcId="{5BAFC2DA-C7F2-48EA-8BC2-728B1403A5C6}" destId="{07B3647C-27FD-4B4A-BF33-AF513E3746A2}" srcOrd="7" destOrd="0" presId="urn:microsoft.com/office/officeart/2005/8/layout/radial5"/>
    <dgm:cxn modelId="{9178D911-57BC-4937-84D4-18F6780575E4}" type="presParOf" srcId="{07B3647C-27FD-4B4A-BF33-AF513E3746A2}" destId="{99EDF5E3-6E01-41E9-8EF6-25E6AD0EC235}" srcOrd="0" destOrd="0" presId="urn:microsoft.com/office/officeart/2005/8/layout/radial5"/>
    <dgm:cxn modelId="{F746F368-6559-4961-AE02-C7E0D6128D94}" type="presParOf" srcId="{5BAFC2DA-C7F2-48EA-8BC2-728B1403A5C6}" destId="{441AC3BA-01E1-4E80-99C1-99A784F63EF8}" srcOrd="8" destOrd="0" presId="urn:microsoft.com/office/officeart/2005/8/layout/radial5"/>
    <dgm:cxn modelId="{8A181513-05CA-4277-AAC8-36FB4FDEDA14}" type="presParOf" srcId="{5BAFC2DA-C7F2-48EA-8BC2-728B1403A5C6}" destId="{77FB7DAE-301D-46D4-9245-02D6745DF1AF}" srcOrd="9" destOrd="0" presId="urn:microsoft.com/office/officeart/2005/8/layout/radial5"/>
    <dgm:cxn modelId="{5251979F-F93C-4DF9-997D-1AFFFE11CDB9}" type="presParOf" srcId="{77FB7DAE-301D-46D4-9245-02D6745DF1AF}" destId="{B423DA5B-E73E-42E1-AC28-67549A19B764}" srcOrd="0" destOrd="0" presId="urn:microsoft.com/office/officeart/2005/8/layout/radial5"/>
    <dgm:cxn modelId="{4AF593D8-E9D7-4467-8CF9-0DBA8C1D459D}" type="presParOf" srcId="{5BAFC2DA-C7F2-48EA-8BC2-728B1403A5C6}" destId="{FBB5CB00-EF8D-4DD2-8695-C5596B85A272}" srcOrd="10" destOrd="0" presId="urn:microsoft.com/office/officeart/2005/8/layout/radial5"/>
    <dgm:cxn modelId="{1C480A4A-682C-4E1A-9A2E-D53B465C32F5}" type="presParOf" srcId="{5BAFC2DA-C7F2-48EA-8BC2-728B1403A5C6}" destId="{813BB67A-CDF0-4C37-A00E-6ABBCBBD71D1}" srcOrd="11" destOrd="0" presId="urn:microsoft.com/office/officeart/2005/8/layout/radial5"/>
    <dgm:cxn modelId="{4F11DA69-CCFD-4D78-AE61-2FFD0FF1BA21}" type="presParOf" srcId="{813BB67A-CDF0-4C37-A00E-6ABBCBBD71D1}" destId="{F28934C9-CCC9-4974-B1B9-1284DECCD1C6}" srcOrd="0" destOrd="0" presId="urn:microsoft.com/office/officeart/2005/8/layout/radial5"/>
    <dgm:cxn modelId="{FDA2C8C8-4C43-4949-8D96-69D85AFCB9FF}" type="presParOf" srcId="{5BAFC2DA-C7F2-48EA-8BC2-728B1403A5C6}" destId="{D883EC84-BE56-4A87-A82A-59C6C12F498E}" srcOrd="12" destOrd="0" presId="urn:microsoft.com/office/officeart/2005/8/layout/radial5"/>
    <dgm:cxn modelId="{23FA63A4-53DC-4FAA-97EE-EC341E914C79}" type="presParOf" srcId="{5BAFC2DA-C7F2-48EA-8BC2-728B1403A5C6}" destId="{D53DC4F7-B742-4DC2-8D98-91964BBA07BD}" srcOrd="13" destOrd="0" presId="urn:microsoft.com/office/officeart/2005/8/layout/radial5"/>
    <dgm:cxn modelId="{E49D9172-7F2E-4706-8D12-92FF75C433DD}" type="presParOf" srcId="{D53DC4F7-B742-4DC2-8D98-91964BBA07BD}" destId="{2883BD4C-E4F2-430A-859A-4519E1816E0E}" srcOrd="0" destOrd="0" presId="urn:microsoft.com/office/officeart/2005/8/layout/radial5"/>
    <dgm:cxn modelId="{CCCFB920-DA57-4B28-8C7F-D69E6D6263FC}" type="presParOf" srcId="{5BAFC2DA-C7F2-48EA-8BC2-728B1403A5C6}" destId="{9D0C529E-B4D5-4CA2-BF82-523C73ED4D75}" srcOrd="14" destOrd="0" presId="urn:microsoft.com/office/officeart/2005/8/layout/radial5"/>
    <dgm:cxn modelId="{6552F20C-06A9-4352-B733-1AE0BCC6F5D6}" type="presParOf" srcId="{5BAFC2DA-C7F2-48EA-8BC2-728B1403A5C6}" destId="{AE35E170-D5AE-455A-B6AF-CC7E6C5C31BA}" srcOrd="15" destOrd="0" presId="urn:microsoft.com/office/officeart/2005/8/layout/radial5"/>
    <dgm:cxn modelId="{9F30259D-EE23-4A5A-9947-B311A4F2B805}" type="presParOf" srcId="{AE35E170-D5AE-455A-B6AF-CC7E6C5C31BA}" destId="{533EFD1F-2A1A-4E83-9358-472854D43896}" srcOrd="0" destOrd="0" presId="urn:microsoft.com/office/officeart/2005/8/layout/radial5"/>
    <dgm:cxn modelId="{F40F75C2-BD12-4E26-A749-43D012B2515D}" type="presParOf" srcId="{5BAFC2DA-C7F2-48EA-8BC2-728B1403A5C6}" destId="{E9D277AB-FF47-4E0F-A89B-8009575A1682}" srcOrd="16" destOrd="0" presId="urn:microsoft.com/office/officeart/2005/8/layout/radial5"/>
    <dgm:cxn modelId="{8AC1BF02-DE83-4F89-A237-988FDFA8435D}" type="presParOf" srcId="{5BAFC2DA-C7F2-48EA-8BC2-728B1403A5C6}" destId="{C6E68B2B-D614-4D5B-9058-B8F348FD8490}" srcOrd="17" destOrd="0" presId="urn:microsoft.com/office/officeart/2005/8/layout/radial5"/>
    <dgm:cxn modelId="{3729A8B6-2E41-4129-9F06-93D5E8FA1A92}" type="presParOf" srcId="{C6E68B2B-D614-4D5B-9058-B8F348FD8490}" destId="{C7479104-847C-46F5-B04C-4EAD9C052B93}" srcOrd="0" destOrd="0" presId="urn:microsoft.com/office/officeart/2005/8/layout/radial5"/>
    <dgm:cxn modelId="{5DFC5CD7-5AA0-4A59-BE72-13C3F639FB2F}" type="presParOf" srcId="{5BAFC2DA-C7F2-48EA-8BC2-728B1403A5C6}" destId="{E262AB59-D2DB-41FE-86E3-59D4ECBCD7DA}" srcOrd="18" destOrd="0" presId="urn:microsoft.com/office/officeart/2005/8/layout/radial5"/>
    <dgm:cxn modelId="{2AB0C271-5C5D-41CB-92ED-14AA8821EA6A}" type="presParOf" srcId="{5BAFC2DA-C7F2-48EA-8BC2-728B1403A5C6}" destId="{B441CFF8-08BC-4F07-81F7-986454BB430F}" srcOrd="19" destOrd="0" presId="urn:microsoft.com/office/officeart/2005/8/layout/radial5"/>
    <dgm:cxn modelId="{2891BD6D-48EC-469E-B7E0-813EAEB5B292}" type="presParOf" srcId="{B441CFF8-08BC-4F07-81F7-986454BB430F}" destId="{0AC6C958-A58F-40B3-A0B7-AD7CC340DD88}" srcOrd="0" destOrd="0" presId="urn:microsoft.com/office/officeart/2005/8/layout/radial5"/>
    <dgm:cxn modelId="{6B9800D4-CFFD-4166-8546-1E524B142F13}" type="presParOf" srcId="{5BAFC2DA-C7F2-48EA-8BC2-728B1403A5C6}" destId="{B25FD463-967D-444C-B172-950B6EC925F0}" srcOrd="20" destOrd="0" presId="urn:microsoft.com/office/officeart/2005/8/layout/radial5"/>
    <dgm:cxn modelId="{8B97795D-CB6C-47C5-8D41-95FEA0FFB3B1}" type="presParOf" srcId="{5BAFC2DA-C7F2-48EA-8BC2-728B1403A5C6}" destId="{16FC200E-07BC-431D-B83B-B114FDCF9CDA}" srcOrd="21" destOrd="0" presId="urn:microsoft.com/office/officeart/2005/8/layout/radial5"/>
    <dgm:cxn modelId="{05BB06F9-2588-409F-B6C3-77D9DD0EACF4}" type="presParOf" srcId="{16FC200E-07BC-431D-B83B-B114FDCF9CDA}" destId="{18FDDB65-504F-49D6-B064-3ED1EF4861B9}" srcOrd="0" destOrd="0" presId="urn:microsoft.com/office/officeart/2005/8/layout/radial5"/>
    <dgm:cxn modelId="{6A775229-37A3-4951-B16E-D0BCF61959E5}" type="presParOf" srcId="{5BAFC2DA-C7F2-48EA-8BC2-728B1403A5C6}" destId="{C2467481-9D29-4F68-BCF8-43AA0529D145}" srcOrd="22"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A7B0BF-1B8A-4C1A-9C21-46675B5008F5}">
      <dsp:nvSpPr>
        <dsp:cNvPr id="0" name=""/>
        <dsp:cNvSpPr/>
      </dsp:nvSpPr>
      <dsp:spPr>
        <a:xfrm>
          <a:off x="3496697" y="1481721"/>
          <a:ext cx="1442464" cy="1474651"/>
        </a:xfrm>
        <a:prstGeom prst="ellipse">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US" sz="1900" kern="1200" dirty="0" err="1"/>
            <a:t>Educa</a:t>
          </a:r>
          <a:r>
            <a:rPr lang="ro-RO" sz="1900" kern="1200" dirty="0"/>
            <a:t>ț</a:t>
          </a:r>
          <a:r>
            <a:rPr lang="en-US" sz="1900" kern="1200" dirty="0" err="1"/>
            <a:t>ie</a:t>
          </a:r>
          <a:endParaRPr lang="en-US" sz="1900" kern="1200" dirty="0"/>
        </a:p>
      </dsp:txBody>
      <dsp:txXfrm>
        <a:off x="3707941" y="1697679"/>
        <a:ext cx="1019976" cy="1042735"/>
      </dsp:txXfrm>
    </dsp:sp>
    <dsp:sp modelId="{30265FC0-D6DE-4A8A-8955-9C50C03A4A35}">
      <dsp:nvSpPr>
        <dsp:cNvPr id="0" name=""/>
        <dsp:cNvSpPr/>
      </dsp:nvSpPr>
      <dsp:spPr>
        <a:xfrm rot="16199974">
          <a:off x="4002838" y="1087194"/>
          <a:ext cx="430167" cy="37934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dirty="0"/>
        </a:p>
      </dsp:txBody>
      <dsp:txXfrm rot="10800000">
        <a:off x="4059740" y="1219963"/>
        <a:ext cx="316364" cy="227606"/>
      </dsp:txXfrm>
    </dsp:sp>
    <dsp:sp modelId="{D93DF301-C42D-40E3-A5DD-76A9E4A44D56}">
      <dsp:nvSpPr>
        <dsp:cNvPr id="0" name=""/>
        <dsp:cNvSpPr/>
      </dsp:nvSpPr>
      <dsp:spPr>
        <a:xfrm>
          <a:off x="3827418" y="347308"/>
          <a:ext cx="780999" cy="712029"/>
        </a:xfrm>
        <a:prstGeom prst="ellipse">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ro-RO" sz="1400" kern="1200" dirty="0"/>
            <a:t>Mediu</a:t>
          </a:r>
          <a:endParaRPr lang="en-US" sz="1400" kern="1200" dirty="0"/>
        </a:p>
      </dsp:txBody>
      <dsp:txXfrm>
        <a:off x="3941793" y="451582"/>
        <a:ext cx="552249" cy="503481"/>
      </dsp:txXfrm>
    </dsp:sp>
    <dsp:sp modelId="{BD7FFD77-3F1D-4A57-A9F7-3B51500F8E86}">
      <dsp:nvSpPr>
        <dsp:cNvPr id="0" name=""/>
        <dsp:cNvSpPr/>
      </dsp:nvSpPr>
      <dsp:spPr>
        <a:xfrm rot="18492579">
          <a:off x="4554924" y="1237421"/>
          <a:ext cx="572854" cy="37934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a:off x="4576630" y="1358000"/>
        <a:ext cx="459051" cy="227606"/>
      </dsp:txXfrm>
    </dsp:sp>
    <dsp:sp modelId="{D8289A3A-EA7B-44FA-B3ED-205EAE385D81}">
      <dsp:nvSpPr>
        <dsp:cNvPr id="0" name=""/>
        <dsp:cNvSpPr/>
      </dsp:nvSpPr>
      <dsp:spPr>
        <a:xfrm>
          <a:off x="4695651" y="457910"/>
          <a:ext cx="1202473" cy="780999"/>
        </a:xfrm>
        <a:prstGeom prst="ellipse">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ro-RO" sz="1200" kern="1200" dirty="0"/>
            <a:t>Transporturi</a:t>
          </a:r>
          <a:endParaRPr lang="en-US" sz="1200" kern="1200" dirty="0"/>
        </a:p>
      </dsp:txBody>
      <dsp:txXfrm>
        <a:off x="4871749" y="572285"/>
        <a:ext cx="850277" cy="552249"/>
      </dsp:txXfrm>
    </dsp:sp>
    <dsp:sp modelId="{6D332062-496D-41EB-809A-68F33DD0CCE7}">
      <dsp:nvSpPr>
        <dsp:cNvPr id="0" name=""/>
        <dsp:cNvSpPr/>
      </dsp:nvSpPr>
      <dsp:spPr>
        <a:xfrm rot="20596000">
          <a:off x="4881730" y="1699398"/>
          <a:ext cx="911809" cy="37934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a:off x="4884139" y="1791649"/>
        <a:ext cx="798006" cy="227606"/>
      </dsp:txXfrm>
    </dsp:sp>
    <dsp:sp modelId="{E3312B44-83B0-4DE1-BE47-159B9391D839}">
      <dsp:nvSpPr>
        <dsp:cNvPr id="0" name=""/>
        <dsp:cNvSpPr/>
      </dsp:nvSpPr>
      <dsp:spPr>
        <a:xfrm>
          <a:off x="5716328" y="1233563"/>
          <a:ext cx="961207" cy="780999"/>
        </a:xfrm>
        <a:prstGeom prst="ellipse">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ro-RO" sz="1400" kern="1200" dirty="0"/>
            <a:t>Militar</a:t>
          </a:r>
          <a:endParaRPr lang="en-US" sz="1400" kern="1200" dirty="0"/>
        </a:p>
      </dsp:txBody>
      <dsp:txXfrm>
        <a:off x="5857094" y="1347938"/>
        <a:ext cx="679675" cy="552249"/>
      </dsp:txXfrm>
    </dsp:sp>
    <dsp:sp modelId="{07B3647C-27FD-4B4A-BF33-AF513E3746A2}">
      <dsp:nvSpPr>
        <dsp:cNvPr id="0" name=""/>
        <dsp:cNvSpPr/>
      </dsp:nvSpPr>
      <dsp:spPr>
        <a:xfrm rot="565083">
          <a:off x="4903827" y="2210685"/>
          <a:ext cx="770350" cy="37934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a:off x="4904594" y="2277242"/>
        <a:ext cx="656547" cy="227606"/>
      </dsp:txXfrm>
    </dsp:sp>
    <dsp:sp modelId="{441AC3BA-01E1-4E80-99C1-99A784F63EF8}">
      <dsp:nvSpPr>
        <dsp:cNvPr id="0" name=""/>
        <dsp:cNvSpPr/>
      </dsp:nvSpPr>
      <dsp:spPr>
        <a:xfrm>
          <a:off x="5707567" y="2150707"/>
          <a:ext cx="905147" cy="780999"/>
        </a:xfrm>
        <a:prstGeom prst="ellipse">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ro-RO" sz="1400" kern="1200" dirty="0"/>
            <a:t>Finanțe</a:t>
          </a:r>
          <a:endParaRPr lang="en-US" sz="1400" kern="1200" dirty="0"/>
        </a:p>
      </dsp:txBody>
      <dsp:txXfrm>
        <a:off x="5840123" y="2265082"/>
        <a:ext cx="640035" cy="552249"/>
      </dsp:txXfrm>
    </dsp:sp>
    <dsp:sp modelId="{77FB7DAE-301D-46D4-9245-02D6745DF1AF}">
      <dsp:nvSpPr>
        <dsp:cNvPr id="0" name=""/>
        <dsp:cNvSpPr/>
      </dsp:nvSpPr>
      <dsp:spPr>
        <a:xfrm rot="2043086">
          <a:off x="4722201" y="2652637"/>
          <a:ext cx="691003" cy="37934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a:off x="4731958" y="2696644"/>
        <a:ext cx="577200" cy="227606"/>
      </dsp:txXfrm>
    </dsp:sp>
    <dsp:sp modelId="{FBB5CB00-EF8D-4DD2-8695-C5596B85A272}">
      <dsp:nvSpPr>
        <dsp:cNvPr id="0" name=""/>
        <dsp:cNvSpPr/>
      </dsp:nvSpPr>
      <dsp:spPr>
        <a:xfrm>
          <a:off x="5285001" y="2929219"/>
          <a:ext cx="1123171" cy="780999"/>
        </a:xfrm>
        <a:prstGeom prst="ellipse">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ro-RO" sz="1300" kern="1200" dirty="0"/>
            <a:t>Economie</a:t>
          </a:r>
          <a:endParaRPr lang="en-US" sz="1300" kern="1200" dirty="0"/>
        </a:p>
      </dsp:txBody>
      <dsp:txXfrm>
        <a:off x="5449486" y="3043594"/>
        <a:ext cx="794201" cy="552249"/>
      </dsp:txXfrm>
    </dsp:sp>
    <dsp:sp modelId="{813BB67A-CDF0-4C37-A00E-6ABBCBBD71D1}">
      <dsp:nvSpPr>
        <dsp:cNvPr id="0" name=""/>
        <dsp:cNvSpPr/>
      </dsp:nvSpPr>
      <dsp:spPr>
        <a:xfrm rot="4363450">
          <a:off x="4212409" y="3024124"/>
          <a:ext cx="637264" cy="37934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a:off x="4252412" y="3045658"/>
        <a:ext cx="523461" cy="227606"/>
      </dsp:txXfrm>
    </dsp:sp>
    <dsp:sp modelId="{D883EC84-BE56-4A87-A82A-59C6C12F498E}">
      <dsp:nvSpPr>
        <dsp:cNvPr id="0" name=""/>
        <dsp:cNvSpPr/>
      </dsp:nvSpPr>
      <dsp:spPr>
        <a:xfrm>
          <a:off x="4059610" y="3542869"/>
          <a:ext cx="1382955" cy="780999"/>
        </a:xfrm>
        <a:prstGeom prst="ellipse">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ro-RO" sz="1400" kern="1200" dirty="0"/>
            <a:t>Agronomie</a:t>
          </a:r>
          <a:endParaRPr lang="en-US" sz="1400" kern="1200" dirty="0"/>
        </a:p>
      </dsp:txBody>
      <dsp:txXfrm>
        <a:off x="4262139" y="3657244"/>
        <a:ext cx="977897" cy="552249"/>
      </dsp:txXfrm>
    </dsp:sp>
    <dsp:sp modelId="{D53DC4F7-B742-4DC2-8D98-91964BBA07BD}">
      <dsp:nvSpPr>
        <dsp:cNvPr id="0" name=""/>
        <dsp:cNvSpPr/>
      </dsp:nvSpPr>
      <dsp:spPr>
        <a:xfrm rot="7031135">
          <a:off x="3349217" y="3043928"/>
          <a:ext cx="776486" cy="37934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rot="10800000">
        <a:off x="3432115" y="3069180"/>
        <a:ext cx="662683" cy="227606"/>
      </dsp:txXfrm>
    </dsp:sp>
    <dsp:sp modelId="{9D0C529E-B4D5-4CA2-BF82-523C73ED4D75}">
      <dsp:nvSpPr>
        <dsp:cNvPr id="0" name=""/>
        <dsp:cNvSpPr/>
      </dsp:nvSpPr>
      <dsp:spPr>
        <a:xfrm>
          <a:off x="2708552" y="3501137"/>
          <a:ext cx="1300630" cy="780999"/>
        </a:xfrm>
        <a:prstGeom prst="ellipse">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ro-RO" sz="1200" kern="1200" dirty="0"/>
            <a:t>Administrație</a:t>
          </a:r>
          <a:endParaRPr lang="en-US" sz="1200" kern="1200" dirty="0"/>
        </a:p>
      </dsp:txBody>
      <dsp:txXfrm>
        <a:off x="2899025" y="3615512"/>
        <a:ext cx="919684" cy="552249"/>
      </dsp:txXfrm>
    </dsp:sp>
    <dsp:sp modelId="{AE35E170-D5AE-455A-B6AF-CC7E6C5C31BA}">
      <dsp:nvSpPr>
        <dsp:cNvPr id="0" name=""/>
        <dsp:cNvSpPr/>
      </dsp:nvSpPr>
      <dsp:spPr>
        <a:xfrm rot="8835968">
          <a:off x="2846550" y="2634536"/>
          <a:ext cx="836754" cy="37934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rot="10800000">
        <a:off x="2951317" y="2679635"/>
        <a:ext cx="722951" cy="227606"/>
      </dsp:txXfrm>
    </dsp:sp>
    <dsp:sp modelId="{E9D277AB-FF47-4E0F-A89B-8009575A1682}">
      <dsp:nvSpPr>
        <dsp:cNvPr id="0" name=""/>
        <dsp:cNvSpPr/>
      </dsp:nvSpPr>
      <dsp:spPr>
        <a:xfrm>
          <a:off x="2009729" y="2913566"/>
          <a:ext cx="1040611" cy="780999"/>
        </a:xfrm>
        <a:prstGeom prst="ellipse">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ro-RO" sz="1400" kern="1200" dirty="0"/>
            <a:t>Justiție</a:t>
          </a:r>
          <a:endParaRPr lang="en-US" sz="1400" kern="1200" dirty="0"/>
        </a:p>
      </dsp:txBody>
      <dsp:txXfrm>
        <a:off x="2162123" y="3027941"/>
        <a:ext cx="735823" cy="552249"/>
      </dsp:txXfrm>
    </dsp:sp>
    <dsp:sp modelId="{C6E68B2B-D614-4D5B-9058-B8F348FD8490}">
      <dsp:nvSpPr>
        <dsp:cNvPr id="0" name=""/>
        <dsp:cNvSpPr/>
      </dsp:nvSpPr>
      <dsp:spPr>
        <a:xfrm rot="10221510">
          <a:off x="2762151" y="2210211"/>
          <a:ext cx="760781" cy="37934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rot="10800000">
        <a:off x="2875150" y="2276549"/>
        <a:ext cx="646978" cy="227606"/>
      </dsp:txXfrm>
    </dsp:sp>
    <dsp:sp modelId="{E262AB59-D2DB-41FE-86E3-59D4ECBCD7DA}">
      <dsp:nvSpPr>
        <dsp:cNvPr id="0" name=""/>
        <dsp:cNvSpPr/>
      </dsp:nvSpPr>
      <dsp:spPr>
        <a:xfrm>
          <a:off x="1695242" y="2163806"/>
          <a:ext cx="1098421" cy="780999"/>
        </a:xfrm>
        <a:prstGeom prst="ellipse">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ro-RO" sz="1400" kern="1200" dirty="0"/>
            <a:t>Muncă</a:t>
          </a:r>
          <a:endParaRPr lang="en-US" sz="1400" kern="1200" dirty="0"/>
        </a:p>
      </dsp:txBody>
      <dsp:txXfrm>
        <a:off x="1856102" y="2278181"/>
        <a:ext cx="776701" cy="552249"/>
      </dsp:txXfrm>
    </dsp:sp>
    <dsp:sp modelId="{B441CFF8-08BC-4F07-81F7-986454BB430F}">
      <dsp:nvSpPr>
        <dsp:cNvPr id="0" name=""/>
        <dsp:cNvSpPr/>
      </dsp:nvSpPr>
      <dsp:spPr>
        <a:xfrm rot="11832993">
          <a:off x="2889687" y="1726012"/>
          <a:ext cx="655529" cy="37934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rot="10800000">
        <a:off x="3000940" y="1818722"/>
        <a:ext cx="541726" cy="227606"/>
      </dsp:txXfrm>
    </dsp:sp>
    <dsp:sp modelId="{B25FD463-967D-444C-B172-950B6EC925F0}">
      <dsp:nvSpPr>
        <dsp:cNvPr id="0" name=""/>
        <dsp:cNvSpPr/>
      </dsp:nvSpPr>
      <dsp:spPr>
        <a:xfrm>
          <a:off x="1902177" y="1277207"/>
          <a:ext cx="1072960" cy="780999"/>
        </a:xfrm>
        <a:prstGeom prst="ellipse">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ro-RO" sz="1400" kern="1200" dirty="0"/>
            <a:t>Sănătate</a:t>
          </a:r>
          <a:endParaRPr lang="en-US" sz="1400" kern="1200" dirty="0"/>
        </a:p>
      </dsp:txBody>
      <dsp:txXfrm>
        <a:off x="2059308" y="1391582"/>
        <a:ext cx="758698" cy="552249"/>
      </dsp:txXfrm>
    </dsp:sp>
    <dsp:sp modelId="{16FC200E-07BC-431D-B83B-B114FDCF9CDA}">
      <dsp:nvSpPr>
        <dsp:cNvPr id="0" name=""/>
        <dsp:cNvSpPr/>
      </dsp:nvSpPr>
      <dsp:spPr>
        <a:xfrm rot="13781200">
          <a:off x="3344768" y="1296170"/>
          <a:ext cx="470898" cy="37934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rot="10800000">
        <a:off x="3438483" y="1415426"/>
        <a:ext cx="357095" cy="227606"/>
      </dsp:txXfrm>
    </dsp:sp>
    <dsp:sp modelId="{C2467481-9D29-4F68-BCF8-43AA0529D145}">
      <dsp:nvSpPr>
        <dsp:cNvPr id="0" name=""/>
        <dsp:cNvSpPr/>
      </dsp:nvSpPr>
      <dsp:spPr>
        <a:xfrm>
          <a:off x="2522230" y="559724"/>
          <a:ext cx="1163720" cy="693098"/>
        </a:xfrm>
        <a:prstGeom prst="ellipse">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err="1" smtClean="0"/>
            <a:t>Educa</a:t>
          </a:r>
          <a:r>
            <a:rPr lang="ro-RO" sz="1200" kern="1200" dirty="0" smtClean="0"/>
            <a:t>ție</a:t>
          </a:r>
          <a:endParaRPr lang="en-US" sz="1200" kern="1200" dirty="0"/>
        </a:p>
      </dsp:txBody>
      <dsp:txXfrm>
        <a:off x="2692653" y="661226"/>
        <a:ext cx="822874" cy="490094"/>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5"/>
          </a:xfrm>
          <a:prstGeom prst="rect">
            <a:avLst/>
          </a:prstGeom>
        </p:spPr>
        <p:txBody>
          <a:bodyPr vert="horz" lIns="93175" tIns="46587" rIns="93175" bIns="46587" rtlCol="0"/>
          <a:lstStyle>
            <a:lvl1pPr algn="l">
              <a:defRPr sz="1200"/>
            </a:lvl1pPr>
          </a:lstStyle>
          <a:p>
            <a:endParaRPr lang="en-US"/>
          </a:p>
        </p:txBody>
      </p:sp>
      <p:sp>
        <p:nvSpPr>
          <p:cNvPr id="3" name="Date Placeholder 2"/>
          <p:cNvSpPr>
            <a:spLocks noGrp="1"/>
          </p:cNvSpPr>
          <p:nvPr>
            <p:ph type="dt" sz="quarter" idx="1"/>
          </p:nvPr>
        </p:nvSpPr>
        <p:spPr>
          <a:xfrm>
            <a:off x="3970939" y="0"/>
            <a:ext cx="3037840" cy="466435"/>
          </a:xfrm>
          <a:prstGeom prst="rect">
            <a:avLst/>
          </a:prstGeom>
        </p:spPr>
        <p:txBody>
          <a:bodyPr vert="horz" lIns="93175" tIns="46587" rIns="93175" bIns="46587" rtlCol="0"/>
          <a:lstStyle>
            <a:lvl1pPr algn="r">
              <a:defRPr sz="1200"/>
            </a:lvl1pPr>
          </a:lstStyle>
          <a:p>
            <a:fld id="{165BFD31-02C6-4779-9D36-FCED6375EF71}" type="datetimeFigureOut">
              <a:rPr lang="en-US" smtClean="0"/>
              <a:t>4/17/2018</a:t>
            </a:fld>
            <a:endParaRPr lang="en-US"/>
          </a:p>
        </p:txBody>
      </p:sp>
      <p:sp>
        <p:nvSpPr>
          <p:cNvPr id="4" name="Footer Placeholder 3"/>
          <p:cNvSpPr>
            <a:spLocks noGrp="1"/>
          </p:cNvSpPr>
          <p:nvPr>
            <p:ph type="ftr" sz="quarter" idx="2"/>
          </p:nvPr>
        </p:nvSpPr>
        <p:spPr>
          <a:xfrm>
            <a:off x="0" y="8829968"/>
            <a:ext cx="3037840" cy="466434"/>
          </a:xfrm>
          <a:prstGeom prst="rect">
            <a:avLst/>
          </a:prstGeom>
        </p:spPr>
        <p:txBody>
          <a:bodyPr vert="horz" lIns="93175" tIns="46587" rIns="93175" bIns="46587" rtlCol="0" anchor="b"/>
          <a:lstStyle>
            <a:lvl1pPr algn="l">
              <a:defRPr sz="1200"/>
            </a:lvl1pPr>
          </a:lstStyle>
          <a:p>
            <a:endParaRPr lang="en-US"/>
          </a:p>
        </p:txBody>
      </p:sp>
      <p:sp>
        <p:nvSpPr>
          <p:cNvPr id="5" name="Slide Number Placeholder 4"/>
          <p:cNvSpPr>
            <a:spLocks noGrp="1"/>
          </p:cNvSpPr>
          <p:nvPr>
            <p:ph type="sldNum" sz="quarter" idx="3"/>
          </p:nvPr>
        </p:nvSpPr>
        <p:spPr>
          <a:xfrm>
            <a:off x="3970939" y="8829968"/>
            <a:ext cx="3037840" cy="466434"/>
          </a:xfrm>
          <a:prstGeom prst="rect">
            <a:avLst/>
          </a:prstGeom>
        </p:spPr>
        <p:txBody>
          <a:bodyPr vert="horz" lIns="93175" tIns="46587" rIns="93175" bIns="46587" rtlCol="0" anchor="b"/>
          <a:lstStyle>
            <a:lvl1pPr algn="r">
              <a:defRPr sz="1200"/>
            </a:lvl1pPr>
          </a:lstStyle>
          <a:p>
            <a:fld id="{406CE543-6F9D-4AD1-BA6D-CB6BAE82E577}" type="slidenum">
              <a:rPr lang="en-US" smtClean="0"/>
              <a:t>‹#›</a:t>
            </a:fld>
            <a:endParaRPr lang="en-US"/>
          </a:p>
        </p:txBody>
      </p:sp>
    </p:spTree>
    <p:extLst>
      <p:ext uri="{BB962C8B-B14F-4D97-AF65-F5344CB8AC3E}">
        <p14:creationId xmlns:p14="http://schemas.microsoft.com/office/powerpoint/2010/main" val="40832314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735" cy="466088"/>
          </a:xfrm>
          <a:prstGeom prst="rect">
            <a:avLst/>
          </a:prstGeom>
        </p:spPr>
        <p:txBody>
          <a:bodyPr vert="horz" lIns="91294" tIns="45647" rIns="91294" bIns="45647" rtlCol="0"/>
          <a:lstStyle>
            <a:lvl1pPr algn="l">
              <a:defRPr sz="1200"/>
            </a:lvl1pPr>
          </a:lstStyle>
          <a:p>
            <a:endParaRPr lang="en-US"/>
          </a:p>
        </p:txBody>
      </p:sp>
      <p:sp>
        <p:nvSpPr>
          <p:cNvPr id="3" name="Date Placeholder 2"/>
          <p:cNvSpPr>
            <a:spLocks noGrp="1"/>
          </p:cNvSpPr>
          <p:nvPr>
            <p:ph type="dt" idx="1"/>
          </p:nvPr>
        </p:nvSpPr>
        <p:spPr>
          <a:xfrm>
            <a:off x="3971081" y="1"/>
            <a:ext cx="3037735" cy="466088"/>
          </a:xfrm>
          <a:prstGeom prst="rect">
            <a:avLst/>
          </a:prstGeom>
        </p:spPr>
        <p:txBody>
          <a:bodyPr vert="horz" lIns="91294" tIns="45647" rIns="91294" bIns="45647" rtlCol="0"/>
          <a:lstStyle>
            <a:lvl1pPr algn="r">
              <a:defRPr sz="1200"/>
            </a:lvl1pPr>
          </a:lstStyle>
          <a:p>
            <a:fld id="{8BCCA663-50CF-4A73-82FC-35C6B3350070}" type="datetimeFigureOut">
              <a:rPr lang="en-US" smtClean="0"/>
              <a:t>4/17/2018</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294" tIns="45647" rIns="91294" bIns="45647" rtlCol="0" anchor="ctr"/>
          <a:lstStyle/>
          <a:p>
            <a:endParaRPr lang="en-US"/>
          </a:p>
        </p:txBody>
      </p:sp>
      <p:sp>
        <p:nvSpPr>
          <p:cNvPr id="5" name="Notes Placeholder 4"/>
          <p:cNvSpPr>
            <a:spLocks noGrp="1"/>
          </p:cNvSpPr>
          <p:nvPr>
            <p:ph type="body" sz="quarter" idx="3"/>
          </p:nvPr>
        </p:nvSpPr>
        <p:spPr>
          <a:xfrm>
            <a:off x="700406" y="4473813"/>
            <a:ext cx="5609588" cy="3660537"/>
          </a:xfrm>
          <a:prstGeom prst="rect">
            <a:avLst/>
          </a:prstGeom>
        </p:spPr>
        <p:txBody>
          <a:bodyPr vert="horz" lIns="91294" tIns="45647" rIns="91294" bIns="45647"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30312"/>
            <a:ext cx="3037735" cy="466088"/>
          </a:xfrm>
          <a:prstGeom prst="rect">
            <a:avLst/>
          </a:prstGeom>
        </p:spPr>
        <p:txBody>
          <a:bodyPr vert="horz" lIns="91294" tIns="45647" rIns="91294" bIns="45647" rtlCol="0" anchor="b"/>
          <a:lstStyle>
            <a:lvl1pPr algn="l">
              <a:defRPr sz="1200"/>
            </a:lvl1pPr>
          </a:lstStyle>
          <a:p>
            <a:endParaRPr lang="en-US"/>
          </a:p>
        </p:txBody>
      </p:sp>
      <p:sp>
        <p:nvSpPr>
          <p:cNvPr id="7" name="Slide Number Placeholder 6"/>
          <p:cNvSpPr>
            <a:spLocks noGrp="1"/>
          </p:cNvSpPr>
          <p:nvPr>
            <p:ph type="sldNum" sz="quarter" idx="5"/>
          </p:nvPr>
        </p:nvSpPr>
        <p:spPr>
          <a:xfrm>
            <a:off x="3971081" y="8830312"/>
            <a:ext cx="3037735" cy="466088"/>
          </a:xfrm>
          <a:prstGeom prst="rect">
            <a:avLst/>
          </a:prstGeom>
        </p:spPr>
        <p:txBody>
          <a:bodyPr vert="horz" lIns="91294" tIns="45647" rIns="91294" bIns="45647" rtlCol="0" anchor="b"/>
          <a:lstStyle>
            <a:lvl1pPr algn="r">
              <a:defRPr sz="1200"/>
            </a:lvl1pPr>
          </a:lstStyle>
          <a:p>
            <a:fld id="{6C6C3561-82B0-4BC3-A78A-D71157DEF91F}" type="slidenum">
              <a:rPr lang="en-US" smtClean="0"/>
              <a:t>‹#›</a:t>
            </a:fld>
            <a:endParaRPr lang="en-US"/>
          </a:p>
        </p:txBody>
      </p:sp>
    </p:spTree>
    <p:extLst>
      <p:ext uri="{BB962C8B-B14F-4D97-AF65-F5344CB8AC3E}">
        <p14:creationId xmlns:p14="http://schemas.microsoft.com/office/powerpoint/2010/main" val="31002713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4F99EF3-8AF2-4B03-9E83-825EC5E543FB}" type="slidenum">
              <a:rPr lang="en-US" smtClean="0"/>
              <a:t>13</a:t>
            </a:fld>
            <a:endParaRPr lang="en-US"/>
          </a:p>
        </p:txBody>
      </p:sp>
    </p:spTree>
    <p:extLst>
      <p:ext uri="{BB962C8B-B14F-4D97-AF65-F5344CB8AC3E}">
        <p14:creationId xmlns:p14="http://schemas.microsoft.com/office/powerpoint/2010/main" val="30865458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C6C3561-82B0-4BC3-A78A-D71157DEF91F}" type="slidenum">
              <a:rPr lang="en-US" smtClean="0"/>
              <a:t>35</a:t>
            </a:fld>
            <a:endParaRPr lang="en-US"/>
          </a:p>
        </p:txBody>
      </p:sp>
    </p:spTree>
    <p:extLst>
      <p:ext uri="{BB962C8B-B14F-4D97-AF65-F5344CB8AC3E}">
        <p14:creationId xmlns:p14="http://schemas.microsoft.com/office/powerpoint/2010/main" val="21796408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C6C3561-82B0-4BC3-A78A-D71157DEF91F}" type="slidenum">
              <a:rPr lang="en-US" smtClean="0"/>
              <a:t>36</a:t>
            </a:fld>
            <a:endParaRPr lang="en-US"/>
          </a:p>
        </p:txBody>
      </p:sp>
    </p:spTree>
    <p:extLst>
      <p:ext uri="{BB962C8B-B14F-4D97-AF65-F5344CB8AC3E}">
        <p14:creationId xmlns:p14="http://schemas.microsoft.com/office/powerpoint/2010/main" val="10022005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o-RO" sz="1200" dirty="0" smtClean="0"/>
              <a:t>D</a:t>
            </a:r>
            <a:r>
              <a:rPr lang="en-US" sz="1200" dirty="0" err="1" smtClean="0"/>
              <a:t>escriere</a:t>
            </a:r>
            <a:r>
              <a:rPr lang="ro-RO" sz="1200" dirty="0" smtClean="0"/>
              <a:t>a calificării</a:t>
            </a:r>
            <a:r>
              <a:rPr lang="en-US" sz="1200" dirty="0" smtClean="0"/>
              <a:t> </a:t>
            </a:r>
            <a:r>
              <a:rPr lang="en-US" sz="1200" dirty="0" err="1" smtClean="0"/>
              <a:t>constă</a:t>
            </a:r>
            <a:r>
              <a:rPr lang="en-US" sz="1200" dirty="0" smtClean="0"/>
              <a:t> </a:t>
            </a:r>
            <a:r>
              <a:rPr lang="en-US" sz="1200" dirty="0" err="1" smtClean="0"/>
              <a:t>în</a:t>
            </a:r>
            <a:r>
              <a:rPr lang="en-US" sz="1200" dirty="0" smtClean="0"/>
              <a:t> </a:t>
            </a:r>
            <a:r>
              <a:rPr lang="en-US" sz="1200" dirty="0" err="1" smtClean="0"/>
              <a:t>câmpuri</a:t>
            </a:r>
            <a:r>
              <a:rPr lang="en-US" sz="1200" dirty="0" smtClean="0"/>
              <a:t> de text </a:t>
            </a:r>
            <a:r>
              <a:rPr lang="en-US" sz="1200" dirty="0" err="1" smtClean="0"/>
              <a:t>libere</a:t>
            </a:r>
            <a:r>
              <a:rPr lang="en-US" sz="1200" dirty="0" smtClean="0"/>
              <a:t>, </a:t>
            </a:r>
            <a:r>
              <a:rPr lang="en-US" sz="1200" dirty="0" err="1" smtClean="0"/>
              <a:t>fără</a:t>
            </a:r>
            <a:r>
              <a:rPr lang="en-US" sz="1200" dirty="0" smtClean="0"/>
              <a:t> </a:t>
            </a:r>
            <a:r>
              <a:rPr lang="en-US" sz="1200" dirty="0" err="1" smtClean="0"/>
              <a:t>utilizarea</a:t>
            </a:r>
            <a:r>
              <a:rPr lang="en-US" sz="1200" dirty="0" smtClean="0"/>
              <a:t> </a:t>
            </a:r>
            <a:r>
              <a:rPr lang="en-US" sz="1200" dirty="0" err="1" smtClean="0"/>
              <a:t>predefinită</a:t>
            </a:r>
            <a:r>
              <a:rPr lang="en-US" sz="1200" dirty="0" smtClean="0"/>
              <a:t> a </a:t>
            </a:r>
            <a:r>
              <a:rPr lang="en-US" sz="1200" dirty="0" err="1" smtClean="0"/>
              <a:t>unei</a:t>
            </a:r>
            <a:r>
              <a:rPr lang="en-US" sz="1200" dirty="0" smtClean="0"/>
              <a:t> </a:t>
            </a:r>
            <a:r>
              <a:rPr lang="en-US" sz="1200" dirty="0" err="1" smtClean="0"/>
              <a:t>terminologii</a:t>
            </a:r>
            <a:r>
              <a:rPr lang="en-US" sz="1200" dirty="0" smtClean="0"/>
              <a:t> standard </a:t>
            </a:r>
            <a:r>
              <a:rPr lang="en-US" sz="1200" dirty="0" err="1" smtClean="0"/>
              <a:t>și</a:t>
            </a:r>
            <a:r>
              <a:rPr lang="en-US" sz="1200" dirty="0" smtClean="0"/>
              <a:t> </a:t>
            </a:r>
            <a:r>
              <a:rPr lang="en-US" sz="1200" dirty="0" err="1" smtClean="0"/>
              <a:t>fără</a:t>
            </a:r>
            <a:r>
              <a:rPr lang="en-US" sz="1200" dirty="0" smtClean="0"/>
              <a:t> </a:t>
            </a:r>
            <a:r>
              <a:rPr lang="en-US" sz="1200" dirty="0" err="1" smtClean="0"/>
              <a:t>nicio</a:t>
            </a:r>
            <a:r>
              <a:rPr lang="en-US" sz="1200" dirty="0" smtClean="0"/>
              <a:t> </a:t>
            </a:r>
            <a:r>
              <a:rPr lang="en-US" sz="1200" dirty="0" err="1" smtClean="0"/>
              <a:t>obligație</a:t>
            </a:r>
            <a:r>
              <a:rPr lang="en-US" sz="1200" dirty="0" smtClean="0"/>
              <a:t> </a:t>
            </a:r>
            <a:r>
              <a:rPr lang="en-US" sz="1200" dirty="0" err="1" smtClean="0"/>
              <a:t>pentru</a:t>
            </a:r>
            <a:r>
              <a:rPr lang="en-US" sz="1200" dirty="0" smtClean="0"/>
              <a:t> </a:t>
            </a:r>
            <a:r>
              <a:rPr lang="en-US" sz="1200" dirty="0" err="1" smtClean="0"/>
              <a:t>statele</a:t>
            </a:r>
            <a:r>
              <a:rPr lang="en-US" sz="1200" dirty="0" smtClean="0"/>
              <a:t> </a:t>
            </a:r>
            <a:r>
              <a:rPr lang="en-US" sz="1200" dirty="0" err="1" smtClean="0"/>
              <a:t>membre</a:t>
            </a:r>
            <a:r>
              <a:rPr lang="en-US" sz="1200" dirty="0" smtClean="0"/>
              <a:t> de a traduce </a:t>
            </a:r>
            <a:r>
              <a:rPr lang="en-US" sz="1200" dirty="0" err="1" smtClean="0"/>
              <a:t>descrierea</a:t>
            </a:r>
            <a:r>
              <a:rPr lang="en-US" sz="1200" dirty="0" smtClean="0"/>
              <a:t> </a:t>
            </a:r>
            <a:r>
              <a:rPr lang="en-US" sz="1200" dirty="0" err="1" smtClean="0"/>
              <a:t>în</a:t>
            </a:r>
            <a:r>
              <a:rPr lang="en-US" sz="1200" dirty="0" smtClean="0"/>
              <a:t> </a:t>
            </a:r>
            <a:r>
              <a:rPr lang="en-US" sz="1200" dirty="0" err="1" smtClean="0"/>
              <a:t>alte</a:t>
            </a:r>
            <a:r>
              <a:rPr lang="en-US" sz="1200" dirty="0" smtClean="0"/>
              <a:t> limbi ale UE.</a:t>
            </a:r>
          </a:p>
          <a:p>
            <a:endParaRPr lang="ro-RO"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 </a:t>
            </a:r>
            <a:r>
              <a:rPr lang="en-US" sz="1200" dirty="0" err="1" smtClean="0"/>
              <a:t>Informațiile</a:t>
            </a:r>
            <a:r>
              <a:rPr lang="en-US" sz="1200" dirty="0" smtClean="0"/>
              <a:t> </a:t>
            </a:r>
            <a:r>
              <a:rPr lang="en-US" sz="1200" dirty="0" err="1" smtClean="0"/>
              <a:t>minime</a:t>
            </a:r>
            <a:r>
              <a:rPr lang="en-US" sz="1200" dirty="0" smtClean="0"/>
              <a:t> </a:t>
            </a:r>
            <a:r>
              <a:rPr lang="en-US" sz="1200" dirty="0" err="1" smtClean="0"/>
              <a:t>obligatorii</a:t>
            </a:r>
            <a:r>
              <a:rPr lang="en-US" sz="1200" dirty="0" smtClean="0"/>
              <a:t> cu </a:t>
            </a:r>
            <a:r>
              <a:rPr lang="en-US" sz="1200" dirty="0" err="1" smtClean="0"/>
              <a:t>privire</a:t>
            </a:r>
            <a:r>
              <a:rPr lang="en-US" sz="1200" dirty="0" smtClean="0"/>
              <a:t> la </a:t>
            </a:r>
            <a:r>
              <a:rPr lang="en-US" sz="1200" dirty="0" err="1" smtClean="0"/>
              <a:t>organismul</a:t>
            </a:r>
            <a:r>
              <a:rPr lang="en-US" sz="1200" dirty="0" smtClean="0"/>
              <a:t> de </a:t>
            </a:r>
            <a:r>
              <a:rPr lang="en-US" sz="1200" dirty="0" err="1" smtClean="0"/>
              <a:t>acordare</a:t>
            </a:r>
            <a:r>
              <a:rPr lang="en-US" sz="1200" dirty="0" smtClean="0"/>
              <a:t> a </a:t>
            </a:r>
            <a:r>
              <a:rPr lang="en-US" sz="1200" dirty="0" err="1" smtClean="0"/>
              <a:t>calificării</a:t>
            </a:r>
            <a:r>
              <a:rPr lang="en-US" sz="1200" dirty="0" smtClean="0"/>
              <a:t> </a:t>
            </a:r>
            <a:r>
              <a:rPr lang="en-US" sz="1200" dirty="0" err="1" smtClean="0"/>
              <a:t>sau</a:t>
            </a:r>
            <a:r>
              <a:rPr lang="en-US" sz="1200" dirty="0" smtClean="0"/>
              <a:t> la </a:t>
            </a:r>
            <a:r>
              <a:rPr lang="en-US" sz="1200" dirty="0" err="1" smtClean="0"/>
              <a:t>autoritatea</a:t>
            </a:r>
            <a:r>
              <a:rPr lang="en-US" sz="1200" dirty="0" smtClean="0"/>
              <a:t> </a:t>
            </a:r>
            <a:r>
              <a:rPr lang="en-US" sz="1200" dirty="0" err="1" smtClean="0"/>
              <a:t>competentă</a:t>
            </a:r>
            <a:r>
              <a:rPr lang="en-US" sz="1200" dirty="0" smtClean="0"/>
              <a:t> </a:t>
            </a:r>
            <a:r>
              <a:rPr lang="en-US" sz="1200" dirty="0" err="1" smtClean="0"/>
              <a:t>ar</a:t>
            </a:r>
            <a:r>
              <a:rPr lang="en-US" sz="1200" dirty="0" smtClean="0"/>
              <a:t> </a:t>
            </a:r>
            <a:r>
              <a:rPr lang="en-US" sz="1200" dirty="0" err="1" smtClean="0"/>
              <a:t>trebui</a:t>
            </a:r>
            <a:r>
              <a:rPr lang="en-US" sz="1200" dirty="0" smtClean="0"/>
              <a:t> </a:t>
            </a:r>
            <a:r>
              <a:rPr lang="en-US" sz="1200" dirty="0" err="1" smtClean="0"/>
              <a:t>să</a:t>
            </a:r>
            <a:r>
              <a:rPr lang="en-US" sz="1200" dirty="0" smtClean="0"/>
              <a:t> </a:t>
            </a:r>
            <a:r>
              <a:rPr lang="en-US" sz="1200" dirty="0" err="1" smtClean="0"/>
              <a:t>faciliteze</a:t>
            </a:r>
            <a:r>
              <a:rPr lang="en-US" sz="1200" dirty="0" smtClean="0"/>
              <a:t> </a:t>
            </a:r>
            <a:r>
              <a:rPr lang="en-US" sz="1200" dirty="0" err="1" smtClean="0"/>
              <a:t>găsirea</a:t>
            </a:r>
            <a:r>
              <a:rPr lang="en-US" sz="1200" dirty="0" smtClean="0"/>
              <a:t> de </a:t>
            </a:r>
            <a:r>
              <a:rPr lang="en-US" sz="1200" dirty="0" err="1" smtClean="0"/>
              <a:t>informații</a:t>
            </a:r>
            <a:r>
              <a:rPr lang="en-US" sz="1200" dirty="0" smtClean="0"/>
              <a:t> </a:t>
            </a:r>
            <a:r>
              <a:rPr lang="en-US" sz="1200" dirty="0" err="1" smtClean="0"/>
              <a:t>despre</a:t>
            </a:r>
            <a:r>
              <a:rPr lang="en-US" sz="1200" dirty="0" smtClean="0"/>
              <a:t> ace(a)</a:t>
            </a:r>
            <a:r>
              <a:rPr lang="en-US" sz="1200" dirty="0" err="1" smtClean="0"/>
              <a:t>sta</a:t>
            </a:r>
            <a:r>
              <a:rPr lang="en-US" sz="1200" dirty="0" smtClean="0"/>
              <a:t>, cum </a:t>
            </a:r>
            <a:r>
              <a:rPr lang="en-US" sz="1200" dirty="0" err="1" smtClean="0"/>
              <a:t>ar</a:t>
            </a:r>
            <a:r>
              <a:rPr lang="en-US" sz="1200" dirty="0" smtClean="0"/>
              <a:t> fi </a:t>
            </a:r>
            <a:r>
              <a:rPr lang="en-US" sz="1200" dirty="0" err="1" smtClean="0"/>
              <a:t>denumirea</a:t>
            </a:r>
            <a:r>
              <a:rPr lang="en-US" sz="1200" dirty="0" smtClean="0"/>
              <a:t> </a:t>
            </a:r>
            <a:r>
              <a:rPr lang="en-US" sz="1200" dirty="0" err="1" smtClean="0"/>
              <a:t>sa</a:t>
            </a:r>
            <a:r>
              <a:rPr lang="en-US" sz="1200" dirty="0" smtClean="0"/>
              <a:t> </a:t>
            </a:r>
            <a:r>
              <a:rPr lang="en-US" sz="1200" dirty="0" err="1" smtClean="0"/>
              <a:t>sau</a:t>
            </a:r>
            <a:r>
              <a:rPr lang="en-US" sz="1200" dirty="0" smtClean="0"/>
              <a:t>, </a:t>
            </a:r>
            <a:r>
              <a:rPr lang="en-US" sz="1200" dirty="0" err="1" smtClean="0"/>
              <a:t>după</a:t>
            </a:r>
            <a:r>
              <a:rPr lang="en-US" sz="1200" dirty="0" smtClean="0"/>
              <a:t> </a:t>
            </a:r>
            <a:r>
              <a:rPr lang="en-US" sz="1200" dirty="0" err="1" smtClean="0"/>
              <a:t>caz</a:t>
            </a:r>
            <a:r>
              <a:rPr lang="en-US" sz="1200" dirty="0" smtClean="0"/>
              <a:t>, </a:t>
            </a:r>
            <a:r>
              <a:rPr lang="en-US" sz="1200" dirty="0" err="1" smtClean="0"/>
              <a:t>denumirea</a:t>
            </a:r>
            <a:r>
              <a:rPr lang="en-US" sz="1200" dirty="0" smtClean="0"/>
              <a:t> </a:t>
            </a:r>
            <a:r>
              <a:rPr lang="en-US" sz="1200" dirty="0" err="1" smtClean="0"/>
              <a:t>grupului</a:t>
            </a:r>
            <a:r>
              <a:rPr lang="en-US" sz="1200" dirty="0" smtClean="0"/>
              <a:t> de </a:t>
            </a:r>
            <a:r>
              <a:rPr lang="en-US" sz="1200" dirty="0" err="1" smtClean="0"/>
              <a:t>organisme</a:t>
            </a:r>
            <a:r>
              <a:rPr lang="en-US" sz="1200" dirty="0" smtClean="0"/>
              <a:t> de </a:t>
            </a:r>
            <a:r>
              <a:rPr lang="en-US" sz="1200" dirty="0" err="1" smtClean="0"/>
              <a:t>acordare</a:t>
            </a:r>
            <a:r>
              <a:rPr lang="en-US" sz="1200" dirty="0" smtClean="0"/>
              <a:t> a </a:t>
            </a:r>
            <a:r>
              <a:rPr lang="en-US" sz="1200" dirty="0" err="1" smtClean="0"/>
              <a:t>calificării</a:t>
            </a:r>
            <a:r>
              <a:rPr lang="en-US" sz="1200" dirty="0" smtClean="0"/>
              <a:t> </a:t>
            </a:r>
            <a:r>
              <a:rPr lang="en-US" sz="1200" dirty="0" err="1" smtClean="0"/>
              <a:t>sau</a:t>
            </a:r>
            <a:r>
              <a:rPr lang="en-US" sz="1200" dirty="0" smtClean="0"/>
              <a:t> de </a:t>
            </a:r>
            <a:r>
              <a:rPr lang="en-US" sz="1200" dirty="0" err="1" smtClean="0"/>
              <a:t>autorități</a:t>
            </a:r>
            <a:r>
              <a:rPr lang="en-US" sz="1200" dirty="0" smtClean="0"/>
              <a:t> </a:t>
            </a:r>
            <a:r>
              <a:rPr lang="en-US" sz="1200" dirty="0" err="1" smtClean="0"/>
              <a:t>competente</a:t>
            </a:r>
            <a:r>
              <a:rPr lang="en-US" sz="1200" dirty="0" smtClean="0"/>
              <a:t>, </a:t>
            </a:r>
            <a:r>
              <a:rPr lang="en-US" sz="1200" dirty="0" err="1" smtClean="0"/>
              <a:t>completată</a:t>
            </a:r>
            <a:r>
              <a:rPr lang="en-US" sz="1200" dirty="0" smtClean="0"/>
              <a:t> cu o </a:t>
            </a:r>
            <a:r>
              <a:rPr lang="en-US" sz="1200" dirty="0" err="1" smtClean="0"/>
              <a:t>adresă</a:t>
            </a:r>
            <a:r>
              <a:rPr lang="en-US" sz="1200" dirty="0" smtClean="0"/>
              <a:t> URL </a:t>
            </a:r>
            <a:r>
              <a:rPr lang="en-US" sz="1200" dirty="0" err="1" smtClean="0"/>
              <a:t>sau</a:t>
            </a:r>
            <a:r>
              <a:rPr lang="en-US" sz="1200" dirty="0" smtClean="0"/>
              <a:t> cu </a:t>
            </a:r>
            <a:r>
              <a:rPr lang="en-US" sz="1200" dirty="0" err="1" smtClean="0"/>
              <a:t>informații</a:t>
            </a:r>
            <a:r>
              <a:rPr lang="en-US" sz="1200" dirty="0" smtClean="0"/>
              <a:t> de contact. </a:t>
            </a:r>
          </a:p>
        </p:txBody>
      </p:sp>
      <p:sp>
        <p:nvSpPr>
          <p:cNvPr id="4" name="Slide Number Placeholder 3"/>
          <p:cNvSpPr>
            <a:spLocks noGrp="1"/>
          </p:cNvSpPr>
          <p:nvPr>
            <p:ph type="sldNum" sz="quarter" idx="10"/>
          </p:nvPr>
        </p:nvSpPr>
        <p:spPr/>
        <p:txBody>
          <a:bodyPr/>
          <a:lstStyle/>
          <a:p>
            <a:fld id="{1C797EBC-1442-4F57-8782-E9A252DBA023}" type="slidenum">
              <a:rPr lang="en-US" smtClean="0"/>
              <a:t>66</a:t>
            </a:fld>
            <a:endParaRPr lang="en-US"/>
          </a:p>
        </p:txBody>
      </p:sp>
    </p:spTree>
    <p:extLst>
      <p:ext uri="{BB962C8B-B14F-4D97-AF65-F5344CB8AC3E}">
        <p14:creationId xmlns:p14="http://schemas.microsoft.com/office/powerpoint/2010/main" val="21971389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BB175B-D5B8-47E6-B844-44BCF4535365}" type="slidenum">
              <a:rPr lang="en-US" smtClean="0"/>
              <a:pPr/>
              <a:t>93</a:t>
            </a:fld>
            <a:endParaRPr lang="en-US"/>
          </a:p>
        </p:txBody>
      </p:sp>
    </p:spTree>
    <p:extLst>
      <p:ext uri="{BB962C8B-B14F-4D97-AF65-F5344CB8AC3E}">
        <p14:creationId xmlns:p14="http://schemas.microsoft.com/office/powerpoint/2010/main" val="42785718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ro-RO"/>
          </a:p>
        </p:txBody>
      </p:sp>
      <p:sp>
        <p:nvSpPr>
          <p:cNvPr id="4" name="Slide Number Placeholder 3"/>
          <p:cNvSpPr>
            <a:spLocks noGrp="1"/>
          </p:cNvSpPr>
          <p:nvPr>
            <p:ph type="sldNum" sz="quarter" idx="10"/>
          </p:nvPr>
        </p:nvSpPr>
        <p:spPr/>
        <p:txBody>
          <a:bodyPr/>
          <a:lstStyle/>
          <a:p>
            <a:fld id="{74112B00-216A-4C4D-A471-AF7B671D3B80}" type="slidenum">
              <a:rPr lang="ro-RO" smtClean="0"/>
              <a:pPr/>
              <a:t>102</a:t>
            </a:fld>
            <a:endParaRPr lang="ro-RO"/>
          </a:p>
        </p:txBody>
      </p:sp>
    </p:spTree>
    <p:extLst>
      <p:ext uri="{BB962C8B-B14F-4D97-AF65-F5344CB8AC3E}">
        <p14:creationId xmlns:p14="http://schemas.microsoft.com/office/powerpoint/2010/main" val="37290866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ro-RO" dirty="0"/>
          </a:p>
        </p:txBody>
      </p:sp>
      <p:sp>
        <p:nvSpPr>
          <p:cNvPr id="4" name="Slide Number Placeholder 3"/>
          <p:cNvSpPr>
            <a:spLocks noGrp="1"/>
          </p:cNvSpPr>
          <p:nvPr>
            <p:ph type="sldNum" sz="quarter" idx="10"/>
          </p:nvPr>
        </p:nvSpPr>
        <p:spPr/>
        <p:txBody>
          <a:bodyPr/>
          <a:lstStyle/>
          <a:p>
            <a:fld id="{74112B00-216A-4C4D-A471-AF7B671D3B80}" type="slidenum">
              <a:rPr lang="ro-RO" smtClean="0"/>
              <a:pPr/>
              <a:t>111</a:t>
            </a:fld>
            <a:endParaRPr lang="ro-RO"/>
          </a:p>
        </p:txBody>
      </p:sp>
    </p:spTree>
    <p:extLst>
      <p:ext uri="{BB962C8B-B14F-4D97-AF65-F5344CB8AC3E}">
        <p14:creationId xmlns:p14="http://schemas.microsoft.com/office/powerpoint/2010/main" val="51204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809C980-CF98-4072-A847-B9ADA6D148CB}" type="datetime1">
              <a:rPr lang="en-US" smtClean="0"/>
              <a:t>4/17/2018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9E05A2-079F-4246-8356-D956496D44E4}" type="slidenum">
              <a:rPr lang="en-US" smtClean="0"/>
              <a:t>‹#›</a:t>
            </a:fld>
            <a:endParaRPr lang="en-US"/>
          </a:p>
        </p:txBody>
      </p:sp>
    </p:spTree>
    <p:extLst>
      <p:ext uri="{BB962C8B-B14F-4D97-AF65-F5344CB8AC3E}">
        <p14:creationId xmlns:p14="http://schemas.microsoft.com/office/powerpoint/2010/main" val="1396899549"/>
      </p:ext>
    </p:extLst>
  </p:cSld>
  <p:clrMapOvr>
    <a:masterClrMapping/>
  </p:clrMapOvr>
  <p:extLst mod="1">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76187A6-5940-4390-BFA9-15C9450FE927}" type="datetime1">
              <a:rPr lang="en-US" smtClean="0"/>
              <a:t>4/17/2018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9E05A2-079F-4246-8356-D956496D44E4}" type="slidenum">
              <a:rPr lang="en-US" smtClean="0"/>
              <a:t>‹#›</a:t>
            </a:fld>
            <a:endParaRPr lang="en-US"/>
          </a:p>
        </p:txBody>
      </p:sp>
    </p:spTree>
    <p:extLst>
      <p:ext uri="{BB962C8B-B14F-4D97-AF65-F5344CB8AC3E}">
        <p14:creationId xmlns:p14="http://schemas.microsoft.com/office/powerpoint/2010/main" val="3924853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8EFA08E-211E-4A9F-8B48-CF31554A8B05}" type="datetime1">
              <a:rPr lang="en-US" smtClean="0"/>
              <a:t>4/17/2018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9E05A2-079F-4246-8356-D956496D44E4}"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3519129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ACE63FA-7996-4751-A116-488B899B7C3B}" type="datetime1">
              <a:rPr lang="en-US" smtClean="0"/>
              <a:t>4/17/2018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9E05A2-079F-4246-8356-D956496D44E4}" type="slidenum">
              <a:rPr lang="en-US" smtClean="0"/>
              <a:t>‹#›</a:t>
            </a:fld>
            <a:endParaRPr lang="en-US"/>
          </a:p>
        </p:txBody>
      </p:sp>
    </p:spTree>
    <p:extLst>
      <p:ext uri="{BB962C8B-B14F-4D97-AF65-F5344CB8AC3E}">
        <p14:creationId xmlns:p14="http://schemas.microsoft.com/office/powerpoint/2010/main" val="11378580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3731197-F221-459B-919F-0620853B8E44}" type="datetime1">
              <a:rPr lang="en-US" smtClean="0"/>
              <a:t>4/17/2018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9E05A2-079F-4246-8356-D956496D44E4}"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7084522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8D0C679-7DF9-41E8-B1E7-FA4AC3F7BA60}" type="datetime1">
              <a:rPr lang="en-US" smtClean="0"/>
              <a:t>4/17/2018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9E05A2-079F-4246-8356-D956496D44E4}" type="slidenum">
              <a:rPr lang="en-US" smtClean="0"/>
              <a:t>‹#›</a:t>
            </a:fld>
            <a:endParaRPr lang="en-US"/>
          </a:p>
        </p:txBody>
      </p:sp>
    </p:spTree>
    <p:extLst>
      <p:ext uri="{BB962C8B-B14F-4D97-AF65-F5344CB8AC3E}">
        <p14:creationId xmlns:p14="http://schemas.microsoft.com/office/powerpoint/2010/main" val="17233607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18D0487-9E57-41E8-835A-1E9FAB43353D}" type="datetime1">
              <a:rPr lang="en-US" smtClean="0"/>
              <a:t>4/17/2018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9E05A2-079F-4246-8356-D956496D44E4}" type="slidenum">
              <a:rPr lang="en-US" smtClean="0"/>
              <a:t>‹#›</a:t>
            </a:fld>
            <a:endParaRPr lang="en-US"/>
          </a:p>
        </p:txBody>
      </p:sp>
    </p:spTree>
    <p:extLst>
      <p:ext uri="{BB962C8B-B14F-4D97-AF65-F5344CB8AC3E}">
        <p14:creationId xmlns:p14="http://schemas.microsoft.com/office/powerpoint/2010/main" val="38368543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4243AC5-4E1E-4669-A425-07D60C6EF9A5}" type="datetime1">
              <a:rPr lang="en-US" smtClean="0"/>
              <a:t>4/17/2018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9E05A2-079F-4246-8356-D956496D44E4}" type="slidenum">
              <a:rPr lang="en-US" smtClean="0"/>
              <a:t>‹#›</a:t>
            </a:fld>
            <a:endParaRPr lang="en-US"/>
          </a:p>
        </p:txBody>
      </p:sp>
    </p:spTree>
    <p:extLst>
      <p:ext uri="{BB962C8B-B14F-4D97-AF65-F5344CB8AC3E}">
        <p14:creationId xmlns:p14="http://schemas.microsoft.com/office/powerpoint/2010/main" val="7534431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8423A05-1457-41CE-854C-987D418B7448}" type="datetime1">
              <a:rPr lang="en-US" smtClean="0"/>
              <a:t>4/17/2018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9E05A2-079F-4246-8356-D956496D44E4}" type="slidenum">
              <a:rPr lang="en-US" smtClean="0"/>
              <a:t>‹#›</a:t>
            </a:fld>
            <a:endParaRPr lang="en-US"/>
          </a:p>
        </p:txBody>
      </p:sp>
    </p:spTree>
    <p:extLst>
      <p:ext uri="{BB962C8B-B14F-4D97-AF65-F5344CB8AC3E}">
        <p14:creationId xmlns:p14="http://schemas.microsoft.com/office/powerpoint/2010/main" val="19056025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13E8D4C-B7FD-41F0-949E-533DA16CB916}" type="datetime1">
              <a:rPr lang="en-US" smtClean="0"/>
              <a:t>4/17/2018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9E05A2-079F-4246-8356-D956496D44E4}" type="slidenum">
              <a:rPr lang="en-US" smtClean="0"/>
              <a:t>‹#›</a:t>
            </a:fld>
            <a:endParaRPr lang="en-US"/>
          </a:p>
        </p:txBody>
      </p:sp>
    </p:spTree>
    <p:extLst>
      <p:ext uri="{BB962C8B-B14F-4D97-AF65-F5344CB8AC3E}">
        <p14:creationId xmlns:p14="http://schemas.microsoft.com/office/powerpoint/2010/main" val="25785521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4524D87-A2EA-4987-B11B-5ABE5C638B7F}" type="datetime1">
              <a:rPr lang="en-US" smtClean="0"/>
              <a:t>4/17/2018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9E05A2-079F-4246-8356-D956496D44E4}" type="slidenum">
              <a:rPr lang="en-US" smtClean="0"/>
              <a:t>‹#›</a:t>
            </a:fld>
            <a:endParaRPr lang="en-US"/>
          </a:p>
        </p:txBody>
      </p:sp>
    </p:spTree>
    <p:extLst>
      <p:ext uri="{BB962C8B-B14F-4D97-AF65-F5344CB8AC3E}">
        <p14:creationId xmlns:p14="http://schemas.microsoft.com/office/powerpoint/2010/main" val="42016689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8DAA702-3C8B-4EA6-834D-2E89C973DF21}" type="datetime1">
              <a:rPr lang="en-US" smtClean="0"/>
              <a:t>4/17/2018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69E05A2-079F-4246-8356-D956496D44E4}" type="slidenum">
              <a:rPr lang="en-US" smtClean="0"/>
              <a:t>‹#›</a:t>
            </a:fld>
            <a:endParaRPr lang="en-US"/>
          </a:p>
        </p:txBody>
      </p:sp>
    </p:spTree>
    <p:extLst>
      <p:ext uri="{BB962C8B-B14F-4D97-AF65-F5344CB8AC3E}">
        <p14:creationId xmlns:p14="http://schemas.microsoft.com/office/powerpoint/2010/main" val="690356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3AA04DC-3D33-445F-8C4F-67E43882AEF0}" type="datetime1">
              <a:rPr lang="en-US" smtClean="0"/>
              <a:t>4/17/2018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69E05A2-079F-4246-8356-D956496D44E4}" type="slidenum">
              <a:rPr lang="en-US" smtClean="0"/>
              <a:t>‹#›</a:t>
            </a:fld>
            <a:endParaRPr lang="en-US"/>
          </a:p>
        </p:txBody>
      </p:sp>
    </p:spTree>
    <p:extLst>
      <p:ext uri="{BB962C8B-B14F-4D97-AF65-F5344CB8AC3E}">
        <p14:creationId xmlns:p14="http://schemas.microsoft.com/office/powerpoint/2010/main" val="32904821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8FCDA6-B983-419E-802E-9BA42537936E}" type="datetime1">
              <a:rPr lang="en-US" smtClean="0"/>
              <a:t>4/17/2018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69E05A2-079F-4246-8356-D956496D44E4}" type="slidenum">
              <a:rPr lang="en-US" smtClean="0"/>
              <a:t>‹#›</a:t>
            </a:fld>
            <a:endParaRPr lang="en-US"/>
          </a:p>
        </p:txBody>
      </p:sp>
    </p:spTree>
    <p:extLst>
      <p:ext uri="{BB962C8B-B14F-4D97-AF65-F5344CB8AC3E}">
        <p14:creationId xmlns:p14="http://schemas.microsoft.com/office/powerpoint/2010/main" val="2297545126"/>
      </p:ext>
    </p:extLst>
  </p:cSld>
  <p:clrMapOvr>
    <a:masterClrMapping/>
  </p:clrMapOvr>
  <p:extLst mod="1">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B259A37-D2DD-474A-B559-49359C6FEDCF}" type="datetime1">
              <a:rPr lang="en-US" smtClean="0"/>
              <a:t>4/17/2018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9E05A2-079F-4246-8356-D956496D44E4}" type="slidenum">
              <a:rPr lang="en-US" smtClean="0"/>
              <a:t>‹#›</a:t>
            </a:fld>
            <a:endParaRPr lang="en-US"/>
          </a:p>
        </p:txBody>
      </p:sp>
    </p:spTree>
    <p:extLst>
      <p:ext uri="{BB962C8B-B14F-4D97-AF65-F5344CB8AC3E}">
        <p14:creationId xmlns:p14="http://schemas.microsoft.com/office/powerpoint/2010/main" val="2436413708"/>
      </p:ext>
    </p:extLst>
  </p:cSld>
  <p:clrMapOvr>
    <a:masterClrMapping/>
  </p:clrMapOvr>
  <p:extLst mod="1">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69E05A2-079F-4246-8356-D956496D44E4}" type="slidenum">
              <a:rPr lang="en-US" smtClean="0"/>
              <a:t>‹#›</a:t>
            </a:fld>
            <a:endParaRPr lang="en-US"/>
          </a:p>
        </p:txBody>
      </p:sp>
      <p:sp>
        <p:nvSpPr>
          <p:cNvPr id="5" name="Date Placeholder 4"/>
          <p:cNvSpPr>
            <a:spLocks noGrp="1"/>
          </p:cNvSpPr>
          <p:nvPr>
            <p:ph type="dt" sz="half" idx="10"/>
          </p:nvPr>
        </p:nvSpPr>
        <p:spPr/>
        <p:txBody>
          <a:bodyPr/>
          <a:lstStyle/>
          <a:p>
            <a:fld id="{DE2F3016-4973-47E0-ABD2-283BAB48656C}" type="datetime1">
              <a:rPr lang="en-US" smtClean="0"/>
              <a:t>4/17/2018</a:t>
            </a:fld>
            <a:endParaRPr lang="en-US"/>
          </a:p>
        </p:txBody>
      </p:sp>
    </p:spTree>
    <p:extLst>
      <p:ext uri="{BB962C8B-B14F-4D97-AF65-F5344CB8AC3E}">
        <p14:creationId xmlns:p14="http://schemas.microsoft.com/office/powerpoint/2010/main" val="5948675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7DB0F1C-524B-4D64-9312-B01835B983E0}" type="datetime1">
              <a:rPr lang="en-US" smtClean="0"/>
              <a:t>4/17/2018</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C69E05A2-079F-4246-8356-D956496D44E4}" type="slidenum">
              <a:rPr lang="en-US" smtClean="0"/>
              <a:t>‹#›</a:t>
            </a:fld>
            <a:endParaRPr lang="en-US"/>
          </a:p>
        </p:txBody>
      </p:sp>
    </p:spTree>
    <p:extLst>
      <p:ext uri="{BB962C8B-B14F-4D97-AF65-F5344CB8AC3E}">
        <p14:creationId xmlns:p14="http://schemas.microsoft.com/office/powerpoint/2010/main" val="512993330"/>
      </p:ext>
    </p:extLst>
  </p:cSld>
  <p:clrMap bg1="lt1" tx1="dk1" bg2="lt2" tx2="dk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 id="2147483802" r:id="rId5"/>
    <p:sldLayoutId id="2147483803" r:id="rId6"/>
    <p:sldLayoutId id="2147483804" r:id="rId7"/>
    <p:sldLayoutId id="2147483805" r:id="rId8"/>
    <p:sldLayoutId id="2147483806" r:id="rId9"/>
    <p:sldLayoutId id="2147483807" r:id="rId10"/>
    <p:sldLayoutId id="2147483808" r:id="rId11"/>
    <p:sldLayoutId id="2147483809" r:id="rId12"/>
    <p:sldLayoutId id="2147483810" r:id="rId13"/>
    <p:sldLayoutId id="2147483811" r:id="rId14"/>
    <p:sldLayoutId id="2147483812" r:id="rId15"/>
    <p:sldLayoutId id="2147483813" r:id="rId16"/>
  </p:sldLayoutIdLst>
  <p:hf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2" Type="http://schemas.openxmlformats.org/officeDocument/2006/relationships/hyperlink" Target="https://ec.europa.eu/esco/portal/concept?lang=en&amp;concept=http://data.europa.eu/esco/skill/17108&amp;conceptScheme=http://data.europa.eu/esco/ConceptScheme/ESCO_Skills" TargetMode="External"/><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7067" y="576649"/>
            <a:ext cx="7766936" cy="3474187"/>
          </a:xfrm>
        </p:spPr>
        <p:txBody>
          <a:bodyPr/>
          <a:lstStyle/>
          <a:p>
            <a:r>
              <a:rPr lang="en-US" sz="3600" dirty="0"/>
              <a:t>N</a:t>
            </a:r>
            <a:r>
              <a:rPr lang="en-US" sz="3600" dirty="0" smtClean="0"/>
              <a:t>OUT</a:t>
            </a:r>
            <a:r>
              <a:rPr lang="ro-RO" sz="3600" dirty="0" smtClean="0"/>
              <a:t>ĂȚI PRIVIND REGLEMENTĂRILE</a:t>
            </a:r>
            <a:r>
              <a:rPr lang="en-US" sz="3600" dirty="0" smtClean="0"/>
              <a:t> EUROPENE </a:t>
            </a:r>
            <a:r>
              <a:rPr lang="ro-RO" sz="3600" dirty="0" smtClean="0"/>
              <a:t>LA NIVELUL ÎNVĂȚĂMÂNTULUI SUPERIOR</a:t>
            </a:r>
            <a:r>
              <a:rPr lang="en-US" sz="3600" dirty="0" smtClean="0"/>
              <a:t> –PREZENTARE ANC.</a:t>
            </a:r>
            <a:endParaRPr lang="en-US" sz="3600" dirty="0"/>
          </a:p>
        </p:txBody>
      </p:sp>
      <p:sp>
        <p:nvSpPr>
          <p:cNvPr id="3" name="Subtitle 2"/>
          <p:cNvSpPr>
            <a:spLocks noGrp="1"/>
          </p:cNvSpPr>
          <p:nvPr>
            <p:ph type="subTitle" idx="1"/>
          </p:nvPr>
        </p:nvSpPr>
        <p:spPr>
          <a:xfrm>
            <a:off x="1429431" y="4709377"/>
            <a:ext cx="7766936" cy="1096899"/>
          </a:xfrm>
        </p:spPr>
        <p:txBody>
          <a:bodyPr/>
          <a:lstStyle/>
          <a:p>
            <a:r>
              <a:rPr lang="en-US" dirty="0">
                <a:solidFill>
                  <a:schemeClr val="tx1"/>
                </a:solidFill>
              </a:rPr>
              <a:t>Prof.</a:t>
            </a:r>
            <a:r>
              <a:rPr lang="ro-RO" dirty="0">
                <a:solidFill>
                  <a:schemeClr val="tx1"/>
                </a:solidFill>
              </a:rPr>
              <a:t> </a:t>
            </a:r>
            <a:r>
              <a:rPr lang="en-US" dirty="0">
                <a:solidFill>
                  <a:schemeClr val="tx1"/>
                </a:solidFill>
              </a:rPr>
              <a:t>dr.</a:t>
            </a:r>
            <a:r>
              <a:rPr lang="ro-RO" dirty="0">
                <a:solidFill>
                  <a:schemeClr val="tx1"/>
                </a:solidFill>
              </a:rPr>
              <a:t> </a:t>
            </a:r>
            <a:r>
              <a:rPr lang="en-US" dirty="0" err="1">
                <a:solidFill>
                  <a:schemeClr val="tx1"/>
                </a:solidFill>
              </a:rPr>
              <a:t>ing</a:t>
            </a:r>
            <a:r>
              <a:rPr lang="en-US" dirty="0">
                <a:solidFill>
                  <a:schemeClr val="tx1"/>
                </a:solidFill>
              </a:rPr>
              <a:t>.</a:t>
            </a:r>
            <a:r>
              <a:rPr lang="ro-RO" dirty="0">
                <a:solidFill>
                  <a:schemeClr val="tx1"/>
                </a:solidFill>
              </a:rPr>
              <a:t> </a:t>
            </a:r>
            <a:r>
              <a:rPr lang="en-US" dirty="0" err="1">
                <a:solidFill>
                  <a:schemeClr val="tx1"/>
                </a:solidFill>
              </a:rPr>
              <a:t>Tiberiu</a:t>
            </a:r>
            <a:r>
              <a:rPr lang="en-US" dirty="0">
                <a:solidFill>
                  <a:schemeClr val="tx1"/>
                </a:solidFill>
              </a:rPr>
              <a:t> </a:t>
            </a:r>
            <a:r>
              <a:rPr lang="en-US" dirty="0" err="1">
                <a:solidFill>
                  <a:schemeClr val="tx1"/>
                </a:solidFill>
              </a:rPr>
              <a:t>Dobrescu</a:t>
            </a:r>
            <a:r>
              <a:rPr lang="ro-RO" dirty="0">
                <a:solidFill>
                  <a:schemeClr val="tx1"/>
                </a:solidFill>
              </a:rPr>
              <a:t>,</a:t>
            </a:r>
            <a:r>
              <a:rPr lang="en-US" dirty="0">
                <a:solidFill>
                  <a:schemeClr val="tx1"/>
                </a:solidFill>
              </a:rPr>
              <a:t> pre</a:t>
            </a:r>
            <a:r>
              <a:rPr lang="ro-RO" dirty="0">
                <a:solidFill>
                  <a:schemeClr val="tx1"/>
                </a:solidFill>
              </a:rPr>
              <a:t>ș</a:t>
            </a:r>
            <a:r>
              <a:rPr lang="en-US" dirty="0" err="1">
                <a:solidFill>
                  <a:schemeClr val="tx1"/>
                </a:solidFill>
              </a:rPr>
              <a:t>edinte</a:t>
            </a:r>
            <a:r>
              <a:rPr lang="en-US" dirty="0">
                <a:solidFill>
                  <a:schemeClr val="tx1"/>
                </a:solidFill>
              </a:rPr>
              <a:t> ANC  </a:t>
            </a:r>
            <a:br>
              <a:rPr lang="en-US" dirty="0">
                <a:solidFill>
                  <a:schemeClr val="tx1"/>
                </a:solidFill>
              </a:rPr>
            </a:br>
            <a:r>
              <a:rPr lang="ro-RO" dirty="0">
                <a:solidFill>
                  <a:schemeClr val="tx1"/>
                </a:solidFill>
              </a:rPr>
              <a:t>P</a:t>
            </a:r>
            <a:r>
              <a:rPr lang="en-US" dirty="0" err="1">
                <a:solidFill>
                  <a:schemeClr val="tx1"/>
                </a:solidFill>
              </a:rPr>
              <a:t>rof</a:t>
            </a:r>
            <a:r>
              <a:rPr lang="en-US" dirty="0">
                <a:solidFill>
                  <a:schemeClr val="tx1"/>
                </a:solidFill>
              </a:rPr>
              <a:t>.</a:t>
            </a:r>
            <a:r>
              <a:rPr lang="ro-RO" dirty="0">
                <a:solidFill>
                  <a:schemeClr val="tx1"/>
                </a:solidFill>
              </a:rPr>
              <a:t> </a:t>
            </a:r>
            <a:r>
              <a:rPr lang="en-US" dirty="0">
                <a:solidFill>
                  <a:schemeClr val="tx1"/>
                </a:solidFill>
              </a:rPr>
              <a:t>dr.</a:t>
            </a:r>
            <a:r>
              <a:rPr lang="ro-RO" dirty="0">
                <a:solidFill>
                  <a:schemeClr val="tx1"/>
                </a:solidFill>
              </a:rPr>
              <a:t> </a:t>
            </a:r>
            <a:r>
              <a:rPr lang="en-US" dirty="0" err="1">
                <a:solidFill>
                  <a:schemeClr val="tx1"/>
                </a:solidFill>
              </a:rPr>
              <a:t>ing</a:t>
            </a:r>
            <a:r>
              <a:rPr lang="en-US" dirty="0">
                <a:solidFill>
                  <a:schemeClr val="tx1"/>
                </a:solidFill>
              </a:rPr>
              <a:t>.</a:t>
            </a:r>
            <a:r>
              <a:rPr lang="ro-RO" dirty="0">
                <a:solidFill>
                  <a:schemeClr val="tx1"/>
                </a:solidFill>
              </a:rPr>
              <a:t> </a:t>
            </a:r>
            <a:r>
              <a:rPr lang="en-US" dirty="0" err="1">
                <a:solidFill>
                  <a:schemeClr val="tx1"/>
                </a:solidFill>
              </a:rPr>
              <a:t>Nicolae</a:t>
            </a:r>
            <a:r>
              <a:rPr lang="en-US" dirty="0">
                <a:solidFill>
                  <a:schemeClr val="tx1"/>
                </a:solidFill>
              </a:rPr>
              <a:t> Post</a:t>
            </a:r>
            <a:r>
              <a:rPr lang="ro-RO" dirty="0">
                <a:solidFill>
                  <a:schemeClr val="tx1"/>
                </a:solidFill>
              </a:rPr>
              <a:t>ă</a:t>
            </a:r>
            <a:r>
              <a:rPr lang="en-US" dirty="0" err="1">
                <a:solidFill>
                  <a:schemeClr val="tx1"/>
                </a:solidFill>
              </a:rPr>
              <a:t>varu</a:t>
            </a:r>
            <a:r>
              <a:rPr lang="ro-RO" dirty="0">
                <a:solidFill>
                  <a:schemeClr val="tx1"/>
                </a:solidFill>
              </a:rPr>
              <a:t>,</a:t>
            </a:r>
            <a:r>
              <a:rPr lang="en-US" dirty="0">
                <a:solidFill>
                  <a:schemeClr val="tx1"/>
                </a:solidFill>
              </a:rPr>
              <a:t> </a:t>
            </a:r>
            <a:r>
              <a:rPr lang="en-US" dirty="0" err="1">
                <a:solidFill>
                  <a:schemeClr val="tx1"/>
                </a:solidFill>
              </a:rPr>
              <a:t>vicepre</a:t>
            </a:r>
            <a:r>
              <a:rPr lang="ro-RO" dirty="0">
                <a:solidFill>
                  <a:schemeClr val="tx1"/>
                </a:solidFill>
              </a:rPr>
              <a:t>ș</a:t>
            </a:r>
            <a:r>
              <a:rPr lang="en-US" dirty="0" err="1">
                <a:solidFill>
                  <a:schemeClr val="tx1"/>
                </a:solidFill>
              </a:rPr>
              <a:t>edinte</a:t>
            </a:r>
            <a:r>
              <a:rPr lang="en-US" dirty="0">
                <a:solidFill>
                  <a:schemeClr val="tx1"/>
                </a:solidFill>
              </a:rPr>
              <a:t> ANC</a:t>
            </a:r>
          </a:p>
          <a:p>
            <a:r>
              <a:rPr lang="en-US" dirty="0" smtClean="0"/>
              <a:t>21.</a:t>
            </a:r>
            <a:r>
              <a:rPr lang="ro-RO" dirty="0" smtClean="0"/>
              <a:t> </a:t>
            </a:r>
            <a:r>
              <a:rPr lang="en-US" dirty="0" err="1" smtClean="0"/>
              <a:t>Martie</a:t>
            </a:r>
            <a:r>
              <a:rPr lang="en-US" dirty="0" smtClean="0"/>
              <a:t> -</a:t>
            </a:r>
            <a:r>
              <a:rPr lang="ro-RO" dirty="0" smtClean="0"/>
              <a:t> </a:t>
            </a:r>
            <a:r>
              <a:rPr lang="en-US" dirty="0" err="1" smtClean="0"/>
              <a:t>Universitatea</a:t>
            </a:r>
            <a:r>
              <a:rPr lang="en-US" dirty="0" smtClean="0"/>
              <a:t> Rom</a:t>
            </a:r>
            <a:r>
              <a:rPr lang="ro-RO" dirty="0" smtClean="0"/>
              <a:t>â</a:t>
            </a:r>
            <a:r>
              <a:rPr lang="en-US" dirty="0" smtClean="0"/>
              <a:t>no-American</a:t>
            </a:r>
            <a:r>
              <a:rPr lang="ro-RO" dirty="0" smtClean="0"/>
              <a:t>ă</a:t>
            </a:r>
            <a:r>
              <a:rPr lang="en-US" dirty="0" smtClean="0"/>
              <a:t> </a:t>
            </a:r>
            <a:endParaRPr lang="en-US" dirty="0"/>
          </a:p>
        </p:txBody>
      </p:sp>
      <p:sp>
        <p:nvSpPr>
          <p:cNvPr id="4" name="Slide Number Placeholder 3"/>
          <p:cNvSpPr>
            <a:spLocks noGrp="1"/>
          </p:cNvSpPr>
          <p:nvPr>
            <p:ph type="sldNum" sz="quarter" idx="12"/>
          </p:nvPr>
        </p:nvSpPr>
        <p:spPr/>
        <p:txBody>
          <a:bodyPr/>
          <a:lstStyle/>
          <a:p>
            <a:fld id="{C69E05A2-079F-4246-8356-D956496D44E4}" type="slidenum">
              <a:rPr lang="en-US" smtClean="0"/>
              <a:t>1</a:t>
            </a:fld>
            <a:endParaRPr lang="en-US"/>
          </a:p>
        </p:txBody>
      </p:sp>
    </p:spTree>
    <p:extLst>
      <p:ext uri="{BB962C8B-B14F-4D97-AF65-F5344CB8AC3E}">
        <p14:creationId xmlns:p14="http://schemas.microsoft.com/office/powerpoint/2010/main" val="6305835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ro-RO" sz="3000" b="1"/>
              <a:t>1. </a:t>
            </a:r>
            <a:r>
              <a:rPr lang="en-US" sz="3000" b="1" err="1"/>
              <a:t>Combaterea</a:t>
            </a:r>
            <a:r>
              <a:rPr lang="en-US" sz="3000" b="1"/>
              <a:t> </a:t>
            </a:r>
            <a:r>
              <a:rPr lang="en-US" sz="3000" b="1" err="1"/>
              <a:t>necorelărilor</a:t>
            </a:r>
            <a:r>
              <a:rPr lang="en-US" sz="3000" b="1"/>
              <a:t> </a:t>
            </a:r>
            <a:r>
              <a:rPr lang="en-US" sz="3000" b="1" err="1"/>
              <a:t>în</a:t>
            </a:r>
            <a:r>
              <a:rPr lang="en-US" sz="3000" b="1"/>
              <a:t> </a:t>
            </a:r>
            <a:r>
              <a:rPr lang="en-US" sz="3000" b="1" err="1"/>
              <a:t>materie</a:t>
            </a:r>
            <a:r>
              <a:rPr lang="en-US" sz="3000" b="1"/>
              <a:t> de </a:t>
            </a:r>
            <a:r>
              <a:rPr lang="en-US" sz="3000" b="1" err="1"/>
              <a:t>competențe</a:t>
            </a:r>
            <a:r>
              <a:rPr lang="en-US" sz="3000" b="1"/>
              <a:t> </a:t>
            </a:r>
            <a:r>
              <a:rPr lang="en-US" sz="3000" b="1" err="1"/>
              <a:t>și</a:t>
            </a:r>
            <a:r>
              <a:rPr lang="en-US" sz="3000" b="1"/>
              <a:t> </a:t>
            </a:r>
            <a:r>
              <a:rPr lang="en-US" sz="3000" b="1" err="1"/>
              <a:t>promovarea</a:t>
            </a:r>
            <a:r>
              <a:rPr lang="en-US" sz="3000" b="1"/>
              <a:t> </a:t>
            </a:r>
            <a:r>
              <a:rPr lang="en-US" sz="3000" b="1" err="1"/>
              <a:t>excelenței</a:t>
            </a:r>
            <a:r>
              <a:rPr lang="en-US" sz="3000" b="1"/>
              <a:t> </a:t>
            </a:r>
            <a:r>
              <a:rPr lang="en-US" sz="3000" b="1" err="1"/>
              <a:t>în</a:t>
            </a:r>
            <a:r>
              <a:rPr lang="en-US" sz="3000" b="1"/>
              <a:t> </a:t>
            </a:r>
            <a:r>
              <a:rPr lang="en-US" sz="3000" b="1" err="1"/>
              <a:t>dezvoltarea</a:t>
            </a:r>
            <a:r>
              <a:rPr lang="en-US" sz="3000" b="1"/>
              <a:t> </a:t>
            </a:r>
            <a:r>
              <a:rPr lang="en-US" sz="3000" b="1" err="1" smtClean="0"/>
              <a:t>competențelor</a:t>
            </a:r>
            <a:r>
              <a:rPr lang="ro-RO" sz="3000" b="1" smtClean="0"/>
              <a:t> (cont.)</a:t>
            </a:r>
            <a:endParaRPr lang="en-US" sz="3000"/>
          </a:p>
        </p:txBody>
      </p:sp>
      <p:sp>
        <p:nvSpPr>
          <p:cNvPr id="3" name="Content Placeholder 2"/>
          <p:cNvSpPr>
            <a:spLocks noGrp="1"/>
          </p:cNvSpPr>
          <p:nvPr>
            <p:ph idx="1"/>
          </p:nvPr>
        </p:nvSpPr>
        <p:spPr/>
        <p:txBody>
          <a:bodyPr/>
          <a:lstStyle/>
          <a:p>
            <a:endParaRPr lang="ro-RO" dirty="0">
              <a:solidFill>
                <a:schemeClr val="tx1"/>
              </a:solidFill>
            </a:endParaRPr>
          </a:p>
          <a:p>
            <a:r>
              <a:rPr lang="en-US" dirty="0" err="1" smtClean="0">
                <a:solidFill>
                  <a:schemeClr val="tx1"/>
                </a:solidFill>
              </a:rPr>
              <a:t>Învățământul</a:t>
            </a:r>
            <a:r>
              <a:rPr lang="en-US" dirty="0" smtClean="0">
                <a:solidFill>
                  <a:schemeClr val="tx1"/>
                </a:solidFill>
              </a:rPr>
              <a:t> </a:t>
            </a:r>
            <a:r>
              <a:rPr lang="en-US" dirty="0">
                <a:solidFill>
                  <a:schemeClr val="tx1"/>
                </a:solidFill>
              </a:rPr>
              <a:t>superior </a:t>
            </a:r>
            <a:r>
              <a:rPr lang="en-US" dirty="0" err="1">
                <a:solidFill>
                  <a:schemeClr val="tx1"/>
                </a:solidFill>
              </a:rPr>
              <a:t>ar</a:t>
            </a:r>
            <a:r>
              <a:rPr lang="en-US" dirty="0">
                <a:solidFill>
                  <a:schemeClr val="tx1"/>
                </a:solidFill>
              </a:rPr>
              <a:t> </a:t>
            </a:r>
            <a:r>
              <a:rPr lang="en-US" dirty="0" err="1">
                <a:solidFill>
                  <a:schemeClr val="tx1"/>
                </a:solidFill>
              </a:rPr>
              <a:t>trebui</a:t>
            </a:r>
            <a:r>
              <a:rPr lang="en-US" dirty="0">
                <a:solidFill>
                  <a:schemeClr val="tx1"/>
                </a:solidFill>
              </a:rPr>
              <a:t> </a:t>
            </a:r>
            <a:r>
              <a:rPr lang="en-US" dirty="0" err="1">
                <a:solidFill>
                  <a:schemeClr val="tx1"/>
                </a:solidFill>
              </a:rPr>
              <a:t>să</a:t>
            </a:r>
            <a:r>
              <a:rPr lang="en-US" dirty="0">
                <a:solidFill>
                  <a:schemeClr val="tx1"/>
                </a:solidFill>
              </a:rPr>
              <a:t> </a:t>
            </a:r>
            <a:r>
              <a:rPr lang="en-US" dirty="0" err="1">
                <a:solidFill>
                  <a:schemeClr val="tx1"/>
                </a:solidFill>
              </a:rPr>
              <a:t>permită</a:t>
            </a:r>
            <a:r>
              <a:rPr lang="en-US" dirty="0">
                <a:solidFill>
                  <a:schemeClr val="tx1"/>
                </a:solidFill>
              </a:rPr>
              <a:t>, de </a:t>
            </a:r>
            <a:r>
              <a:rPr lang="en-US" dirty="0" err="1">
                <a:solidFill>
                  <a:schemeClr val="tx1"/>
                </a:solidFill>
              </a:rPr>
              <a:t>asemenea</a:t>
            </a:r>
            <a:r>
              <a:rPr lang="en-US" dirty="0">
                <a:solidFill>
                  <a:schemeClr val="tx1"/>
                </a:solidFill>
              </a:rPr>
              <a:t>, </a:t>
            </a:r>
            <a:r>
              <a:rPr lang="en-US" dirty="0" err="1">
                <a:solidFill>
                  <a:schemeClr val="tx1"/>
                </a:solidFill>
              </a:rPr>
              <a:t>studenților</a:t>
            </a:r>
            <a:r>
              <a:rPr lang="en-US" dirty="0">
                <a:solidFill>
                  <a:schemeClr val="tx1"/>
                </a:solidFill>
              </a:rPr>
              <a:t> </a:t>
            </a:r>
            <a:r>
              <a:rPr lang="en-US" dirty="0" err="1">
                <a:solidFill>
                  <a:schemeClr val="tx1"/>
                </a:solidFill>
              </a:rPr>
              <a:t>să</a:t>
            </a:r>
            <a:r>
              <a:rPr lang="en-US" dirty="0">
                <a:solidFill>
                  <a:schemeClr val="tx1"/>
                </a:solidFill>
              </a:rPr>
              <a:t> </a:t>
            </a:r>
            <a:r>
              <a:rPr lang="en-US" dirty="0" err="1">
                <a:solidFill>
                  <a:schemeClr val="tx1"/>
                </a:solidFill>
              </a:rPr>
              <a:t>obțină</a:t>
            </a:r>
            <a:r>
              <a:rPr lang="en-US" dirty="0">
                <a:solidFill>
                  <a:schemeClr val="tx1"/>
                </a:solidFill>
              </a:rPr>
              <a:t> </a:t>
            </a:r>
            <a:r>
              <a:rPr lang="en-US" dirty="0" err="1">
                <a:solidFill>
                  <a:schemeClr val="tx1"/>
                </a:solidFill>
              </a:rPr>
              <a:t>competențe</a:t>
            </a:r>
            <a:r>
              <a:rPr lang="en-US" dirty="0">
                <a:solidFill>
                  <a:schemeClr val="tx1"/>
                </a:solidFill>
              </a:rPr>
              <a:t> </a:t>
            </a:r>
            <a:r>
              <a:rPr lang="en-US" dirty="0" err="1">
                <a:solidFill>
                  <a:schemeClr val="tx1"/>
                </a:solidFill>
              </a:rPr>
              <a:t>și</a:t>
            </a:r>
            <a:r>
              <a:rPr lang="en-US" dirty="0">
                <a:solidFill>
                  <a:schemeClr val="tx1"/>
                </a:solidFill>
              </a:rPr>
              <a:t> </a:t>
            </a:r>
            <a:r>
              <a:rPr lang="en-US" dirty="0" err="1">
                <a:solidFill>
                  <a:schemeClr val="tx1"/>
                </a:solidFill>
              </a:rPr>
              <a:t>experiențe</a:t>
            </a:r>
            <a:r>
              <a:rPr lang="en-US" dirty="0">
                <a:solidFill>
                  <a:schemeClr val="tx1"/>
                </a:solidFill>
              </a:rPr>
              <a:t> </a:t>
            </a:r>
            <a:r>
              <a:rPr lang="en-US" dirty="0" err="1">
                <a:solidFill>
                  <a:schemeClr val="tx1"/>
                </a:solidFill>
              </a:rPr>
              <a:t>prin</a:t>
            </a:r>
            <a:r>
              <a:rPr lang="en-US" dirty="0">
                <a:solidFill>
                  <a:schemeClr val="tx1"/>
                </a:solidFill>
              </a:rPr>
              <a:t> </a:t>
            </a:r>
            <a:r>
              <a:rPr lang="en-US" b="1" dirty="0" err="1">
                <a:solidFill>
                  <a:srgbClr val="0070C0"/>
                </a:solidFill>
              </a:rPr>
              <a:t>activități</a:t>
            </a:r>
            <a:r>
              <a:rPr lang="en-US" b="1" dirty="0">
                <a:solidFill>
                  <a:srgbClr val="0070C0"/>
                </a:solidFill>
              </a:rPr>
              <a:t> </a:t>
            </a:r>
            <a:r>
              <a:rPr lang="en-US" b="1" dirty="0" err="1">
                <a:solidFill>
                  <a:srgbClr val="0070C0"/>
                </a:solidFill>
              </a:rPr>
              <a:t>bazate</a:t>
            </a:r>
            <a:r>
              <a:rPr lang="en-US" b="1" dirty="0">
                <a:solidFill>
                  <a:srgbClr val="0070C0"/>
                </a:solidFill>
              </a:rPr>
              <a:t> </a:t>
            </a:r>
            <a:r>
              <a:rPr lang="en-US" b="1" dirty="0" err="1">
                <a:solidFill>
                  <a:srgbClr val="0070C0"/>
                </a:solidFill>
              </a:rPr>
              <a:t>pe</a:t>
            </a:r>
            <a:r>
              <a:rPr lang="en-US" b="1" dirty="0">
                <a:solidFill>
                  <a:srgbClr val="0070C0"/>
                </a:solidFill>
              </a:rPr>
              <a:t> </a:t>
            </a:r>
            <a:r>
              <a:rPr lang="en-US" b="1" dirty="0" err="1">
                <a:solidFill>
                  <a:srgbClr val="0070C0"/>
                </a:solidFill>
              </a:rPr>
              <a:t>probleme</a:t>
            </a:r>
            <a:r>
              <a:rPr lang="en-US" b="1" dirty="0">
                <a:solidFill>
                  <a:srgbClr val="0070C0"/>
                </a:solidFill>
              </a:rPr>
              <a:t> din </a:t>
            </a:r>
            <a:r>
              <a:rPr lang="en-US" b="1" dirty="0" err="1">
                <a:solidFill>
                  <a:srgbClr val="0070C0"/>
                </a:solidFill>
              </a:rPr>
              <a:t>lumea</a:t>
            </a:r>
            <a:r>
              <a:rPr lang="en-US" b="1" dirty="0">
                <a:solidFill>
                  <a:srgbClr val="0070C0"/>
                </a:solidFill>
              </a:rPr>
              <a:t> </a:t>
            </a:r>
            <a:r>
              <a:rPr lang="en-US" b="1" dirty="0" err="1">
                <a:solidFill>
                  <a:srgbClr val="0070C0"/>
                </a:solidFill>
              </a:rPr>
              <a:t>reală</a:t>
            </a:r>
            <a:r>
              <a:rPr lang="en-US" dirty="0">
                <a:solidFill>
                  <a:schemeClr val="tx1"/>
                </a:solidFill>
              </a:rPr>
              <a:t>, </a:t>
            </a:r>
            <a:r>
              <a:rPr lang="en-US" dirty="0" err="1">
                <a:solidFill>
                  <a:schemeClr val="tx1"/>
                </a:solidFill>
              </a:rPr>
              <a:t>să</a:t>
            </a:r>
            <a:r>
              <a:rPr lang="en-US" dirty="0">
                <a:solidFill>
                  <a:schemeClr val="tx1"/>
                </a:solidFill>
              </a:rPr>
              <a:t> </a:t>
            </a:r>
            <a:r>
              <a:rPr lang="en-US" dirty="0" err="1">
                <a:solidFill>
                  <a:schemeClr val="tx1"/>
                </a:solidFill>
              </a:rPr>
              <a:t>includă</a:t>
            </a:r>
            <a:r>
              <a:rPr lang="en-US" dirty="0">
                <a:solidFill>
                  <a:schemeClr val="tx1"/>
                </a:solidFill>
              </a:rPr>
              <a:t> </a:t>
            </a:r>
            <a:r>
              <a:rPr lang="en-US" dirty="0" err="1">
                <a:solidFill>
                  <a:schemeClr val="tx1"/>
                </a:solidFill>
              </a:rPr>
              <a:t>învățarea</a:t>
            </a:r>
            <a:r>
              <a:rPr lang="en-US" dirty="0">
                <a:solidFill>
                  <a:schemeClr val="tx1"/>
                </a:solidFill>
              </a:rPr>
              <a:t> la </a:t>
            </a:r>
            <a:r>
              <a:rPr lang="en-US" dirty="0" err="1">
                <a:solidFill>
                  <a:schemeClr val="tx1"/>
                </a:solidFill>
              </a:rPr>
              <a:t>locul</a:t>
            </a:r>
            <a:r>
              <a:rPr lang="en-US" dirty="0">
                <a:solidFill>
                  <a:schemeClr val="tx1"/>
                </a:solidFill>
              </a:rPr>
              <a:t> de </a:t>
            </a:r>
            <a:r>
              <a:rPr lang="en-US" dirty="0" err="1">
                <a:solidFill>
                  <a:schemeClr val="tx1"/>
                </a:solidFill>
              </a:rPr>
              <a:t>muncă</a:t>
            </a:r>
            <a:r>
              <a:rPr lang="en-US" dirty="0">
                <a:solidFill>
                  <a:schemeClr val="tx1"/>
                </a:solidFill>
              </a:rPr>
              <a:t> </a:t>
            </a:r>
            <a:r>
              <a:rPr lang="en-US" dirty="0" err="1">
                <a:solidFill>
                  <a:schemeClr val="tx1"/>
                </a:solidFill>
              </a:rPr>
              <a:t>și</a:t>
            </a:r>
            <a:r>
              <a:rPr lang="en-US" dirty="0">
                <a:solidFill>
                  <a:schemeClr val="tx1"/>
                </a:solidFill>
              </a:rPr>
              <a:t>, </a:t>
            </a:r>
            <a:r>
              <a:rPr lang="en-US" dirty="0" err="1">
                <a:solidFill>
                  <a:schemeClr val="tx1"/>
                </a:solidFill>
              </a:rPr>
              <a:t>după</a:t>
            </a:r>
            <a:r>
              <a:rPr lang="en-US" dirty="0">
                <a:solidFill>
                  <a:schemeClr val="tx1"/>
                </a:solidFill>
              </a:rPr>
              <a:t> </a:t>
            </a:r>
            <a:r>
              <a:rPr lang="en-US" dirty="0" err="1">
                <a:solidFill>
                  <a:schemeClr val="tx1"/>
                </a:solidFill>
              </a:rPr>
              <a:t>caz</a:t>
            </a:r>
            <a:r>
              <a:rPr lang="en-US" dirty="0">
                <a:solidFill>
                  <a:schemeClr val="tx1"/>
                </a:solidFill>
              </a:rPr>
              <a:t>, </a:t>
            </a:r>
            <a:r>
              <a:rPr lang="en-US" dirty="0" err="1">
                <a:solidFill>
                  <a:schemeClr val="tx1"/>
                </a:solidFill>
              </a:rPr>
              <a:t>să</a:t>
            </a:r>
            <a:r>
              <a:rPr lang="en-US" dirty="0">
                <a:solidFill>
                  <a:schemeClr val="tx1"/>
                </a:solidFill>
              </a:rPr>
              <a:t> </a:t>
            </a:r>
            <a:r>
              <a:rPr lang="en-US" dirty="0" err="1">
                <a:solidFill>
                  <a:schemeClr val="tx1"/>
                </a:solidFill>
              </a:rPr>
              <a:t>ofere</a:t>
            </a:r>
            <a:r>
              <a:rPr lang="en-US" dirty="0">
                <a:solidFill>
                  <a:schemeClr val="tx1"/>
                </a:solidFill>
              </a:rPr>
              <a:t> </a:t>
            </a:r>
            <a:r>
              <a:rPr lang="en-US" b="1" dirty="0" err="1">
                <a:solidFill>
                  <a:srgbClr val="0070C0"/>
                </a:solidFill>
              </a:rPr>
              <a:t>mobilitate</a:t>
            </a:r>
            <a:r>
              <a:rPr lang="en-US" b="1" dirty="0">
                <a:solidFill>
                  <a:srgbClr val="0070C0"/>
                </a:solidFill>
              </a:rPr>
              <a:t> </a:t>
            </a:r>
            <a:r>
              <a:rPr lang="en-US" b="1" dirty="0" err="1">
                <a:solidFill>
                  <a:srgbClr val="0070C0"/>
                </a:solidFill>
              </a:rPr>
              <a:t>internațională</a:t>
            </a:r>
            <a:r>
              <a:rPr lang="en-US" dirty="0">
                <a:solidFill>
                  <a:srgbClr val="0070C0"/>
                </a:solidFill>
              </a:rPr>
              <a:t>. </a:t>
            </a:r>
            <a:endParaRPr lang="ro-RO" dirty="0" smtClean="0">
              <a:solidFill>
                <a:srgbClr val="0070C0"/>
              </a:solidFill>
            </a:endParaRPr>
          </a:p>
          <a:p>
            <a:pPr lvl="1"/>
            <a:r>
              <a:rPr lang="en-US" b="1" dirty="0" err="1" smtClean="0">
                <a:solidFill>
                  <a:srgbClr val="0070C0"/>
                </a:solidFill>
              </a:rPr>
              <a:t>Cooperarea</a:t>
            </a:r>
            <a:r>
              <a:rPr lang="en-US" b="1" dirty="0" smtClean="0">
                <a:solidFill>
                  <a:srgbClr val="0070C0"/>
                </a:solidFill>
              </a:rPr>
              <a:t> </a:t>
            </a:r>
            <a:r>
              <a:rPr lang="en-US" b="1" dirty="0">
                <a:solidFill>
                  <a:srgbClr val="0070C0"/>
                </a:solidFill>
              </a:rPr>
              <a:t>cu </a:t>
            </a:r>
            <a:r>
              <a:rPr lang="en-US" b="1" dirty="0" err="1">
                <a:solidFill>
                  <a:srgbClr val="0070C0"/>
                </a:solidFill>
              </a:rPr>
              <a:t>angajatorii</a:t>
            </a:r>
            <a:r>
              <a:rPr lang="en-US" b="1" dirty="0">
                <a:solidFill>
                  <a:srgbClr val="0070C0"/>
                </a:solidFill>
              </a:rPr>
              <a:t> </a:t>
            </a:r>
            <a:r>
              <a:rPr lang="en-US" dirty="0" err="1">
                <a:solidFill>
                  <a:schemeClr val="tx1"/>
                </a:solidFill>
              </a:rPr>
              <a:t>poate</a:t>
            </a:r>
            <a:r>
              <a:rPr lang="en-US" dirty="0">
                <a:solidFill>
                  <a:schemeClr val="tx1"/>
                </a:solidFill>
              </a:rPr>
              <a:t> </a:t>
            </a:r>
            <a:r>
              <a:rPr lang="en-US" dirty="0" err="1">
                <a:solidFill>
                  <a:schemeClr val="tx1"/>
                </a:solidFill>
              </a:rPr>
              <a:t>permite</a:t>
            </a:r>
            <a:r>
              <a:rPr lang="en-US" dirty="0">
                <a:solidFill>
                  <a:schemeClr val="tx1"/>
                </a:solidFill>
              </a:rPr>
              <a:t> </a:t>
            </a:r>
            <a:r>
              <a:rPr lang="en-US" dirty="0" err="1">
                <a:solidFill>
                  <a:schemeClr val="tx1"/>
                </a:solidFill>
              </a:rPr>
              <a:t>instituțiilor</a:t>
            </a:r>
            <a:r>
              <a:rPr lang="en-US" dirty="0">
                <a:solidFill>
                  <a:schemeClr val="tx1"/>
                </a:solidFill>
              </a:rPr>
              <a:t> de </a:t>
            </a:r>
            <a:r>
              <a:rPr lang="en-US" dirty="0" err="1">
                <a:solidFill>
                  <a:schemeClr val="tx1"/>
                </a:solidFill>
              </a:rPr>
              <a:t>învățământ</a:t>
            </a:r>
            <a:r>
              <a:rPr lang="en-US" dirty="0">
                <a:solidFill>
                  <a:schemeClr val="tx1"/>
                </a:solidFill>
              </a:rPr>
              <a:t> superior </a:t>
            </a:r>
            <a:r>
              <a:rPr lang="en-US" dirty="0" err="1">
                <a:solidFill>
                  <a:schemeClr val="tx1"/>
                </a:solidFill>
              </a:rPr>
              <a:t>să</a:t>
            </a:r>
            <a:r>
              <a:rPr lang="en-US" dirty="0">
                <a:solidFill>
                  <a:schemeClr val="tx1"/>
                </a:solidFill>
              </a:rPr>
              <a:t> </a:t>
            </a:r>
            <a:r>
              <a:rPr lang="en-US" dirty="0" err="1">
                <a:solidFill>
                  <a:schemeClr val="tx1"/>
                </a:solidFill>
              </a:rPr>
              <a:t>sporească</a:t>
            </a:r>
            <a:r>
              <a:rPr lang="en-US" dirty="0">
                <a:solidFill>
                  <a:schemeClr val="tx1"/>
                </a:solidFill>
              </a:rPr>
              <a:t> </a:t>
            </a:r>
            <a:r>
              <a:rPr lang="en-US" dirty="0" err="1">
                <a:solidFill>
                  <a:schemeClr val="tx1"/>
                </a:solidFill>
              </a:rPr>
              <a:t>relevanța</a:t>
            </a:r>
            <a:r>
              <a:rPr lang="en-US" dirty="0">
                <a:solidFill>
                  <a:schemeClr val="tx1"/>
                </a:solidFill>
              </a:rPr>
              <a:t> </a:t>
            </a:r>
            <a:r>
              <a:rPr lang="en-US" dirty="0" err="1">
                <a:solidFill>
                  <a:schemeClr val="tx1"/>
                </a:solidFill>
              </a:rPr>
              <a:t>propriilor</a:t>
            </a:r>
            <a:r>
              <a:rPr lang="en-US" dirty="0">
                <a:solidFill>
                  <a:schemeClr val="tx1"/>
                </a:solidFill>
              </a:rPr>
              <a:t> </a:t>
            </a:r>
            <a:r>
              <a:rPr lang="en-US" dirty="0" err="1">
                <a:solidFill>
                  <a:schemeClr val="tx1"/>
                </a:solidFill>
              </a:rPr>
              <a:t>programe</a:t>
            </a:r>
            <a:r>
              <a:rPr lang="en-US" dirty="0">
                <a:solidFill>
                  <a:schemeClr val="tx1"/>
                </a:solidFill>
              </a:rPr>
              <a:t> de </a:t>
            </a:r>
            <a:r>
              <a:rPr lang="en-US" dirty="0" err="1">
                <a:solidFill>
                  <a:schemeClr val="tx1"/>
                </a:solidFill>
              </a:rPr>
              <a:t>învățământ</a:t>
            </a:r>
            <a:r>
              <a:rPr lang="en-US" dirty="0">
                <a:solidFill>
                  <a:schemeClr val="tx1"/>
                </a:solidFill>
              </a:rPr>
              <a:t> </a:t>
            </a:r>
            <a:r>
              <a:rPr lang="en-US" dirty="0" err="1">
                <a:solidFill>
                  <a:schemeClr val="tx1"/>
                </a:solidFill>
              </a:rPr>
              <a:t>și</a:t>
            </a:r>
            <a:r>
              <a:rPr lang="en-US" dirty="0">
                <a:solidFill>
                  <a:schemeClr val="tx1"/>
                </a:solidFill>
              </a:rPr>
              <a:t> </a:t>
            </a:r>
            <a:r>
              <a:rPr lang="en-US" dirty="0" err="1">
                <a:solidFill>
                  <a:schemeClr val="tx1"/>
                </a:solidFill>
              </a:rPr>
              <a:t>să</a:t>
            </a:r>
            <a:r>
              <a:rPr lang="en-US" dirty="0">
                <a:solidFill>
                  <a:schemeClr val="tx1"/>
                </a:solidFill>
              </a:rPr>
              <a:t> le </a:t>
            </a:r>
            <a:r>
              <a:rPr lang="en-US" dirty="0" err="1">
                <a:solidFill>
                  <a:schemeClr val="tx1"/>
                </a:solidFill>
              </a:rPr>
              <a:t>pună</a:t>
            </a:r>
            <a:r>
              <a:rPr lang="en-US" dirty="0">
                <a:solidFill>
                  <a:schemeClr val="tx1"/>
                </a:solidFill>
              </a:rPr>
              <a:t> </a:t>
            </a:r>
            <a:r>
              <a:rPr lang="en-US" dirty="0" err="1">
                <a:solidFill>
                  <a:schemeClr val="tx1"/>
                </a:solidFill>
              </a:rPr>
              <a:t>în</a:t>
            </a:r>
            <a:r>
              <a:rPr lang="en-US" dirty="0">
                <a:solidFill>
                  <a:schemeClr val="tx1"/>
                </a:solidFill>
              </a:rPr>
              <a:t> </a:t>
            </a:r>
            <a:r>
              <a:rPr lang="en-US" dirty="0" err="1">
                <a:solidFill>
                  <a:schemeClr val="tx1"/>
                </a:solidFill>
              </a:rPr>
              <a:t>practică</a:t>
            </a:r>
            <a:r>
              <a:rPr lang="en-US" dirty="0">
                <a:solidFill>
                  <a:schemeClr val="tx1"/>
                </a:solidFill>
              </a:rPr>
              <a:t> </a:t>
            </a:r>
            <a:r>
              <a:rPr lang="en-US" dirty="0" err="1">
                <a:solidFill>
                  <a:schemeClr val="tx1"/>
                </a:solidFill>
              </a:rPr>
              <a:t>în</a:t>
            </a:r>
            <a:r>
              <a:rPr lang="en-US" dirty="0">
                <a:solidFill>
                  <a:schemeClr val="tx1"/>
                </a:solidFill>
              </a:rPr>
              <a:t> mod </a:t>
            </a:r>
            <a:r>
              <a:rPr lang="en-US" dirty="0" err="1">
                <a:solidFill>
                  <a:schemeClr val="tx1"/>
                </a:solidFill>
              </a:rPr>
              <a:t>eficace</a:t>
            </a:r>
            <a:r>
              <a:rPr lang="en-US" dirty="0">
                <a:solidFill>
                  <a:schemeClr val="tx1"/>
                </a:solidFill>
              </a:rPr>
              <a:t>, </a:t>
            </a:r>
            <a:r>
              <a:rPr lang="en-US" dirty="0" err="1">
                <a:solidFill>
                  <a:schemeClr val="tx1"/>
                </a:solidFill>
              </a:rPr>
              <a:t>precum</a:t>
            </a:r>
            <a:r>
              <a:rPr lang="en-US" dirty="0">
                <a:solidFill>
                  <a:schemeClr val="tx1"/>
                </a:solidFill>
              </a:rPr>
              <a:t> </a:t>
            </a:r>
            <a:r>
              <a:rPr lang="en-US" dirty="0" err="1">
                <a:solidFill>
                  <a:schemeClr val="tx1"/>
                </a:solidFill>
              </a:rPr>
              <a:t>și</a:t>
            </a:r>
            <a:r>
              <a:rPr lang="en-US" dirty="0">
                <a:solidFill>
                  <a:schemeClr val="tx1"/>
                </a:solidFill>
              </a:rPr>
              <a:t> </a:t>
            </a:r>
            <a:r>
              <a:rPr lang="en-US" dirty="0" err="1">
                <a:solidFill>
                  <a:schemeClr val="tx1"/>
                </a:solidFill>
              </a:rPr>
              <a:t>să</a:t>
            </a:r>
            <a:r>
              <a:rPr lang="en-US" dirty="0">
                <a:solidFill>
                  <a:schemeClr val="tx1"/>
                </a:solidFill>
              </a:rPr>
              <a:t> </a:t>
            </a:r>
            <a:r>
              <a:rPr lang="en-US" dirty="0" err="1">
                <a:solidFill>
                  <a:schemeClr val="tx1"/>
                </a:solidFill>
              </a:rPr>
              <a:t>crească</a:t>
            </a:r>
            <a:r>
              <a:rPr lang="en-US" dirty="0">
                <a:solidFill>
                  <a:schemeClr val="tx1"/>
                </a:solidFill>
              </a:rPr>
              <a:t> </a:t>
            </a:r>
            <a:r>
              <a:rPr lang="en-US" dirty="0" err="1">
                <a:solidFill>
                  <a:schemeClr val="tx1"/>
                </a:solidFill>
              </a:rPr>
              <a:t>oportunitățile</a:t>
            </a:r>
            <a:r>
              <a:rPr lang="en-US" dirty="0">
                <a:solidFill>
                  <a:schemeClr val="tx1"/>
                </a:solidFill>
              </a:rPr>
              <a:t> </a:t>
            </a:r>
            <a:r>
              <a:rPr lang="en-US" dirty="0" err="1">
                <a:solidFill>
                  <a:schemeClr val="tx1"/>
                </a:solidFill>
              </a:rPr>
              <a:t>studenților</a:t>
            </a:r>
            <a:r>
              <a:rPr lang="en-US" dirty="0">
                <a:solidFill>
                  <a:schemeClr val="tx1"/>
                </a:solidFill>
              </a:rPr>
              <a:t> de a </a:t>
            </a:r>
            <a:r>
              <a:rPr lang="en-US" dirty="0" err="1">
                <a:solidFill>
                  <a:schemeClr val="tx1"/>
                </a:solidFill>
              </a:rPr>
              <a:t>accesa</a:t>
            </a:r>
            <a:r>
              <a:rPr lang="en-US" dirty="0">
                <a:solidFill>
                  <a:schemeClr val="tx1"/>
                </a:solidFill>
              </a:rPr>
              <a:t> </a:t>
            </a:r>
            <a:r>
              <a:rPr lang="en-US" b="1" dirty="0" err="1">
                <a:solidFill>
                  <a:srgbClr val="0070C0"/>
                </a:solidFill>
              </a:rPr>
              <a:t>învățarea</a:t>
            </a:r>
            <a:r>
              <a:rPr lang="en-US" b="1" dirty="0">
                <a:solidFill>
                  <a:srgbClr val="0070C0"/>
                </a:solidFill>
              </a:rPr>
              <a:t> de </a:t>
            </a:r>
            <a:r>
              <a:rPr lang="en-US" b="1" dirty="0" err="1">
                <a:solidFill>
                  <a:srgbClr val="0070C0"/>
                </a:solidFill>
              </a:rPr>
              <a:t>înaltă</a:t>
            </a:r>
            <a:r>
              <a:rPr lang="en-US" b="1" dirty="0">
                <a:solidFill>
                  <a:srgbClr val="0070C0"/>
                </a:solidFill>
              </a:rPr>
              <a:t> </a:t>
            </a:r>
            <a:r>
              <a:rPr lang="en-US" b="1" dirty="0" err="1">
                <a:solidFill>
                  <a:srgbClr val="0070C0"/>
                </a:solidFill>
              </a:rPr>
              <a:t>calitate</a:t>
            </a:r>
            <a:r>
              <a:rPr lang="en-US" b="1" dirty="0">
                <a:solidFill>
                  <a:srgbClr val="0070C0"/>
                </a:solidFill>
              </a:rPr>
              <a:t> la </a:t>
            </a:r>
            <a:r>
              <a:rPr lang="en-US" b="1" dirty="0" err="1">
                <a:solidFill>
                  <a:srgbClr val="0070C0"/>
                </a:solidFill>
              </a:rPr>
              <a:t>locul</a:t>
            </a:r>
            <a:r>
              <a:rPr lang="en-US" b="1" dirty="0">
                <a:solidFill>
                  <a:srgbClr val="0070C0"/>
                </a:solidFill>
              </a:rPr>
              <a:t> de </a:t>
            </a:r>
            <a:r>
              <a:rPr lang="en-US" b="1" dirty="0" err="1">
                <a:solidFill>
                  <a:srgbClr val="0070C0"/>
                </a:solidFill>
              </a:rPr>
              <a:t>muncă</a:t>
            </a:r>
            <a:r>
              <a:rPr lang="en-US" dirty="0">
                <a:solidFill>
                  <a:schemeClr val="tx1"/>
                </a:solidFill>
              </a:rPr>
              <a:t>. </a:t>
            </a:r>
            <a:endParaRPr lang="ro-RO" dirty="0" smtClean="0">
              <a:solidFill>
                <a:schemeClr val="tx1"/>
              </a:solidFill>
            </a:endParaRPr>
          </a:p>
          <a:p>
            <a:r>
              <a:rPr lang="en-US" dirty="0">
                <a:solidFill>
                  <a:schemeClr val="tx1"/>
                </a:solidFill>
              </a:rPr>
              <a:t>Nu </a:t>
            </a:r>
            <a:r>
              <a:rPr lang="en-US" dirty="0" err="1">
                <a:solidFill>
                  <a:schemeClr val="tx1"/>
                </a:solidFill>
              </a:rPr>
              <a:t>este</a:t>
            </a:r>
            <a:r>
              <a:rPr lang="en-US" dirty="0">
                <a:solidFill>
                  <a:schemeClr val="tx1"/>
                </a:solidFill>
              </a:rPr>
              <a:t> </a:t>
            </a:r>
            <a:r>
              <a:rPr lang="en-US" dirty="0" err="1">
                <a:solidFill>
                  <a:schemeClr val="tx1"/>
                </a:solidFill>
              </a:rPr>
              <a:t>ușor</a:t>
            </a:r>
            <a:r>
              <a:rPr lang="en-US" dirty="0">
                <a:solidFill>
                  <a:schemeClr val="tx1"/>
                </a:solidFill>
              </a:rPr>
              <a:t> </a:t>
            </a:r>
            <a:r>
              <a:rPr lang="en-US" dirty="0" err="1">
                <a:solidFill>
                  <a:schemeClr val="tx1"/>
                </a:solidFill>
              </a:rPr>
              <a:t>să</a:t>
            </a:r>
            <a:r>
              <a:rPr lang="en-US" dirty="0">
                <a:solidFill>
                  <a:schemeClr val="tx1"/>
                </a:solidFill>
              </a:rPr>
              <a:t> se </a:t>
            </a:r>
            <a:r>
              <a:rPr lang="en-US" dirty="0" err="1">
                <a:solidFill>
                  <a:schemeClr val="tx1"/>
                </a:solidFill>
              </a:rPr>
              <a:t>conceapă</a:t>
            </a:r>
            <a:r>
              <a:rPr lang="en-US" dirty="0">
                <a:solidFill>
                  <a:schemeClr val="tx1"/>
                </a:solidFill>
              </a:rPr>
              <a:t>, </a:t>
            </a:r>
            <a:r>
              <a:rPr lang="en-US" dirty="0" err="1">
                <a:solidFill>
                  <a:schemeClr val="tx1"/>
                </a:solidFill>
              </a:rPr>
              <a:t>să</a:t>
            </a:r>
            <a:r>
              <a:rPr lang="en-US" dirty="0">
                <a:solidFill>
                  <a:schemeClr val="tx1"/>
                </a:solidFill>
              </a:rPr>
              <a:t> se </a:t>
            </a:r>
            <a:r>
              <a:rPr lang="en-US" dirty="0" err="1">
                <a:solidFill>
                  <a:schemeClr val="tx1"/>
                </a:solidFill>
              </a:rPr>
              <a:t>elaboreze</a:t>
            </a:r>
            <a:r>
              <a:rPr lang="en-US" dirty="0">
                <a:solidFill>
                  <a:schemeClr val="tx1"/>
                </a:solidFill>
              </a:rPr>
              <a:t> </a:t>
            </a:r>
            <a:r>
              <a:rPr lang="en-US" dirty="0" err="1">
                <a:solidFill>
                  <a:schemeClr val="tx1"/>
                </a:solidFill>
              </a:rPr>
              <a:t>și</a:t>
            </a:r>
            <a:r>
              <a:rPr lang="en-US" dirty="0">
                <a:solidFill>
                  <a:schemeClr val="tx1"/>
                </a:solidFill>
              </a:rPr>
              <a:t> </a:t>
            </a:r>
            <a:r>
              <a:rPr lang="en-US" dirty="0" err="1">
                <a:solidFill>
                  <a:schemeClr val="tx1"/>
                </a:solidFill>
              </a:rPr>
              <a:t>să</a:t>
            </a:r>
            <a:r>
              <a:rPr lang="en-US" dirty="0">
                <a:solidFill>
                  <a:schemeClr val="tx1"/>
                </a:solidFill>
              </a:rPr>
              <a:t> se </a:t>
            </a:r>
            <a:r>
              <a:rPr lang="en-US" dirty="0" err="1">
                <a:solidFill>
                  <a:schemeClr val="tx1"/>
                </a:solidFill>
              </a:rPr>
              <a:t>pună</a:t>
            </a:r>
            <a:r>
              <a:rPr lang="en-US" dirty="0">
                <a:solidFill>
                  <a:schemeClr val="tx1"/>
                </a:solidFill>
              </a:rPr>
              <a:t> </a:t>
            </a:r>
            <a:r>
              <a:rPr lang="en-US" dirty="0" err="1">
                <a:solidFill>
                  <a:schemeClr val="tx1"/>
                </a:solidFill>
              </a:rPr>
              <a:t>în</a:t>
            </a:r>
            <a:r>
              <a:rPr lang="en-US" dirty="0">
                <a:solidFill>
                  <a:schemeClr val="tx1"/>
                </a:solidFill>
              </a:rPr>
              <a:t> </a:t>
            </a:r>
            <a:r>
              <a:rPr lang="en-US" dirty="0" err="1">
                <a:solidFill>
                  <a:schemeClr val="tx1"/>
                </a:solidFill>
              </a:rPr>
              <a:t>practică</a:t>
            </a:r>
            <a:r>
              <a:rPr lang="en-US" dirty="0">
                <a:solidFill>
                  <a:schemeClr val="tx1"/>
                </a:solidFill>
              </a:rPr>
              <a:t> </a:t>
            </a:r>
            <a:r>
              <a:rPr lang="en-US" dirty="0" err="1">
                <a:solidFill>
                  <a:schemeClr val="tx1"/>
                </a:solidFill>
              </a:rPr>
              <a:t>programe</a:t>
            </a:r>
            <a:r>
              <a:rPr lang="en-US" dirty="0">
                <a:solidFill>
                  <a:schemeClr val="tx1"/>
                </a:solidFill>
              </a:rPr>
              <a:t> de </a:t>
            </a:r>
            <a:r>
              <a:rPr lang="en-US" dirty="0" err="1">
                <a:solidFill>
                  <a:schemeClr val="tx1"/>
                </a:solidFill>
              </a:rPr>
              <a:t>studii</a:t>
            </a:r>
            <a:r>
              <a:rPr lang="en-US" dirty="0">
                <a:solidFill>
                  <a:schemeClr val="tx1"/>
                </a:solidFill>
              </a:rPr>
              <a:t> </a:t>
            </a:r>
            <a:r>
              <a:rPr lang="en-US" dirty="0" err="1">
                <a:solidFill>
                  <a:schemeClr val="tx1"/>
                </a:solidFill>
              </a:rPr>
              <a:t>bune</a:t>
            </a:r>
            <a:r>
              <a:rPr lang="en-US" dirty="0">
                <a:solidFill>
                  <a:schemeClr val="tx1"/>
                </a:solidFill>
              </a:rPr>
              <a:t>. </a:t>
            </a:r>
            <a:r>
              <a:rPr lang="en-US" b="1" dirty="0" err="1">
                <a:solidFill>
                  <a:srgbClr val="0070C0"/>
                </a:solidFill>
              </a:rPr>
              <a:t>Cadrele</a:t>
            </a:r>
            <a:r>
              <a:rPr lang="en-US" b="1" dirty="0">
                <a:solidFill>
                  <a:srgbClr val="0070C0"/>
                </a:solidFill>
              </a:rPr>
              <a:t> </a:t>
            </a:r>
            <a:r>
              <a:rPr lang="en-US" b="1" dirty="0" err="1">
                <a:solidFill>
                  <a:srgbClr val="0070C0"/>
                </a:solidFill>
              </a:rPr>
              <a:t>didactice</a:t>
            </a:r>
            <a:r>
              <a:rPr lang="en-US" b="1" dirty="0">
                <a:solidFill>
                  <a:srgbClr val="0070C0"/>
                </a:solidFill>
              </a:rPr>
              <a:t> de </a:t>
            </a:r>
            <a:r>
              <a:rPr lang="en-US" b="1" dirty="0" err="1">
                <a:solidFill>
                  <a:srgbClr val="0070C0"/>
                </a:solidFill>
              </a:rPr>
              <a:t>calitate</a:t>
            </a:r>
            <a:r>
              <a:rPr lang="en-US" b="1" dirty="0">
                <a:solidFill>
                  <a:srgbClr val="0070C0"/>
                </a:solidFill>
              </a:rPr>
              <a:t> </a:t>
            </a:r>
            <a:r>
              <a:rPr lang="en-US" dirty="0" err="1">
                <a:solidFill>
                  <a:schemeClr val="tx1"/>
                </a:solidFill>
              </a:rPr>
              <a:t>sunt</a:t>
            </a:r>
            <a:r>
              <a:rPr lang="en-US" dirty="0">
                <a:solidFill>
                  <a:schemeClr val="tx1"/>
                </a:solidFill>
              </a:rPr>
              <a:t> </a:t>
            </a:r>
            <a:r>
              <a:rPr lang="en-US" dirty="0" err="1">
                <a:solidFill>
                  <a:schemeClr val="tx1"/>
                </a:solidFill>
              </a:rPr>
              <a:t>esențiale</a:t>
            </a:r>
            <a:r>
              <a:rPr lang="en-US" dirty="0">
                <a:solidFill>
                  <a:schemeClr val="tx1"/>
                </a:solidFill>
              </a:rPr>
              <a:t>. </a:t>
            </a:r>
          </a:p>
        </p:txBody>
      </p:sp>
      <p:sp>
        <p:nvSpPr>
          <p:cNvPr id="4" name="Slide Number Placeholder 3"/>
          <p:cNvSpPr>
            <a:spLocks noGrp="1"/>
          </p:cNvSpPr>
          <p:nvPr>
            <p:ph type="sldNum" sz="quarter" idx="12"/>
          </p:nvPr>
        </p:nvSpPr>
        <p:spPr/>
        <p:txBody>
          <a:bodyPr/>
          <a:lstStyle/>
          <a:p>
            <a:fld id="{C69E05A2-079F-4246-8356-D956496D44E4}" type="slidenum">
              <a:rPr lang="en-US" smtClean="0"/>
              <a:t>10</a:t>
            </a:fld>
            <a:endParaRPr lang="en-US"/>
          </a:p>
        </p:txBody>
      </p:sp>
    </p:spTree>
    <p:extLst>
      <p:ext uri="{BB962C8B-B14F-4D97-AF65-F5344CB8AC3E}">
        <p14:creationId xmlns:p14="http://schemas.microsoft.com/office/powerpoint/2010/main" val="3917704368"/>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o-RO" sz="3200" dirty="0" smtClean="0"/>
              <a:t>EXEMPLUL </a:t>
            </a:r>
            <a:r>
              <a:rPr lang="en-US" sz="3200" dirty="0" smtClean="0"/>
              <a:t>2</a:t>
            </a:r>
            <a:r>
              <a:rPr lang="ro-RO" sz="3200" dirty="0" smtClean="0"/>
              <a:t> – </a:t>
            </a:r>
            <a:r>
              <a:rPr lang="ro-RO" sz="2800" dirty="0"/>
              <a:t>ISCO</a:t>
            </a:r>
            <a:r>
              <a:rPr lang="ro-RO" sz="3200" dirty="0"/>
              <a:t> (International standard </a:t>
            </a:r>
            <a:r>
              <a:rPr lang="ro-RO" sz="3200" dirty="0" err="1"/>
              <a:t>classification</a:t>
            </a:r>
            <a:r>
              <a:rPr lang="ro-RO" sz="3200" dirty="0"/>
              <a:t> of </a:t>
            </a:r>
            <a:r>
              <a:rPr lang="ro-RO" sz="3200" dirty="0" err="1"/>
              <a:t>occupations</a:t>
            </a:r>
            <a:r>
              <a:rPr lang="ro-RO" sz="3200" dirty="0"/>
              <a:t>)</a:t>
            </a:r>
            <a:endParaRPr lang="en-US" sz="3200" dirty="0"/>
          </a:p>
        </p:txBody>
      </p:sp>
      <p:sp>
        <p:nvSpPr>
          <p:cNvPr id="4" name="Content Placeholder 3"/>
          <p:cNvSpPr>
            <a:spLocks noGrp="1"/>
          </p:cNvSpPr>
          <p:nvPr>
            <p:ph sz="half" idx="2"/>
          </p:nvPr>
        </p:nvSpPr>
        <p:spPr>
          <a:xfrm>
            <a:off x="6024668" y="2095554"/>
            <a:ext cx="3659387" cy="3944189"/>
          </a:xfrm>
        </p:spPr>
        <p:txBody>
          <a:bodyPr>
            <a:normAutofit/>
          </a:bodyPr>
          <a:lstStyle/>
          <a:p>
            <a:pPr algn="just"/>
            <a:r>
              <a:rPr lang="ro-RO" sz="1400" b="1" dirty="0"/>
              <a:t>ISCO</a:t>
            </a:r>
            <a:r>
              <a:rPr lang="ro-RO" sz="1400" dirty="0"/>
              <a:t> – </a:t>
            </a:r>
            <a:r>
              <a:rPr lang="ro-RO" sz="1400" b="1" dirty="0"/>
              <a:t>clasificare </a:t>
            </a:r>
            <a:r>
              <a:rPr lang="ro-RO" sz="1400" dirty="0"/>
              <a:t>dezvoltată de Organizația Internațională a Muncii (ILO) care este utilizată pentru organizarea </a:t>
            </a:r>
            <a:r>
              <a:rPr lang="ro-RO" sz="1400" b="1" dirty="0"/>
              <a:t>ocupațiilor</a:t>
            </a:r>
            <a:r>
              <a:rPr lang="ro-RO" sz="1400" dirty="0"/>
              <a:t> în seturi de grupe clar definite în conformitate cu sarcinile și atribuțiile aferente respectivei ocupații </a:t>
            </a:r>
          </a:p>
          <a:p>
            <a:pPr algn="just"/>
            <a:r>
              <a:rPr lang="ro-RO" sz="1400" dirty="0"/>
              <a:t>Corelare efectuată între ISCO 08 și Codul Ocupațiilor din România</a:t>
            </a:r>
          </a:p>
          <a:p>
            <a:r>
              <a:rPr lang="ro-RO" sz="1400" dirty="0"/>
              <a:t>Structură ierarhizată arborescentă </a:t>
            </a:r>
            <a:r>
              <a:rPr lang="ro-RO" sz="1400" dirty="0" smtClean="0"/>
              <a:t>: </a:t>
            </a:r>
          </a:p>
          <a:p>
            <a:pPr lvl="1"/>
            <a:r>
              <a:rPr lang="ro-RO" sz="1200" dirty="0" smtClean="0"/>
              <a:t>grupe majore (1 cifră)</a:t>
            </a:r>
          </a:p>
          <a:p>
            <a:pPr lvl="1"/>
            <a:r>
              <a:rPr lang="ro-RO" sz="1200" dirty="0" smtClean="0"/>
              <a:t>subgrupe majore (2 cifre)</a:t>
            </a:r>
          </a:p>
          <a:p>
            <a:pPr lvl="1"/>
            <a:r>
              <a:rPr lang="ro-RO" sz="1200" dirty="0" smtClean="0"/>
              <a:t>grupe minore (3 cifre)</a:t>
            </a:r>
          </a:p>
          <a:p>
            <a:pPr lvl="1"/>
            <a:r>
              <a:rPr lang="ro-RO" sz="1200" dirty="0" smtClean="0"/>
              <a:t>grupe </a:t>
            </a:r>
            <a:r>
              <a:rPr lang="ro-RO" sz="1200" dirty="0"/>
              <a:t>de </a:t>
            </a:r>
            <a:r>
              <a:rPr lang="ro-RO" sz="1200" dirty="0" smtClean="0"/>
              <a:t>bază (4 cifre)</a:t>
            </a:r>
            <a:endParaRPr lang="en-US" sz="1200" dirty="0" smtClean="0"/>
          </a:p>
          <a:p>
            <a:pPr lvl="1"/>
            <a:endParaRPr lang="en-US" sz="1200" dirty="0"/>
          </a:p>
          <a:p>
            <a:endParaRPr lang="en-US" sz="1400" dirty="0"/>
          </a:p>
        </p:txBody>
      </p:sp>
      <p:sp>
        <p:nvSpPr>
          <p:cNvPr id="5" name="Slide Number Placeholder 4"/>
          <p:cNvSpPr>
            <a:spLocks noGrp="1"/>
          </p:cNvSpPr>
          <p:nvPr>
            <p:ph type="sldNum" sz="quarter" idx="12"/>
          </p:nvPr>
        </p:nvSpPr>
        <p:spPr/>
        <p:txBody>
          <a:bodyPr/>
          <a:lstStyle/>
          <a:p>
            <a:fld id="{9E50D555-AD09-4184-8F27-884809BFB095}" type="slidenum">
              <a:rPr lang="en-US" smtClean="0"/>
              <a:pPr/>
              <a:t>100</a:t>
            </a:fld>
            <a:endParaRPr lang="en-US"/>
          </a:p>
        </p:txBody>
      </p:sp>
      <p:grpSp>
        <p:nvGrpSpPr>
          <p:cNvPr id="35" name="Group 34"/>
          <p:cNvGrpSpPr/>
          <p:nvPr/>
        </p:nvGrpSpPr>
        <p:grpSpPr>
          <a:xfrm>
            <a:off x="357292" y="1985141"/>
            <a:ext cx="5181599" cy="4056221"/>
            <a:chOff x="840371" y="1975655"/>
            <a:chExt cx="5181599" cy="4056221"/>
          </a:xfrm>
        </p:grpSpPr>
        <p:sp>
          <p:nvSpPr>
            <p:cNvPr id="36" name="Freeform 35"/>
            <p:cNvSpPr/>
            <p:nvPr/>
          </p:nvSpPr>
          <p:spPr>
            <a:xfrm>
              <a:off x="4680851" y="3476700"/>
              <a:ext cx="91440" cy="204025"/>
            </a:xfrm>
            <a:custGeom>
              <a:avLst/>
              <a:gdLst/>
              <a:ahLst/>
              <a:cxnLst/>
              <a:rect l="0" t="0" r="0" b="0"/>
              <a:pathLst>
                <a:path>
                  <a:moveTo>
                    <a:pt x="45720" y="0"/>
                  </a:moveTo>
                  <a:lnTo>
                    <a:pt x="45720" y="204025"/>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37" name="Freeform 36"/>
            <p:cNvSpPr/>
            <p:nvPr/>
          </p:nvSpPr>
          <p:spPr>
            <a:xfrm>
              <a:off x="3390689" y="2624974"/>
              <a:ext cx="1335881" cy="204025"/>
            </a:xfrm>
            <a:custGeom>
              <a:avLst/>
              <a:gdLst/>
              <a:ahLst/>
              <a:cxnLst/>
              <a:rect l="0" t="0" r="0" b="0"/>
              <a:pathLst>
                <a:path>
                  <a:moveTo>
                    <a:pt x="0" y="0"/>
                  </a:moveTo>
                  <a:lnTo>
                    <a:pt x="0" y="102822"/>
                  </a:lnTo>
                  <a:lnTo>
                    <a:pt x="1335881" y="102822"/>
                  </a:lnTo>
                  <a:lnTo>
                    <a:pt x="1335881" y="204025"/>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38" name="Freeform 37"/>
            <p:cNvSpPr/>
            <p:nvPr/>
          </p:nvSpPr>
          <p:spPr>
            <a:xfrm>
              <a:off x="2054808" y="3476700"/>
              <a:ext cx="890587" cy="204025"/>
            </a:xfrm>
            <a:custGeom>
              <a:avLst/>
              <a:gdLst/>
              <a:ahLst/>
              <a:cxnLst/>
              <a:rect l="0" t="0" r="0" b="0"/>
              <a:pathLst>
                <a:path>
                  <a:moveTo>
                    <a:pt x="0" y="0"/>
                  </a:moveTo>
                  <a:lnTo>
                    <a:pt x="0" y="102822"/>
                  </a:lnTo>
                  <a:lnTo>
                    <a:pt x="890587" y="102822"/>
                  </a:lnTo>
                  <a:lnTo>
                    <a:pt x="890587" y="204025"/>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39" name="Freeform 38"/>
            <p:cNvSpPr/>
            <p:nvPr/>
          </p:nvSpPr>
          <p:spPr>
            <a:xfrm>
              <a:off x="1118501" y="5180151"/>
              <a:ext cx="91440" cy="204025"/>
            </a:xfrm>
            <a:custGeom>
              <a:avLst/>
              <a:gdLst/>
              <a:ahLst/>
              <a:cxnLst/>
              <a:rect l="0" t="0" r="0" b="0"/>
              <a:pathLst>
                <a:path>
                  <a:moveTo>
                    <a:pt x="45720" y="0"/>
                  </a:moveTo>
                  <a:lnTo>
                    <a:pt x="45720" y="204025"/>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40" name="Freeform 39"/>
            <p:cNvSpPr/>
            <p:nvPr/>
          </p:nvSpPr>
          <p:spPr>
            <a:xfrm>
              <a:off x="1118501" y="4328425"/>
              <a:ext cx="91440" cy="204025"/>
            </a:xfrm>
            <a:custGeom>
              <a:avLst/>
              <a:gdLst/>
              <a:ahLst/>
              <a:cxnLst/>
              <a:rect l="0" t="0" r="0" b="0"/>
              <a:pathLst>
                <a:path>
                  <a:moveTo>
                    <a:pt x="45720" y="0"/>
                  </a:moveTo>
                  <a:lnTo>
                    <a:pt x="45720" y="204025"/>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41" name="Freeform 40"/>
            <p:cNvSpPr/>
            <p:nvPr/>
          </p:nvSpPr>
          <p:spPr>
            <a:xfrm>
              <a:off x="1164221" y="3476700"/>
              <a:ext cx="890587" cy="204025"/>
            </a:xfrm>
            <a:custGeom>
              <a:avLst/>
              <a:gdLst/>
              <a:ahLst/>
              <a:cxnLst/>
              <a:rect l="0" t="0" r="0" b="0"/>
              <a:pathLst>
                <a:path>
                  <a:moveTo>
                    <a:pt x="890587" y="0"/>
                  </a:moveTo>
                  <a:lnTo>
                    <a:pt x="890587" y="102822"/>
                  </a:lnTo>
                  <a:lnTo>
                    <a:pt x="0" y="102822"/>
                  </a:lnTo>
                  <a:lnTo>
                    <a:pt x="0" y="204025"/>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42" name="Freeform 41"/>
            <p:cNvSpPr/>
            <p:nvPr/>
          </p:nvSpPr>
          <p:spPr>
            <a:xfrm>
              <a:off x="2054808" y="2624974"/>
              <a:ext cx="1335881" cy="204025"/>
            </a:xfrm>
            <a:custGeom>
              <a:avLst/>
              <a:gdLst/>
              <a:ahLst/>
              <a:cxnLst/>
              <a:rect l="0" t="0" r="0" b="0"/>
              <a:pathLst>
                <a:path>
                  <a:moveTo>
                    <a:pt x="1335881" y="0"/>
                  </a:moveTo>
                  <a:lnTo>
                    <a:pt x="1335881" y="102822"/>
                  </a:lnTo>
                  <a:lnTo>
                    <a:pt x="0" y="102822"/>
                  </a:lnTo>
                  <a:lnTo>
                    <a:pt x="0" y="204025"/>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43" name="Oval 42"/>
            <p:cNvSpPr/>
            <p:nvPr/>
          </p:nvSpPr>
          <p:spPr>
            <a:xfrm>
              <a:off x="3066839" y="1977274"/>
              <a:ext cx="647700" cy="647700"/>
            </a:xfrm>
            <a:prstGeom prst="ellipse">
              <a:avLst/>
            </a:prstGeom>
            <a:solidFill>
              <a:schemeClr val="accent1">
                <a:lumMod val="5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44" name="Freeform 43"/>
            <p:cNvSpPr/>
            <p:nvPr/>
          </p:nvSpPr>
          <p:spPr>
            <a:xfrm>
              <a:off x="3714539" y="1975655"/>
              <a:ext cx="971549" cy="647700"/>
            </a:xfrm>
            <a:custGeom>
              <a:avLst/>
              <a:gdLst>
                <a:gd name="connsiteX0" fmla="*/ 0 w 971549"/>
                <a:gd name="connsiteY0" fmla="*/ 0 h 647700"/>
                <a:gd name="connsiteX1" fmla="*/ 971549 w 971549"/>
                <a:gd name="connsiteY1" fmla="*/ 0 h 647700"/>
                <a:gd name="connsiteX2" fmla="*/ 971549 w 971549"/>
                <a:gd name="connsiteY2" fmla="*/ 647700 h 647700"/>
                <a:gd name="connsiteX3" fmla="*/ 0 w 971549"/>
                <a:gd name="connsiteY3" fmla="*/ 647700 h 647700"/>
                <a:gd name="connsiteX4" fmla="*/ 0 w 971549"/>
                <a:gd name="connsiteY4" fmla="*/ 0 h 647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1549" h="647700">
                  <a:moveTo>
                    <a:pt x="0" y="0"/>
                  </a:moveTo>
                  <a:lnTo>
                    <a:pt x="971549" y="0"/>
                  </a:lnTo>
                  <a:lnTo>
                    <a:pt x="971549" y="647700"/>
                  </a:lnTo>
                  <a:lnTo>
                    <a:pt x="0" y="6477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r>
                <a:rPr lang="ro-RO" sz="1500" kern="1200" dirty="0"/>
                <a:t>ISCO</a:t>
              </a:r>
              <a:endParaRPr lang="en-US" sz="1500" kern="1200" dirty="0"/>
            </a:p>
          </p:txBody>
        </p:sp>
        <p:sp>
          <p:nvSpPr>
            <p:cNvPr id="45" name="Oval 44"/>
            <p:cNvSpPr/>
            <p:nvPr/>
          </p:nvSpPr>
          <p:spPr>
            <a:xfrm>
              <a:off x="1730958" y="2829000"/>
              <a:ext cx="647700" cy="647700"/>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6" name="Freeform 45"/>
            <p:cNvSpPr/>
            <p:nvPr/>
          </p:nvSpPr>
          <p:spPr>
            <a:xfrm>
              <a:off x="2378658" y="2827380"/>
              <a:ext cx="971549" cy="647700"/>
            </a:xfrm>
            <a:custGeom>
              <a:avLst/>
              <a:gdLst>
                <a:gd name="connsiteX0" fmla="*/ 0 w 971549"/>
                <a:gd name="connsiteY0" fmla="*/ 0 h 647700"/>
                <a:gd name="connsiteX1" fmla="*/ 971549 w 971549"/>
                <a:gd name="connsiteY1" fmla="*/ 0 h 647700"/>
                <a:gd name="connsiteX2" fmla="*/ 971549 w 971549"/>
                <a:gd name="connsiteY2" fmla="*/ 647700 h 647700"/>
                <a:gd name="connsiteX3" fmla="*/ 0 w 971549"/>
                <a:gd name="connsiteY3" fmla="*/ 647700 h 647700"/>
                <a:gd name="connsiteX4" fmla="*/ 0 w 971549"/>
                <a:gd name="connsiteY4" fmla="*/ 0 h 647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1549" h="647700">
                  <a:moveTo>
                    <a:pt x="0" y="0"/>
                  </a:moveTo>
                  <a:lnTo>
                    <a:pt x="971549" y="0"/>
                  </a:lnTo>
                  <a:lnTo>
                    <a:pt x="971549" y="647700"/>
                  </a:lnTo>
                  <a:lnTo>
                    <a:pt x="0" y="6477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r>
                <a:rPr lang="ro-RO" sz="1500" kern="1200" dirty="0" smtClean="0"/>
                <a:t>Grupă majoră (1) </a:t>
              </a:r>
              <a:endParaRPr lang="en-US" sz="1500" kern="1200" dirty="0"/>
            </a:p>
          </p:txBody>
        </p:sp>
        <p:sp>
          <p:nvSpPr>
            <p:cNvPr id="47" name="Oval 46"/>
            <p:cNvSpPr/>
            <p:nvPr/>
          </p:nvSpPr>
          <p:spPr>
            <a:xfrm>
              <a:off x="840371" y="3680725"/>
              <a:ext cx="647700" cy="647700"/>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8" name="Freeform 47"/>
            <p:cNvSpPr/>
            <p:nvPr/>
          </p:nvSpPr>
          <p:spPr>
            <a:xfrm>
              <a:off x="1488071" y="3679106"/>
              <a:ext cx="971549" cy="647700"/>
            </a:xfrm>
            <a:custGeom>
              <a:avLst/>
              <a:gdLst>
                <a:gd name="connsiteX0" fmla="*/ 0 w 971549"/>
                <a:gd name="connsiteY0" fmla="*/ 0 h 647700"/>
                <a:gd name="connsiteX1" fmla="*/ 971549 w 971549"/>
                <a:gd name="connsiteY1" fmla="*/ 0 h 647700"/>
                <a:gd name="connsiteX2" fmla="*/ 971549 w 971549"/>
                <a:gd name="connsiteY2" fmla="*/ 647700 h 647700"/>
                <a:gd name="connsiteX3" fmla="*/ 0 w 971549"/>
                <a:gd name="connsiteY3" fmla="*/ 647700 h 647700"/>
                <a:gd name="connsiteX4" fmla="*/ 0 w 971549"/>
                <a:gd name="connsiteY4" fmla="*/ 0 h 647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1549" h="647700">
                  <a:moveTo>
                    <a:pt x="0" y="0"/>
                  </a:moveTo>
                  <a:lnTo>
                    <a:pt x="971549" y="0"/>
                  </a:lnTo>
                  <a:lnTo>
                    <a:pt x="971549" y="647700"/>
                  </a:lnTo>
                  <a:lnTo>
                    <a:pt x="0" y="6477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r>
                <a:rPr lang="ro-RO" sz="1500" kern="1200" dirty="0" smtClean="0"/>
                <a:t>Subgrupa majoră</a:t>
              </a:r>
              <a:endParaRPr lang="en-US" sz="1500" kern="1200" dirty="0"/>
            </a:p>
          </p:txBody>
        </p:sp>
        <p:sp>
          <p:nvSpPr>
            <p:cNvPr id="49" name="Oval 48"/>
            <p:cNvSpPr/>
            <p:nvPr/>
          </p:nvSpPr>
          <p:spPr>
            <a:xfrm>
              <a:off x="840371" y="4532451"/>
              <a:ext cx="647700" cy="647700"/>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0" name="Freeform 49"/>
            <p:cNvSpPr/>
            <p:nvPr/>
          </p:nvSpPr>
          <p:spPr>
            <a:xfrm>
              <a:off x="1488071" y="4530831"/>
              <a:ext cx="971549" cy="647700"/>
            </a:xfrm>
            <a:custGeom>
              <a:avLst/>
              <a:gdLst>
                <a:gd name="connsiteX0" fmla="*/ 0 w 971549"/>
                <a:gd name="connsiteY0" fmla="*/ 0 h 647700"/>
                <a:gd name="connsiteX1" fmla="*/ 971549 w 971549"/>
                <a:gd name="connsiteY1" fmla="*/ 0 h 647700"/>
                <a:gd name="connsiteX2" fmla="*/ 971549 w 971549"/>
                <a:gd name="connsiteY2" fmla="*/ 647700 h 647700"/>
                <a:gd name="connsiteX3" fmla="*/ 0 w 971549"/>
                <a:gd name="connsiteY3" fmla="*/ 647700 h 647700"/>
                <a:gd name="connsiteX4" fmla="*/ 0 w 971549"/>
                <a:gd name="connsiteY4" fmla="*/ 0 h 647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1549" h="647700">
                  <a:moveTo>
                    <a:pt x="0" y="0"/>
                  </a:moveTo>
                  <a:lnTo>
                    <a:pt x="971549" y="0"/>
                  </a:lnTo>
                  <a:lnTo>
                    <a:pt x="971549" y="647700"/>
                  </a:lnTo>
                  <a:lnTo>
                    <a:pt x="0" y="6477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r>
                <a:rPr lang="ro-RO" sz="1500" kern="1200"/>
                <a:t>Grupa minoră</a:t>
              </a:r>
              <a:endParaRPr lang="en-US" sz="1500" kern="1200"/>
            </a:p>
          </p:txBody>
        </p:sp>
        <p:sp>
          <p:nvSpPr>
            <p:cNvPr id="51" name="Oval 50"/>
            <p:cNvSpPr/>
            <p:nvPr/>
          </p:nvSpPr>
          <p:spPr>
            <a:xfrm>
              <a:off x="840371" y="5384176"/>
              <a:ext cx="647700" cy="647700"/>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2" name="Freeform 51"/>
            <p:cNvSpPr/>
            <p:nvPr/>
          </p:nvSpPr>
          <p:spPr>
            <a:xfrm>
              <a:off x="1488071" y="5382557"/>
              <a:ext cx="971549" cy="647700"/>
            </a:xfrm>
            <a:custGeom>
              <a:avLst/>
              <a:gdLst>
                <a:gd name="connsiteX0" fmla="*/ 0 w 971549"/>
                <a:gd name="connsiteY0" fmla="*/ 0 h 647700"/>
                <a:gd name="connsiteX1" fmla="*/ 971549 w 971549"/>
                <a:gd name="connsiteY1" fmla="*/ 0 h 647700"/>
                <a:gd name="connsiteX2" fmla="*/ 971549 w 971549"/>
                <a:gd name="connsiteY2" fmla="*/ 647700 h 647700"/>
                <a:gd name="connsiteX3" fmla="*/ 0 w 971549"/>
                <a:gd name="connsiteY3" fmla="*/ 647700 h 647700"/>
                <a:gd name="connsiteX4" fmla="*/ 0 w 971549"/>
                <a:gd name="connsiteY4" fmla="*/ 0 h 647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1549" h="647700">
                  <a:moveTo>
                    <a:pt x="0" y="0"/>
                  </a:moveTo>
                  <a:lnTo>
                    <a:pt x="971549" y="0"/>
                  </a:lnTo>
                  <a:lnTo>
                    <a:pt x="971549" y="647700"/>
                  </a:lnTo>
                  <a:lnTo>
                    <a:pt x="0" y="6477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r>
                <a:rPr lang="ro-RO" sz="1500" kern="1200"/>
                <a:t>Grupa de bază</a:t>
              </a:r>
              <a:endParaRPr lang="en-US" sz="1500" kern="1200"/>
            </a:p>
          </p:txBody>
        </p:sp>
        <p:sp>
          <p:nvSpPr>
            <p:cNvPr id="53" name="Oval 52"/>
            <p:cNvSpPr/>
            <p:nvPr/>
          </p:nvSpPr>
          <p:spPr>
            <a:xfrm>
              <a:off x="2621546" y="3680725"/>
              <a:ext cx="647700" cy="647700"/>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4" name="Freeform 53"/>
            <p:cNvSpPr/>
            <p:nvPr/>
          </p:nvSpPr>
          <p:spPr>
            <a:xfrm>
              <a:off x="3269246" y="3679106"/>
              <a:ext cx="971549" cy="647700"/>
            </a:xfrm>
            <a:custGeom>
              <a:avLst/>
              <a:gdLst>
                <a:gd name="connsiteX0" fmla="*/ 0 w 971549"/>
                <a:gd name="connsiteY0" fmla="*/ 0 h 647700"/>
                <a:gd name="connsiteX1" fmla="*/ 971549 w 971549"/>
                <a:gd name="connsiteY1" fmla="*/ 0 h 647700"/>
                <a:gd name="connsiteX2" fmla="*/ 971549 w 971549"/>
                <a:gd name="connsiteY2" fmla="*/ 647700 h 647700"/>
                <a:gd name="connsiteX3" fmla="*/ 0 w 971549"/>
                <a:gd name="connsiteY3" fmla="*/ 647700 h 647700"/>
                <a:gd name="connsiteX4" fmla="*/ 0 w 971549"/>
                <a:gd name="connsiteY4" fmla="*/ 0 h 647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1549" h="647700">
                  <a:moveTo>
                    <a:pt x="0" y="0"/>
                  </a:moveTo>
                  <a:lnTo>
                    <a:pt x="971549" y="0"/>
                  </a:lnTo>
                  <a:lnTo>
                    <a:pt x="971549" y="647700"/>
                  </a:lnTo>
                  <a:lnTo>
                    <a:pt x="0" y="6477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r>
                <a:rPr lang="ro-RO" sz="1500" kern="1200" dirty="0" smtClean="0"/>
                <a:t>Subgrupa majoră</a:t>
              </a:r>
              <a:endParaRPr lang="en-US" sz="1500" kern="1200" dirty="0"/>
            </a:p>
          </p:txBody>
        </p:sp>
        <p:sp>
          <p:nvSpPr>
            <p:cNvPr id="55" name="Oval 54"/>
            <p:cNvSpPr/>
            <p:nvPr/>
          </p:nvSpPr>
          <p:spPr>
            <a:xfrm>
              <a:off x="4402721" y="2829000"/>
              <a:ext cx="647700" cy="647700"/>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6" name="Freeform 55"/>
            <p:cNvSpPr/>
            <p:nvPr/>
          </p:nvSpPr>
          <p:spPr>
            <a:xfrm>
              <a:off x="5050421" y="2827380"/>
              <a:ext cx="971549" cy="647700"/>
            </a:xfrm>
            <a:custGeom>
              <a:avLst/>
              <a:gdLst>
                <a:gd name="connsiteX0" fmla="*/ 0 w 971549"/>
                <a:gd name="connsiteY0" fmla="*/ 0 h 647700"/>
                <a:gd name="connsiteX1" fmla="*/ 971549 w 971549"/>
                <a:gd name="connsiteY1" fmla="*/ 0 h 647700"/>
                <a:gd name="connsiteX2" fmla="*/ 971549 w 971549"/>
                <a:gd name="connsiteY2" fmla="*/ 647700 h 647700"/>
                <a:gd name="connsiteX3" fmla="*/ 0 w 971549"/>
                <a:gd name="connsiteY3" fmla="*/ 647700 h 647700"/>
                <a:gd name="connsiteX4" fmla="*/ 0 w 971549"/>
                <a:gd name="connsiteY4" fmla="*/ 0 h 647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1549" h="647700">
                  <a:moveTo>
                    <a:pt x="0" y="0"/>
                  </a:moveTo>
                  <a:lnTo>
                    <a:pt x="971549" y="0"/>
                  </a:lnTo>
                  <a:lnTo>
                    <a:pt x="971549" y="647700"/>
                  </a:lnTo>
                  <a:lnTo>
                    <a:pt x="0" y="6477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r>
                <a:rPr lang="ro-RO" sz="1500" kern="1200" dirty="0" smtClean="0"/>
                <a:t>Grupă majoră (9)</a:t>
              </a:r>
              <a:endParaRPr lang="en-US" sz="1500" kern="1200" dirty="0"/>
            </a:p>
          </p:txBody>
        </p:sp>
        <p:sp>
          <p:nvSpPr>
            <p:cNvPr id="57" name="Oval 56"/>
            <p:cNvSpPr/>
            <p:nvPr/>
          </p:nvSpPr>
          <p:spPr>
            <a:xfrm>
              <a:off x="4402721" y="3680725"/>
              <a:ext cx="647700" cy="647700"/>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8" name="Freeform 57"/>
            <p:cNvSpPr/>
            <p:nvPr/>
          </p:nvSpPr>
          <p:spPr>
            <a:xfrm>
              <a:off x="5050421" y="3679106"/>
              <a:ext cx="971549" cy="647700"/>
            </a:xfrm>
            <a:custGeom>
              <a:avLst/>
              <a:gdLst>
                <a:gd name="connsiteX0" fmla="*/ 0 w 971549"/>
                <a:gd name="connsiteY0" fmla="*/ 0 h 647700"/>
                <a:gd name="connsiteX1" fmla="*/ 971549 w 971549"/>
                <a:gd name="connsiteY1" fmla="*/ 0 h 647700"/>
                <a:gd name="connsiteX2" fmla="*/ 971549 w 971549"/>
                <a:gd name="connsiteY2" fmla="*/ 647700 h 647700"/>
                <a:gd name="connsiteX3" fmla="*/ 0 w 971549"/>
                <a:gd name="connsiteY3" fmla="*/ 647700 h 647700"/>
                <a:gd name="connsiteX4" fmla="*/ 0 w 971549"/>
                <a:gd name="connsiteY4" fmla="*/ 0 h 647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1549" h="647700">
                  <a:moveTo>
                    <a:pt x="0" y="0"/>
                  </a:moveTo>
                  <a:lnTo>
                    <a:pt x="971549" y="0"/>
                  </a:lnTo>
                  <a:lnTo>
                    <a:pt x="971549" y="647700"/>
                  </a:lnTo>
                  <a:lnTo>
                    <a:pt x="0" y="6477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r>
                <a:rPr lang="ro-RO" sz="1500" kern="1200" dirty="0" smtClean="0"/>
                <a:t>Subgrupa majoră</a:t>
              </a:r>
              <a:endParaRPr lang="en-US" sz="1500" kern="1200" dirty="0"/>
            </a:p>
          </p:txBody>
        </p:sp>
      </p:grpSp>
      <p:sp>
        <p:nvSpPr>
          <p:cNvPr id="32" name="TextBox 31"/>
          <p:cNvSpPr txBox="1"/>
          <p:nvPr/>
        </p:nvSpPr>
        <p:spPr>
          <a:xfrm>
            <a:off x="3396343" y="2987040"/>
            <a:ext cx="452846" cy="369332"/>
          </a:xfrm>
          <a:prstGeom prst="rect">
            <a:avLst/>
          </a:prstGeom>
          <a:noFill/>
        </p:spPr>
        <p:txBody>
          <a:bodyPr wrap="square" rtlCol="0">
            <a:spAutoFit/>
          </a:bodyPr>
          <a:lstStyle/>
          <a:p>
            <a:r>
              <a:rPr lang="ro-RO" dirty="0" smtClean="0"/>
              <a:t>...</a:t>
            </a:r>
            <a:endParaRPr lang="en-US" dirty="0"/>
          </a:p>
        </p:txBody>
      </p:sp>
    </p:spTree>
    <p:extLst>
      <p:ext uri="{BB962C8B-B14F-4D97-AF65-F5344CB8AC3E}">
        <p14:creationId xmlns:p14="http://schemas.microsoft.com/office/powerpoint/2010/main" val="3027046996"/>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ro-RO" sz="2800" dirty="0" smtClean="0"/>
              <a:t>EXEMPLUL </a:t>
            </a:r>
            <a:r>
              <a:rPr lang="en-US" sz="2800" dirty="0" smtClean="0"/>
              <a:t>2</a:t>
            </a:r>
            <a:r>
              <a:rPr lang="ro-RO" sz="2800" dirty="0" smtClean="0"/>
              <a:t> – ISCO (International standard classification of occupations) – grupe majore </a:t>
            </a:r>
            <a:endParaRPr lang="en-US" sz="2800" dirty="0"/>
          </a:p>
        </p:txBody>
      </p:sp>
      <p:sp>
        <p:nvSpPr>
          <p:cNvPr id="5" name="Content Placeholder 4"/>
          <p:cNvSpPr>
            <a:spLocks noGrp="1"/>
          </p:cNvSpPr>
          <p:nvPr>
            <p:ph idx="1"/>
          </p:nvPr>
        </p:nvSpPr>
        <p:spPr/>
        <p:txBody>
          <a:bodyPr>
            <a:normAutofit lnSpcReduction="10000"/>
          </a:bodyPr>
          <a:lstStyle/>
          <a:p>
            <a:r>
              <a:rPr lang="en-US" dirty="0"/>
              <a:t>1 </a:t>
            </a:r>
            <a:r>
              <a:rPr lang="en-US" dirty="0" smtClean="0"/>
              <a:t>Manager</a:t>
            </a:r>
            <a:r>
              <a:rPr lang="ro-RO" dirty="0"/>
              <a:t>i</a:t>
            </a:r>
            <a:endParaRPr lang="en-US" dirty="0"/>
          </a:p>
          <a:p>
            <a:r>
              <a:rPr lang="en-US" dirty="0" smtClean="0"/>
              <a:t>2 </a:t>
            </a:r>
            <a:r>
              <a:rPr lang="en-US" dirty="0" err="1" smtClean="0"/>
              <a:t>Profesion</a:t>
            </a:r>
            <a:r>
              <a:rPr lang="ro-RO" dirty="0" smtClean="0"/>
              <a:t>iști / </a:t>
            </a:r>
            <a:r>
              <a:rPr lang="it-IT" dirty="0" smtClean="0"/>
              <a:t>Speciali</a:t>
            </a:r>
            <a:r>
              <a:rPr lang="ro-RO" dirty="0" smtClean="0"/>
              <a:t>ș</a:t>
            </a:r>
            <a:r>
              <a:rPr lang="it-IT" dirty="0" smtClean="0"/>
              <a:t>ti </a:t>
            </a:r>
            <a:r>
              <a:rPr lang="ro-RO" dirty="0" smtClean="0"/>
              <a:t>î</a:t>
            </a:r>
            <a:r>
              <a:rPr lang="it-IT" dirty="0" smtClean="0"/>
              <a:t>n </a:t>
            </a:r>
            <a:r>
              <a:rPr lang="it-IT" dirty="0"/>
              <a:t>diverse </a:t>
            </a:r>
            <a:r>
              <a:rPr lang="it-IT" dirty="0" err="1"/>
              <a:t>domenii</a:t>
            </a:r>
            <a:r>
              <a:rPr lang="it-IT" dirty="0"/>
              <a:t> de </a:t>
            </a:r>
            <a:r>
              <a:rPr lang="it-IT" dirty="0" err="1"/>
              <a:t>activitate</a:t>
            </a:r>
            <a:endParaRPr lang="en-US" dirty="0" smtClean="0"/>
          </a:p>
          <a:p>
            <a:r>
              <a:rPr lang="en-US" dirty="0" smtClean="0"/>
              <a:t>3  </a:t>
            </a:r>
            <a:r>
              <a:rPr lang="it-IT" dirty="0" err="1"/>
              <a:t>Tehnicieni</a:t>
            </a:r>
            <a:r>
              <a:rPr lang="it-IT" dirty="0"/>
              <a:t> </a:t>
            </a:r>
            <a:r>
              <a:rPr lang="ro-RO" dirty="0" smtClean="0"/>
              <a:t>ș</a:t>
            </a:r>
            <a:r>
              <a:rPr lang="it-IT" dirty="0" smtClean="0"/>
              <a:t>i </a:t>
            </a:r>
            <a:r>
              <a:rPr lang="it-IT" dirty="0"/>
              <a:t>alti </a:t>
            </a:r>
            <a:r>
              <a:rPr lang="it-IT" dirty="0" smtClean="0"/>
              <a:t>speciali</a:t>
            </a:r>
            <a:r>
              <a:rPr lang="ro-RO" dirty="0" smtClean="0"/>
              <a:t>ș</a:t>
            </a:r>
            <a:r>
              <a:rPr lang="it-IT" dirty="0" smtClean="0"/>
              <a:t>ti </a:t>
            </a:r>
            <a:r>
              <a:rPr lang="it-IT" dirty="0" err="1"/>
              <a:t>din</a:t>
            </a:r>
            <a:r>
              <a:rPr lang="it-IT" dirty="0"/>
              <a:t> </a:t>
            </a:r>
            <a:r>
              <a:rPr lang="it-IT" dirty="0" err="1"/>
              <a:t>domeniul</a:t>
            </a:r>
            <a:r>
              <a:rPr lang="it-IT" dirty="0"/>
              <a:t> </a:t>
            </a:r>
            <a:r>
              <a:rPr lang="it-IT" dirty="0" err="1" smtClean="0"/>
              <a:t>tehnic</a:t>
            </a:r>
            <a:endParaRPr lang="ro-RO" dirty="0" smtClean="0"/>
          </a:p>
          <a:p>
            <a:r>
              <a:rPr lang="en-US" dirty="0"/>
              <a:t>4 </a:t>
            </a:r>
            <a:r>
              <a:rPr lang="ro-RO" dirty="0" smtClean="0"/>
              <a:t> </a:t>
            </a:r>
            <a:r>
              <a:rPr lang="en-US" dirty="0" err="1" smtClean="0"/>
              <a:t>Func</a:t>
            </a:r>
            <a:r>
              <a:rPr lang="ro-RO" dirty="0" smtClean="0"/>
              <a:t>ț</a:t>
            </a:r>
            <a:r>
              <a:rPr lang="en-US" dirty="0" err="1" smtClean="0"/>
              <a:t>ionari</a:t>
            </a:r>
            <a:r>
              <a:rPr lang="en-US" dirty="0" smtClean="0"/>
              <a:t> </a:t>
            </a:r>
            <a:r>
              <a:rPr lang="en-US" dirty="0" err="1" smtClean="0"/>
              <a:t>administrativi</a:t>
            </a:r>
            <a:endParaRPr lang="en-US" dirty="0"/>
          </a:p>
          <a:p>
            <a:r>
              <a:rPr lang="en-US" dirty="0"/>
              <a:t>5  </a:t>
            </a:r>
            <a:r>
              <a:rPr lang="en-US" dirty="0" err="1" smtClean="0"/>
              <a:t>Lucr</a:t>
            </a:r>
            <a:r>
              <a:rPr lang="ro-RO" dirty="0" smtClean="0"/>
              <a:t>ă</a:t>
            </a:r>
            <a:r>
              <a:rPr lang="en-US" dirty="0" smtClean="0"/>
              <a:t>tori </a:t>
            </a:r>
            <a:r>
              <a:rPr lang="ro-RO" dirty="0" smtClean="0"/>
              <a:t>î</a:t>
            </a:r>
            <a:r>
              <a:rPr lang="en-US" dirty="0" smtClean="0"/>
              <a:t>n </a:t>
            </a:r>
            <a:r>
              <a:rPr lang="en-US" dirty="0" err="1"/>
              <a:t>domeniul</a:t>
            </a:r>
            <a:r>
              <a:rPr lang="en-US" dirty="0"/>
              <a:t> </a:t>
            </a:r>
            <a:r>
              <a:rPr lang="en-US" dirty="0" err="1" smtClean="0"/>
              <a:t>serviciilor</a:t>
            </a:r>
            <a:endParaRPr lang="ro-RO" dirty="0" smtClean="0"/>
          </a:p>
          <a:p>
            <a:r>
              <a:rPr lang="en-US" dirty="0" smtClean="0"/>
              <a:t>6  </a:t>
            </a:r>
            <a:r>
              <a:rPr lang="it-IT" dirty="0" err="1" smtClean="0"/>
              <a:t>Lucr</a:t>
            </a:r>
            <a:r>
              <a:rPr lang="ro-RO" dirty="0" smtClean="0"/>
              <a:t>ă</a:t>
            </a:r>
            <a:r>
              <a:rPr lang="it-IT" dirty="0" smtClean="0"/>
              <a:t>tori </a:t>
            </a:r>
            <a:r>
              <a:rPr lang="it-IT" dirty="0" err="1" smtClean="0"/>
              <a:t>califica</a:t>
            </a:r>
            <a:r>
              <a:rPr lang="ro-RO" dirty="0" smtClean="0"/>
              <a:t>ț</a:t>
            </a:r>
            <a:r>
              <a:rPr lang="it-IT" dirty="0" smtClean="0"/>
              <a:t>i </a:t>
            </a:r>
            <a:r>
              <a:rPr lang="ro-RO" dirty="0" smtClean="0"/>
              <a:t>î</a:t>
            </a:r>
            <a:r>
              <a:rPr lang="it-IT" dirty="0" smtClean="0"/>
              <a:t>n </a:t>
            </a:r>
            <a:r>
              <a:rPr lang="it-IT" dirty="0" err="1" smtClean="0"/>
              <a:t>agricultur</a:t>
            </a:r>
            <a:r>
              <a:rPr lang="ro-RO" dirty="0" smtClean="0"/>
              <a:t>ă</a:t>
            </a:r>
            <a:r>
              <a:rPr lang="it-IT" dirty="0" smtClean="0"/>
              <a:t>, </a:t>
            </a:r>
            <a:r>
              <a:rPr lang="it-IT" dirty="0" err="1" smtClean="0"/>
              <a:t>silvicultur</a:t>
            </a:r>
            <a:r>
              <a:rPr lang="ro-RO" dirty="0" smtClean="0"/>
              <a:t>ă</a:t>
            </a:r>
            <a:r>
              <a:rPr lang="it-IT" dirty="0" smtClean="0"/>
              <a:t> </a:t>
            </a:r>
            <a:r>
              <a:rPr lang="ro-RO" dirty="0" smtClean="0"/>
              <a:t>ș</a:t>
            </a:r>
            <a:r>
              <a:rPr lang="it-IT" dirty="0" smtClean="0"/>
              <a:t>i </a:t>
            </a:r>
            <a:r>
              <a:rPr lang="it-IT" dirty="0" err="1" smtClean="0"/>
              <a:t>pescuit</a:t>
            </a:r>
            <a:endParaRPr lang="en-US" dirty="0" smtClean="0"/>
          </a:p>
          <a:p>
            <a:r>
              <a:rPr lang="en-US" dirty="0"/>
              <a:t>7  </a:t>
            </a:r>
            <a:r>
              <a:rPr lang="en-US" dirty="0" err="1"/>
              <a:t>Muncitori</a:t>
            </a:r>
            <a:r>
              <a:rPr lang="en-US" dirty="0"/>
              <a:t> </a:t>
            </a:r>
            <a:r>
              <a:rPr lang="en-US" dirty="0" err="1" smtClean="0"/>
              <a:t>califica</a:t>
            </a:r>
            <a:r>
              <a:rPr lang="ro-RO" dirty="0" smtClean="0"/>
              <a:t>ț</a:t>
            </a:r>
            <a:r>
              <a:rPr lang="en-US" dirty="0" err="1" smtClean="0"/>
              <a:t>i</a:t>
            </a:r>
            <a:r>
              <a:rPr lang="en-US" dirty="0" smtClean="0"/>
              <a:t> </a:t>
            </a:r>
            <a:r>
              <a:rPr lang="ro-RO" dirty="0" smtClean="0"/>
              <a:t>ș</a:t>
            </a:r>
            <a:r>
              <a:rPr lang="en-US" dirty="0" err="1" smtClean="0"/>
              <a:t>i</a:t>
            </a:r>
            <a:r>
              <a:rPr lang="en-US" dirty="0" smtClean="0"/>
              <a:t> </a:t>
            </a:r>
            <a:r>
              <a:rPr lang="en-US" dirty="0" err="1" smtClean="0"/>
              <a:t>asimila</a:t>
            </a:r>
            <a:r>
              <a:rPr lang="ro-RO" dirty="0" smtClean="0"/>
              <a:t>ț</a:t>
            </a:r>
            <a:r>
              <a:rPr lang="en-US" dirty="0" err="1" smtClean="0"/>
              <a:t>i</a:t>
            </a:r>
            <a:endParaRPr lang="ro-RO" dirty="0" smtClean="0"/>
          </a:p>
          <a:p>
            <a:r>
              <a:rPr lang="en-US" dirty="0" smtClean="0"/>
              <a:t>8  </a:t>
            </a:r>
            <a:r>
              <a:rPr lang="it-IT" dirty="0"/>
              <a:t>Operatori la </a:t>
            </a:r>
            <a:r>
              <a:rPr lang="it-IT" dirty="0" err="1" smtClean="0"/>
              <a:t>instala</a:t>
            </a:r>
            <a:r>
              <a:rPr lang="ro-RO" dirty="0" smtClean="0"/>
              <a:t>ț</a:t>
            </a:r>
            <a:r>
              <a:rPr lang="it-IT" dirty="0" smtClean="0"/>
              <a:t>ii </a:t>
            </a:r>
            <a:r>
              <a:rPr lang="ro-RO" dirty="0" smtClean="0"/>
              <a:t>ș</a:t>
            </a:r>
            <a:r>
              <a:rPr lang="it-IT" dirty="0" smtClean="0"/>
              <a:t>i ma</a:t>
            </a:r>
            <a:r>
              <a:rPr lang="ro-RO" dirty="0" smtClean="0"/>
              <a:t>ș</a:t>
            </a:r>
            <a:r>
              <a:rPr lang="it-IT" dirty="0" smtClean="0"/>
              <a:t>ini</a:t>
            </a:r>
            <a:r>
              <a:rPr lang="it-IT" dirty="0"/>
              <a:t>, </a:t>
            </a:r>
            <a:r>
              <a:rPr lang="it-IT" dirty="0" err="1"/>
              <a:t>asamblori</a:t>
            </a:r>
            <a:r>
              <a:rPr lang="it-IT" dirty="0"/>
              <a:t> de </a:t>
            </a:r>
            <a:r>
              <a:rPr lang="it-IT" dirty="0" smtClean="0"/>
              <a:t>ma</a:t>
            </a:r>
            <a:r>
              <a:rPr lang="ro-RO" dirty="0" smtClean="0"/>
              <a:t>ș</a:t>
            </a:r>
            <a:r>
              <a:rPr lang="it-IT" dirty="0" smtClean="0"/>
              <a:t>ini </a:t>
            </a:r>
            <a:r>
              <a:rPr lang="ro-RO" dirty="0" smtClean="0"/>
              <a:t>ș</a:t>
            </a:r>
            <a:r>
              <a:rPr lang="it-IT" dirty="0" smtClean="0"/>
              <a:t>i </a:t>
            </a:r>
            <a:r>
              <a:rPr lang="it-IT" dirty="0" err="1" smtClean="0"/>
              <a:t>echipamente</a:t>
            </a:r>
            <a:endParaRPr lang="en-US" dirty="0" smtClean="0"/>
          </a:p>
          <a:p>
            <a:r>
              <a:rPr lang="en-US" dirty="0" smtClean="0"/>
              <a:t>9  </a:t>
            </a:r>
            <a:r>
              <a:rPr lang="en-US" dirty="0" err="1"/>
              <a:t>Muncitori</a:t>
            </a:r>
            <a:r>
              <a:rPr lang="en-US" dirty="0"/>
              <a:t> </a:t>
            </a:r>
            <a:r>
              <a:rPr lang="en-US" dirty="0" err="1" smtClean="0"/>
              <a:t>necalifica</a:t>
            </a:r>
            <a:r>
              <a:rPr lang="ro-RO" dirty="0" smtClean="0"/>
              <a:t>ț</a:t>
            </a:r>
            <a:r>
              <a:rPr lang="en-US" dirty="0" err="1" smtClean="0"/>
              <a:t>i</a:t>
            </a:r>
            <a:endParaRPr lang="ro-RO" dirty="0" smtClean="0"/>
          </a:p>
          <a:p>
            <a:r>
              <a:rPr lang="en-US" dirty="0" smtClean="0"/>
              <a:t>0  </a:t>
            </a:r>
            <a:r>
              <a:rPr lang="ro-RO" dirty="0" smtClean="0"/>
              <a:t>Ocupații aferente forțelor armate</a:t>
            </a:r>
            <a:endParaRPr lang="en-US" dirty="0"/>
          </a:p>
        </p:txBody>
      </p:sp>
      <p:sp>
        <p:nvSpPr>
          <p:cNvPr id="3" name="Slide Number Placeholder 2"/>
          <p:cNvSpPr>
            <a:spLocks noGrp="1"/>
          </p:cNvSpPr>
          <p:nvPr>
            <p:ph type="sldNum" sz="quarter" idx="12"/>
          </p:nvPr>
        </p:nvSpPr>
        <p:spPr/>
        <p:txBody>
          <a:bodyPr/>
          <a:lstStyle/>
          <a:p>
            <a:fld id="{9E50D555-AD09-4184-8F27-884809BFB095}" type="slidenum">
              <a:rPr lang="en-US" smtClean="0"/>
              <a:pPr/>
              <a:t>101</a:t>
            </a:fld>
            <a:endParaRPr lang="en-US"/>
          </a:p>
        </p:txBody>
      </p:sp>
    </p:spTree>
    <p:extLst>
      <p:ext uri="{BB962C8B-B14F-4D97-AF65-F5344CB8AC3E}">
        <p14:creationId xmlns:p14="http://schemas.microsoft.com/office/powerpoint/2010/main" val="2058961004"/>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3" name="Straight Connector 122"/>
          <p:cNvCxnSpPr/>
          <p:nvPr/>
        </p:nvCxnSpPr>
        <p:spPr>
          <a:xfrm flipH="1">
            <a:off x="2172072" y="4149080"/>
            <a:ext cx="216024" cy="0"/>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1439749" y="346975"/>
            <a:ext cx="4775482" cy="5434885"/>
            <a:chOff x="1439749" y="346975"/>
            <a:chExt cx="4775482" cy="5434885"/>
          </a:xfrm>
        </p:grpSpPr>
        <p:cxnSp>
          <p:nvCxnSpPr>
            <p:cNvPr id="68" name="Straight Connector 67"/>
            <p:cNvCxnSpPr/>
            <p:nvPr/>
          </p:nvCxnSpPr>
          <p:spPr>
            <a:xfrm>
              <a:off x="1439749" y="3051756"/>
              <a:ext cx="4752528" cy="0"/>
            </a:xfrm>
            <a:prstGeom prst="line">
              <a:avLst/>
            </a:prstGeom>
            <a:ln w="38100"/>
          </p:spPr>
          <p:style>
            <a:lnRef idx="3">
              <a:schemeClr val="dk1"/>
            </a:lnRef>
            <a:fillRef idx="0">
              <a:schemeClr val="dk1"/>
            </a:fillRef>
            <a:effectRef idx="2">
              <a:schemeClr val="dk1"/>
            </a:effectRef>
            <a:fontRef idx="minor">
              <a:schemeClr val="tx1"/>
            </a:fontRef>
          </p:style>
        </p:cxnSp>
        <p:grpSp>
          <p:nvGrpSpPr>
            <p:cNvPr id="6" name="Group 5"/>
            <p:cNvGrpSpPr/>
            <p:nvPr/>
          </p:nvGrpSpPr>
          <p:grpSpPr>
            <a:xfrm>
              <a:off x="1703512" y="346975"/>
              <a:ext cx="4511719" cy="5434885"/>
              <a:chOff x="1631504" y="0"/>
              <a:chExt cx="5112568" cy="5877272"/>
            </a:xfrm>
          </p:grpSpPr>
          <p:sp>
            <p:nvSpPr>
              <p:cNvPr id="4" name="Oval 3"/>
              <p:cNvSpPr/>
              <p:nvPr/>
            </p:nvSpPr>
            <p:spPr>
              <a:xfrm>
                <a:off x="3431704" y="0"/>
                <a:ext cx="576064" cy="548680"/>
              </a:xfrm>
              <a:prstGeom prst="ellipse">
                <a:avLst/>
              </a:prstGeom>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grpSp>
            <p:nvGrpSpPr>
              <p:cNvPr id="5" name="Group 4"/>
              <p:cNvGrpSpPr/>
              <p:nvPr/>
            </p:nvGrpSpPr>
            <p:grpSpPr>
              <a:xfrm>
                <a:off x="1631504" y="548680"/>
                <a:ext cx="5112568" cy="5328592"/>
                <a:chOff x="1631504" y="548680"/>
                <a:chExt cx="5112568" cy="5328592"/>
              </a:xfrm>
            </p:grpSpPr>
            <p:sp>
              <p:nvSpPr>
                <p:cNvPr id="12" name="Oval 11"/>
                <p:cNvSpPr/>
                <p:nvPr/>
              </p:nvSpPr>
              <p:spPr>
                <a:xfrm>
                  <a:off x="2999656" y="1412776"/>
                  <a:ext cx="648072" cy="648072"/>
                </a:xfrm>
                <a:prstGeom prst="ellipse">
                  <a:avLst/>
                </a:prstGeom>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13" name="Oval 12"/>
                <p:cNvSpPr/>
                <p:nvPr/>
              </p:nvSpPr>
              <p:spPr>
                <a:xfrm>
                  <a:off x="2544708" y="2298265"/>
                  <a:ext cx="648072" cy="648072"/>
                </a:xfrm>
                <a:prstGeom prst="ellipse">
                  <a:avLst/>
                </a:prstGeom>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cxnSp>
              <p:nvCxnSpPr>
                <p:cNvPr id="25" name="Straight Connector 24"/>
                <p:cNvCxnSpPr>
                  <a:endCxn id="13" idx="0"/>
                </p:cNvCxnSpPr>
                <p:nvPr/>
              </p:nvCxnSpPr>
              <p:spPr>
                <a:xfrm flipH="1">
                  <a:off x="2868744" y="2010233"/>
                  <a:ext cx="324036" cy="288032"/>
                </a:xfrm>
                <a:prstGeom prst="line">
                  <a:avLst/>
                </a:prstGeom>
                <a:ln w="38100"/>
              </p:spPr>
              <p:style>
                <a:lnRef idx="1">
                  <a:schemeClr val="accent1"/>
                </a:lnRef>
                <a:fillRef idx="0">
                  <a:schemeClr val="accent1"/>
                </a:fillRef>
                <a:effectRef idx="0">
                  <a:schemeClr val="accent1"/>
                </a:effectRef>
                <a:fontRef idx="minor">
                  <a:schemeClr val="tx1"/>
                </a:fontRef>
              </p:style>
            </p:cxnSp>
            <p:grpSp>
              <p:nvGrpSpPr>
                <p:cNvPr id="3" name="Group 2"/>
                <p:cNvGrpSpPr/>
                <p:nvPr/>
              </p:nvGrpSpPr>
              <p:grpSpPr>
                <a:xfrm>
                  <a:off x="1631504" y="548680"/>
                  <a:ext cx="5112568" cy="5328592"/>
                  <a:chOff x="1631504" y="548680"/>
                  <a:chExt cx="5112568" cy="5328592"/>
                </a:xfrm>
              </p:grpSpPr>
              <p:sp>
                <p:nvSpPr>
                  <p:cNvPr id="9" name="Oval 8"/>
                  <p:cNvSpPr/>
                  <p:nvPr/>
                </p:nvSpPr>
                <p:spPr>
                  <a:xfrm>
                    <a:off x="3431704" y="764704"/>
                    <a:ext cx="576064" cy="576064"/>
                  </a:xfrm>
                  <a:prstGeom prst="ellipse">
                    <a:avLst/>
                  </a:prstGeom>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10" name="Oval 9"/>
                  <p:cNvSpPr/>
                  <p:nvPr/>
                </p:nvSpPr>
                <p:spPr>
                  <a:xfrm>
                    <a:off x="4079776" y="1484784"/>
                    <a:ext cx="648072" cy="648072"/>
                  </a:xfrm>
                  <a:prstGeom prst="ellipse">
                    <a:avLst/>
                  </a:prstGeom>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11" name="Oval 10"/>
                  <p:cNvSpPr/>
                  <p:nvPr/>
                </p:nvSpPr>
                <p:spPr>
                  <a:xfrm>
                    <a:off x="4007768" y="2276872"/>
                    <a:ext cx="648072" cy="648072"/>
                  </a:xfrm>
                  <a:prstGeom prst="ellipse">
                    <a:avLst/>
                  </a:prstGeom>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14" name="Oval 13"/>
                  <p:cNvSpPr/>
                  <p:nvPr/>
                </p:nvSpPr>
                <p:spPr>
                  <a:xfrm>
                    <a:off x="4727848" y="2276872"/>
                    <a:ext cx="648072" cy="648072"/>
                  </a:xfrm>
                  <a:prstGeom prst="ellipse">
                    <a:avLst/>
                  </a:prstGeom>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15" name="Oval 14"/>
                  <p:cNvSpPr/>
                  <p:nvPr/>
                </p:nvSpPr>
                <p:spPr>
                  <a:xfrm>
                    <a:off x="3287688" y="2276872"/>
                    <a:ext cx="648072" cy="648072"/>
                  </a:xfrm>
                  <a:prstGeom prst="ellipse">
                    <a:avLst/>
                  </a:prstGeom>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cxnSp>
                <p:nvCxnSpPr>
                  <p:cNvPr id="19" name="Straight Connector 18"/>
                  <p:cNvCxnSpPr>
                    <a:stCxn id="9" idx="4"/>
                    <a:endCxn id="12" idx="7"/>
                  </p:cNvCxnSpPr>
                  <p:nvPr/>
                </p:nvCxnSpPr>
                <p:spPr>
                  <a:xfrm flipH="1">
                    <a:off x="3552820" y="1340768"/>
                    <a:ext cx="166916" cy="166916"/>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9" idx="4"/>
                    <a:endCxn id="10" idx="0"/>
                  </p:cNvCxnSpPr>
                  <p:nvPr/>
                </p:nvCxnSpPr>
                <p:spPr>
                  <a:xfrm>
                    <a:off x="3719736" y="1340768"/>
                    <a:ext cx="684076" cy="144016"/>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7" name="Straight Connector 26"/>
                  <p:cNvCxnSpPr>
                    <a:endCxn id="15" idx="0"/>
                  </p:cNvCxnSpPr>
                  <p:nvPr/>
                </p:nvCxnSpPr>
                <p:spPr>
                  <a:xfrm>
                    <a:off x="3431704" y="1988840"/>
                    <a:ext cx="180020" cy="28803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0" name="Straight Connector 29"/>
                  <p:cNvCxnSpPr>
                    <a:endCxn id="11" idx="0"/>
                  </p:cNvCxnSpPr>
                  <p:nvPr/>
                </p:nvCxnSpPr>
                <p:spPr>
                  <a:xfrm>
                    <a:off x="4295800" y="2060848"/>
                    <a:ext cx="36004" cy="216024"/>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2" name="Straight Connector 31"/>
                  <p:cNvCxnSpPr>
                    <a:stCxn id="10" idx="5"/>
                    <a:endCxn id="14" idx="0"/>
                  </p:cNvCxnSpPr>
                  <p:nvPr/>
                </p:nvCxnSpPr>
                <p:spPr>
                  <a:xfrm>
                    <a:off x="4632940" y="2037948"/>
                    <a:ext cx="418944" cy="238924"/>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7" name="Straight Connector 36"/>
                  <p:cNvCxnSpPr>
                    <a:stCxn id="4" idx="4"/>
                    <a:endCxn id="9" idx="0"/>
                  </p:cNvCxnSpPr>
                  <p:nvPr/>
                </p:nvCxnSpPr>
                <p:spPr>
                  <a:xfrm>
                    <a:off x="3719736" y="548680"/>
                    <a:ext cx="0" cy="216024"/>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flipH="1">
                    <a:off x="2388096" y="2924944"/>
                    <a:ext cx="396044" cy="1224136"/>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2855640" y="2924944"/>
                    <a:ext cx="144016" cy="194421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flipH="1">
                    <a:off x="2028056" y="3356992"/>
                    <a:ext cx="648072" cy="0"/>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sp>
                <p:nvSpPr>
                  <p:cNvPr id="96" name="Oval 95"/>
                  <p:cNvSpPr/>
                  <p:nvPr/>
                </p:nvSpPr>
                <p:spPr>
                  <a:xfrm>
                    <a:off x="1847528" y="2996952"/>
                    <a:ext cx="648072" cy="648072"/>
                  </a:xfrm>
                  <a:prstGeom prst="ellipse">
                    <a:avLst/>
                  </a:prstGeom>
                  <a:solidFill>
                    <a:srgbClr val="92D050"/>
                  </a:solid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124" name="Oval 123"/>
                  <p:cNvSpPr/>
                  <p:nvPr/>
                </p:nvSpPr>
                <p:spPr>
                  <a:xfrm>
                    <a:off x="1631504" y="3861048"/>
                    <a:ext cx="648072" cy="648072"/>
                  </a:xfrm>
                  <a:prstGeom prst="ellipse">
                    <a:avLst/>
                  </a:prstGeom>
                  <a:solidFill>
                    <a:srgbClr val="92D050"/>
                  </a:solid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cxnSp>
                <p:nvCxnSpPr>
                  <p:cNvPr id="131" name="Straight Connector 130"/>
                  <p:cNvCxnSpPr/>
                  <p:nvPr/>
                </p:nvCxnSpPr>
                <p:spPr>
                  <a:xfrm>
                    <a:off x="2855640" y="3356992"/>
                    <a:ext cx="57606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p:nvCxnSpPr>
                <p:spPr>
                  <a:xfrm>
                    <a:off x="2927648" y="4077072"/>
                    <a:ext cx="72008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a:off x="2999656" y="4869160"/>
                    <a:ext cx="86409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34" name="Oval 133"/>
                  <p:cNvSpPr/>
                  <p:nvPr/>
                </p:nvSpPr>
                <p:spPr>
                  <a:xfrm>
                    <a:off x="2999656" y="3068960"/>
                    <a:ext cx="648072" cy="648072"/>
                  </a:xfrm>
                  <a:prstGeom prst="ellipse">
                    <a:avLst/>
                  </a:prstGeom>
                  <a:solidFill>
                    <a:srgbClr val="FF00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135" name="Oval 134"/>
                  <p:cNvSpPr/>
                  <p:nvPr/>
                </p:nvSpPr>
                <p:spPr>
                  <a:xfrm>
                    <a:off x="3143672" y="3789040"/>
                    <a:ext cx="648072" cy="648072"/>
                  </a:xfrm>
                  <a:prstGeom prst="ellipse">
                    <a:avLst/>
                  </a:prstGeom>
                  <a:solidFill>
                    <a:srgbClr val="FF00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136" name="Oval 135"/>
                  <p:cNvSpPr/>
                  <p:nvPr/>
                </p:nvSpPr>
                <p:spPr>
                  <a:xfrm>
                    <a:off x="3215680" y="4509120"/>
                    <a:ext cx="648072" cy="648072"/>
                  </a:xfrm>
                  <a:prstGeom prst="ellipse">
                    <a:avLst/>
                  </a:prstGeom>
                  <a:solidFill>
                    <a:srgbClr val="FF00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cxnSp>
                <p:nvCxnSpPr>
                  <p:cNvPr id="145" name="Straight Connector 144"/>
                  <p:cNvCxnSpPr>
                    <a:stCxn id="14" idx="4"/>
                  </p:cNvCxnSpPr>
                  <p:nvPr/>
                </p:nvCxnSpPr>
                <p:spPr>
                  <a:xfrm flipH="1">
                    <a:off x="4799856" y="2924944"/>
                    <a:ext cx="252028" cy="2520280"/>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a:off x="5231904" y="2924944"/>
                    <a:ext cx="648072" cy="244827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p:cNvCxnSpPr/>
                  <p:nvPr/>
                </p:nvCxnSpPr>
                <p:spPr>
                  <a:xfrm flipH="1">
                    <a:off x="4655840" y="3356992"/>
                    <a:ext cx="360040" cy="0"/>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p:nvPr/>
                </p:nvCxnSpPr>
                <p:spPr>
                  <a:xfrm flipH="1">
                    <a:off x="4583832" y="4077072"/>
                    <a:ext cx="360040" cy="0"/>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p:cNvCxnSpPr/>
                  <p:nvPr/>
                </p:nvCxnSpPr>
                <p:spPr>
                  <a:xfrm flipH="1">
                    <a:off x="4583832" y="4653136"/>
                    <a:ext cx="288032" cy="0"/>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p:cNvCxnSpPr/>
                  <p:nvPr/>
                </p:nvCxnSpPr>
                <p:spPr>
                  <a:xfrm flipH="1">
                    <a:off x="4511824" y="5445224"/>
                    <a:ext cx="288032" cy="0"/>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sp>
                <p:nvSpPr>
                  <p:cNvPr id="161" name="Oval 160"/>
                  <p:cNvSpPr/>
                  <p:nvPr/>
                </p:nvSpPr>
                <p:spPr>
                  <a:xfrm>
                    <a:off x="4007768" y="2996952"/>
                    <a:ext cx="648072" cy="648072"/>
                  </a:xfrm>
                  <a:prstGeom prst="ellipse">
                    <a:avLst/>
                  </a:prstGeom>
                  <a:solidFill>
                    <a:srgbClr val="92D050"/>
                  </a:solid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163" name="Oval 162"/>
                  <p:cNvSpPr/>
                  <p:nvPr/>
                </p:nvSpPr>
                <p:spPr>
                  <a:xfrm>
                    <a:off x="3935760" y="4437112"/>
                    <a:ext cx="648072" cy="648072"/>
                  </a:xfrm>
                  <a:prstGeom prst="ellipse">
                    <a:avLst/>
                  </a:prstGeom>
                  <a:solidFill>
                    <a:srgbClr val="92D050"/>
                  </a:solid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164" name="Oval 163"/>
                  <p:cNvSpPr/>
                  <p:nvPr/>
                </p:nvSpPr>
                <p:spPr>
                  <a:xfrm>
                    <a:off x="3935760" y="5157192"/>
                    <a:ext cx="648072" cy="648072"/>
                  </a:xfrm>
                  <a:prstGeom prst="ellipse">
                    <a:avLst/>
                  </a:prstGeom>
                  <a:solidFill>
                    <a:srgbClr val="92D050"/>
                  </a:solid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174" name="Oval 173"/>
                  <p:cNvSpPr/>
                  <p:nvPr/>
                </p:nvSpPr>
                <p:spPr>
                  <a:xfrm>
                    <a:off x="3935760" y="3717032"/>
                    <a:ext cx="648072" cy="648072"/>
                  </a:xfrm>
                  <a:prstGeom prst="ellipse">
                    <a:avLst/>
                  </a:prstGeom>
                  <a:solidFill>
                    <a:srgbClr val="92D050"/>
                  </a:solid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cxnSp>
                <p:nvCxnSpPr>
                  <p:cNvPr id="176" name="Straight Connector 175"/>
                  <p:cNvCxnSpPr/>
                  <p:nvPr/>
                </p:nvCxnSpPr>
                <p:spPr>
                  <a:xfrm>
                    <a:off x="5303912" y="3356992"/>
                    <a:ext cx="50405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a:off x="5519936" y="4077072"/>
                    <a:ext cx="86409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a:off x="5663952" y="4653136"/>
                    <a:ext cx="86409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9" name="Straight Connector 178"/>
                  <p:cNvCxnSpPr/>
                  <p:nvPr/>
                </p:nvCxnSpPr>
                <p:spPr>
                  <a:xfrm>
                    <a:off x="5879976" y="5373216"/>
                    <a:ext cx="79208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82" name="Oval 181"/>
                  <p:cNvSpPr/>
                  <p:nvPr/>
                </p:nvSpPr>
                <p:spPr>
                  <a:xfrm>
                    <a:off x="5663952" y="3068960"/>
                    <a:ext cx="648072" cy="648072"/>
                  </a:xfrm>
                  <a:prstGeom prst="ellipse">
                    <a:avLst/>
                  </a:prstGeom>
                  <a:solidFill>
                    <a:srgbClr val="FF00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183" name="Oval 182"/>
                  <p:cNvSpPr/>
                  <p:nvPr/>
                </p:nvSpPr>
                <p:spPr>
                  <a:xfrm>
                    <a:off x="6096000" y="5229200"/>
                    <a:ext cx="648072" cy="648072"/>
                  </a:xfrm>
                  <a:prstGeom prst="ellipse">
                    <a:avLst/>
                  </a:prstGeom>
                  <a:solidFill>
                    <a:srgbClr val="FF00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184" name="Oval 183"/>
                  <p:cNvSpPr/>
                  <p:nvPr/>
                </p:nvSpPr>
                <p:spPr>
                  <a:xfrm>
                    <a:off x="5951984" y="4509120"/>
                    <a:ext cx="648072" cy="648072"/>
                  </a:xfrm>
                  <a:prstGeom prst="ellipse">
                    <a:avLst/>
                  </a:prstGeom>
                  <a:solidFill>
                    <a:srgbClr val="FF00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185" name="Oval 184"/>
                  <p:cNvSpPr/>
                  <p:nvPr/>
                </p:nvSpPr>
                <p:spPr>
                  <a:xfrm>
                    <a:off x="5807968" y="3789040"/>
                    <a:ext cx="648072" cy="648072"/>
                  </a:xfrm>
                  <a:prstGeom prst="ellipse">
                    <a:avLst/>
                  </a:prstGeom>
                  <a:solidFill>
                    <a:srgbClr val="FF00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grpSp>
          </p:grpSp>
        </p:grpSp>
      </p:grpSp>
      <p:sp>
        <p:nvSpPr>
          <p:cNvPr id="190" name="TextBox 189"/>
          <p:cNvSpPr txBox="1"/>
          <p:nvPr/>
        </p:nvSpPr>
        <p:spPr>
          <a:xfrm>
            <a:off x="1775520" y="5934670"/>
            <a:ext cx="5760640" cy="923330"/>
          </a:xfrm>
          <a:prstGeom prst="rect">
            <a:avLst/>
          </a:prstGeom>
          <a:noFill/>
        </p:spPr>
        <p:txBody>
          <a:bodyPr wrap="square" rtlCol="0">
            <a:spAutoFit/>
          </a:bodyPr>
          <a:lstStyle/>
          <a:p>
            <a:r>
              <a:rPr lang="en-US" sz="1200" dirty="0">
                <a:latin typeface="Times New Roman" pitchFamily="18" charset="0"/>
                <a:cs typeface="Times New Roman" pitchFamily="18" charset="0"/>
              </a:rPr>
              <a:t>Legend</a:t>
            </a:r>
            <a:r>
              <a:rPr lang="ro-RO" sz="1200" dirty="0">
                <a:latin typeface="Times New Roman" pitchFamily="18" charset="0"/>
                <a:cs typeface="Times New Roman" pitchFamily="18" charset="0"/>
              </a:rPr>
              <a:t>ă:</a:t>
            </a:r>
          </a:p>
          <a:p>
            <a:r>
              <a:rPr lang="ro-RO" dirty="0">
                <a:latin typeface="Times New Roman" pitchFamily="18" charset="0"/>
                <a:cs typeface="Times New Roman" pitchFamily="18" charset="0"/>
              </a:rPr>
              <a:t>       </a:t>
            </a:r>
            <a:r>
              <a:rPr lang="ro-RO" sz="1100" dirty="0">
                <a:latin typeface="Times New Roman" pitchFamily="18" charset="0"/>
                <a:cs typeface="Times New Roman" pitchFamily="18" charset="0"/>
              </a:rPr>
              <a:t>Ocupații ESCO</a:t>
            </a:r>
          </a:p>
          <a:p>
            <a:r>
              <a:rPr lang="ro-RO" sz="1100" dirty="0">
                <a:latin typeface="Times New Roman" pitchFamily="18" charset="0"/>
                <a:cs typeface="Times New Roman" pitchFamily="18" charset="0"/>
              </a:rPr>
              <a:t>                 Aptitudini / Competențe ESCO</a:t>
            </a:r>
          </a:p>
          <a:p>
            <a:r>
              <a:rPr lang="ro-RO" sz="1100" dirty="0">
                <a:latin typeface="Times New Roman" pitchFamily="18" charset="0"/>
                <a:cs typeface="Times New Roman" pitchFamily="18" charset="0"/>
              </a:rPr>
              <a:t>                     Grupă  ISCO</a:t>
            </a:r>
          </a:p>
        </p:txBody>
      </p:sp>
      <p:sp>
        <p:nvSpPr>
          <p:cNvPr id="191" name="Oval 190"/>
          <p:cNvSpPr/>
          <p:nvPr/>
        </p:nvSpPr>
        <p:spPr>
          <a:xfrm>
            <a:off x="1991544" y="6309320"/>
            <a:ext cx="144016" cy="144016"/>
          </a:xfrm>
          <a:prstGeom prst="ellipse">
            <a:avLst/>
          </a:prstGeom>
          <a:solidFill>
            <a:srgbClr val="92D050"/>
          </a:solid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193" name="Oval 192"/>
          <p:cNvSpPr/>
          <p:nvPr/>
        </p:nvSpPr>
        <p:spPr>
          <a:xfrm>
            <a:off x="2143944" y="6461720"/>
            <a:ext cx="144016" cy="144016"/>
          </a:xfrm>
          <a:prstGeom prst="ellipse">
            <a:avLst/>
          </a:prstGeom>
          <a:solidFill>
            <a:srgbClr val="FF00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194" name="Oval 193"/>
          <p:cNvSpPr/>
          <p:nvPr/>
        </p:nvSpPr>
        <p:spPr>
          <a:xfrm>
            <a:off x="2296344" y="6614120"/>
            <a:ext cx="144016" cy="144016"/>
          </a:xfrm>
          <a:prstGeom prst="ellipse">
            <a:avLst/>
          </a:prstGeom>
          <a:solidFill>
            <a:srgbClr val="0070C0"/>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197" name="TextBox 196"/>
          <p:cNvSpPr txBox="1"/>
          <p:nvPr/>
        </p:nvSpPr>
        <p:spPr>
          <a:xfrm>
            <a:off x="6403121" y="1153741"/>
            <a:ext cx="3312368" cy="4214102"/>
          </a:xfrm>
          <a:prstGeom prst="rect">
            <a:avLst/>
          </a:prstGeom>
          <a:noFill/>
        </p:spPr>
        <p:txBody>
          <a:bodyPr wrap="square" rtlCol="0">
            <a:spAutoFit/>
          </a:bodyPr>
          <a:lstStyle/>
          <a:p>
            <a:pPr>
              <a:lnSpc>
                <a:spcPct val="150000"/>
              </a:lnSpc>
            </a:pPr>
            <a:r>
              <a:rPr lang="ro-RO" sz="1200" dirty="0">
                <a:latin typeface="Times New Roman" pitchFamily="18" charset="0"/>
                <a:cs typeface="Times New Roman" pitchFamily="18" charset="0"/>
              </a:rPr>
              <a:t>Un exemplu pentru grupa ISCO - 08 este:</a:t>
            </a:r>
          </a:p>
          <a:p>
            <a:pPr>
              <a:lnSpc>
                <a:spcPct val="150000"/>
              </a:lnSpc>
            </a:pPr>
            <a:r>
              <a:rPr lang="ro-RO" sz="1200" b="1" dirty="0">
                <a:latin typeface="Times New Roman" pitchFamily="18" charset="0"/>
                <a:cs typeface="Times New Roman" pitchFamily="18" charset="0"/>
              </a:rPr>
              <a:t>Nivelul 1 </a:t>
            </a:r>
            <a:r>
              <a:rPr lang="ro-RO" sz="1200" b="1" dirty="0" smtClean="0">
                <a:latin typeface="Times New Roman" pitchFamily="18" charset="0"/>
                <a:cs typeface="Times New Roman" pitchFamily="18" charset="0"/>
              </a:rPr>
              <a:t>ISCO (</a:t>
            </a:r>
            <a:r>
              <a:rPr lang="ro-RO" sz="1200" b="1" dirty="0">
                <a:latin typeface="Times New Roman" pitchFamily="18" charset="0"/>
                <a:cs typeface="Times New Roman" pitchFamily="18" charset="0"/>
              </a:rPr>
              <a:t>Grupa Majoră) </a:t>
            </a:r>
            <a:r>
              <a:rPr lang="ro-RO" sz="1200" dirty="0">
                <a:latin typeface="Times New Roman" pitchFamily="18" charset="0"/>
                <a:cs typeface="Times New Roman" pitchFamily="18" charset="0"/>
              </a:rPr>
              <a:t>– Profesioniști (Cod ISCO – 2);</a:t>
            </a:r>
          </a:p>
          <a:p>
            <a:pPr>
              <a:lnSpc>
                <a:spcPct val="150000"/>
              </a:lnSpc>
            </a:pPr>
            <a:r>
              <a:rPr lang="ro-RO" sz="1200" b="1" dirty="0">
                <a:latin typeface="Times New Roman" pitchFamily="18" charset="0"/>
                <a:cs typeface="Times New Roman" pitchFamily="18" charset="0"/>
              </a:rPr>
              <a:t>Nivelul 2 ISCO (Sub-grupa majoră) </a:t>
            </a:r>
            <a:r>
              <a:rPr lang="ro-RO" sz="1200" dirty="0">
                <a:latin typeface="Times New Roman" pitchFamily="18" charset="0"/>
                <a:cs typeface="Times New Roman" pitchFamily="18" charset="0"/>
              </a:rPr>
              <a:t>– Profesioniști din domeniul juridic, social și cultural (Cod ISCO – 26);</a:t>
            </a:r>
          </a:p>
          <a:p>
            <a:pPr>
              <a:lnSpc>
                <a:spcPct val="150000"/>
              </a:lnSpc>
            </a:pPr>
            <a:r>
              <a:rPr lang="ro-RO" sz="1200" b="1" dirty="0">
                <a:latin typeface="Times New Roman" pitchFamily="18" charset="0"/>
                <a:cs typeface="Times New Roman" pitchFamily="18" charset="0"/>
              </a:rPr>
              <a:t>Nivelul 3 ISCO (Grupă minoră)</a:t>
            </a:r>
            <a:r>
              <a:rPr lang="ro-RO" sz="1200" dirty="0">
                <a:latin typeface="Times New Roman" pitchFamily="18" charset="0"/>
                <a:cs typeface="Times New Roman" pitchFamily="18" charset="0"/>
              </a:rPr>
              <a:t> – </a:t>
            </a:r>
            <a:r>
              <a:rPr lang="ro-RO" sz="1200" dirty="0" smtClean="0">
                <a:latin typeface="Times New Roman" pitchFamily="18" charset="0"/>
                <a:cs typeface="Times New Roman" pitchFamily="18" charset="0"/>
              </a:rPr>
              <a:t>Profesioniști </a:t>
            </a:r>
            <a:r>
              <a:rPr lang="ro-RO" sz="1200" dirty="0">
                <a:latin typeface="Times New Roman" pitchFamily="18" charset="0"/>
                <a:cs typeface="Times New Roman" pitchFamily="18" charset="0"/>
              </a:rPr>
              <a:t>din domeniul religios și social (Cod ISCO – 263);</a:t>
            </a:r>
          </a:p>
          <a:p>
            <a:pPr>
              <a:lnSpc>
                <a:spcPct val="150000"/>
              </a:lnSpc>
            </a:pPr>
            <a:r>
              <a:rPr lang="ro-RO" sz="1200" b="1" dirty="0">
                <a:latin typeface="Times New Roman" pitchFamily="18" charset="0"/>
                <a:cs typeface="Times New Roman" pitchFamily="18" charset="0"/>
              </a:rPr>
              <a:t>Nivelul 4 ISCO ( Grupă </a:t>
            </a:r>
            <a:r>
              <a:rPr lang="ro-RO" sz="1200" b="1" dirty="0" smtClean="0">
                <a:latin typeface="Times New Roman" pitchFamily="18" charset="0"/>
                <a:cs typeface="Times New Roman" pitchFamily="18" charset="0"/>
              </a:rPr>
              <a:t>de bază) </a:t>
            </a:r>
            <a:r>
              <a:rPr lang="ro-RO" sz="1200" dirty="0">
                <a:latin typeface="Times New Roman" pitchFamily="18" charset="0"/>
                <a:cs typeface="Times New Roman" pitchFamily="18" charset="0"/>
              </a:rPr>
              <a:t>– Cercetători </a:t>
            </a:r>
            <a:r>
              <a:rPr lang="ro-RO" sz="1200" dirty="0" smtClean="0">
                <a:latin typeface="Times New Roman" pitchFamily="18" charset="0"/>
                <a:cs typeface="Times New Roman" pitchFamily="18" charset="0"/>
              </a:rPr>
              <a:t>de științe politice, </a:t>
            </a:r>
            <a:r>
              <a:rPr lang="ro-RO" sz="1200" dirty="0">
                <a:latin typeface="Times New Roman" pitchFamily="18" charset="0"/>
                <a:cs typeface="Times New Roman" pitchFamily="18" charset="0"/>
              </a:rPr>
              <a:t>istorici și filosofi (Cod ISCO – 2633)</a:t>
            </a:r>
          </a:p>
          <a:p>
            <a:pPr>
              <a:lnSpc>
                <a:spcPct val="150000"/>
              </a:lnSpc>
            </a:pPr>
            <a:endParaRPr lang="ro-RO" sz="1200" dirty="0">
              <a:latin typeface="Times New Roman" pitchFamily="18" charset="0"/>
              <a:cs typeface="Times New Roman" pitchFamily="18" charset="0"/>
            </a:endParaRPr>
          </a:p>
          <a:p>
            <a:pPr>
              <a:lnSpc>
                <a:spcPct val="150000"/>
              </a:lnSpc>
            </a:pPr>
            <a:endParaRPr lang="ro-RO" sz="1200" dirty="0">
              <a:latin typeface="Times New Roman" pitchFamily="18" charset="0"/>
              <a:cs typeface="Times New Roman" pitchFamily="18" charset="0"/>
            </a:endParaRPr>
          </a:p>
          <a:p>
            <a:pPr>
              <a:lnSpc>
                <a:spcPct val="150000"/>
              </a:lnSpc>
            </a:pPr>
            <a:endParaRPr lang="ro-RO" sz="1200" dirty="0">
              <a:latin typeface="Times New Roman" pitchFamily="18" charset="0"/>
              <a:cs typeface="Times New Roman" pitchFamily="18" charset="0"/>
            </a:endParaRPr>
          </a:p>
          <a:p>
            <a:pPr>
              <a:lnSpc>
                <a:spcPct val="150000"/>
              </a:lnSpc>
            </a:pPr>
            <a:endParaRPr lang="ro-RO" sz="1200" dirty="0">
              <a:latin typeface="Times New Roman" pitchFamily="18" charset="0"/>
              <a:cs typeface="Times New Roman" pitchFamily="18" charset="0"/>
            </a:endParaRPr>
          </a:p>
        </p:txBody>
      </p:sp>
      <p:sp>
        <p:nvSpPr>
          <p:cNvPr id="198" name="TextBox 197"/>
          <p:cNvSpPr txBox="1"/>
          <p:nvPr/>
        </p:nvSpPr>
        <p:spPr>
          <a:xfrm>
            <a:off x="2063552" y="332656"/>
            <a:ext cx="1152128" cy="369332"/>
          </a:xfrm>
          <a:prstGeom prst="rect">
            <a:avLst/>
          </a:prstGeom>
          <a:noFill/>
        </p:spPr>
        <p:txBody>
          <a:bodyPr wrap="square" rtlCol="0">
            <a:spAutoFit/>
          </a:bodyPr>
          <a:lstStyle/>
          <a:p>
            <a:r>
              <a:rPr lang="ro-RO" b="1" dirty="0">
                <a:latin typeface="Times New Roman" pitchFamily="18" charset="0"/>
                <a:cs typeface="Times New Roman" pitchFamily="18" charset="0"/>
              </a:rPr>
              <a:t>ISCO</a:t>
            </a:r>
          </a:p>
        </p:txBody>
      </p:sp>
      <p:sp>
        <p:nvSpPr>
          <p:cNvPr id="199" name="TextBox 198"/>
          <p:cNvSpPr txBox="1"/>
          <p:nvPr/>
        </p:nvSpPr>
        <p:spPr>
          <a:xfrm>
            <a:off x="1703512" y="5229200"/>
            <a:ext cx="1728192" cy="369332"/>
          </a:xfrm>
          <a:prstGeom prst="rect">
            <a:avLst/>
          </a:prstGeom>
          <a:noFill/>
        </p:spPr>
        <p:txBody>
          <a:bodyPr wrap="square" rtlCol="0">
            <a:spAutoFit/>
          </a:bodyPr>
          <a:lstStyle/>
          <a:p>
            <a:r>
              <a:rPr lang="ro-RO" b="1" dirty="0">
                <a:latin typeface="Times New Roman" pitchFamily="18" charset="0"/>
                <a:cs typeface="Times New Roman" pitchFamily="18" charset="0"/>
              </a:rPr>
              <a:t>Pre ESCO V0</a:t>
            </a:r>
          </a:p>
        </p:txBody>
      </p:sp>
      <p:sp>
        <p:nvSpPr>
          <p:cNvPr id="2" name="Slide Number Placeholder 1"/>
          <p:cNvSpPr>
            <a:spLocks noGrp="1"/>
          </p:cNvSpPr>
          <p:nvPr>
            <p:ph type="sldNum" sz="quarter" idx="12"/>
          </p:nvPr>
        </p:nvSpPr>
        <p:spPr/>
        <p:txBody>
          <a:bodyPr/>
          <a:lstStyle/>
          <a:p>
            <a:fld id="{9E50D555-AD09-4184-8F27-884809BFB095}" type="slidenum">
              <a:rPr lang="en-US" smtClean="0"/>
              <a:pPr/>
              <a:t>102</a:t>
            </a:fld>
            <a:endParaRPr lang="en-US"/>
          </a:p>
        </p:txBody>
      </p:sp>
    </p:spTree>
    <p:extLst>
      <p:ext uri="{BB962C8B-B14F-4D97-AF65-F5344CB8AC3E}">
        <p14:creationId xmlns:p14="http://schemas.microsoft.com/office/powerpoint/2010/main" val="1189192164"/>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3" y="368113"/>
            <a:ext cx="10190963" cy="1320800"/>
          </a:xfrm>
        </p:spPr>
        <p:txBody>
          <a:bodyPr>
            <a:normAutofit/>
          </a:bodyPr>
          <a:lstStyle/>
          <a:p>
            <a:r>
              <a:rPr lang="ro-RO" sz="3200" dirty="0" smtClean="0"/>
              <a:t>EXEMPLUL 2 </a:t>
            </a:r>
            <a:r>
              <a:rPr lang="ro-RO" sz="3200" dirty="0"/>
              <a:t>– ISCO (International standard </a:t>
            </a:r>
            <a:r>
              <a:rPr lang="ro-RO" sz="3200" dirty="0" err="1"/>
              <a:t>classification</a:t>
            </a:r>
            <a:r>
              <a:rPr lang="ro-RO" sz="3200" dirty="0"/>
              <a:t> of </a:t>
            </a:r>
            <a:r>
              <a:rPr lang="ro-RO" sz="3200" dirty="0" err="1"/>
              <a:t>occupations</a:t>
            </a:r>
            <a:r>
              <a:rPr lang="ro-RO" sz="3200" dirty="0"/>
              <a:t>) </a:t>
            </a:r>
            <a:r>
              <a:rPr lang="en-US" sz="3200" dirty="0" smtClean="0"/>
              <a:t>(cont.)</a:t>
            </a:r>
            <a:endParaRPr lang="en-US" sz="3200" dirty="0"/>
          </a:p>
        </p:txBody>
      </p:sp>
      <p:sp>
        <p:nvSpPr>
          <p:cNvPr id="3" name="Content Placeholder 2"/>
          <p:cNvSpPr>
            <a:spLocks noGrp="1"/>
          </p:cNvSpPr>
          <p:nvPr>
            <p:ph idx="1"/>
          </p:nvPr>
        </p:nvSpPr>
        <p:spPr>
          <a:xfrm>
            <a:off x="516798" y="1659459"/>
            <a:ext cx="10931539" cy="4441370"/>
          </a:xfrm>
        </p:spPr>
        <p:txBody>
          <a:bodyPr>
            <a:normAutofit/>
          </a:bodyPr>
          <a:lstStyle/>
          <a:p>
            <a:pPr>
              <a:buFont typeface="Wingdings" panose="05000000000000000000" pitchFamily="2" charset="2"/>
              <a:buChar char="Ø"/>
            </a:pPr>
            <a:r>
              <a:rPr lang="ro-RO" dirty="0" smtClean="0">
                <a:solidFill>
                  <a:srgbClr val="FF0000"/>
                </a:solidFill>
              </a:rPr>
              <a:t>Grupa majoră 2: Specialiști în diverse domenii de activitate </a:t>
            </a:r>
            <a:r>
              <a:rPr lang="ro-RO" dirty="0" smtClean="0"/>
              <a:t>– 6 subgrupe majore: </a:t>
            </a:r>
          </a:p>
          <a:p>
            <a:pPr lvl="1">
              <a:buFont typeface="Wingdings" panose="05000000000000000000" pitchFamily="2" charset="2"/>
              <a:buChar char="Ø"/>
            </a:pPr>
            <a:r>
              <a:rPr lang="en-US" dirty="0" smtClean="0">
                <a:solidFill>
                  <a:srgbClr val="FF0000"/>
                </a:solidFill>
              </a:rPr>
              <a:t>21</a:t>
            </a:r>
            <a:r>
              <a:rPr lang="ro-RO" dirty="0" smtClean="0">
                <a:solidFill>
                  <a:srgbClr val="FF0000"/>
                </a:solidFill>
              </a:rPr>
              <a:t> Specialiști în domeniile științei și </a:t>
            </a:r>
            <a:r>
              <a:rPr lang="it-IT" dirty="0" err="1" smtClean="0">
                <a:solidFill>
                  <a:srgbClr val="FF0000"/>
                </a:solidFill>
              </a:rPr>
              <a:t>ingineriei</a:t>
            </a:r>
            <a:r>
              <a:rPr lang="ro-RO" dirty="0" smtClean="0"/>
              <a:t>, care conține 6 grupe minore: </a:t>
            </a:r>
          </a:p>
          <a:p>
            <a:pPr lvl="2">
              <a:buFont typeface="Wingdings" panose="05000000000000000000" pitchFamily="2" charset="2"/>
              <a:buChar char="Ø"/>
            </a:pPr>
            <a:r>
              <a:rPr lang="it-IT" dirty="0" smtClean="0"/>
              <a:t>211</a:t>
            </a:r>
            <a:r>
              <a:rPr lang="ro-RO" dirty="0" smtClean="0"/>
              <a:t> </a:t>
            </a:r>
            <a:r>
              <a:rPr lang="it-IT" dirty="0" smtClean="0"/>
              <a:t>Speciali</a:t>
            </a:r>
            <a:r>
              <a:rPr lang="ro-RO" dirty="0" smtClean="0"/>
              <a:t>ș</a:t>
            </a:r>
            <a:r>
              <a:rPr lang="it-IT" dirty="0" smtClean="0"/>
              <a:t>ti </a:t>
            </a:r>
            <a:r>
              <a:rPr lang="ro-RO" dirty="0" smtClean="0"/>
              <a:t>î</a:t>
            </a:r>
            <a:r>
              <a:rPr lang="it-IT" dirty="0" smtClean="0"/>
              <a:t>n </a:t>
            </a:r>
            <a:r>
              <a:rPr lang="it-IT" dirty="0" err="1" smtClean="0"/>
              <a:t>fizic</a:t>
            </a:r>
            <a:r>
              <a:rPr lang="ro-RO" dirty="0" smtClean="0"/>
              <a:t>ă</a:t>
            </a:r>
            <a:r>
              <a:rPr lang="it-IT" dirty="0" smtClean="0"/>
              <a:t> </a:t>
            </a:r>
            <a:r>
              <a:rPr lang="ro-RO" dirty="0" smtClean="0"/>
              <a:t>ș</a:t>
            </a:r>
            <a:r>
              <a:rPr lang="it-IT" dirty="0" smtClean="0"/>
              <a:t>i </a:t>
            </a:r>
            <a:r>
              <a:rPr lang="ro-RO" dirty="0" smtClean="0"/>
              <a:t>ș</a:t>
            </a:r>
            <a:r>
              <a:rPr lang="it-IT" dirty="0" err="1" smtClean="0"/>
              <a:t>tiin</a:t>
            </a:r>
            <a:r>
              <a:rPr lang="ro-RO" dirty="0" smtClean="0"/>
              <a:t>ț</a:t>
            </a:r>
            <a:r>
              <a:rPr lang="it-IT" dirty="0" smtClean="0"/>
              <a:t>a p</a:t>
            </a:r>
            <a:r>
              <a:rPr lang="ro-RO" dirty="0" smtClean="0"/>
              <a:t>ă</a:t>
            </a:r>
            <a:r>
              <a:rPr lang="it-IT" dirty="0" smtClean="0"/>
              <a:t>m</a:t>
            </a:r>
            <a:r>
              <a:rPr lang="ro-RO" dirty="0" smtClean="0"/>
              <a:t>â</a:t>
            </a:r>
            <a:r>
              <a:rPr lang="it-IT" dirty="0" err="1" smtClean="0"/>
              <a:t>ntului</a:t>
            </a:r>
            <a:endParaRPr lang="ro-RO" dirty="0" smtClean="0"/>
          </a:p>
          <a:p>
            <a:pPr lvl="2">
              <a:buFont typeface="Wingdings" panose="05000000000000000000" pitchFamily="2" charset="2"/>
              <a:buChar char="Ø"/>
            </a:pPr>
            <a:r>
              <a:rPr lang="en-US" dirty="0" smtClean="0"/>
              <a:t>212</a:t>
            </a:r>
            <a:r>
              <a:rPr lang="ro-RO" dirty="0" smtClean="0"/>
              <a:t> </a:t>
            </a:r>
            <a:r>
              <a:rPr lang="en-US" dirty="0" err="1" smtClean="0"/>
              <a:t>Matematicieni</a:t>
            </a:r>
            <a:r>
              <a:rPr lang="en-US" dirty="0"/>
              <a:t>, </a:t>
            </a:r>
            <a:r>
              <a:rPr lang="en-US" dirty="0" err="1"/>
              <a:t>actuari</a:t>
            </a:r>
            <a:r>
              <a:rPr lang="en-US" dirty="0"/>
              <a:t> </a:t>
            </a:r>
            <a:r>
              <a:rPr lang="ro-RO" dirty="0" smtClean="0"/>
              <a:t>ș</a:t>
            </a:r>
            <a:r>
              <a:rPr lang="en-US" dirty="0" err="1" smtClean="0"/>
              <a:t>i</a:t>
            </a:r>
            <a:r>
              <a:rPr lang="en-US" dirty="0" smtClean="0"/>
              <a:t> </a:t>
            </a:r>
            <a:r>
              <a:rPr lang="en-US" dirty="0" err="1" smtClean="0"/>
              <a:t>statisticieni</a:t>
            </a:r>
            <a:endParaRPr lang="ro-RO" dirty="0" smtClean="0"/>
          </a:p>
          <a:p>
            <a:pPr lvl="2">
              <a:buFont typeface="Wingdings" panose="05000000000000000000" pitchFamily="2" charset="2"/>
              <a:buChar char="Ø"/>
            </a:pPr>
            <a:r>
              <a:rPr lang="en-US" dirty="0" smtClean="0"/>
              <a:t>213</a:t>
            </a:r>
            <a:r>
              <a:rPr lang="ro-RO" dirty="0" smtClean="0"/>
              <a:t> </a:t>
            </a:r>
            <a:r>
              <a:rPr lang="en-US" dirty="0" err="1" smtClean="0"/>
              <a:t>Speciali</a:t>
            </a:r>
            <a:r>
              <a:rPr lang="ro-RO" dirty="0" smtClean="0"/>
              <a:t>ș</a:t>
            </a:r>
            <a:r>
              <a:rPr lang="en-US" dirty="0" err="1" smtClean="0"/>
              <a:t>ti</a:t>
            </a:r>
            <a:r>
              <a:rPr lang="en-US" dirty="0" smtClean="0"/>
              <a:t> </a:t>
            </a:r>
            <a:r>
              <a:rPr lang="ro-RO" dirty="0" smtClean="0"/>
              <a:t>î</a:t>
            </a:r>
            <a:r>
              <a:rPr lang="en-US" dirty="0" smtClean="0"/>
              <a:t>n </a:t>
            </a:r>
            <a:r>
              <a:rPr lang="ro-RO" dirty="0" smtClean="0"/>
              <a:t>ș</a:t>
            </a:r>
            <a:r>
              <a:rPr lang="en-US" dirty="0" err="1" smtClean="0"/>
              <a:t>tiin</a:t>
            </a:r>
            <a:r>
              <a:rPr lang="ro-RO" dirty="0" smtClean="0"/>
              <a:t>ț</a:t>
            </a:r>
            <a:r>
              <a:rPr lang="en-US" dirty="0" err="1" smtClean="0"/>
              <a:t>ele</a:t>
            </a:r>
            <a:r>
              <a:rPr lang="en-US" dirty="0" smtClean="0"/>
              <a:t> vie</a:t>
            </a:r>
            <a:r>
              <a:rPr lang="ro-RO" dirty="0" smtClean="0"/>
              <a:t>ț</a:t>
            </a:r>
            <a:r>
              <a:rPr lang="en-US" dirty="0" smtClean="0"/>
              <a:t>ii</a:t>
            </a:r>
            <a:endParaRPr lang="ro-RO" dirty="0" smtClean="0"/>
          </a:p>
          <a:p>
            <a:pPr lvl="2">
              <a:buFont typeface="Wingdings" panose="05000000000000000000" pitchFamily="2" charset="2"/>
              <a:buChar char="Ø"/>
            </a:pPr>
            <a:r>
              <a:rPr lang="en-US" dirty="0" smtClean="0"/>
              <a:t>214</a:t>
            </a:r>
            <a:r>
              <a:rPr lang="ro-RO" dirty="0" smtClean="0"/>
              <a:t> </a:t>
            </a:r>
            <a:r>
              <a:rPr lang="en-US" dirty="0" err="1" smtClean="0"/>
              <a:t>Ingineri</a:t>
            </a:r>
            <a:r>
              <a:rPr lang="en-US" dirty="0" smtClean="0"/>
              <a:t> </a:t>
            </a:r>
            <a:r>
              <a:rPr lang="en-US" dirty="0"/>
              <a:t>(</a:t>
            </a:r>
            <a:r>
              <a:rPr lang="en-US" dirty="0" err="1"/>
              <a:t>exclusiv</a:t>
            </a:r>
            <a:r>
              <a:rPr lang="en-US" dirty="0"/>
              <a:t> </a:t>
            </a:r>
            <a:r>
              <a:rPr lang="ro-RO" dirty="0" smtClean="0"/>
              <a:t>î</a:t>
            </a:r>
            <a:r>
              <a:rPr lang="en-US" dirty="0" smtClean="0"/>
              <a:t>n </a:t>
            </a:r>
            <a:r>
              <a:rPr lang="en-US" dirty="0" err="1"/>
              <a:t>electrotehnologie</a:t>
            </a:r>
            <a:r>
              <a:rPr lang="en-US" dirty="0" smtClean="0"/>
              <a:t>)</a:t>
            </a:r>
            <a:endParaRPr lang="ro-RO" dirty="0" smtClean="0"/>
          </a:p>
          <a:p>
            <a:pPr lvl="2">
              <a:buFont typeface="Wingdings" panose="05000000000000000000" pitchFamily="2" charset="2"/>
              <a:buChar char="Ø"/>
            </a:pPr>
            <a:r>
              <a:rPr lang="en-US" dirty="0" smtClean="0">
                <a:solidFill>
                  <a:srgbClr val="FF0000"/>
                </a:solidFill>
              </a:rPr>
              <a:t>215</a:t>
            </a:r>
            <a:r>
              <a:rPr lang="ro-RO" dirty="0" smtClean="0">
                <a:solidFill>
                  <a:srgbClr val="FF0000"/>
                </a:solidFill>
              </a:rPr>
              <a:t> </a:t>
            </a:r>
            <a:r>
              <a:rPr lang="en-US" dirty="0" err="1" smtClean="0">
                <a:solidFill>
                  <a:srgbClr val="FF0000"/>
                </a:solidFill>
              </a:rPr>
              <a:t>Ingineri</a:t>
            </a:r>
            <a:r>
              <a:rPr lang="en-US" dirty="0" smtClean="0">
                <a:solidFill>
                  <a:srgbClr val="FF0000"/>
                </a:solidFill>
              </a:rPr>
              <a:t> </a:t>
            </a:r>
            <a:r>
              <a:rPr lang="ro-RO" dirty="0" smtClean="0">
                <a:solidFill>
                  <a:srgbClr val="FF0000"/>
                </a:solidFill>
              </a:rPr>
              <a:t>î</a:t>
            </a:r>
            <a:r>
              <a:rPr lang="en-US" dirty="0" smtClean="0">
                <a:solidFill>
                  <a:srgbClr val="FF0000"/>
                </a:solidFill>
              </a:rPr>
              <a:t>n </a:t>
            </a:r>
            <a:r>
              <a:rPr lang="en-US" dirty="0" err="1" smtClean="0">
                <a:solidFill>
                  <a:srgbClr val="FF0000"/>
                </a:solidFill>
              </a:rPr>
              <a:t>electrotehnologie</a:t>
            </a:r>
            <a:r>
              <a:rPr lang="ro-RO" dirty="0" smtClean="0">
                <a:solidFill>
                  <a:srgbClr val="FF0000"/>
                </a:solidFill>
              </a:rPr>
              <a:t>, </a:t>
            </a:r>
            <a:r>
              <a:rPr lang="ro-RO" dirty="0" smtClean="0"/>
              <a:t>care conține 3 grupe de bază: </a:t>
            </a:r>
          </a:p>
          <a:p>
            <a:pPr lvl="3">
              <a:buFont typeface="Wingdings" panose="05000000000000000000" pitchFamily="2" charset="2"/>
              <a:buChar char="Ø"/>
            </a:pPr>
            <a:r>
              <a:rPr lang="ro-RO" dirty="0"/>
              <a:t>2151Ingineri </a:t>
            </a:r>
            <a:r>
              <a:rPr lang="ro-RO" dirty="0" smtClean="0"/>
              <a:t>electricieni</a:t>
            </a:r>
          </a:p>
          <a:p>
            <a:pPr lvl="3">
              <a:buFont typeface="Wingdings" panose="05000000000000000000" pitchFamily="2" charset="2"/>
              <a:buChar char="Ø"/>
            </a:pPr>
            <a:r>
              <a:rPr lang="ro-RO" dirty="0" smtClean="0"/>
              <a:t>2152 Ingineri electroniști</a:t>
            </a:r>
          </a:p>
          <a:p>
            <a:pPr lvl="3">
              <a:buFont typeface="Wingdings" panose="05000000000000000000" pitchFamily="2" charset="2"/>
              <a:buChar char="Ø"/>
            </a:pPr>
            <a:r>
              <a:rPr lang="ro-RO" dirty="0" smtClean="0"/>
              <a:t>2153 Ingineri în </a:t>
            </a:r>
            <a:r>
              <a:rPr lang="ro-RO" dirty="0"/>
              <a:t>domeniul </a:t>
            </a:r>
            <a:r>
              <a:rPr lang="ro-RO" dirty="0" smtClean="0"/>
              <a:t>telecomunicațiilor</a:t>
            </a:r>
            <a:endParaRPr lang="ro-RO" dirty="0"/>
          </a:p>
          <a:p>
            <a:pPr lvl="2">
              <a:buFont typeface="Wingdings" panose="05000000000000000000" pitchFamily="2" charset="2"/>
              <a:buChar char="Ø"/>
            </a:pPr>
            <a:r>
              <a:rPr lang="it-IT" dirty="0" smtClean="0"/>
              <a:t>216</a:t>
            </a:r>
            <a:r>
              <a:rPr lang="ro-RO" dirty="0" smtClean="0"/>
              <a:t> </a:t>
            </a:r>
            <a:r>
              <a:rPr lang="it-IT" dirty="0" err="1" smtClean="0"/>
              <a:t>Arhitec</a:t>
            </a:r>
            <a:r>
              <a:rPr lang="ro-RO" dirty="0" smtClean="0"/>
              <a:t>ț</a:t>
            </a:r>
            <a:r>
              <a:rPr lang="it-IT" dirty="0" smtClean="0"/>
              <a:t>i</a:t>
            </a:r>
            <a:r>
              <a:rPr lang="it-IT" dirty="0"/>
              <a:t>, </a:t>
            </a:r>
            <a:r>
              <a:rPr lang="it-IT" dirty="0" err="1" smtClean="0"/>
              <a:t>proiectan</a:t>
            </a:r>
            <a:r>
              <a:rPr lang="ro-RO" dirty="0" smtClean="0"/>
              <a:t>ț</a:t>
            </a:r>
            <a:r>
              <a:rPr lang="it-IT" dirty="0" smtClean="0"/>
              <a:t>i</a:t>
            </a:r>
            <a:r>
              <a:rPr lang="it-IT" dirty="0"/>
              <a:t>, topografi </a:t>
            </a:r>
            <a:r>
              <a:rPr lang="ro-RO" dirty="0" smtClean="0"/>
              <a:t>ș</a:t>
            </a:r>
            <a:r>
              <a:rPr lang="it-IT" dirty="0" smtClean="0"/>
              <a:t>i </a:t>
            </a:r>
            <a:r>
              <a:rPr lang="it-IT" dirty="0" err="1" smtClean="0"/>
              <a:t>designeri</a:t>
            </a:r>
            <a:endParaRPr lang="en-US" dirty="0" smtClean="0"/>
          </a:p>
        </p:txBody>
      </p:sp>
      <p:sp>
        <p:nvSpPr>
          <p:cNvPr id="5" name="Slide Number Placeholder 4"/>
          <p:cNvSpPr>
            <a:spLocks noGrp="1"/>
          </p:cNvSpPr>
          <p:nvPr>
            <p:ph type="sldNum" sz="quarter" idx="12"/>
          </p:nvPr>
        </p:nvSpPr>
        <p:spPr/>
        <p:txBody>
          <a:bodyPr/>
          <a:lstStyle/>
          <a:p>
            <a:fld id="{9E50D555-AD09-4184-8F27-884809BFB095}" type="slidenum">
              <a:rPr lang="en-US" smtClean="0"/>
              <a:pPr/>
              <a:t>103</a:t>
            </a:fld>
            <a:endParaRPr lang="en-US"/>
          </a:p>
        </p:txBody>
      </p:sp>
      <p:sp>
        <p:nvSpPr>
          <p:cNvPr id="4" name="TextBox 3"/>
          <p:cNvSpPr txBox="1"/>
          <p:nvPr/>
        </p:nvSpPr>
        <p:spPr>
          <a:xfrm>
            <a:off x="937759" y="5731497"/>
            <a:ext cx="7800799" cy="369332"/>
          </a:xfrm>
          <a:prstGeom prst="rect">
            <a:avLst/>
          </a:prstGeom>
          <a:noFill/>
        </p:spPr>
        <p:txBody>
          <a:bodyPr wrap="square" rtlCol="0">
            <a:spAutoFit/>
          </a:bodyPr>
          <a:lstStyle/>
          <a:p>
            <a:r>
              <a:rPr lang="ro-RO" b="1" dirty="0"/>
              <a:t>Celula de bază: </a:t>
            </a:r>
            <a:r>
              <a:rPr lang="ro-RO" b="1" dirty="0" smtClean="0"/>
              <a:t>ocupația (cod 6 cifre), </a:t>
            </a:r>
            <a:r>
              <a:rPr lang="ro-RO" b="1" dirty="0"/>
              <a:t>descrisă prin sarcini și atribuții</a:t>
            </a:r>
          </a:p>
        </p:txBody>
      </p:sp>
    </p:spTree>
    <p:extLst>
      <p:ext uri="{BB962C8B-B14F-4D97-AF65-F5344CB8AC3E}">
        <p14:creationId xmlns:p14="http://schemas.microsoft.com/office/powerpoint/2010/main" val="861625501"/>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354227"/>
          </a:xfrm>
        </p:spPr>
        <p:txBody>
          <a:bodyPr>
            <a:normAutofit fontScale="90000"/>
          </a:bodyPr>
          <a:lstStyle/>
          <a:p>
            <a:r>
              <a:rPr lang="en-US" sz="2000" dirty="0" smtClean="0"/>
              <a:t>EXEMPLU –ADMINISTRATIE –ECONOMIC </a:t>
            </a:r>
            <a:endParaRPr lang="en-US" sz="2000" dirty="0"/>
          </a:p>
        </p:txBody>
      </p:sp>
      <p:sp>
        <p:nvSpPr>
          <p:cNvPr id="3" name="Content Placeholder 2"/>
          <p:cNvSpPr>
            <a:spLocks noGrp="1"/>
          </p:cNvSpPr>
          <p:nvPr>
            <p:ph idx="1"/>
          </p:nvPr>
        </p:nvSpPr>
        <p:spPr>
          <a:xfrm>
            <a:off x="677334" y="1021492"/>
            <a:ext cx="8596668" cy="5198075"/>
          </a:xfrm>
        </p:spPr>
        <p:txBody>
          <a:bodyPr>
            <a:normAutofit fontScale="55000" lnSpcReduction="20000"/>
          </a:bodyPr>
          <a:lstStyle/>
          <a:p>
            <a:r>
              <a:rPr lang="en-US" dirty="0"/>
              <a:t>24 </a:t>
            </a:r>
            <a:r>
              <a:rPr lang="en-US" dirty="0" err="1"/>
              <a:t>Specialişti</a:t>
            </a:r>
            <a:r>
              <a:rPr lang="en-US" dirty="0"/>
              <a:t> </a:t>
            </a:r>
            <a:r>
              <a:rPr lang="en-US" dirty="0" err="1"/>
              <a:t>în</a:t>
            </a:r>
            <a:r>
              <a:rPr lang="en-US" dirty="0"/>
              <a:t> </a:t>
            </a:r>
            <a:r>
              <a:rPr lang="en-US" dirty="0" err="1"/>
              <a:t>domeniul</a:t>
            </a:r>
            <a:r>
              <a:rPr lang="en-US" dirty="0"/>
              <a:t> </a:t>
            </a:r>
            <a:r>
              <a:rPr lang="en-US" dirty="0" err="1"/>
              <a:t>administrativ-comercial</a:t>
            </a:r>
            <a:r>
              <a:rPr lang="en-US" dirty="0"/>
              <a:t> </a:t>
            </a:r>
          </a:p>
          <a:p>
            <a:r>
              <a:rPr lang="en-US" dirty="0" err="1"/>
              <a:t>Specialiştii</a:t>
            </a:r>
            <a:r>
              <a:rPr lang="en-US" dirty="0"/>
              <a:t> din </a:t>
            </a:r>
            <a:r>
              <a:rPr lang="en-US" dirty="0" err="1"/>
              <a:t>domeniul</a:t>
            </a:r>
            <a:r>
              <a:rPr lang="en-US" dirty="0"/>
              <a:t> </a:t>
            </a:r>
            <a:r>
              <a:rPr lang="en-US" dirty="0" err="1"/>
              <a:t>administrativ</a:t>
            </a:r>
            <a:r>
              <a:rPr lang="en-US" dirty="0"/>
              <a:t> </a:t>
            </a:r>
            <a:r>
              <a:rPr lang="en-US" dirty="0" err="1"/>
              <a:t>şi</a:t>
            </a:r>
            <a:r>
              <a:rPr lang="en-US" dirty="0"/>
              <a:t> </a:t>
            </a:r>
            <a:r>
              <a:rPr lang="en-US" dirty="0" err="1"/>
              <a:t>comercial</a:t>
            </a:r>
            <a:r>
              <a:rPr lang="en-US" dirty="0"/>
              <a:t> </a:t>
            </a:r>
            <a:r>
              <a:rPr lang="en-US" dirty="0" err="1"/>
              <a:t>îndeplinesc</a:t>
            </a:r>
            <a:r>
              <a:rPr lang="en-US" dirty="0"/>
              <a:t> </a:t>
            </a:r>
            <a:r>
              <a:rPr lang="en-US" dirty="0" err="1"/>
              <a:t>sarcini</a:t>
            </a:r>
            <a:r>
              <a:rPr lang="en-US" dirty="0"/>
              <a:t> </a:t>
            </a:r>
            <a:r>
              <a:rPr lang="en-US" dirty="0" err="1"/>
              <a:t>analitice</a:t>
            </a:r>
            <a:r>
              <a:rPr lang="en-US" dirty="0"/>
              <a:t>, </a:t>
            </a:r>
            <a:r>
              <a:rPr lang="en-US" dirty="0" err="1"/>
              <a:t>conceptuale</a:t>
            </a:r>
            <a:r>
              <a:rPr lang="en-US" dirty="0"/>
              <a:t> </a:t>
            </a:r>
            <a:r>
              <a:rPr lang="en-US" dirty="0" err="1"/>
              <a:t>şi</a:t>
            </a:r>
            <a:r>
              <a:rPr lang="en-US" dirty="0"/>
              <a:t> practice </a:t>
            </a:r>
            <a:r>
              <a:rPr lang="en-US" dirty="0" err="1"/>
              <a:t>pentru</a:t>
            </a:r>
            <a:r>
              <a:rPr lang="en-US" dirty="0"/>
              <a:t> a </a:t>
            </a:r>
            <a:r>
              <a:rPr lang="en-US" dirty="0" err="1"/>
              <a:t>furniza</a:t>
            </a:r>
            <a:r>
              <a:rPr lang="en-US" dirty="0"/>
              <a:t> </a:t>
            </a:r>
            <a:r>
              <a:rPr lang="en-US" dirty="0" err="1"/>
              <a:t>servicii</a:t>
            </a:r>
            <a:r>
              <a:rPr lang="en-US" dirty="0"/>
              <a:t> </a:t>
            </a:r>
            <a:r>
              <a:rPr lang="en-US" dirty="0" err="1"/>
              <a:t>în</a:t>
            </a:r>
            <a:r>
              <a:rPr lang="en-US" dirty="0"/>
              <a:t> </a:t>
            </a:r>
            <a:r>
              <a:rPr lang="en-US" dirty="0" err="1"/>
              <a:t>domeniul</a:t>
            </a:r>
            <a:r>
              <a:rPr lang="en-US" dirty="0"/>
              <a:t> </a:t>
            </a:r>
            <a:r>
              <a:rPr lang="en-US" dirty="0" err="1"/>
              <a:t>financiar</a:t>
            </a:r>
            <a:r>
              <a:rPr lang="en-US" dirty="0"/>
              <a:t>, </a:t>
            </a:r>
            <a:r>
              <a:rPr lang="en-US" dirty="0" err="1"/>
              <a:t>dezvoltarea</a:t>
            </a:r>
            <a:r>
              <a:rPr lang="en-US" dirty="0"/>
              <a:t> </a:t>
            </a:r>
            <a:r>
              <a:rPr lang="en-US" dirty="0" err="1"/>
              <a:t>resurselor</a:t>
            </a:r>
            <a:r>
              <a:rPr lang="en-US" dirty="0"/>
              <a:t> </a:t>
            </a:r>
            <a:r>
              <a:rPr lang="en-US" dirty="0" err="1"/>
              <a:t>umane</a:t>
            </a:r>
            <a:r>
              <a:rPr lang="en-US" dirty="0"/>
              <a:t>, </a:t>
            </a:r>
            <a:r>
              <a:rPr lang="en-US" dirty="0" err="1"/>
              <a:t>relaţii</a:t>
            </a:r>
            <a:r>
              <a:rPr lang="en-US" dirty="0"/>
              <a:t> </a:t>
            </a:r>
            <a:r>
              <a:rPr lang="en-US" dirty="0" err="1"/>
              <a:t>publice</a:t>
            </a:r>
            <a:r>
              <a:rPr lang="en-US" dirty="0"/>
              <a:t> </a:t>
            </a:r>
            <a:r>
              <a:rPr lang="en-US" dirty="0" err="1"/>
              <a:t>şi</a:t>
            </a:r>
            <a:r>
              <a:rPr lang="en-US" dirty="0"/>
              <a:t> marketing, </a:t>
            </a:r>
            <a:r>
              <a:rPr lang="en-US" dirty="0" err="1"/>
              <a:t>vânzări</a:t>
            </a:r>
            <a:r>
              <a:rPr lang="en-US" dirty="0"/>
              <a:t> </a:t>
            </a:r>
            <a:r>
              <a:rPr lang="en-US" dirty="0" err="1"/>
              <a:t>în</a:t>
            </a:r>
            <a:r>
              <a:rPr lang="en-US" dirty="0"/>
              <a:t> </a:t>
            </a:r>
            <a:r>
              <a:rPr lang="en-US" dirty="0" err="1"/>
              <a:t>domeniul</a:t>
            </a:r>
            <a:r>
              <a:rPr lang="en-US" dirty="0"/>
              <a:t> </a:t>
            </a:r>
            <a:r>
              <a:rPr lang="en-US" dirty="0" err="1"/>
              <a:t>tehnic</a:t>
            </a:r>
            <a:r>
              <a:rPr lang="en-US" dirty="0"/>
              <a:t>, medical, </a:t>
            </a:r>
            <a:r>
              <a:rPr lang="en-US" dirty="0" err="1"/>
              <a:t>tehnologia</a:t>
            </a:r>
            <a:r>
              <a:rPr lang="en-US" dirty="0"/>
              <a:t> </a:t>
            </a:r>
            <a:r>
              <a:rPr lang="en-US" dirty="0" err="1"/>
              <a:t>informaţiei</a:t>
            </a:r>
            <a:r>
              <a:rPr lang="en-US" dirty="0"/>
              <a:t> </a:t>
            </a:r>
            <a:r>
              <a:rPr lang="en-US" dirty="0" err="1"/>
              <a:t>şi</a:t>
            </a:r>
            <a:r>
              <a:rPr lang="en-US" dirty="0"/>
              <a:t> </a:t>
            </a:r>
            <a:r>
              <a:rPr lang="en-US" dirty="0" err="1"/>
              <a:t>comunicaţiilor</a:t>
            </a:r>
            <a:r>
              <a:rPr lang="en-US" dirty="0"/>
              <a:t>; </a:t>
            </a:r>
            <a:r>
              <a:rPr lang="en-US" dirty="0" err="1"/>
              <a:t>coordonează</a:t>
            </a:r>
            <a:r>
              <a:rPr lang="en-US" dirty="0"/>
              <a:t> </a:t>
            </a:r>
            <a:r>
              <a:rPr lang="en-US" dirty="0" err="1"/>
              <a:t>şi</a:t>
            </a:r>
            <a:r>
              <a:rPr lang="en-US" dirty="0"/>
              <a:t> </a:t>
            </a:r>
            <a:r>
              <a:rPr lang="en-US" dirty="0" err="1"/>
              <a:t>revizuiesc</a:t>
            </a:r>
            <a:r>
              <a:rPr lang="en-US" dirty="0"/>
              <a:t> </a:t>
            </a:r>
            <a:r>
              <a:rPr lang="en-US" dirty="0" err="1"/>
              <a:t>structurile</a:t>
            </a:r>
            <a:r>
              <a:rPr lang="en-US" dirty="0"/>
              <a:t> </a:t>
            </a:r>
            <a:r>
              <a:rPr lang="en-US" dirty="0" err="1"/>
              <a:t>organizaţionale</a:t>
            </a:r>
            <a:r>
              <a:rPr lang="en-US" dirty="0"/>
              <a:t>, </a:t>
            </a:r>
            <a:r>
              <a:rPr lang="en-US" dirty="0" err="1"/>
              <a:t>metodele</a:t>
            </a:r>
            <a:r>
              <a:rPr lang="en-US" dirty="0"/>
              <a:t> </a:t>
            </a:r>
            <a:r>
              <a:rPr lang="en-US" dirty="0" err="1"/>
              <a:t>şi</a:t>
            </a:r>
            <a:r>
              <a:rPr lang="en-US" dirty="0"/>
              <a:t> </a:t>
            </a:r>
            <a:r>
              <a:rPr lang="en-US" dirty="0" err="1"/>
              <a:t>sistemele</a:t>
            </a:r>
            <a:r>
              <a:rPr lang="en-US" dirty="0"/>
              <a:t>, </a:t>
            </a:r>
            <a:r>
              <a:rPr lang="en-US" dirty="0" err="1"/>
              <a:t>precum</a:t>
            </a:r>
            <a:r>
              <a:rPr lang="en-US" dirty="0"/>
              <a:t> </a:t>
            </a:r>
            <a:r>
              <a:rPr lang="en-US" dirty="0" err="1"/>
              <a:t>şi</a:t>
            </a:r>
            <a:r>
              <a:rPr lang="en-US" dirty="0"/>
              <a:t> </a:t>
            </a:r>
            <a:r>
              <a:rPr lang="en-US" dirty="0" err="1"/>
              <a:t>analizele</a:t>
            </a:r>
            <a:r>
              <a:rPr lang="en-US" dirty="0"/>
              <a:t> </a:t>
            </a:r>
            <a:r>
              <a:rPr lang="en-US" dirty="0" err="1"/>
              <a:t>cantitative</a:t>
            </a:r>
            <a:r>
              <a:rPr lang="en-US" dirty="0"/>
              <a:t> de </a:t>
            </a:r>
            <a:r>
              <a:rPr lang="en-US" dirty="0" err="1"/>
              <a:t>informaţii</a:t>
            </a:r>
            <a:r>
              <a:rPr lang="en-US" dirty="0"/>
              <a:t> care </a:t>
            </a:r>
            <a:r>
              <a:rPr lang="en-US" dirty="0" err="1"/>
              <a:t>afectează</a:t>
            </a:r>
            <a:r>
              <a:rPr lang="en-US" dirty="0"/>
              <a:t> </a:t>
            </a:r>
            <a:r>
              <a:rPr lang="en-US" dirty="0" err="1"/>
              <a:t>programele</a:t>
            </a:r>
            <a:r>
              <a:rPr lang="en-US" dirty="0"/>
              <a:t> de </a:t>
            </a:r>
            <a:r>
              <a:rPr lang="en-US" dirty="0" err="1"/>
              <a:t>investiţii</a:t>
            </a:r>
            <a:r>
              <a:rPr lang="en-US" dirty="0"/>
              <a:t>. </a:t>
            </a:r>
          </a:p>
          <a:p>
            <a:r>
              <a:rPr lang="it-IT" dirty="0"/>
              <a:t>241 </a:t>
            </a:r>
            <a:r>
              <a:rPr lang="it-IT" dirty="0" err="1"/>
              <a:t>Specialişti</a:t>
            </a:r>
            <a:r>
              <a:rPr lang="it-IT" dirty="0"/>
              <a:t> </a:t>
            </a:r>
            <a:r>
              <a:rPr lang="it-IT" dirty="0" err="1"/>
              <a:t>în</a:t>
            </a:r>
            <a:r>
              <a:rPr lang="it-IT" dirty="0"/>
              <a:t> </a:t>
            </a:r>
            <a:r>
              <a:rPr lang="it-IT" dirty="0" err="1"/>
              <a:t>domeniul</a:t>
            </a:r>
            <a:r>
              <a:rPr lang="it-IT" dirty="0"/>
              <a:t> </a:t>
            </a:r>
            <a:r>
              <a:rPr lang="it-IT" dirty="0" err="1"/>
              <a:t>finanţelor</a:t>
            </a:r>
            <a:r>
              <a:rPr lang="it-IT" dirty="0"/>
              <a:t> </a:t>
            </a:r>
          </a:p>
          <a:p>
            <a:r>
              <a:rPr lang="en-US" dirty="0" err="1"/>
              <a:t>Specialiştii</a:t>
            </a:r>
            <a:r>
              <a:rPr lang="en-US" dirty="0"/>
              <a:t> din </a:t>
            </a:r>
            <a:r>
              <a:rPr lang="en-US" dirty="0" err="1"/>
              <a:t>domeniul</a:t>
            </a:r>
            <a:r>
              <a:rPr lang="en-US" dirty="0"/>
              <a:t> </a:t>
            </a:r>
            <a:r>
              <a:rPr lang="en-US" dirty="0" err="1"/>
              <a:t>finanţelor</a:t>
            </a:r>
            <a:r>
              <a:rPr lang="en-US" dirty="0"/>
              <a:t> </a:t>
            </a:r>
            <a:r>
              <a:rPr lang="en-US" dirty="0" err="1"/>
              <a:t>planifică</a:t>
            </a:r>
            <a:r>
              <a:rPr lang="en-US" dirty="0"/>
              <a:t>, </a:t>
            </a:r>
            <a:r>
              <a:rPr lang="en-US" dirty="0" err="1"/>
              <a:t>dezvoltă</a:t>
            </a:r>
            <a:r>
              <a:rPr lang="en-US" dirty="0"/>
              <a:t>, </a:t>
            </a:r>
            <a:r>
              <a:rPr lang="en-US" dirty="0" err="1"/>
              <a:t>organizează</a:t>
            </a:r>
            <a:r>
              <a:rPr lang="en-US" dirty="0"/>
              <a:t>, </a:t>
            </a:r>
            <a:r>
              <a:rPr lang="en-US" dirty="0" err="1"/>
              <a:t>administrează</a:t>
            </a:r>
            <a:r>
              <a:rPr lang="en-US" dirty="0"/>
              <a:t>, </a:t>
            </a:r>
            <a:r>
              <a:rPr lang="en-US" dirty="0" err="1"/>
              <a:t>investesc</a:t>
            </a:r>
            <a:r>
              <a:rPr lang="en-US" dirty="0"/>
              <a:t>, </a:t>
            </a:r>
            <a:r>
              <a:rPr lang="en-US" dirty="0" err="1"/>
              <a:t>gestionează</a:t>
            </a:r>
            <a:r>
              <a:rPr lang="en-US" dirty="0"/>
              <a:t> </a:t>
            </a:r>
            <a:r>
              <a:rPr lang="en-US" dirty="0" err="1"/>
              <a:t>şi</a:t>
            </a:r>
            <a:r>
              <a:rPr lang="en-US" dirty="0"/>
              <a:t> </a:t>
            </a:r>
            <a:r>
              <a:rPr lang="en-US" dirty="0" err="1"/>
              <a:t>coordonează</a:t>
            </a:r>
            <a:r>
              <a:rPr lang="en-US" dirty="0"/>
              <a:t> </a:t>
            </a:r>
            <a:r>
              <a:rPr lang="en-US" dirty="0" err="1"/>
              <a:t>analizele</a:t>
            </a:r>
            <a:r>
              <a:rPr lang="en-US" dirty="0"/>
              <a:t> </a:t>
            </a:r>
            <a:r>
              <a:rPr lang="en-US" dirty="0" err="1"/>
              <a:t>cantitative</a:t>
            </a:r>
            <a:r>
              <a:rPr lang="en-US" dirty="0"/>
              <a:t> fie ale </a:t>
            </a:r>
            <a:r>
              <a:rPr lang="en-US" dirty="0" err="1"/>
              <a:t>sistemelor</a:t>
            </a:r>
            <a:r>
              <a:rPr lang="en-US" dirty="0"/>
              <a:t> </a:t>
            </a:r>
            <a:r>
              <a:rPr lang="en-US" dirty="0" err="1"/>
              <a:t>financiare</a:t>
            </a:r>
            <a:r>
              <a:rPr lang="en-US" dirty="0"/>
              <a:t> de </a:t>
            </a:r>
            <a:r>
              <a:rPr lang="en-US" dirty="0" err="1"/>
              <a:t>contabilitate</a:t>
            </a:r>
            <a:r>
              <a:rPr lang="en-US" dirty="0"/>
              <a:t>, fie ale </a:t>
            </a:r>
            <a:r>
              <a:rPr lang="en-US" dirty="0" err="1"/>
              <a:t>fondurilor</a:t>
            </a:r>
            <a:r>
              <a:rPr lang="en-US" dirty="0"/>
              <a:t> </a:t>
            </a:r>
            <a:r>
              <a:rPr lang="en-US" dirty="0" err="1"/>
              <a:t>pentru</a:t>
            </a:r>
            <a:r>
              <a:rPr lang="en-US" dirty="0"/>
              <a:t> </a:t>
            </a:r>
            <a:r>
              <a:rPr lang="en-US" dirty="0" err="1"/>
              <a:t>persoane</a:t>
            </a:r>
            <a:r>
              <a:rPr lang="en-US" dirty="0"/>
              <a:t> </a:t>
            </a:r>
            <a:r>
              <a:rPr lang="en-US" dirty="0" err="1"/>
              <a:t>fizice</a:t>
            </a:r>
            <a:r>
              <a:rPr lang="en-US" dirty="0"/>
              <a:t>, </a:t>
            </a:r>
            <a:r>
              <a:rPr lang="en-US" dirty="0" err="1"/>
              <a:t>unităţi</a:t>
            </a:r>
            <a:r>
              <a:rPr lang="en-US" dirty="0"/>
              <a:t> </a:t>
            </a:r>
            <a:r>
              <a:rPr lang="en-US" dirty="0" err="1"/>
              <a:t>şi</a:t>
            </a:r>
            <a:r>
              <a:rPr lang="en-US" dirty="0"/>
              <a:t> </a:t>
            </a:r>
            <a:r>
              <a:rPr lang="en-US" dirty="0" err="1"/>
              <a:t>instituţii</a:t>
            </a:r>
            <a:r>
              <a:rPr lang="en-US" dirty="0"/>
              <a:t> </a:t>
            </a:r>
            <a:r>
              <a:rPr lang="en-US" dirty="0" err="1"/>
              <a:t>publice</a:t>
            </a:r>
            <a:r>
              <a:rPr lang="en-US" dirty="0"/>
              <a:t> </a:t>
            </a:r>
            <a:r>
              <a:rPr lang="en-US" dirty="0" err="1"/>
              <a:t>sau</a:t>
            </a:r>
            <a:r>
              <a:rPr lang="en-US" dirty="0"/>
              <a:t> private. </a:t>
            </a:r>
          </a:p>
          <a:p>
            <a:r>
              <a:rPr lang="en-US" dirty="0"/>
              <a:t>2411 </a:t>
            </a:r>
            <a:r>
              <a:rPr lang="en-US" dirty="0" err="1"/>
              <a:t>Contabili</a:t>
            </a:r>
            <a:r>
              <a:rPr lang="en-US" dirty="0"/>
              <a:t> </a:t>
            </a:r>
          </a:p>
          <a:p>
            <a:r>
              <a:rPr lang="en-US" dirty="0" err="1"/>
              <a:t>Contabilii</a:t>
            </a:r>
            <a:r>
              <a:rPr lang="en-US" dirty="0"/>
              <a:t> </a:t>
            </a:r>
            <a:r>
              <a:rPr lang="en-US" dirty="0" err="1"/>
              <a:t>planifică</a:t>
            </a:r>
            <a:r>
              <a:rPr lang="en-US" dirty="0"/>
              <a:t>, </a:t>
            </a:r>
            <a:r>
              <a:rPr lang="en-US" dirty="0" err="1"/>
              <a:t>organizează</a:t>
            </a:r>
            <a:r>
              <a:rPr lang="en-US" dirty="0"/>
              <a:t> </a:t>
            </a:r>
            <a:r>
              <a:rPr lang="en-US" dirty="0" err="1"/>
              <a:t>şi</a:t>
            </a:r>
            <a:r>
              <a:rPr lang="en-US" dirty="0"/>
              <a:t> </a:t>
            </a:r>
            <a:r>
              <a:rPr lang="en-US" dirty="0" err="1"/>
              <a:t>administrează</a:t>
            </a:r>
            <a:r>
              <a:rPr lang="en-US" dirty="0"/>
              <a:t> </a:t>
            </a:r>
            <a:r>
              <a:rPr lang="en-US" dirty="0" err="1"/>
              <a:t>sistemele</a:t>
            </a:r>
            <a:r>
              <a:rPr lang="en-US" dirty="0"/>
              <a:t> de </a:t>
            </a:r>
            <a:r>
              <a:rPr lang="en-US" dirty="0" err="1"/>
              <a:t>contabilitate</a:t>
            </a:r>
            <a:r>
              <a:rPr lang="en-US" dirty="0"/>
              <a:t> </a:t>
            </a:r>
            <a:r>
              <a:rPr lang="en-US" dirty="0" err="1"/>
              <a:t>pentru</a:t>
            </a:r>
            <a:r>
              <a:rPr lang="en-US" dirty="0"/>
              <a:t> </a:t>
            </a:r>
            <a:r>
              <a:rPr lang="en-US" dirty="0" err="1"/>
              <a:t>persoane</a:t>
            </a:r>
            <a:r>
              <a:rPr lang="en-US" dirty="0"/>
              <a:t> </a:t>
            </a:r>
            <a:r>
              <a:rPr lang="en-US" dirty="0" err="1"/>
              <a:t>fizice</a:t>
            </a:r>
            <a:r>
              <a:rPr lang="en-US" dirty="0"/>
              <a:t> </a:t>
            </a:r>
            <a:r>
              <a:rPr lang="en-US" dirty="0" err="1"/>
              <a:t>şi</a:t>
            </a:r>
            <a:r>
              <a:rPr lang="en-US" dirty="0"/>
              <a:t> </a:t>
            </a:r>
            <a:r>
              <a:rPr lang="en-US" dirty="0" err="1"/>
              <a:t>persoane</a:t>
            </a:r>
            <a:r>
              <a:rPr lang="en-US" dirty="0"/>
              <a:t> </a:t>
            </a:r>
            <a:r>
              <a:rPr lang="en-US" dirty="0" err="1"/>
              <a:t>juridice</a:t>
            </a:r>
            <a:r>
              <a:rPr lang="en-US" dirty="0"/>
              <a:t> (</a:t>
            </a:r>
            <a:r>
              <a:rPr lang="en-US" dirty="0" err="1"/>
              <a:t>instituţii</a:t>
            </a:r>
            <a:r>
              <a:rPr lang="en-US" dirty="0"/>
              <a:t>). </a:t>
            </a:r>
            <a:r>
              <a:rPr lang="en-US" dirty="0" err="1"/>
              <a:t>Unele</a:t>
            </a:r>
            <a:r>
              <a:rPr lang="en-US" dirty="0"/>
              <a:t> </a:t>
            </a:r>
            <a:r>
              <a:rPr lang="en-US" dirty="0" err="1"/>
              <a:t>ocupaţii</a:t>
            </a:r>
            <a:r>
              <a:rPr lang="en-US" dirty="0"/>
              <a:t> </a:t>
            </a:r>
            <a:r>
              <a:rPr lang="en-US" dirty="0" err="1"/>
              <a:t>clasificate</a:t>
            </a:r>
            <a:r>
              <a:rPr lang="en-US" dirty="0"/>
              <a:t> </a:t>
            </a:r>
            <a:r>
              <a:rPr lang="en-US" dirty="0" err="1"/>
              <a:t>aici</a:t>
            </a:r>
            <a:r>
              <a:rPr lang="en-US" dirty="0"/>
              <a:t> se </a:t>
            </a:r>
            <a:r>
              <a:rPr lang="en-US" dirty="0" err="1"/>
              <a:t>referă</a:t>
            </a:r>
            <a:r>
              <a:rPr lang="en-US" dirty="0"/>
              <a:t> la </a:t>
            </a:r>
            <a:r>
              <a:rPr lang="en-US" dirty="0" err="1"/>
              <a:t>analizarea</a:t>
            </a:r>
            <a:r>
              <a:rPr lang="en-US" dirty="0"/>
              <a:t> </a:t>
            </a:r>
            <a:r>
              <a:rPr lang="en-US" dirty="0" err="1"/>
              <a:t>şi</a:t>
            </a:r>
            <a:r>
              <a:rPr lang="en-US" dirty="0"/>
              <a:t> </a:t>
            </a:r>
            <a:r>
              <a:rPr lang="en-US" dirty="0" err="1"/>
              <a:t>examinarea</a:t>
            </a:r>
            <a:r>
              <a:rPr lang="en-US" dirty="0"/>
              <a:t> </a:t>
            </a:r>
            <a:r>
              <a:rPr lang="en-US" dirty="0" err="1"/>
              <a:t>situaţiilor</a:t>
            </a:r>
            <a:r>
              <a:rPr lang="en-US" dirty="0"/>
              <a:t> </a:t>
            </a:r>
            <a:r>
              <a:rPr lang="en-US" dirty="0" err="1"/>
              <a:t>contabile</a:t>
            </a:r>
            <a:r>
              <a:rPr lang="en-US" dirty="0"/>
              <a:t> </a:t>
            </a:r>
            <a:r>
              <a:rPr lang="en-US" dirty="0" err="1"/>
              <a:t>şi</a:t>
            </a:r>
            <a:r>
              <a:rPr lang="en-US" dirty="0"/>
              <a:t> </a:t>
            </a:r>
            <a:r>
              <a:rPr lang="en-US" dirty="0" err="1"/>
              <a:t>financiare</a:t>
            </a:r>
            <a:r>
              <a:rPr lang="en-US" dirty="0"/>
              <a:t> ale </a:t>
            </a:r>
            <a:r>
              <a:rPr lang="en-US" dirty="0" err="1"/>
              <a:t>persoanelor</a:t>
            </a:r>
            <a:r>
              <a:rPr lang="en-US" dirty="0"/>
              <a:t> </a:t>
            </a:r>
            <a:r>
              <a:rPr lang="en-US" dirty="0" err="1"/>
              <a:t>fizice</a:t>
            </a:r>
            <a:r>
              <a:rPr lang="en-US" dirty="0"/>
              <a:t> </a:t>
            </a:r>
            <a:r>
              <a:rPr lang="en-US" dirty="0" err="1"/>
              <a:t>şi</a:t>
            </a:r>
            <a:r>
              <a:rPr lang="en-US" dirty="0"/>
              <a:t> ale </a:t>
            </a:r>
            <a:r>
              <a:rPr lang="en-US" dirty="0" err="1"/>
              <a:t>persoanelor</a:t>
            </a:r>
            <a:r>
              <a:rPr lang="en-US" dirty="0"/>
              <a:t> </a:t>
            </a:r>
            <a:r>
              <a:rPr lang="en-US" dirty="0" err="1"/>
              <a:t>juridice</a:t>
            </a:r>
            <a:r>
              <a:rPr lang="en-US" dirty="0"/>
              <a:t>, </a:t>
            </a:r>
            <a:r>
              <a:rPr lang="en-US" dirty="0" err="1"/>
              <a:t>pentru</a:t>
            </a:r>
            <a:r>
              <a:rPr lang="en-US" dirty="0"/>
              <a:t> a </a:t>
            </a:r>
            <a:r>
              <a:rPr lang="en-US" dirty="0" err="1"/>
              <a:t>asigura</a:t>
            </a:r>
            <a:r>
              <a:rPr lang="en-US" dirty="0"/>
              <a:t> </a:t>
            </a:r>
            <a:r>
              <a:rPr lang="en-US" dirty="0" err="1"/>
              <a:t>acurateţea</a:t>
            </a:r>
            <a:r>
              <a:rPr lang="en-US" dirty="0"/>
              <a:t> </a:t>
            </a:r>
            <a:r>
              <a:rPr lang="en-US" dirty="0" err="1"/>
              <a:t>şi</a:t>
            </a:r>
            <a:r>
              <a:rPr lang="en-US" dirty="0"/>
              <a:t> </a:t>
            </a:r>
            <a:r>
              <a:rPr lang="en-US" dirty="0" err="1"/>
              <a:t>conformitatea</a:t>
            </a:r>
            <a:r>
              <a:rPr lang="en-US" dirty="0"/>
              <a:t> cu </a:t>
            </a:r>
            <a:r>
              <a:rPr lang="en-US" dirty="0" err="1"/>
              <a:t>standardele</a:t>
            </a:r>
            <a:r>
              <a:rPr lang="en-US" dirty="0"/>
              <a:t> </a:t>
            </a:r>
            <a:r>
              <a:rPr lang="en-US" dirty="0" err="1"/>
              <a:t>şi</a:t>
            </a:r>
            <a:r>
              <a:rPr lang="en-US" dirty="0"/>
              <a:t> </a:t>
            </a:r>
            <a:r>
              <a:rPr lang="en-US" dirty="0" err="1"/>
              <a:t>procedurile</a:t>
            </a:r>
            <a:r>
              <a:rPr lang="en-US" dirty="0"/>
              <a:t> </a:t>
            </a:r>
            <a:r>
              <a:rPr lang="en-US" dirty="0" err="1"/>
              <a:t>contabile</a:t>
            </a:r>
            <a:r>
              <a:rPr lang="en-US" dirty="0"/>
              <a:t> </a:t>
            </a:r>
            <a:r>
              <a:rPr lang="en-US" dirty="0" err="1"/>
              <a:t>stabilite</a:t>
            </a:r>
            <a:r>
              <a:rPr lang="en-US" dirty="0"/>
              <a:t>. </a:t>
            </a:r>
          </a:p>
          <a:p>
            <a:r>
              <a:rPr lang="en-US" dirty="0"/>
              <a:t>241101 </a:t>
            </a:r>
            <a:r>
              <a:rPr lang="en-US" dirty="0" err="1"/>
              <a:t>controlor</a:t>
            </a:r>
            <a:r>
              <a:rPr lang="en-US" dirty="0"/>
              <a:t> </a:t>
            </a:r>
            <a:r>
              <a:rPr lang="en-US" dirty="0" err="1"/>
              <a:t>tezaur</a:t>
            </a:r>
            <a:r>
              <a:rPr lang="en-US" dirty="0"/>
              <a:t> </a:t>
            </a:r>
          </a:p>
          <a:p>
            <a:r>
              <a:rPr lang="en-US" dirty="0"/>
              <a:t>241102 expert </a:t>
            </a:r>
            <a:r>
              <a:rPr lang="en-US" dirty="0" err="1"/>
              <a:t>contabil-verificator</a:t>
            </a:r>
            <a:r>
              <a:rPr lang="en-US" dirty="0"/>
              <a:t> </a:t>
            </a:r>
          </a:p>
          <a:p>
            <a:r>
              <a:rPr lang="en-US" dirty="0"/>
              <a:t>241103 </a:t>
            </a:r>
            <a:r>
              <a:rPr lang="en-US" dirty="0" err="1"/>
              <a:t>revizor</a:t>
            </a:r>
            <a:r>
              <a:rPr lang="en-US" dirty="0"/>
              <a:t> </a:t>
            </a:r>
            <a:r>
              <a:rPr lang="en-US" dirty="0" err="1"/>
              <a:t>contabil</a:t>
            </a:r>
            <a:r>
              <a:rPr lang="en-US" dirty="0"/>
              <a:t> </a:t>
            </a:r>
          </a:p>
          <a:p>
            <a:r>
              <a:rPr lang="en-US" dirty="0"/>
              <a:t>241104 referent de </a:t>
            </a:r>
            <a:r>
              <a:rPr lang="en-US" dirty="0" err="1"/>
              <a:t>specialitate</a:t>
            </a:r>
            <a:r>
              <a:rPr lang="en-US" dirty="0"/>
              <a:t> </a:t>
            </a:r>
            <a:r>
              <a:rPr lang="en-US" dirty="0" err="1"/>
              <a:t>financiar-contabilitate</a:t>
            </a:r>
            <a:r>
              <a:rPr lang="en-US" dirty="0"/>
              <a:t> </a:t>
            </a:r>
          </a:p>
          <a:p>
            <a:r>
              <a:rPr lang="en-US" dirty="0"/>
              <a:t>241105 auditor intern </a:t>
            </a:r>
          </a:p>
          <a:p>
            <a:r>
              <a:rPr lang="en-US" dirty="0"/>
              <a:t>241106 </a:t>
            </a:r>
            <a:r>
              <a:rPr lang="en-US" dirty="0" err="1"/>
              <a:t>controlor</a:t>
            </a:r>
            <a:r>
              <a:rPr lang="en-US" dirty="0"/>
              <a:t> de </a:t>
            </a:r>
            <a:r>
              <a:rPr lang="en-US" dirty="0" err="1"/>
              <a:t>gestiune</a:t>
            </a:r>
            <a:r>
              <a:rPr lang="en-US" dirty="0"/>
              <a:t> </a:t>
            </a:r>
          </a:p>
          <a:p>
            <a:r>
              <a:rPr lang="en-US" dirty="0"/>
              <a:t>241107 auditor </a:t>
            </a:r>
            <a:r>
              <a:rPr lang="en-US" dirty="0" err="1"/>
              <a:t>financiar</a:t>
            </a:r>
            <a:r>
              <a:rPr lang="en-US" dirty="0"/>
              <a:t> </a:t>
            </a:r>
          </a:p>
          <a:p>
            <a:r>
              <a:rPr lang="en-US" dirty="0" smtClean="0"/>
              <a:t> </a:t>
            </a:r>
            <a:r>
              <a:rPr lang="it-IT" dirty="0"/>
              <a:t>2412 </a:t>
            </a:r>
            <a:r>
              <a:rPr lang="it-IT" dirty="0" err="1"/>
              <a:t>Specialişti</a:t>
            </a:r>
            <a:r>
              <a:rPr lang="it-IT" dirty="0"/>
              <a:t> </a:t>
            </a:r>
            <a:r>
              <a:rPr lang="it-IT" dirty="0" err="1"/>
              <a:t>consultanţi</a:t>
            </a:r>
            <a:r>
              <a:rPr lang="it-IT" dirty="0"/>
              <a:t> </a:t>
            </a:r>
            <a:r>
              <a:rPr lang="it-IT" dirty="0" err="1"/>
              <a:t>în</a:t>
            </a:r>
            <a:r>
              <a:rPr lang="it-IT" dirty="0"/>
              <a:t> </a:t>
            </a:r>
            <a:r>
              <a:rPr lang="it-IT" dirty="0" err="1"/>
              <a:t>domeniul</a:t>
            </a:r>
            <a:r>
              <a:rPr lang="it-IT" dirty="0"/>
              <a:t> </a:t>
            </a:r>
            <a:r>
              <a:rPr lang="it-IT" dirty="0" err="1"/>
              <a:t>financiar</a:t>
            </a:r>
            <a:r>
              <a:rPr lang="it-IT" dirty="0"/>
              <a:t> </a:t>
            </a:r>
            <a:r>
              <a:rPr lang="it-IT" dirty="0" err="1"/>
              <a:t>şi</a:t>
            </a:r>
            <a:r>
              <a:rPr lang="it-IT" dirty="0"/>
              <a:t> al </a:t>
            </a:r>
            <a:r>
              <a:rPr lang="it-IT" dirty="0" err="1"/>
              <a:t>investiţiilor</a:t>
            </a:r>
            <a:r>
              <a:rPr lang="it-IT" dirty="0"/>
              <a:t> </a:t>
            </a:r>
          </a:p>
          <a:p>
            <a:r>
              <a:rPr lang="en-US" dirty="0" err="1"/>
              <a:t>Specialiştii</a:t>
            </a:r>
            <a:r>
              <a:rPr lang="en-US" dirty="0"/>
              <a:t> </a:t>
            </a:r>
            <a:r>
              <a:rPr lang="en-US" dirty="0" err="1"/>
              <a:t>consultanţi</a:t>
            </a:r>
            <a:r>
              <a:rPr lang="en-US" dirty="0"/>
              <a:t> din </a:t>
            </a:r>
            <a:r>
              <a:rPr lang="en-US" dirty="0" err="1"/>
              <a:t>domeniul</a:t>
            </a:r>
            <a:r>
              <a:rPr lang="en-US" dirty="0"/>
              <a:t> </a:t>
            </a:r>
            <a:r>
              <a:rPr lang="en-US" dirty="0" err="1"/>
              <a:t>financiar</a:t>
            </a:r>
            <a:r>
              <a:rPr lang="en-US" dirty="0"/>
              <a:t> </a:t>
            </a:r>
            <a:r>
              <a:rPr lang="en-US" dirty="0" err="1"/>
              <a:t>şi</a:t>
            </a:r>
            <a:r>
              <a:rPr lang="en-US" dirty="0"/>
              <a:t> al </a:t>
            </a:r>
            <a:r>
              <a:rPr lang="en-US" dirty="0" err="1"/>
              <a:t>investiţiilor</a:t>
            </a:r>
            <a:r>
              <a:rPr lang="en-US" dirty="0"/>
              <a:t> </a:t>
            </a:r>
            <a:r>
              <a:rPr lang="en-US" dirty="0" err="1"/>
              <a:t>dezvoltă</a:t>
            </a:r>
            <a:r>
              <a:rPr lang="en-US" dirty="0"/>
              <a:t> </a:t>
            </a:r>
            <a:r>
              <a:rPr lang="en-US" dirty="0" err="1"/>
              <a:t>planuri</a:t>
            </a:r>
            <a:r>
              <a:rPr lang="en-US" dirty="0"/>
              <a:t> </a:t>
            </a:r>
            <a:r>
              <a:rPr lang="en-US" dirty="0" err="1"/>
              <a:t>financiare</a:t>
            </a:r>
            <a:r>
              <a:rPr lang="en-US" dirty="0"/>
              <a:t> </a:t>
            </a:r>
            <a:r>
              <a:rPr lang="en-US" dirty="0" err="1"/>
              <a:t>pentru</a:t>
            </a:r>
            <a:r>
              <a:rPr lang="en-US" dirty="0"/>
              <a:t> </a:t>
            </a:r>
            <a:r>
              <a:rPr lang="en-US" dirty="0" err="1"/>
              <a:t>persoane</a:t>
            </a:r>
            <a:r>
              <a:rPr lang="en-US" dirty="0"/>
              <a:t> </a:t>
            </a:r>
            <a:r>
              <a:rPr lang="en-US" dirty="0" err="1"/>
              <a:t>fizice</a:t>
            </a:r>
            <a:r>
              <a:rPr lang="en-US" dirty="0"/>
              <a:t> </a:t>
            </a:r>
            <a:r>
              <a:rPr lang="en-US" dirty="0" err="1"/>
              <a:t>şi</a:t>
            </a:r>
            <a:r>
              <a:rPr lang="en-US" dirty="0"/>
              <a:t> </a:t>
            </a:r>
            <a:r>
              <a:rPr lang="en-US" dirty="0" err="1"/>
              <a:t>organizaţii</a:t>
            </a:r>
            <a:r>
              <a:rPr lang="en-US" dirty="0"/>
              <a:t>, </a:t>
            </a:r>
            <a:r>
              <a:rPr lang="en-US" dirty="0" err="1"/>
              <a:t>investesc</a:t>
            </a:r>
            <a:r>
              <a:rPr lang="en-US" dirty="0"/>
              <a:t> </a:t>
            </a:r>
            <a:r>
              <a:rPr lang="en-US" dirty="0" err="1"/>
              <a:t>şi</a:t>
            </a:r>
            <a:r>
              <a:rPr lang="en-US" dirty="0"/>
              <a:t> </a:t>
            </a:r>
            <a:r>
              <a:rPr lang="en-US" dirty="0" err="1"/>
              <a:t>administrează</a:t>
            </a:r>
            <a:r>
              <a:rPr lang="en-US" dirty="0"/>
              <a:t> </a:t>
            </a:r>
            <a:r>
              <a:rPr lang="en-US" dirty="0" err="1"/>
              <a:t>fonduri</a:t>
            </a:r>
            <a:r>
              <a:rPr lang="en-US" dirty="0"/>
              <a:t> </a:t>
            </a:r>
            <a:r>
              <a:rPr lang="en-US" dirty="0" err="1"/>
              <a:t>în</a:t>
            </a:r>
            <a:r>
              <a:rPr lang="en-US" dirty="0"/>
              <a:t> </a:t>
            </a:r>
            <a:r>
              <a:rPr lang="en-US" dirty="0" err="1"/>
              <a:t>numele</a:t>
            </a:r>
            <a:r>
              <a:rPr lang="en-US" dirty="0"/>
              <a:t> </a:t>
            </a:r>
            <a:r>
              <a:rPr lang="en-US" dirty="0" err="1"/>
              <a:t>acestora</a:t>
            </a:r>
            <a:r>
              <a:rPr lang="en-US" dirty="0"/>
              <a:t>. </a:t>
            </a:r>
          </a:p>
          <a:p>
            <a:r>
              <a:rPr lang="en-US" dirty="0"/>
              <a:t>241201 </a:t>
            </a:r>
            <a:r>
              <a:rPr lang="en-US" dirty="0" err="1"/>
              <a:t>cenzor</a:t>
            </a:r>
            <a:r>
              <a:rPr lang="en-US" dirty="0"/>
              <a:t> </a:t>
            </a:r>
          </a:p>
        </p:txBody>
      </p:sp>
      <p:sp>
        <p:nvSpPr>
          <p:cNvPr id="4" name="Slide Number Placeholder 3"/>
          <p:cNvSpPr>
            <a:spLocks noGrp="1"/>
          </p:cNvSpPr>
          <p:nvPr>
            <p:ph type="sldNum" sz="quarter" idx="12"/>
          </p:nvPr>
        </p:nvSpPr>
        <p:spPr/>
        <p:txBody>
          <a:bodyPr/>
          <a:lstStyle/>
          <a:p>
            <a:fld id="{C69E05A2-079F-4246-8356-D956496D44E4}" type="slidenum">
              <a:rPr lang="en-US" smtClean="0"/>
              <a:t>104</a:t>
            </a:fld>
            <a:endParaRPr lang="en-US"/>
          </a:p>
        </p:txBody>
      </p:sp>
    </p:spTree>
    <p:extLst>
      <p:ext uri="{BB962C8B-B14F-4D97-AF65-F5344CB8AC3E}">
        <p14:creationId xmlns:p14="http://schemas.microsoft.com/office/powerpoint/2010/main" val="2372210482"/>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4623" y="264610"/>
            <a:ext cx="8863481" cy="1320800"/>
          </a:xfrm>
        </p:spPr>
        <p:txBody>
          <a:bodyPr>
            <a:normAutofit/>
          </a:bodyPr>
          <a:lstStyle/>
          <a:p>
            <a:r>
              <a:rPr lang="ro-RO" sz="2800" dirty="0" smtClean="0"/>
              <a:t>EXEMPLUL</a:t>
            </a:r>
            <a:r>
              <a:rPr lang="en-US" sz="2800" dirty="0" smtClean="0"/>
              <a:t> 3</a:t>
            </a:r>
            <a:r>
              <a:rPr lang="ro-RO" sz="2800" dirty="0" smtClean="0"/>
              <a:t> </a:t>
            </a:r>
            <a:r>
              <a:rPr lang="ro-RO" sz="2800" dirty="0"/>
              <a:t>– </a:t>
            </a:r>
            <a:r>
              <a:rPr lang="en-US" sz="2800" dirty="0"/>
              <a:t>International Standard Classification of Education</a:t>
            </a:r>
            <a:r>
              <a:rPr lang="ro-RO" sz="2800" dirty="0"/>
              <a:t> (ISCED)</a:t>
            </a:r>
            <a:endParaRPr lang="en-US" sz="2800" dirty="0"/>
          </a:p>
        </p:txBody>
      </p:sp>
      <p:sp>
        <p:nvSpPr>
          <p:cNvPr id="4" name="Content Placeholder 3"/>
          <p:cNvSpPr>
            <a:spLocks noGrp="1"/>
          </p:cNvSpPr>
          <p:nvPr>
            <p:ph sz="half" idx="2"/>
          </p:nvPr>
        </p:nvSpPr>
        <p:spPr>
          <a:xfrm>
            <a:off x="5356595" y="1842876"/>
            <a:ext cx="4034237" cy="4723457"/>
          </a:xfrm>
        </p:spPr>
        <p:txBody>
          <a:bodyPr>
            <a:normAutofit/>
          </a:bodyPr>
          <a:lstStyle/>
          <a:p>
            <a:pPr algn="just"/>
            <a:r>
              <a:rPr lang="ro-RO" sz="1400" dirty="0" smtClean="0"/>
              <a:t>A </a:t>
            </a:r>
            <a:r>
              <a:rPr lang="en-US" sz="1400" dirty="0" err="1" smtClean="0"/>
              <a:t>fost</a:t>
            </a:r>
            <a:r>
              <a:rPr lang="en-US" sz="1400" dirty="0" smtClean="0"/>
              <a:t> </a:t>
            </a:r>
            <a:r>
              <a:rPr lang="en-US" sz="1400" dirty="0" err="1"/>
              <a:t>elaborată</a:t>
            </a:r>
            <a:r>
              <a:rPr lang="en-US" sz="1400" dirty="0"/>
              <a:t> de UNESCO </a:t>
            </a:r>
            <a:r>
              <a:rPr lang="en-US" sz="1400" dirty="0" err="1"/>
              <a:t>pentru</a:t>
            </a:r>
            <a:r>
              <a:rPr lang="en-US" sz="1400" dirty="0"/>
              <a:t> a </a:t>
            </a:r>
            <a:r>
              <a:rPr lang="en-US" sz="1400" dirty="0" err="1"/>
              <a:t>facilita</a:t>
            </a:r>
            <a:r>
              <a:rPr lang="en-US" sz="1400" dirty="0"/>
              <a:t> </a:t>
            </a:r>
            <a:r>
              <a:rPr lang="en-US" sz="1400" dirty="0" err="1"/>
              <a:t>compararea</a:t>
            </a:r>
            <a:r>
              <a:rPr lang="en-US" sz="1400" dirty="0"/>
              <a:t> </a:t>
            </a:r>
            <a:r>
              <a:rPr lang="en-US" sz="1400" dirty="0" err="1"/>
              <a:t>statisticilor</a:t>
            </a:r>
            <a:r>
              <a:rPr lang="en-US" sz="1400" dirty="0"/>
              <a:t> </a:t>
            </a:r>
            <a:r>
              <a:rPr lang="en-US" sz="1400" dirty="0" err="1"/>
              <a:t>și</a:t>
            </a:r>
            <a:r>
              <a:rPr lang="en-US" sz="1400" dirty="0"/>
              <a:t> </a:t>
            </a:r>
            <a:r>
              <a:rPr lang="en-US" sz="1400" dirty="0" err="1"/>
              <a:t>indicatorilor</a:t>
            </a:r>
            <a:r>
              <a:rPr lang="en-US" sz="1400" dirty="0"/>
              <a:t> </a:t>
            </a:r>
            <a:r>
              <a:rPr lang="en-US" sz="1400" dirty="0" err="1"/>
              <a:t>naționali</a:t>
            </a:r>
            <a:r>
              <a:rPr lang="en-US" sz="1400" dirty="0"/>
              <a:t> </a:t>
            </a:r>
            <a:r>
              <a:rPr lang="en-US" sz="1400" dirty="0" err="1"/>
              <a:t>privind</a:t>
            </a:r>
            <a:r>
              <a:rPr lang="en-US" sz="1400" dirty="0"/>
              <a:t> </a:t>
            </a:r>
            <a:r>
              <a:rPr lang="en-US" sz="1400" dirty="0" err="1" smtClean="0">
                <a:solidFill>
                  <a:srgbClr val="FF0000"/>
                </a:solidFill>
              </a:rPr>
              <a:t>educația</a:t>
            </a:r>
            <a:r>
              <a:rPr lang="en-US" sz="1400" dirty="0" smtClean="0"/>
              <a:t> </a:t>
            </a:r>
            <a:r>
              <a:rPr lang="en-US" sz="1400" dirty="0" err="1"/>
              <a:t>pe</a:t>
            </a:r>
            <a:r>
              <a:rPr lang="en-US" sz="1400" dirty="0"/>
              <a:t> </a:t>
            </a:r>
            <a:r>
              <a:rPr lang="en-US" sz="1400" dirty="0" err="1"/>
              <a:t>baza</a:t>
            </a:r>
            <a:r>
              <a:rPr lang="en-US" sz="1400" dirty="0"/>
              <a:t> </a:t>
            </a:r>
            <a:r>
              <a:rPr lang="en-US" sz="1400" dirty="0" err="1"/>
              <a:t>unor</a:t>
            </a:r>
            <a:r>
              <a:rPr lang="en-US" sz="1400" dirty="0"/>
              <a:t> </a:t>
            </a:r>
            <a:r>
              <a:rPr lang="en-US" sz="1400" dirty="0" err="1"/>
              <a:t>metode</a:t>
            </a:r>
            <a:r>
              <a:rPr lang="en-US" sz="1400" dirty="0"/>
              <a:t> </a:t>
            </a:r>
            <a:r>
              <a:rPr lang="en-US" sz="1400" dirty="0" err="1"/>
              <a:t>și</a:t>
            </a:r>
            <a:r>
              <a:rPr lang="en-US" sz="1400" dirty="0"/>
              <a:t> </a:t>
            </a:r>
            <a:r>
              <a:rPr lang="en-US" sz="1400" dirty="0" err="1"/>
              <a:t>definiții</a:t>
            </a:r>
            <a:r>
              <a:rPr lang="en-US" sz="1400" dirty="0"/>
              <a:t> </a:t>
            </a:r>
            <a:r>
              <a:rPr lang="en-US" sz="1400" dirty="0" err="1"/>
              <a:t>convenite</a:t>
            </a:r>
            <a:r>
              <a:rPr lang="en-US" sz="1400" dirty="0"/>
              <a:t> la </a:t>
            </a:r>
            <a:r>
              <a:rPr lang="en-US" sz="1400" dirty="0" err="1"/>
              <a:t>nivel</a:t>
            </a:r>
            <a:r>
              <a:rPr lang="en-US" sz="1400" dirty="0"/>
              <a:t> </a:t>
            </a:r>
            <a:r>
              <a:rPr lang="en-US" sz="1400" dirty="0" err="1"/>
              <a:t>internațional</a:t>
            </a:r>
            <a:r>
              <a:rPr lang="en-US" sz="1400" dirty="0"/>
              <a:t>. </a:t>
            </a:r>
            <a:endParaRPr lang="ro-RO" sz="1400" dirty="0" smtClean="0"/>
          </a:p>
          <a:p>
            <a:pPr algn="just"/>
            <a:r>
              <a:rPr lang="en-US" sz="1400" dirty="0"/>
              <a:t>Periodic </a:t>
            </a:r>
            <a:r>
              <a:rPr lang="en-US" sz="1400" dirty="0" err="1"/>
              <a:t>cadrul</a:t>
            </a:r>
            <a:r>
              <a:rPr lang="en-US" sz="1400" dirty="0"/>
              <a:t> </a:t>
            </a:r>
            <a:r>
              <a:rPr lang="en-US" sz="1400" dirty="0" err="1"/>
              <a:t>este</a:t>
            </a:r>
            <a:r>
              <a:rPr lang="en-US" sz="1400" dirty="0"/>
              <a:t> </a:t>
            </a:r>
            <a:r>
              <a:rPr lang="en-US" sz="1400" dirty="0" err="1"/>
              <a:t>actualizat</a:t>
            </a:r>
            <a:r>
              <a:rPr lang="en-US" sz="1400" dirty="0"/>
              <a:t> </a:t>
            </a:r>
            <a:r>
              <a:rPr lang="en-US" sz="1400" dirty="0" err="1"/>
              <a:t>pentru</a:t>
            </a:r>
            <a:r>
              <a:rPr lang="en-US" sz="1400" dirty="0"/>
              <a:t> a </a:t>
            </a:r>
            <a:r>
              <a:rPr lang="en-US" sz="1400" dirty="0" err="1"/>
              <a:t>prinde</a:t>
            </a:r>
            <a:r>
              <a:rPr lang="en-US" sz="1400" dirty="0"/>
              <a:t> </a:t>
            </a:r>
            <a:r>
              <a:rPr lang="en-US" sz="1400" dirty="0" err="1"/>
              <a:t>mai</a:t>
            </a:r>
            <a:r>
              <a:rPr lang="en-US" sz="1400" dirty="0"/>
              <a:t> bine </a:t>
            </a:r>
            <a:r>
              <a:rPr lang="en-US" sz="1400" dirty="0" err="1"/>
              <a:t>evoluţiile</a:t>
            </a:r>
            <a:r>
              <a:rPr lang="en-US" sz="1400" dirty="0"/>
              <a:t> </a:t>
            </a:r>
            <a:r>
              <a:rPr lang="en-US" sz="1400" dirty="0" err="1"/>
              <a:t>înregistrate</a:t>
            </a:r>
            <a:r>
              <a:rPr lang="en-US" sz="1400" dirty="0"/>
              <a:t> de </a:t>
            </a:r>
            <a:r>
              <a:rPr lang="en-US" sz="1400" dirty="0" err="1"/>
              <a:t>sistemele</a:t>
            </a:r>
            <a:r>
              <a:rPr lang="en-US" sz="1400" dirty="0"/>
              <a:t> de </a:t>
            </a:r>
            <a:r>
              <a:rPr lang="en-US" sz="1400" dirty="0" err="1"/>
              <a:t>educaţie</a:t>
            </a:r>
            <a:r>
              <a:rPr lang="en-US" sz="1400" dirty="0"/>
              <a:t> din </a:t>
            </a:r>
            <a:r>
              <a:rPr lang="en-US" sz="1400" dirty="0" err="1"/>
              <a:t>întreaga</a:t>
            </a:r>
            <a:r>
              <a:rPr lang="en-US" sz="1400" dirty="0"/>
              <a:t> </a:t>
            </a:r>
            <a:r>
              <a:rPr lang="en-US" sz="1400" dirty="0" err="1"/>
              <a:t>lume</a:t>
            </a:r>
            <a:r>
              <a:rPr lang="en-US" sz="1400" dirty="0"/>
              <a:t>.</a:t>
            </a:r>
            <a:r>
              <a:rPr lang="ro-RO" sz="1400" dirty="0"/>
              <a:t> </a:t>
            </a:r>
            <a:endParaRPr lang="ro-RO" sz="1400" dirty="0" smtClean="0"/>
          </a:p>
          <a:p>
            <a:pPr lvl="1"/>
            <a:r>
              <a:rPr lang="ro-RO" sz="1200" dirty="0" smtClean="0"/>
              <a:t>Ultima </a:t>
            </a:r>
            <a:r>
              <a:rPr lang="ro-RO" sz="1200" dirty="0"/>
              <a:t>actualizare – 2013. </a:t>
            </a:r>
            <a:endParaRPr lang="ro-RO" sz="1200" dirty="0" smtClean="0"/>
          </a:p>
          <a:p>
            <a:r>
              <a:rPr lang="ro-RO" sz="1400" dirty="0"/>
              <a:t>Structură ierarhizată </a:t>
            </a:r>
            <a:r>
              <a:rPr lang="ro-RO" sz="1400" dirty="0" smtClean="0"/>
              <a:t>arborescentă: </a:t>
            </a:r>
            <a:endParaRPr lang="ro-RO" sz="1400" dirty="0"/>
          </a:p>
          <a:p>
            <a:pPr lvl="1"/>
            <a:r>
              <a:rPr lang="ro-RO" sz="1200" dirty="0" smtClean="0"/>
              <a:t>Domeniu larg (2 cifre)</a:t>
            </a:r>
            <a:endParaRPr lang="ro-RO" sz="1200" dirty="0"/>
          </a:p>
          <a:p>
            <a:pPr lvl="1"/>
            <a:r>
              <a:rPr lang="ro-RO" sz="1200" dirty="0" smtClean="0"/>
              <a:t>Domeniu restrâns (3 cifre)</a:t>
            </a:r>
            <a:endParaRPr lang="ro-RO" sz="1200" dirty="0"/>
          </a:p>
          <a:p>
            <a:pPr lvl="1"/>
            <a:r>
              <a:rPr lang="ro-RO" sz="1200" dirty="0" smtClean="0"/>
              <a:t>Domeniu detaliat (4 cifre</a:t>
            </a:r>
            <a:r>
              <a:rPr lang="en-US" sz="1200" dirty="0" smtClean="0"/>
              <a:t>/la </a:t>
            </a:r>
            <a:r>
              <a:rPr lang="en-US" sz="1200" dirty="0" err="1" smtClean="0"/>
              <a:t>noi</a:t>
            </a:r>
            <a:r>
              <a:rPr lang="en-US" sz="1200" dirty="0" smtClean="0"/>
              <a:t> </a:t>
            </a:r>
            <a:r>
              <a:rPr lang="en-US" sz="1200" dirty="0" err="1" smtClean="0"/>
              <a:t>ramura</a:t>
            </a:r>
            <a:r>
              <a:rPr lang="en-US" sz="1200" dirty="0" smtClean="0"/>
              <a:t> de </a:t>
            </a:r>
            <a:r>
              <a:rPr lang="ro-RO" sz="1200" dirty="0" smtClean="0"/>
              <a:t>ș</a:t>
            </a:r>
            <a:r>
              <a:rPr lang="en-US" sz="1200" dirty="0" err="1" smtClean="0"/>
              <a:t>tiin</a:t>
            </a:r>
            <a:r>
              <a:rPr lang="ro-RO" sz="1200" dirty="0" smtClean="0"/>
              <a:t>ț</a:t>
            </a:r>
            <a:r>
              <a:rPr lang="en-US" sz="1200" dirty="0" smtClean="0"/>
              <a:t>e </a:t>
            </a:r>
            <a:r>
              <a:rPr lang="ro-RO" sz="1200" dirty="0" smtClean="0"/>
              <a:t>)</a:t>
            </a:r>
            <a:endParaRPr lang="en-US" sz="1200" dirty="0" smtClean="0"/>
          </a:p>
          <a:p>
            <a:pPr lvl="1"/>
            <a:r>
              <a:rPr lang="en-US" sz="1200" dirty="0" err="1" smtClean="0"/>
              <a:t>Specializ</a:t>
            </a:r>
            <a:r>
              <a:rPr lang="ro-RO" sz="1200" dirty="0" smtClean="0"/>
              <a:t>ă</a:t>
            </a:r>
            <a:r>
              <a:rPr lang="en-US" sz="1200" dirty="0" smtClean="0"/>
              <a:t>rile (</a:t>
            </a:r>
            <a:r>
              <a:rPr lang="en-US" sz="1200" dirty="0" err="1" smtClean="0"/>
              <a:t>codate</a:t>
            </a:r>
            <a:r>
              <a:rPr lang="en-US" sz="1200" dirty="0" smtClean="0"/>
              <a:t> </a:t>
            </a:r>
            <a:r>
              <a:rPr lang="en-US" sz="1200" dirty="0" err="1" smtClean="0"/>
              <a:t>pe</a:t>
            </a:r>
            <a:r>
              <a:rPr lang="en-US" sz="1200" dirty="0" smtClean="0"/>
              <a:t> </a:t>
            </a:r>
            <a:r>
              <a:rPr lang="en-US" sz="1200" dirty="0" err="1" smtClean="0"/>
              <a:t>universitate</a:t>
            </a:r>
            <a:r>
              <a:rPr lang="en-US" sz="1200" dirty="0" smtClean="0"/>
              <a:t>)</a:t>
            </a:r>
            <a:endParaRPr lang="ro-RO" sz="1200" dirty="0"/>
          </a:p>
          <a:p>
            <a:endParaRPr lang="ro-RO" sz="1400" dirty="0"/>
          </a:p>
          <a:p>
            <a:endParaRPr lang="en-US" sz="1400" dirty="0"/>
          </a:p>
        </p:txBody>
      </p:sp>
      <p:sp>
        <p:nvSpPr>
          <p:cNvPr id="5" name="Slide Number Placeholder 4"/>
          <p:cNvSpPr>
            <a:spLocks noGrp="1"/>
          </p:cNvSpPr>
          <p:nvPr>
            <p:ph type="sldNum" sz="quarter" idx="12"/>
          </p:nvPr>
        </p:nvSpPr>
        <p:spPr/>
        <p:txBody>
          <a:bodyPr/>
          <a:lstStyle/>
          <a:p>
            <a:fld id="{9E50D555-AD09-4184-8F27-884809BFB095}" type="slidenum">
              <a:rPr lang="en-US" smtClean="0"/>
              <a:pPr/>
              <a:t>105</a:t>
            </a:fld>
            <a:endParaRPr lang="en-US"/>
          </a:p>
        </p:txBody>
      </p:sp>
      <p:grpSp>
        <p:nvGrpSpPr>
          <p:cNvPr id="9" name="Group 8"/>
          <p:cNvGrpSpPr/>
          <p:nvPr/>
        </p:nvGrpSpPr>
        <p:grpSpPr>
          <a:xfrm>
            <a:off x="414623" y="2043981"/>
            <a:ext cx="4520096" cy="3225800"/>
            <a:chOff x="838751" y="2761759"/>
            <a:chExt cx="4520096" cy="2385405"/>
          </a:xfrm>
        </p:grpSpPr>
        <p:sp>
          <p:nvSpPr>
            <p:cNvPr id="10" name="Freeform 9"/>
            <p:cNvSpPr/>
            <p:nvPr/>
          </p:nvSpPr>
          <p:spPr>
            <a:xfrm>
              <a:off x="4348840" y="3879127"/>
              <a:ext cx="91440" cy="151875"/>
            </a:xfrm>
            <a:custGeom>
              <a:avLst/>
              <a:gdLst/>
              <a:ahLst/>
              <a:cxnLst/>
              <a:rect l="0" t="0" r="0" b="0"/>
              <a:pathLst>
                <a:path>
                  <a:moveTo>
                    <a:pt x="45720" y="0"/>
                  </a:moveTo>
                  <a:lnTo>
                    <a:pt x="45720" y="151875"/>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1" name="Freeform 10"/>
            <p:cNvSpPr/>
            <p:nvPr/>
          </p:nvSpPr>
          <p:spPr>
            <a:xfrm>
              <a:off x="3400139" y="3245108"/>
              <a:ext cx="994421" cy="151875"/>
            </a:xfrm>
            <a:custGeom>
              <a:avLst/>
              <a:gdLst/>
              <a:ahLst/>
              <a:cxnLst/>
              <a:rect l="0" t="0" r="0" b="0"/>
              <a:pathLst>
                <a:path>
                  <a:moveTo>
                    <a:pt x="0" y="0"/>
                  </a:moveTo>
                  <a:lnTo>
                    <a:pt x="0" y="76540"/>
                  </a:lnTo>
                  <a:lnTo>
                    <a:pt x="994421" y="76540"/>
                  </a:lnTo>
                  <a:lnTo>
                    <a:pt x="994421" y="151875"/>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2" name="Freeform 11"/>
            <p:cNvSpPr/>
            <p:nvPr/>
          </p:nvSpPr>
          <p:spPr>
            <a:xfrm>
              <a:off x="2405718" y="3879127"/>
              <a:ext cx="662947" cy="151875"/>
            </a:xfrm>
            <a:custGeom>
              <a:avLst/>
              <a:gdLst/>
              <a:ahLst/>
              <a:cxnLst/>
              <a:rect l="0" t="0" r="0" b="0"/>
              <a:pathLst>
                <a:path>
                  <a:moveTo>
                    <a:pt x="0" y="0"/>
                  </a:moveTo>
                  <a:lnTo>
                    <a:pt x="0" y="76540"/>
                  </a:lnTo>
                  <a:lnTo>
                    <a:pt x="662947" y="76540"/>
                  </a:lnTo>
                  <a:lnTo>
                    <a:pt x="662947" y="151875"/>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3" name="Freeform 12"/>
            <p:cNvSpPr/>
            <p:nvPr/>
          </p:nvSpPr>
          <p:spPr>
            <a:xfrm>
              <a:off x="1742771" y="4513146"/>
              <a:ext cx="662947" cy="151875"/>
            </a:xfrm>
            <a:custGeom>
              <a:avLst/>
              <a:gdLst/>
              <a:ahLst/>
              <a:cxnLst/>
              <a:rect l="0" t="0" r="0" b="0"/>
              <a:pathLst>
                <a:path>
                  <a:moveTo>
                    <a:pt x="0" y="0"/>
                  </a:moveTo>
                  <a:lnTo>
                    <a:pt x="0" y="76540"/>
                  </a:lnTo>
                  <a:lnTo>
                    <a:pt x="662947" y="76540"/>
                  </a:lnTo>
                  <a:lnTo>
                    <a:pt x="662947" y="151875"/>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4" name="Freeform 13"/>
            <p:cNvSpPr/>
            <p:nvPr/>
          </p:nvSpPr>
          <p:spPr>
            <a:xfrm>
              <a:off x="1079823" y="4513146"/>
              <a:ext cx="662947" cy="151875"/>
            </a:xfrm>
            <a:custGeom>
              <a:avLst/>
              <a:gdLst/>
              <a:ahLst/>
              <a:cxnLst/>
              <a:rect l="0" t="0" r="0" b="0"/>
              <a:pathLst>
                <a:path>
                  <a:moveTo>
                    <a:pt x="662947" y="0"/>
                  </a:moveTo>
                  <a:lnTo>
                    <a:pt x="662947" y="76540"/>
                  </a:lnTo>
                  <a:lnTo>
                    <a:pt x="0" y="76540"/>
                  </a:lnTo>
                  <a:lnTo>
                    <a:pt x="0" y="151875"/>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5" name="Freeform 14"/>
            <p:cNvSpPr/>
            <p:nvPr/>
          </p:nvSpPr>
          <p:spPr>
            <a:xfrm>
              <a:off x="1742771" y="3879127"/>
              <a:ext cx="662947" cy="151875"/>
            </a:xfrm>
            <a:custGeom>
              <a:avLst/>
              <a:gdLst/>
              <a:ahLst/>
              <a:cxnLst/>
              <a:rect l="0" t="0" r="0" b="0"/>
              <a:pathLst>
                <a:path>
                  <a:moveTo>
                    <a:pt x="662947" y="0"/>
                  </a:moveTo>
                  <a:lnTo>
                    <a:pt x="662947" y="76540"/>
                  </a:lnTo>
                  <a:lnTo>
                    <a:pt x="0" y="76540"/>
                  </a:lnTo>
                  <a:lnTo>
                    <a:pt x="0" y="151875"/>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6" name="Freeform 15"/>
            <p:cNvSpPr/>
            <p:nvPr/>
          </p:nvSpPr>
          <p:spPr>
            <a:xfrm>
              <a:off x="2405718" y="3245108"/>
              <a:ext cx="994421" cy="151875"/>
            </a:xfrm>
            <a:custGeom>
              <a:avLst/>
              <a:gdLst/>
              <a:ahLst/>
              <a:cxnLst/>
              <a:rect l="0" t="0" r="0" b="0"/>
              <a:pathLst>
                <a:path>
                  <a:moveTo>
                    <a:pt x="994421" y="0"/>
                  </a:moveTo>
                  <a:lnTo>
                    <a:pt x="994421" y="76540"/>
                  </a:lnTo>
                  <a:lnTo>
                    <a:pt x="0" y="76540"/>
                  </a:lnTo>
                  <a:lnTo>
                    <a:pt x="0" y="151875"/>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7" name="Oval 16"/>
            <p:cNvSpPr/>
            <p:nvPr/>
          </p:nvSpPr>
          <p:spPr>
            <a:xfrm>
              <a:off x="3159067" y="2762965"/>
              <a:ext cx="482143" cy="482143"/>
            </a:xfrm>
            <a:prstGeom prst="ellipse">
              <a:avLst/>
            </a:prstGeom>
            <a:solidFill>
              <a:schemeClr val="accent1">
                <a:lumMod val="5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8" name="Freeform 17"/>
            <p:cNvSpPr/>
            <p:nvPr/>
          </p:nvSpPr>
          <p:spPr>
            <a:xfrm>
              <a:off x="3641211" y="2761759"/>
              <a:ext cx="723215" cy="482143"/>
            </a:xfrm>
            <a:custGeom>
              <a:avLst/>
              <a:gdLst>
                <a:gd name="connsiteX0" fmla="*/ 0 w 723215"/>
                <a:gd name="connsiteY0" fmla="*/ 0 h 482143"/>
                <a:gd name="connsiteX1" fmla="*/ 723215 w 723215"/>
                <a:gd name="connsiteY1" fmla="*/ 0 h 482143"/>
                <a:gd name="connsiteX2" fmla="*/ 723215 w 723215"/>
                <a:gd name="connsiteY2" fmla="*/ 482143 h 482143"/>
                <a:gd name="connsiteX3" fmla="*/ 0 w 723215"/>
                <a:gd name="connsiteY3" fmla="*/ 482143 h 482143"/>
                <a:gd name="connsiteX4" fmla="*/ 0 w 723215"/>
                <a:gd name="connsiteY4" fmla="*/ 0 h 4821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3215" h="482143">
                  <a:moveTo>
                    <a:pt x="0" y="0"/>
                  </a:moveTo>
                  <a:lnTo>
                    <a:pt x="723215" y="0"/>
                  </a:lnTo>
                  <a:lnTo>
                    <a:pt x="723215" y="482143"/>
                  </a:lnTo>
                  <a:lnTo>
                    <a:pt x="0" y="48214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ro-RO" sz="1300" kern="1200" dirty="0"/>
                <a:t>ISCED</a:t>
              </a:r>
              <a:endParaRPr lang="en-US" sz="1300" kern="1200" dirty="0"/>
            </a:p>
          </p:txBody>
        </p:sp>
        <p:sp>
          <p:nvSpPr>
            <p:cNvPr id="19" name="Oval 18"/>
            <p:cNvSpPr/>
            <p:nvPr/>
          </p:nvSpPr>
          <p:spPr>
            <a:xfrm>
              <a:off x="2164646" y="3396983"/>
              <a:ext cx="482143" cy="482143"/>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0" name="Freeform 19"/>
            <p:cNvSpPr/>
            <p:nvPr/>
          </p:nvSpPr>
          <p:spPr>
            <a:xfrm>
              <a:off x="2646790" y="3395778"/>
              <a:ext cx="723215" cy="482143"/>
            </a:xfrm>
            <a:custGeom>
              <a:avLst/>
              <a:gdLst>
                <a:gd name="connsiteX0" fmla="*/ 0 w 723215"/>
                <a:gd name="connsiteY0" fmla="*/ 0 h 482143"/>
                <a:gd name="connsiteX1" fmla="*/ 723215 w 723215"/>
                <a:gd name="connsiteY1" fmla="*/ 0 h 482143"/>
                <a:gd name="connsiteX2" fmla="*/ 723215 w 723215"/>
                <a:gd name="connsiteY2" fmla="*/ 482143 h 482143"/>
                <a:gd name="connsiteX3" fmla="*/ 0 w 723215"/>
                <a:gd name="connsiteY3" fmla="*/ 482143 h 482143"/>
                <a:gd name="connsiteX4" fmla="*/ 0 w 723215"/>
                <a:gd name="connsiteY4" fmla="*/ 0 h 4821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3215" h="482143">
                  <a:moveTo>
                    <a:pt x="0" y="0"/>
                  </a:moveTo>
                  <a:lnTo>
                    <a:pt x="723215" y="0"/>
                  </a:lnTo>
                  <a:lnTo>
                    <a:pt x="723215" y="482143"/>
                  </a:lnTo>
                  <a:lnTo>
                    <a:pt x="0" y="48214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ro-RO" sz="1300" kern="1200" dirty="0" smtClean="0"/>
                <a:t>Domeniu larg (10) </a:t>
              </a:r>
              <a:endParaRPr lang="en-US" sz="1300" kern="1200" dirty="0"/>
            </a:p>
          </p:txBody>
        </p:sp>
        <p:sp>
          <p:nvSpPr>
            <p:cNvPr id="21" name="Oval 20"/>
            <p:cNvSpPr/>
            <p:nvPr/>
          </p:nvSpPr>
          <p:spPr>
            <a:xfrm>
              <a:off x="1501699" y="4031002"/>
              <a:ext cx="482143" cy="482143"/>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2" name="Freeform 21"/>
            <p:cNvSpPr/>
            <p:nvPr/>
          </p:nvSpPr>
          <p:spPr>
            <a:xfrm>
              <a:off x="1983842" y="4029797"/>
              <a:ext cx="723215" cy="482143"/>
            </a:xfrm>
            <a:custGeom>
              <a:avLst/>
              <a:gdLst>
                <a:gd name="connsiteX0" fmla="*/ 0 w 723215"/>
                <a:gd name="connsiteY0" fmla="*/ 0 h 482143"/>
                <a:gd name="connsiteX1" fmla="*/ 723215 w 723215"/>
                <a:gd name="connsiteY1" fmla="*/ 0 h 482143"/>
                <a:gd name="connsiteX2" fmla="*/ 723215 w 723215"/>
                <a:gd name="connsiteY2" fmla="*/ 482143 h 482143"/>
                <a:gd name="connsiteX3" fmla="*/ 0 w 723215"/>
                <a:gd name="connsiteY3" fmla="*/ 482143 h 482143"/>
                <a:gd name="connsiteX4" fmla="*/ 0 w 723215"/>
                <a:gd name="connsiteY4" fmla="*/ 0 h 4821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3215" h="482143">
                  <a:moveTo>
                    <a:pt x="0" y="0"/>
                  </a:moveTo>
                  <a:lnTo>
                    <a:pt x="723215" y="0"/>
                  </a:lnTo>
                  <a:lnTo>
                    <a:pt x="723215" y="482143"/>
                  </a:lnTo>
                  <a:lnTo>
                    <a:pt x="0" y="48214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ro-RO" sz="1300" kern="1200" dirty="0" smtClean="0"/>
                <a:t>Domeniu restrâns</a:t>
              </a:r>
            </a:p>
            <a:p>
              <a:pPr lvl="0" algn="l" defTabSz="577850">
                <a:lnSpc>
                  <a:spcPct val="90000"/>
                </a:lnSpc>
                <a:spcBef>
                  <a:spcPct val="0"/>
                </a:spcBef>
                <a:spcAft>
                  <a:spcPct val="35000"/>
                </a:spcAft>
              </a:pPr>
              <a:r>
                <a:rPr lang="ro-RO" sz="1300" dirty="0" smtClean="0"/>
                <a:t>(101)</a:t>
              </a:r>
              <a:endParaRPr lang="en-US" sz="1300" kern="1200" dirty="0"/>
            </a:p>
          </p:txBody>
        </p:sp>
        <p:sp>
          <p:nvSpPr>
            <p:cNvPr id="23" name="Oval 22"/>
            <p:cNvSpPr/>
            <p:nvPr/>
          </p:nvSpPr>
          <p:spPr>
            <a:xfrm>
              <a:off x="838751" y="4665021"/>
              <a:ext cx="482143" cy="482143"/>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4" name="Freeform 23"/>
            <p:cNvSpPr/>
            <p:nvPr/>
          </p:nvSpPr>
          <p:spPr>
            <a:xfrm>
              <a:off x="1320895" y="4663816"/>
              <a:ext cx="723215" cy="482143"/>
            </a:xfrm>
            <a:custGeom>
              <a:avLst/>
              <a:gdLst>
                <a:gd name="connsiteX0" fmla="*/ 0 w 723215"/>
                <a:gd name="connsiteY0" fmla="*/ 0 h 482143"/>
                <a:gd name="connsiteX1" fmla="*/ 723215 w 723215"/>
                <a:gd name="connsiteY1" fmla="*/ 0 h 482143"/>
                <a:gd name="connsiteX2" fmla="*/ 723215 w 723215"/>
                <a:gd name="connsiteY2" fmla="*/ 482143 h 482143"/>
                <a:gd name="connsiteX3" fmla="*/ 0 w 723215"/>
                <a:gd name="connsiteY3" fmla="*/ 482143 h 482143"/>
                <a:gd name="connsiteX4" fmla="*/ 0 w 723215"/>
                <a:gd name="connsiteY4" fmla="*/ 0 h 4821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3215" h="482143">
                  <a:moveTo>
                    <a:pt x="0" y="0"/>
                  </a:moveTo>
                  <a:lnTo>
                    <a:pt x="723215" y="0"/>
                  </a:lnTo>
                  <a:lnTo>
                    <a:pt x="723215" y="482143"/>
                  </a:lnTo>
                  <a:lnTo>
                    <a:pt x="0" y="48214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ro-RO" sz="1300" kern="1200" dirty="0"/>
                <a:t>Domeniu </a:t>
              </a:r>
              <a:r>
                <a:rPr lang="ro-RO" sz="1300" kern="1200" dirty="0" smtClean="0"/>
                <a:t>detaliat</a:t>
              </a:r>
            </a:p>
            <a:p>
              <a:pPr lvl="0" algn="l" defTabSz="577850">
                <a:lnSpc>
                  <a:spcPct val="90000"/>
                </a:lnSpc>
                <a:spcBef>
                  <a:spcPct val="0"/>
                </a:spcBef>
                <a:spcAft>
                  <a:spcPct val="35000"/>
                </a:spcAft>
              </a:pPr>
              <a:r>
                <a:rPr lang="ro-RO" sz="1300" dirty="0" smtClean="0"/>
                <a:t>(1011)</a:t>
              </a:r>
              <a:endParaRPr lang="en-US" sz="1300" kern="1200" dirty="0"/>
            </a:p>
          </p:txBody>
        </p:sp>
        <p:sp>
          <p:nvSpPr>
            <p:cNvPr id="25" name="Oval 24"/>
            <p:cNvSpPr/>
            <p:nvPr/>
          </p:nvSpPr>
          <p:spPr>
            <a:xfrm>
              <a:off x="2164646" y="4665021"/>
              <a:ext cx="482143" cy="482143"/>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6" name="Freeform 25"/>
            <p:cNvSpPr/>
            <p:nvPr/>
          </p:nvSpPr>
          <p:spPr>
            <a:xfrm>
              <a:off x="2646790" y="4663816"/>
              <a:ext cx="723215" cy="482143"/>
            </a:xfrm>
            <a:custGeom>
              <a:avLst/>
              <a:gdLst>
                <a:gd name="connsiteX0" fmla="*/ 0 w 723215"/>
                <a:gd name="connsiteY0" fmla="*/ 0 h 482143"/>
                <a:gd name="connsiteX1" fmla="*/ 723215 w 723215"/>
                <a:gd name="connsiteY1" fmla="*/ 0 h 482143"/>
                <a:gd name="connsiteX2" fmla="*/ 723215 w 723215"/>
                <a:gd name="connsiteY2" fmla="*/ 482143 h 482143"/>
                <a:gd name="connsiteX3" fmla="*/ 0 w 723215"/>
                <a:gd name="connsiteY3" fmla="*/ 482143 h 482143"/>
                <a:gd name="connsiteX4" fmla="*/ 0 w 723215"/>
                <a:gd name="connsiteY4" fmla="*/ 0 h 4821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3215" h="482143">
                  <a:moveTo>
                    <a:pt x="0" y="0"/>
                  </a:moveTo>
                  <a:lnTo>
                    <a:pt x="723215" y="0"/>
                  </a:lnTo>
                  <a:lnTo>
                    <a:pt x="723215" y="482143"/>
                  </a:lnTo>
                  <a:lnTo>
                    <a:pt x="0" y="48214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ro-RO" sz="1300" kern="1200" dirty="0"/>
                <a:t>Domeniu </a:t>
              </a:r>
              <a:r>
                <a:rPr lang="ro-RO" sz="1300" kern="1200" dirty="0" smtClean="0"/>
                <a:t>detaliat</a:t>
              </a:r>
            </a:p>
            <a:p>
              <a:pPr lvl="0" algn="l" defTabSz="577850">
                <a:lnSpc>
                  <a:spcPct val="90000"/>
                </a:lnSpc>
                <a:spcBef>
                  <a:spcPct val="0"/>
                </a:spcBef>
                <a:spcAft>
                  <a:spcPct val="35000"/>
                </a:spcAft>
              </a:pPr>
              <a:r>
                <a:rPr lang="ro-RO" sz="1300" dirty="0" smtClean="0"/>
                <a:t>(1015)</a:t>
              </a:r>
              <a:endParaRPr lang="en-US" sz="1300" kern="1200" dirty="0"/>
            </a:p>
          </p:txBody>
        </p:sp>
        <p:sp>
          <p:nvSpPr>
            <p:cNvPr id="27" name="Oval 26"/>
            <p:cNvSpPr/>
            <p:nvPr/>
          </p:nvSpPr>
          <p:spPr>
            <a:xfrm>
              <a:off x="2827594" y="4031002"/>
              <a:ext cx="482143" cy="482143"/>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8" name="Freeform 27"/>
            <p:cNvSpPr/>
            <p:nvPr/>
          </p:nvSpPr>
          <p:spPr>
            <a:xfrm>
              <a:off x="3309737" y="4029797"/>
              <a:ext cx="723215" cy="482143"/>
            </a:xfrm>
            <a:custGeom>
              <a:avLst/>
              <a:gdLst>
                <a:gd name="connsiteX0" fmla="*/ 0 w 723215"/>
                <a:gd name="connsiteY0" fmla="*/ 0 h 482143"/>
                <a:gd name="connsiteX1" fmla="*/ 723215 w 723215"/>
                <a:gd name="connsiteY1" fmla="*/ 0 h 482143"/>
                <a:gd name="connsiteX2" fmla="*/ 723215 w 723215"/>
                <a:gd name="connsiteY2" fmla="*/ 482143 h 482143"/>
                <a:gd name="connsiteX3" fmla="*/ 0 w 723215"/>
                <a:gd name="connsiteY3" fmla="*/ 482143 h 482143"/>
                <a:gd name="connsiteX4" fmla="*/ 0 w 723215"/>
                <a:gd name="connsiteY4" fmla="*/ 0 h 4821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3215" h="482143">
                  <a:moveTo>
                    <a:pt x="0" y="0"/>
                  </a:moveTo>
                  <a:lnTo>
                    <a:pt x="723215" y="0"/>
                  </a:lnTo>
                  <a:lnTo>
                    <a:pt x="723215" y="482143"/>
                  </a:lnTo>
                  <a:lnTo>
                    <a:pt x="0" y="48214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ro-RO" sz="1300" kern="1200" dirty="0" smtClean="0"/>
                <a:t>Domeniu restrâns</a:t>
              </a:r>
            </a:p>
            <a:p>
              <a:pPr lvl="0" algn="l" defTabSz="577850">
                <a:lnSpc>
                  <a:spcPct val="90000"/>
                </a:lnSpc>
                <a:spcBef>
                  <a:spcPct val="0"/>
                </a:spcBef>
                <a:spcAft>
                  <a:spcPct val="35000"/>
                </a:spcAft>
              </a:pPr>
              <a:r>
                <a:rPr lang="ro-RO" sz="1300" dirty="0" smtClean="0"/>
                <a:t>(104)</a:t>
              </a:r>
              <a:endParaRPr lang="en-US" sz="1300" kern="1200" dirty="0"/>
            </a:p>
          </p:txBody>
        </p:sp>
        <p:sp>
          <p:nvSpPr>
            <p:cNvPr id="29" name="Oval 28"/>
            <p:cNvSpPr/>
            <p:nvPr/>
          </p:nvSpPr>
          <p:spPr>
            <a:xfrm>
              <a:off x="4153489" y="3396983"/>
              <a:ext cx="482143" cy="482143"/>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0" name="Freeform 29"/>
            <p:cNvSpPr/>
            <p:nvPr/>
          </p:nvSpPr>
          <p:spPr>
            <a:xfrm>
              <a:off x="4635632" y="3395778"/>
              <a:ext cx="723215" cy="482143"/>
            </a:xfrm>
            <a:custGeom>
              <a:avLst/>
              <a:gdLst>
                <a:gd name="connsiteX0" fmla="*/ 0 w 723215"/>
                <a:gd name="connsiteY0" fmla="*/ 0 h 482143"/>
                <a:gd name="connsiteX1" fmla="*/ 723215 w 723215"/>
                <a:gd name="connsiteY1" fmla="*/ 0 h 482143"/>
                <a:gd name="connsiteX2" fmla="*/ 723215 w 723215"/>
                <a:gd name="connsiteY2" fmla="*/ 482143 h 482143"/>
                <a:gd name="connsiteX3" fmla="*/ 0 w 723215"/>
                <a:gd name="connsiteY3" fmla="*/ 482143 h 482143"/>
                <a:gd name="connsiteX4" fmla="*/ 0 w 723215"/>
                <a:gd name="connsiteY4" fmla="*/ 0 h 4821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3215" h="482143">
                  <a:moveTo>
                    <a:pt x="0" y="0"/>
                  </a:moveTo>
                  <a:lnTo>
                    <a:pt x="723215" y="0"/>
                  </a:lnTo>
                  <a:lnTo>
                    <a:pt x="723215" y="482143"/>
                  </a:lnTo>
                  <a:lnTo>
                    <a:pt x="0" y="48214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ro-RO" sz="1300" kern="1200" dirty="0" smtClean="0"/>
                <a:t>Domeniu larg 010)</a:t>
              </a:r>
              <a:endParaRPr lang="en-US" sz="1300" kern="1200" dirty="0"/>
            </a:p>
          </p:txBody>
        </p:sp>
        <p:sp>
          <p:nvSpPr>
            <p:cNvPr id="31" name="Oval 30"/>
            <p:cNvSpPr/>
            <p:nvPr/>
          </p:nvSpPr>
          <p:spPr>
            <a:xfrm>
              <a:off x="4153489" y="4031002"/>
              <a:ext cx="482143" cy="482143"/>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2" name="Freeform 31"/>
            <p:cNvSpPr/>
            <p:nvPr/>
          </p:nvSpPr>
          <p:spPr>
            <a:xfrm>
              <a:off x="4635632" y="4029797"/>
              <a:ext cx="723215" cy="482143"/>
            </a:xfrm>
            <a:custGeom>
              <a:avLst/>
              <a:gdLst>
                <a:gd name="connsiteX0" fmla="*/ 0 w 723215"/>
                <a:gd name="connsiteY0" fmla="*/ 0 h 482143"/>
                <a:gd name="connsiteX1" fmla="*/ 723215 w 723215"/>
                <a:gd name="connsiteY1" fmla="*/ 0 h 482143"/>
                <a:gd name="connsiteX2" fmla="*/ 723215 w 723215"/>
                <a:gd name="connsiteY2" fmla="*/ 482143 h 482143"/>
                <a:gd name="connsiteX3" fmla="*/ 0 w 723215"/>
                <a:gd name="connsiteY3" fmla="*/ 482143 h 482143"/>
                <a:gd name="connsiteX4" fmla="*/ 0 w 723215"/>
                <a:gd name="connsiteY4" fmla="*/ 0 h 4821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3215" h="482143">
                  <a:moveTo>
                    <a:pt x="0" y="0"/>
                  </a:moveTo>
                  <a:lnTo>
                    <a:pt x="723215" y="0"/>
                  </a:lnTo>
                  <a:lnTo>
                    <a:pt x="723215" y="482143"/>
                  </a:lnTo>
                  <a:lnTo>
                    <a:pt x="0" y="48214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ro-RO" sz="1300" kern="1200" dirty="0" smtClean="0"/>
                <a:t>Domeniu restrâns((001)</a:t>
              </a:r>
              <a:endParaRPr lang="en-US" sz="1300" kern="1200" dirty="0"/>
            </a:p>
          </p:txBody>
        </p:sp>
      </p:grpSp>
      <p:sp>
        <p:nvSpPr>
          <p:cNvPr id="34" name="Freeform 33"/>
          <p:cNvSpPr/>
          <p:nvPr/>
        </p:nvSpPr>
        <p:spPr>
          <a:xfrm>
            <a:off x="2504543" y="4343679"/>
            <a:ext cx="340257" cy="406121"/>
          </a:xfrm>
          <a:custGeom>
            <a:avLst/>
            <a:gdLst>
              <a:gd name="connsiteX0" fmla="*/ 0 w 723215"/>
              <a:gd name="connsiteY0" fmla="*/ 0 h 482143"/>
              <a:gd name="connsiteX1" fmla="*/ 723215 w 723215"/>
              <a:gd name="connsiteY1" fmla="*/ 0 h 482143"/>
              <a:gd name="connsiteX2" fmla="*/ 723215 w 723215"/>
              <a:gd name="connsiteY2" fmla="*/ 482143 h 482143"/>
              <a:gd name="connsiteX3" fmla="*/ 0 w 723215"/>
              <a:gd name="connsiteY3" fmla="*/ 482143 h 482143"/>
              <a:gd name="connsiteX4" fmla="*/ 0 w 723215"/>
              <a:gd name="connsiteY4" fmla="*/ 0 h 4821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3215" h="482143">
                <a:moveTo>
                  <a:pt x="0" y="0"/>
                </a:moveTo>
                <a:lnTo>
                  <a:pt x="723215" y="0"/>
                </a:lnTo>
                <a:lnTo>
                  <a:pt x="723215" y="482143"/>
                </a:lnTo>
                <a:lnTo>
                  <a:pt x="0" y="48214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ro-RO" sz="1300" kern="1200" dirty="0" smtClean="0"/>
              <a:t>.....</a:t>
            </a:r>
            <a:endParaRPr lang="en-US" sz="1300" kern="1200" dirty="0"/>
          </a:p>
        </p:txBody>
      </p:sp>
      <p:sp>
        <p:nvSpPr>
          <p:cNvPr id="36" name="Freeform 35"/>
          <p:cNvSpPr/>
          <p:nvPr/>
        </p:nvSpPr>
        <p:spPr>
          <a:xfrm>
            <a:off x="1933043" y="5131079"/>
            <a:ext cx="340257" cy="406121"/>
          </a:xfrm>
          <a:custGeom>
            <a:avLst/>
            <a:gdLst>
              <a:gd name="connsiteX0" fmla="*/ 0 w 723215"/>
              <a:gd name="connsiteY0" fmla="*/ 0 h 482143"/>
              <a:gd name="connsiteX1" fmla="*/ 723215 w 723215"/>
              <a:gd name="connsiteY1" fmla="*/ 0 h 482143"/>
              <a:gd name="connsiteX2" fmla="*/ 723215 w 723215"/>
              <a:gd name="connsiteY2" fmla="*/ 482143 h 482143"/>
              <a:gd name="connsiteX3" fmla="*/ 0 w 723215"/>
              <a:gd name="connsiteY3" fmla="*/ 482143 h 482143"/>
              <a:gd name="connsiteX4" fmla="*/ 0 w 723215"/>
              <a:gd name="connsiteY4" fmla="*/ 0 h 4821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3215" h="482143">
                <a:moveTo>
                  <a:pt x="0" y="0"/>
                </a:moveTo>
                <a:lnTo>
                  <a:pt x="723215" y="0"/>
                </a:lnTo>
                <a:lnTo>
                  <a:pt x="723215" y="482143"/>
                </a:lnTo>
                <a:lnTo>
                  <a:pt x="0" y="48214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ro-RO" sz="1300" kern="1200" dirty="0" smtClean="0"/>
              <a:t>.....</a:t>
            </a:r>
            <a:endParaRPr lang="en-US" sz="1300" kern="1200" dirty="0"/>
          </a:p>
        </p:txBody>
      </p:sp>
    </p:spTree>
    <p:extLst>
      <p:ext uri="{BB962C8B-B14F-4D97-AF65-F5344CB8AC3E}">
        <p14:creationId xmlns:p14="http://schemas.microsoft.com/office/powerpoint/2010/main" val="2210669630"/>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474664"/>
            <a:ext cx="8785844" cy="1078091"/>
          </a:xfrm>
        </p:spPr>
        <p:txBody>
          <a:bodyPr>
            <a:noAutofit/>
          </a:bodyPr>
          <a:lstStyle/>
          <a:p>
            <a:r>
              <a:rPr lang="ro-RO" sz="2800" dirty="0"/>
              <a:t>EXEMPLUL</a:t>
            </a:r>
            <a:r>
              <a:rPr lang="en-US" sz="2800" dirty="0"/>
              <a:t> 3</a:t>
            </a:r>
            <a:r>
              <a:rPr lang="ro-RO" sz="2800" dirty="0"/>
              <a:t> – </a:t>
            </a:r>
            <a:r>
              <a:rPr lang="en-US" sz="2800" dirty="0"/>
              <a:t>International Standard Classification of Education</a:t>
            </a:r>
            <a:r>
              <a:rPr lang="ro-RO" sz="2800" dirty="0"/>
              <a:t> (ISCED) – domenii </a:t>
            </a:r>
            <a:r>
              <a:rPr lang="ro-RO" sz="2800" dirty="0" smtClean="0"/>
              <a:t>largi </a:t>
            </a:r>
            <a:endParaRPr lang="en-US" sz="2800" dirty="0"/>
          </a:p>
        </p:txBody>
      </p:sp>
      <p:sp>
        <p:nvSpPr>
          <p:cNvPr id="3" name="Content Placeholder 2"/>
          <p:cNvSpPr>
            <a:spLocks noGrp="1"/>
          </p:cNvSpPr>
          <p:nvPr>
            <p:ph idx="1"/>
          </p:nvPr>
        </p:nvSpPr>
        <p:spPr/>
        <p:txBody>
          <a:bodyPr>
            <a:normAutofit fontScale="92500" lnSpcReduction="20000"/>
          </a:bodyPr>
          <a:lstStyle/>
          <a:p>
            <a:r>
              <a:rPr lang="en-US" dirty="0"/>
              <a:t>00 </a:t>
            </a:r>
            <a:r>
              <a:rPr lang="ro-RO" dirty="0" smtClean="0"/>
              <a:t>Programe și calificări generale</a:t>
            </a:r>
          </a:p>
          <a:p>
            <a:r>
              <a:rPr lang="en-US" dirty="0"/>
              <a:t>01 </a:t>
            </a:r>
            <a:r>
              <a:rPr lang="en-US" dirty="0" err="1" smtClean="0"/>
              <a:t>Educa</a:t>
            </a:r>
            <a:r>
              <a:rPr lang="ro-RO" dirty="0" smtClean="0"/>
              <a:t>ție</a:t>
            </a:r>
            <a:r>
              <a:rPr lang="en-US" dirty="0" smtClean="0"/>
              <a:t> </a:t>
            </a:r>
            <a:endParaRPr lang="ro-RO" dirty="0" smtClean="0"/>
          </a:p>
          <a:p>
            <a:r>
              <a:rPr lang="en-US" dirty="0"/>
              <a:t>02 Arte </a:t>
            </a:r>
            <a:r>
              <a:rPr lang="en-US" dirty="0" err="1"/>
              <a:t>şi</a:t>
            </a:r>
            <a:r>
              <a:rPr lang="en-US" dirty="0"/>
              <a:t> </a:t>
            </a:r>
            <a:r>
              <a:rPr lang="en-US" dirty="0" err="1"/>
              <a:t>ştiinţe</a:t>
            </a:r>
            <a:r>
              <a:rPr lang="en-US" dirty="0"/>
              <a:t> </a:t>
            </a:r>
            <a:r>
              <a:rPr lang="en-US" dirty="0" err="1" smtClean="0"/>
              <a:t>umaniste</a:t>
            </a:r>
            <a:endParaRPr lang="ro-RO" dirty="0" smtClean="0"/>
          </a:p>
          <a:p>
            <a:r>
              <a:rPr lang="en-US" dirty="0" smtClean="0"/>
              <a:t>03 </a:t>
            </a:r>
            <a:r>
              <a:rPr lang="ro-RO" dirty="0" smtClean="0"/>
              <a:t>Științe sociale, jurnalism și informații</a:t>
            </a:r>
          </a:p>
          <a:p>
            <a:r>
              <a:rPr lang="en-US" dirty="0"/>
              <a:t>04 </a:t>
            </a:r>
            <a:r>
              <a:rPr lang="en-US" dirty="0" err="1"/>
              <a:t>Afaceri</a:t>
            </a:r>
            <a:r>
              <a:rPr lang="en-US" dirty="0"/>
              <a:t>, </a:t>
            </a:r>
            <a:r>
              <a:rPr lang="en-US" dirty="0" err="1"/>
              <a:t>administraţie</a:t>
            </a:r>
            <a:r>
              <a:rPr lang="en-US" dirty="0"/>
              <a:t> </a:t>
            </a:r>
            <a:r>
              <a:rPr lang="en-US" dirty="0" err="1"/>
              <a:t>şi</a:t>
            </a:r>
            <a:r>
              <a:rPr lang="en-US" dirty="0"/>
              <a:t> </a:t>
            </a:r>
            <a:r>
              <a:rPr lang="en-US" dirty="0" err="1" smtClean="0"/>
              <a:t>drept</a:t>
            </a:r>
            <a:endParaRPr lang="ro-RO" dirty="0" smtClean="0"/>
          </a:p>
          <a:p>
            <a:r>
              <a:rPr lang="en-US" dirty="0"/>
              <a:t>05 </a:t>
            </a:r>
            <a:r>
              <a:rPr lang="en-US" dirty="0" err="1"/>
              <a:t>Ştiinţele</a:t>
            </a:r>
            <a:r>
              <a:rPr lang="en-US" dirty="0"/>
              <a:t> </a:t>
            </a:r>
            <a:r>
              <a:rPr lang="en-US" dirty="0" err="1"/>
              <a:t>naturii</a:t>
            </a:r>
            <a:r>
              <a:rPr lang="en-US" dirty="0"/>
              <a:t>, </a:t>
            </a:r>
            <a:r>
              <a:rPr lang="en-US" dirty="0" err="1"/>
              <a:t>matematică</a:t>
            </a:r>
            <a:r>
              <a:rPr lang="en-US" dirty="0"/>
              <a:t> </a:t>
            </a:r>
            <a:r>
              <a:rPr lang="en-US" dirty="0" err="1"/>
              <a:t>şi</a:t>
            </a:r>
            <a:r>
              <a:rPr lang="en-US" dirty="0"/>
              <a:t> </a:t>
            </a:r>
            <a:r>
              <a:rPr lang="en-US" dirty="0" err="1"/>
              <a:t>statistică</a:t>
            </a:r>
            <a:endParaRPr lang="ro-RO" dirty="0" smtClean="0"/>
          </a:p>
          <a:p>
            <a:r>
              <a:rPr lang="fr-FR" dirty="0"/>
              <a:t>06 </a:t>
            </a:r>
            <a:r>
              <a:rPr lang="fr-FR" dirty="0" err="1"/>
              <a:t>Tehnologia</a:t>
            </a:r>
            <a:r>
              <a:rPr lang="fr-FR" dirty="0"/>
              <a:t> </a:t>
            </a:r>
            <a:r>
              <a:rPr lang="fr-FR" dirty="0" err="1"/>
              <a:t>informaţiei</a:t>
            </a:r>
            <a:r>
              <a:rPr lang="fr-FR" dirty="0"/>
              <a:t> </a:t>
            </a:r>
            <a:r>
              <a:rPr lang="fr-FR" dirty="0" err="1"/>
              <a:t>şi</a:t>
            </a:r>
            <a:r>
              <a:rPr lang="fr-FR" dirty="0"/>
              <a:t> </a:t>
            </a:r>
            <a:r>
              <a:rPr lang="fr-FR" dirty="0" err="1"/>
              <a:t>comunicaţiilor</a:t>
            </a:r>
            <a:r>
              <a:rPr lang="fr-FR" dirty="0"/>
              <a:t> (TIC)</a:t>
            </a:r>
            <a:endParaRPr lang="ro-RO" dirty="0" smtClean="0"/>
          </a:p>
          <a:p>
            <a:r>
              <a:rPr lang="en-US" dirty="0"/>
              <a:t>07 </a:t>
            </a:r>
            <a:r>
              <a:rPr lang="en-US" dirty="0" err="1"/>
              <a:t>Inginerie</a:t>
            </a:r>
            <a:r>
              <a:rPr lang="en-US" dirty="0"/>
              <a:t>, </a:t>
            </a:r>
            <a:r>
              <a:rPr lang="en-US" dirty="0" err="1"/>
              <a:t>producţie</a:t>
            </a:r>
            <a:r>
              <a:rPr lang="en-US" dirty="0"/>
              <a:t> </a:t>
            </a:r>
            <a:r>
              <a:rPr lang="en-US" dirty="0" err="1"/>
              <a:t>şi</a:t>
            </a:r>
            <a:r>
              <a:rPr lang="en-US" dirty="0"/>
              <a:t> </a:t>
            </a:r>
            <a:r>
              <a:rPr lang="en-US" dirty="0" err="1"/>
              <a:t>construcţii</a:t>
            </a:r>
            <a:endParaRPr lang="ro-RO" dirty="0" smtClean="0"/>
          </a:p>
          <a:p>
            <a:r>
              <a:rPr lang="en-US" dirty="0"/>
              <a:t>08 </a:t>
            </a:r>
            <a:r>
              <a:rPr lang="en-US" dirty="0" err="1"/>
              <a:t>Agricultură</a:t>
            </a:r>
            <a:r>
              <a:rPr lang="en-US" dirty="0"/>
              <a:t>, </a:t>
            </a:r>
            <a:r>
              <a:rPr lang="en-US" dirty="0" err="1"/>
              <a:t>silvicultură</a:t>
            </a:r>
            <a:r>
              <a:rPr lang="en-US" dirty="0"/>
              <a:t>, </a:t>
            </a:r>
            <a:r>
              <a:rPr lang="en-US" dirty="0" err="1"/>
              <a:t>piscicultură</a:t>
            </a:r>
            <a:r>
              <a:rPr lang="en-US" dirty="0"/>
              <a:t> </a:t>
            </a:r>
            <a:r>
              <a:rPr lang="en-US" dirty="0" err="1"/>
              <a:t>şi</a:t>
            </a:r>
            <a:r>
              <a:rPr lang="en-US" dirty="0"/>
              <a:t> </a:t>
            </a:r>
            <a:r>
              <a:rPr lang="en-US" dirty="0" err="1"/>
              <a:t>ştiinţe</a:t>
            </a:r>
            <a:r>
              <a:rPr lang="en-US" dirty="0"/>
              <a:t> </a:t>
            </a:r>
            <a:r>
              <a:rPr lang="en-US" dirty="0" err="1" smtClean="0"/>
              <a:t>veterinare</a:t>
            </a:r>
            <a:endParaRPr lang="ro-RO" dirty="0" smtClean="0"/>
          </a:p>
          <a:p>
            <a:r>
              <a:rPr lang="en-US" dirty="0" smtClean="0"/>
              <a:t>09 </a:t>
            </a:r>
            <a:r>
              <a:rPr lang="en-US" dirty="0" err="1"/>
              <a:t>Sănătate</a:t>
            </a:r>
            <a:r>
              <a:rPr lang="en-US" dirty="0"/>
              <a:t> </a:t>
            </a:r>
            <a:r>
              <a:rPr lang="en-US" dirty="0" err="1"/>
              <a:t>şi</a:t>
            </a:r>
            <a:r>
              <a:rPr lang="en-US" dirty="0"/>
              <a:t> </a:t>
            </a:r>
            <a:r>
              <a:rPr lang="en-US" dirty="0" err="1"/>
              <a:t>asistenţă</a:t>
            </a:r>
            <a:r>
              <a:rPr lang="en-US" dirty="0"/>
              <a:t> </a:t>
            </a:r>
            <a:r>
              <a:rPr lang="en-US" dirty="0" smtClean="0"/>
              <a:t>social</a:t>
            </a:r>
            <a:r>
              <a:rPr lang="ro-RO" dirty="0" smtClean="0"/>
              <a:t>ă</a:t>
            </a:r>
          </a:p>
          <a:p>
            <a:r>
              <a:rPr lang="en-US" dirty="0" smtClean="0"/>
              <a:t>10 </a:t>
            </a:r>
            <a:r>
              <a:rPr lang="en-US" dirty="0" err="1" smtClean="0"/>
              <a:t>Servic</a:t>
            </a:r>
            <a:r>
              <a:rPr lang="ro-RO" dirty="0" smtClean="0"/>
              <a:t>ii</a:t>
            </a:r>
            <a:endParaRPr lang="en-US" dirty="0"/>
          </a:p>
        </p:txBody>
      </p:sp>
      <p:sp>
        <p:nvSpPr>
          <p:cNvPr id="4" name="Slide Number Placeholder 3"/>
          <p:cNvSpPr>
            <a:spLocks noGrp="1"/>
          </p:cNvSpPr>
          <p:nvPr>
            <p:ph type="sldNum" sz="quarter" idx="12"/>
          </p:nvPr>
        </p:nvSpPr>
        <p:spPr/>
        <p:txBody>
          <a:bodyPr/>
          <a:lstStyle/>
          <a:p>
            <a:fld id="{9E50D555-AD09-4184-8F27-884809BFB095}" type="slidenum">
              <a:rPr lang="en-US" smtClean="0"/>
              <a:pPr/>
              <a:t>106</a:t>
            </a:fld>
            <a:endParaRPr lang="en-US"/>
          </a:p>
        </p:txBody>
      </p:sp>
    </p:spTree>
    <p:extLst>
      <p:ext uri="{BB962C8B-B14F-4D97-AF65-F5344CB8AC3E}">
        <p14:creationId xmlns:p14="http://schemas.microsoft.com/office/powerpoint/2010/main" val="471638080"/>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362465"/>
            <a:ext cx="8596668" cy="1320800"/>
          </a:xfrm>
        </p:spPr>
        <p:txBody>
          <a:bodyPr>
            <a:normAutofit/>
          </a:bodyPr>
          <a:lstStyle/>
          <a:p>
            <a:r>
              <a:rPr lang="ro-RO" sz="2800" dirty="0" smtClean="0"/>
              <a:t>EXEMPLUL 3 – </a:t>
            </a:r>
            <a:r>
              <a:rPr lang="en-US" sz="2800" dirty="0"/>
              <a:t>International Standard Classification of </a:t>
            </a:r>
            <a:r>
              <a:rPr lang="en-US" sz="2800" dirty="0" smtClean="0"/>
              <a:t>Education</a:t>
            </a:r>
            <a:r>
              <a:rPr lang="ro-RO" sz="2800" dirty="0" smtClean="0"/>
              <a:t> (ISCED) (cont.)</a:t>
            </a:r>
            <a:endParaRPr lang="en-US" sz="2800" dirty="0"/>
          </a:p>
        </p:txBody>
      </p:sp>
      <p:sp>
        <p:nvSpPr>
          <p:cNvPr id="3" name="Content Placeholder 2"/>
          <p:cNvSpPr>
            <a:spLocks noGrp="1"/>
          </p:cNvSpPr>
          <p:nvPr>
            <p:ph idx="1"/>
          </p:nvPr>
        </p:nvSpPr>
        <p:spPr>
          <a:xfrm>
            <a:off x="346494" y="2084417"/>
            <a:ext cx="9254706" cy="3436489"/>
          </a:xfrm>
        </p:spPr>
        <p:txBody>
          <a:bodyPr>
            <a:normAutofit/>
          </a:bodyPr>
          <a:lstStyle/>
          <a:p>
            <a:pPr algn="just"/>
            <a:r>
              <a:rPr lang="en-US" sz="1600" dirty="0" err="1" smtClean="0"/>
              <a:t>Domeniile</a:t>
            </a:r>
            <a:r>
              <a:rPr lang="en-US" sz="1600" dirty="0" smtClean="0"/>
              <a:t> </a:t>
            </a:r>
            <a:r>
              <a:rPr lang="en-US" sz="1600" dirty="0" err="1"/>
              <a:t>detaliate</a:t>
            </a:r>
            <a:r>
              <a:rPr lang="en-US" sz="1600" dirty="0"/>
              <a:t> ale </a:t>
            </a:r>
            <a:r>
              <a:rPr lang="en-US" sz="1600" dirty="0" smtClean="0"/>
              <a:t>ISCED </a:t>
            </a:r>
            <a:r>
              <a:rPr lang="en-US" sz="1600" dirty="0" err="1"/>
              <a:t>sunt</a:t>
            </a:r>
            <a:r>
              <a:rPr lang="en-US" sz="1600" dirty="0"/>
              <a:t> </a:t>
            </a:r>
            <a:r>
              <a:rPr lang="en-US" sz="1600" dirty="0" err="1"/>
              <a:t>destinate</a:t>
            </a:r>
            <a:r>
              <a:rPr lang="en-US" sz="1600" dirty="0"/>
              <a:t> </a:t>
            </a:r>
            <a:r>
              <a:rPr lang="en-US" sz="1600" dirty="0" err="1"/>
              <a:t>în</a:t>
            </a:r>
            <a:r>
              <a:rPr lang="en-US" sz="1600" dirty="0"/>
              <a:t> principal </a:t>
            </a:r>
            <a:r>
              <a:rPr lang="en-US" sz="1600" dirty="0" err="1"/>
              <a:t>utilizării</a:t>
            </a:r>
            <a:r>
              <a:rPr lang="en-US" sz="1600" dirty="0"/>
              <a:t> </a:t>
            </a:r>
            <a:r>
              <a:rPr lang="en-US" sz="1600" dirty="0" err="1"/>
              <a:t>pentru</a:t>
            </a:r>
            <a:r>
              <a:rPr lang="en-US" sz="1600" dirty="0"/>
              <a:t> </a:t>
            </a:r>
            <a:r>
              <a:rPr lang="en-US" sz="1600" dirty="0" err="1"/>
              <a:t>nivelul</a:t>
            </a:r>
            <a:r>
              <a:rPr lang="en-US" sz="1600" dirty="0"/>
              <a:t> </a:t>
            </a:r>
            <a:r>
              <a:rPr lang="en-US" sz="1600" dirty="0" err="1"/>
              <a:t>învățământului</a:t>
            </a:r>
            <a:r>
              <a:rPr lang="en-US" sz="1600" dirty="0"/>
              <a:t> superior, </a:t>
            </a:r>
            <a:r>
              <a:rPr lang="en-US" sz="1600" dirty="0" err="1"/>
              <a:t>precum</a:t>
            </a:r>
            <a:r>
              <a:rPr lang="en-US" sz="1600" dirty="0"/>
              <a:t> </a:t>
            </a:r>
            <a:r>
              <a:rPr lang="en-US" sz="1600" dirty="0" err="1"/>
              <a:t>și</a:t>
            </a:r>
            <a:r>
              <a:rPr lang="en-US" sz="1600" dirty="0"/>
              <a:t> </a:t>
            </a:r>
            <a:r>
              <a:rPr lang="en-US" sz="1600" dirty="0" err="1"/>
              <a:t>pentru</a:t>
            </a:r>
            <a:r>
              <a:rPr lang="en-US" sz="1600" dirty="0"/>
              <a:t> </a:t>
            </a:r>
            <a:r>
              <a:rPr lang="en-US" sz="1600" dirty="0" err="1"/>
              <a:t>programele</a:t>
            </a:r>
            <a:r>
              <a:rPr lang="en-US" sz="1600" dirty="0"/>
              <a:t> de </a:t>
            </a:r>
            <a:r>
              <a:rPr lang="en-US" sz="1600" dirty="0" err="1"/>
              <a:t>educație</a:t>
            </a:r>
            <a:r>
              <a:rPr lang="en-US" sz="1600" dirty="0"/>
              <a:t> </a:t>
            </a:r>
            <a:r>
              <a:rPr lang="en-US" sz="1600" dirty="0" err="1"/>
              <a:t>și</a:t>
            </a:r>
            <a:r>
              <a:rPr lang="en-US" sz="1600" dirty="0"/>
              <a:t> </a:t>
            </a:r>
            <a:r>
              <a:rPr lang="en-US" sz="1600" dirty="0" err="1"/>
              <a:t>formare</a:t>
            </a:r>
            <a:r>
              <a:rPr lang="en-US" sz="1600" dirty="0"/>
              <a:t> </a:t>
            </a:r>
            <a:r>
              <a:rPr lang="en-US" sz="1600" dirty="0" err="1"/>
              <a:t>profesională</a:t>
            </a:r>
            <a:r>
              <a:rPr lang="en-US" sz="1600" dirty="0"/>
              <a:t> </a:t>
            </a:r>
            <a:r>
              <a:rPr lang="en-US" sz="1600" dirty="0" err="1"/>
              <a:t>și</a:t>
            </a:r>
            <a:r>
              <a:rPr lang="en-US" sz="1600" dirty="0"/>
              <a:t> </a:t>
            </a:r>
            <a:r>
              <a:rPr lang="en-US" sz="1600" dirty="0" err="1"/>
              <a:t>pentru</a:t>
            </a:r>
            <a:r>
              <a:rPr lang="en-US" sz="1600" dirty="0"/>
              <a:t> </a:t>
            </a:r>
            <a:r>
              <a:rPr lang="en-US" sz="1600" dirty="0" err="1"/>
              <a:t>calificările</a:t>
            </a:r>
            <a:r>
              <a:rPr lang="en-US" sz="1600" dirty="0"/>
              <a:t> </a:t>
            </a:r>
            <a:r>
              <a:rPr lang="en-US" sz="1600" dirty="0" err="1"/>
              <a:t>corespunzătoare</a:t>
            </a:r>
            <a:r>
              <a:rPr lang="en-US" sz="1600" dirty="0"/>
              <a:t> </a:t>
            </a:r>
            <a:r>
              <a:rPr lang="en-US" sz="1600" dirty="0" err="1"/>
              <a:t>învățământului</a:t>
            </a:r>
            <a:r>
              <a:rPr lang="en-US" sz="1600" dirty="0"/>
              <a:t> </a:t>
            </a:r>
            <a:r>
              <a:rPr lang="en-US" sz="1600" dirty="0" err="1"/>
              <a:t>secundar</a:t>
            </a:r>
            <a:r>
              <a:rPr lang="en-US" sz="1600" dirty="0"/>
              <a:t> </a:t>
            </a:r>
            <a:r>
              <a:rPr lang="en-US" sz="1600" dirty="0" err="1"/>
              <a:t>și</a:t>
            </a:r>
            <a:r>
              <a:rPr lang="en-US" sz="1600" dirty="0"/>
              <a:t> </a:t>
            </a:r>
            <a:r>
              <a:rPr lang="en-US" sz="1600" dirty="0" err="1"/>
              <a:t>postliceal</a:t>
            </a:r>
            <a:r>
              <a:rPr lang="en-US" sz="1600" dirty="0"/>
              <a:t> </a:t>
            </a:r>
            <a:r>
              <a:rPr lang="en-US" sz="1600" dirty="0" err="1"/>
              <a:t>neuniversitar</a:t>
            </a:r>
            <a:r>
              <a:rPr lang="en-US" sz="1600" dirty="0"/>
              <a:t>.</a:t>
            </a:r>
          </a:p>
          <a:p>
            <a:pPr algn="just"/>
            <a:r>
              <a:rPr lang="en-US" sz="1600" dirty="0" smtClean="0"/>
              <a:t>Periodic </a:t>
            </a:r>
            <a:r>
              <a:rPr lang="en-US" sz="1600" dirty="0" err="1"/>
              <a:t>cadrul</a:t>
            </a:r>
            <a:r>
              <a:rPr lang="en-US" sz="1600" dirty="0"/>
              <a:t> </a:t>
            </a:r>
            <a:r>
              <a:rPr lang="en-US" sz="1600" dirty="0" err="1"/>
              <a:t>este</a:t>
            </a:r>
            <a:r>
              <a:rPr lang="en-US" sz="1600" dirty="0"/>
              <a:t> </a:t>
            </a:r>
            <a:r>
              <a:rPr lang="en-US" sz="1600" dirty="0" err="1"/>
              <a:t>actualizat</a:t>
            </a:r>
            <a:r>
              <a:rPr lang="en-US" sz="1600" dirty="0"/>
              <a:t> </a:t>
            </a:r>
            <a:r>
              <a:rPr lang="en-US" sz="1600" dirty="0" err="1"/>
              <a:t>pentru</a:t>
            </a:r>
            <a:r>
              <a:rPr lang="en-US" sz="1600" dirty="0"/>
              <a:t> a </a:t>
            </a:r>
            <a:r>
              <a:rPr lang="en-US" sz="1600" dirty="0" err="1"/>
              <a:t>prinde</a:t>
            </a:r>
            <a:r>
              <a:rPr lang="en-US" sz="1600" dirty="0"/>
              <a:t> </a:t>
            </a:r>
            <a:r>
              <a:rPr lang="en-US" sz="1600" dirty="0" err="1"/>
              <a:t>mai</a:t>
            </a:r>
            <a:r>
              <a:rPr lang="en-US" sz="1600" dirty="0"/>
              <a:t> bine </a:t>
            </a:r>
            <a:r>
              <a:rPr lang="en-US" sz="1600" dirty="0" err="1"/>
              <a:t>evoluţiile</a:t>
            </a:r>
            <a:r>
              <a:rPr lang="en-US" sz="1600" dirty="0"/>
              <a:t> </a:t>
            </a:r>
            <a:r>
              <a:rPr lang="en-US" sz="1600" dirty="0" err="1"/>
              <a:t>înregistrate</a:t>
            </a:r>
            <a:r>
              <a:rPr lang="en-US" sz="1600" dirty="0"/>
              <a:t> de </a:t>
            </a:r>
            <a:r>
              <a:rPr lang="en-US" sz="1600" dirty="0" err="1"/>
              <a:t>sistemele</a:t>
            </a:r>
            <a:r>
              <a:rPr lang="en-US" sz="1600" dirty="0"/>
              <a:t> de </a:t>
            </a:r>
            <a:r>
              <a:rPr lang="en-US" sz="1600" dirty="0" err="1"/>
              <a:t>educaţie</a:t>
            </a:r>
            <a:r>
              <a:rPr lang="en-US" sz="1600" dirty="0"/>
              <a:t> din </a:t>
            </a:r>
            <a:r>
              <a:rPr lang="en-US" sz="1600" dirty="0" err="1"/>
              <a:t>întreaga</a:t>
            </a:r>
            <a:r>
              <a:rPr lang="en-US" sz="1600" dirty="0"/>
              <a:t> </a:t>
            </a:r>
            <a:r>
              <a:rPr lang="en-US" sz="1600" dirty="0" err="1" smtClean="0"/>
              <a:t>lume</a:t>
            </a:r>
            <a:r>
              <a:rPr lang="ro-RO" sz="1600" dirty="0" smtClean="0"/>
              <a:t>. </a:t>
            </a:r>
          </a:p>
          <a:p>
            <a:pPr lvl="1" algn="just"/>
            <a:r>
              <a:rPr lang="ro-RO" sz="1400" dirty="0" smtClean="0"/>
              <a:t>ISCED-F 2013 este o clasificare a domeniilor educației care acompaniază ISCED 2011. Este implementată în colectarea datelor statistice la nivel UE din 2016. ISCED 2013 conține 11 domenii largi (2 cifre), 29 domenii restrânse (3 cifre) și aproximativ 80 domenii detaliate (4 cifre)</a:t>
            </a:r>
            <a:r>
              <a:rPr lang="en-US" sz="1400" dirty="0" smtClean="0"/>
              <a:t> </a:t>
            </a:r>
            <a:r>
              <a:rPr lang="en-US" sz="1400" dirty="0" err="1" smtClean="0"/>
              <a:t>si</a:t>
            </a:r>
            <a:r>
              <a:rPr lang="en-US" sz="1400" dirty="0" smtClean="0"/>
              <a:t> </a:t>
            </a:r>
            <a:r>
              <a:rPr lang="en-US" sz="1400" dirty="0" err="1" smtClean="0"/>
              <a:t>cateva</a:t>
            </a:r>
            <a:r>
              <a:rPr lang="en-US" sz="1400" dirty="0" smtClean="0"/>
              <a:t> </a:t>
            </a:r>
            <a:r>
              <a:rPr lang="en-US" sz="1400" dirty="0" err="1" smtClean="0"/>
              <a:t>sute</a:t>
            </a:r>
            <a:r>
              <a:rPr lang="en-US" sz="1400" dirty="0" smtClean="0"/>
              <a:t> de </a:t>
            </a:r>
            <a:r>
              <a:rPr lang="en-US" sz="1400" dirty="0" err="1" smtClean="0"/>
              <a:t>specializari</a:t>
            </a:r>
            <a:r>
              <a:rPr lang="en-US" sz="1400" dirty="0" smtClean="0"/>
              <a:t> </a:t>
            </a:r>
            <a:r>
              <a:rPr lang="ro-RO" sz="1400" dirty="0" smtClean="0"/>
              <a:t>.  </a:t>
            </a:r>
          </a:p>
          <a:p>
            <a:pPr lvl="2" algn="just"/>
            <a:r>
              <a:rPr lang="ro-RO" sz="1200" dirty="0" smtClean="0"/>
              <a:t>ISCED 2011, pe care o acompaniază ISCED 2013, este atât o </a:t>
            </a:r>
            <a:r>
              <a:rPr lang="ro-RO" sz="1200" dirty="0" smtClean="0">
                <a:solidFill>
                  <a:srgbClr val="FF0000"/>
                </a:solidFill>
              </a:rPr>
              <a:t>clasificare a programelor educaționale</a:t>
            </a:r>
            <a:r>
              <a:rPr lang="ro-RO" sz="1200" dirty="0" smtClean="0"/>
              <a:t>, cât și o clasificare </a:t>
            </a:r>
            <a:r>
              <a:rPr lang="ro-RO" sz="1200" dirty="0" smtClean="0">
                <a:solidFill>
                  <a:srgbClr val="FF0000"/>
                </a:solidFill>
              </a:rPr>
              <a:t>a nivelului de educație dobândit</a:t>
            </a:r>
            <a:r>
              <a:rPr lang="ro-RO" sz="1200" dirty="0" smtClean="0"/>
              <a:t> în termeni de </a:t>
            </a:r>
            <a:r>
              <a:rPr lang="ro-RO" sz="1200" dirty="0" smtClean="0">
                <a:solidFill>
                  <a:srgbClr val="FF0000"/>
                </a:solidFill>
              </a:rPr>
              <a:t>calificare</a:t>
            </a:r>
            <a:r>
              <a:rPr lang="ro-RO" sz="1200" dirty="0" smtClean="0"/>
              <a:t> rezultată din programele de educație formală. </a:t>
            </a:r>
            <a:r>
              <a:rPr lang="en-US" sz="1200" dirty="0"/>
              <a:t> </a:t>
            </a:r>
            <a:endParaRPr lang="en-US" sz="1200" dirty="0" smtClean="0"/>
          </a:p>
        </p:txBody>
      </p:sp>
      <p:sp>
        <p:nvSpPr>
          <p:cNvPr id="4" name="Slide Number Placeholder 3"/>
          <p:cNvSpPr>
            <a:spLocks noGrp="1"/>
          </p:cNvSpPr>
          <p:nvPr>
            <p:ph type="sldNum" sz="quarter" idx="12"/>
          </p:nvPr>
        </p:nvSpPr>
        <p:spPr/>
        <p:txBody>
          <a:bodyPr/>
          <a:lstStyle/>
          <a:p>
            <a:fld id="{9E50D555-AD09-4184-8F27-884809BFB095}" type="slidenum">
              <a:rPr lang="en-US" smtClean="0"/>
              <a:pPr/>
              <a:t>107</a:t>
            </a:fld>
            <a:endParaRPr lang="en-US"/>
          </a:p>
        </p:txBody>
      </p:sp>
    </p:spTree>
    <p:extLst>
      <p:ext uri="{BB962C8B-B14F-4D97-AF65-F5344CB8AC3E}">
        <p14:creationId xmlns:p14="http://schemas.microsoft.com/office/powerpoint/2010/main" val="3701191998"/>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192" y="439634"/>
            <a:ext cx="8596668" cy="1320800"/>
          </a:xfrm>
        </p:spPr>
        <p:txBody>
          <a:bodyPr>
            <a:normAutofit/>
          </a:bodyPr>
          <a:lstStyle/>
          <a:p>
            <a:r>
              <a:rPr lang="ro-RO" sz="2800" dirty="0" smtClean="0"/>
              <a:t>EXEMPLUL 3 </a:t>
            </a:r>
            <a:r>
              <a:rPr lang="ro-RO" sz="2800" dirty="0"/>
              <a:t>– </a:t>
            </a:r>
            <a:r>
              <a:rPr lang="en-US" sz="2800" dirty="0"/>
              <a:t>International Standard Classification of </a:t>
            </a:r>
            <a:r>
              <a:rPr lang="en-US" sz="2800" dirty="0" smtClean="0"/>
              <a:t>Education</a:t>
            </a:r>
            <a:r>
              <a:rPr lang="ro-RO" sz="2800" dirty="0" smtClean="0"/>
              <a:t> (</a:t>
            </a:r>
            <a:r>
              <a:rPr lang="ro-RO" sz="2800" dirty="0"/>
              <a:t>ISCED) </a:t>
            </a:r>
            <a:r>
              <a:rPr lang="ro-RO" sz="2800" dirty="0" smtClean="0"/>
              <a:t>(cont.)</a:t>
            </a:r>
            <a:endParaRPr lang="en-US" sz="2800" dirty="0"/>
          </a:p>
        </p:txBody>
      </p:sp>
      <p:sp>
        <p:nvSpPr>
          <p:cNvPr id="3" name="Content Placeholder 2"/>
          <p:cNvSpPr>
            <a:spLocks noGrp="1"/>
          </p:cNvSpPr>
          <p:nvPr>
            <p:ph idx="1"/>
          </p:nvPr>
        </p:nvSpPr>
        <p:spPr>
          <a:xfrm>
            <a:off x="581192" y="1760434"/>
            <a:ext cx="11029615" cy="4823246"/>
          </a:xfrm>
        </p:spPr>
        <p:txBody>
          <a:bodyPr>
            <a:normAutofit fontScale="85000" lnSpcReduction="20000"/>
          </a:bodyPr>
          <a:lstStyle/>
          <a:p>
            <a:pPr>
              <a:buFont typeface="Wingdings" panose="05000000000000000000" pitchFamily="2" charset="2"/>
              <a:buChar char="Ø"/>
            </a:pPr>
            <a:r>
              <a:rPr lang="ro-RO" dirty="0">
                <a:solidFill>
                  <a:srgbClr val="FF0000"/>
                </a:solidFill>
              </a:rPr>
              <a:t>Domeniu larg 07 - Inginerie, </a:t>
            </a:r>
            <a:r>
              <a:rPr lang="ro-RO" dirty="0" err="1">
                <a:solidFill>
                  <a:srgbClr val="FF0000"/>
                </a:solidFill>
              </a:rPr>
              <a:t>producţie</a:t>
            </a:r>
            <a:r>
              <a:rPr lang="ro-RO" dirty="0">
                <a:solidFill>
                  <a:srgbClr val="FF0000"/>
                </a:solidFill>
              </a:rPr>
              <a:t> </a:t>
            </a:r>
            <a:r>
              <a:rPr lang="ro-RO" dirty="0" err="1">
                <a:solidFill>
                  <a:srgbClr val="FF0000"/>
                </a:solidFill>
              </a:rPr>
              <a:t>şi</a:t>
            </a:r>
            <a:r>
              <a:rPr lang="ro-RO" dirty="0">
                <a:solidFill>
                  <a:srgbClr val="FF0000"/>
                </a:solidFill>
              </a:rPr>
              <a:t> </a:t>
            </a:r>
            <a:r>
              <a:rPr lang="ro-RO" dirty="0" err="1" smtClean="0">
                <a:solidFill>
                  <a:srgbClr val="FF0000"/>
                </a:solidFill>
              </a:rPr>
              <a:t>construcţii</a:t>
            </a:r>
            <a:r>
              <a:rPr lang="ro-RO" dirty="0" smtClean="0">
                <a:solidFill>
                  <a:srgbClr val="FF0000"/>
                </a:solidFill>
              </a:rPr>
              <a:t>, </a:t>
            </a:r>
            <a:r>
              <a:rPr lang="ro-RO" dirty="0" smtClean="0">
                <a:solidFill>
                  <a:schemeClr val="tx1"/>
                </a:solidFill>
              </a:rPr>
              <a:t>care conține 6 domenii restrânse: </a:t>
            </a:r>
          </a:p>
          <a:p>
            <a:pPr lvl="1">
              <a:buFont typeface="Wingdings" panose="05000000000000000000" pitchFamily="2" charset="2"/>
              <a:buChar char="Ø"/>
            </a:pPr>
            <a:r>
              <a:rPr lang="ro-RO" dirty="0" smtClean="0"/>
              <a:t>070 </a:t>
            </a:r>
            <a:r>
              <a:rPr lang="it-IT" dirty="0" err="1" smtClean="0"/>
              <a:t>Inginerie</a:t>
            </a:r>
            <a:r>
              <a:rPr lang="it-IT" dirty="0"/>
              <a:t>, </a:t>
            </a:r>
            <a:r>
              <a:rPr lang="it-IT" dirty="0" err="1"/>
              <a:t>producţie</a:t>
            </a:r>
            <a:r>
              <a:rPr lang="it-IT" dirty="0"/>
              <a:t> </a:t>
            </a:r>
            <a:r>
              <a:rPr lang="it-IT" dirty="0" err="1"/>
              <a:t>şi</a:t>
            </a:r>
            <a:r>
              <a:rPr lang="it-IT" dirty="0"/>
              <a:t> </a:t>
            </a:r>
            <a:r>
              <a:rPr lang="it-IT" dirty="0" err="1"/>
              <a:t>construcţii</a:t>
            </a:r>
            <a:r>
              <a:rPr lang="it-IT" dirty="0"/>
              <a:t>, </a:t>
            </a:r>
            <a:r>
              <a:rPr lang="it-IT" dirty="0" err="1"/>
              <a:t>altele</a:t>
            </a:r>
            <a:r>
              <a:rPr lang="it-IT" dirty="0"/>
              <a:t> </a:t>
            </a:r>
            <a:r>
              <a:rPr lang="it-IT" dirty="0" err="1"/>
              <a:t>decât</a:t>
            </a:r>
            <a:r>
              <a:rPr lang="it-IT" dirty="0"/>
              <a:t> </a:t>
            </a:r>
            <a:r>
              <a:rPr lang="it-IT" dirty="0" err="1"/>
              <a:t>cele</a:t>
            </a:r>
            <a:r>
              <a:rPr lang="it-IT" dirty="0"/>
              <a:t> </a:t>
            </a:r>
            <a:r>
              <a:rPr lang="it-IT" dirty="0" err="1"/>
              <a:t>detaliate</a:t>
            </a:r>
            <a:r>
              <a:rPr lang="it-IT" dirty="0"/>
              <a:t> la </a:t>
            </a:r>
            <a:r>
              <a:rPr lang="it-IT" dirty="0" err="1"/>
              <a:t>grupele</a:t>
            </a:r>
            <a:r>
              <a:rPr lang="it-IT" dirty="0"/>
              <a:t> 07x</a:t>
            </a:r>
            <a:endParaRPr lang="ro-RO" dirty="0" smtClean="0"/>
          </a:p>
          <a:p>
            <a:pPr lvl="1">
              <a:buFont typeface="Wingdings" panose="05000000000000000000" pitchFamily="2" charset="2"/>
              <a:buChar char="Ø"/>
            </a:pPr>
            <a:r>
              <a:rPr lang="ro-RO" dirty="0" smtClean="0">
                <a:solidFill>
                  <a:srgbClr val="FF0000"/>
                </a:solidFill>
              </a:rPr>
              <a:t>071Inginerie </a:t>
            </a:r>
            <a:r>
              <a:rPr lang="ro-RO" dirty="0" err="1">
                <a:solidFill>
                  <a:srgbClr val="FF0000"/>
                </a:solidFill>
              </a:rPr>
              <a:t>şi</a:t>
            </a:r>
            <a:r>
              <a:rPr lang="ro-RO" dirty="0">
                <a:solidFill>
                  <a:srgbClr val="FF0000"/>
                </a:solidFill>
              </a:rPr>
              <a:t> meserii </a:t>
            </a:r>
            <a:r>
              <a:rPr lang="ro-RO" dirty="0" err="1">
                <a:solidFill>
                  <a:srgbClr val="FF0000"/>
                </a:solidFill>
              </a:rPr>
              <a:t>inginereşti</a:t>
            </a:r>
            <a:r>
              <a:rPr lang="ro-RO" dirty="0">
                <a:solidFill>
                  <a:srgbClr val="FF0000"/>
                </a:solidFill>
              </a:rPr>
              <a:t> </a:t>
            </a:r>
            <a:r>
              <a:rPr lang="ro-RO" dirty="0" smtClean="0">
                <a:solidFill>
                  <a:srgbClr val="FF0000"/>
                </a:solidFill>
              </a:rPr>
              <a:t>, </a:t>
            </a:r>
            <a:r>
              <a:rPr lang="ro-RO" dirty="0" smtClean="0">
                <a:solidFill>
                  <a:schemeClr val="tx1"/>
                </a:solidFill>
              </a:rPr>
              <a:t>care conține 8 domenii detaliate: </a:t>
            </a:r>
          </a:p>
          <a:p>
            <a:pPr lvl="2">
              <a:buFont typeface="Wingdings" panose="05000000000000000000" pitchFamily="2" charset="2"/>
              <a:buChar char="Ø"/>
            </a:pPr>
            <a:r>
              <a:rPr lang="ro-RO" dirty="0" smtClean="0"/>
              <a:t>0710 </a:t>
            </a:r>
            <a:r>
              <a:rPr lang="it-IT" dirty="0" err="1" smtClean="0"/>
              <a:t>Inginerie</a:t>
            </a:r>
            <a:r>
              <a:rPr lang="it-IT" dirty="0" smtClean="0"/>
              <a:t> </a:t>
            </a:r>
            <a:r>
              <a:rPr lang="it-IT" dirty="0" err="1"/>
              <a:t>şi</a:t>
            </a:r>
            <a:r>
              <a:rPr lang="it-IT" dirty="0"/>
              <a:t> </a:t>
            </a:r>
            <a:r>
              <a:rPr lang="it-IT" dirty="0" err="1"/>
              <a:t>meserii</a:t>
            </a:r>
            <a:r>
              <a:rPr lang="it-IT" dirty="0"/>
              <a:t> </a:t>
            </a:r>
            <a:r>
              <a:rPr lang="it-IT" dirty="0" err="1"/>
              <a:t>inginereşti</a:t>
            </a:r>
            <a:r>
              <a:rPr lang="it-IT" dirty="0"/>
              <a:t>, alte discipline </a:t>
            </a:r>
            <a:r>
              <a:rPr lang="it-IT" dirty="0" err="1"/>
              <a:t>decât</a:t>
            </a:r>
            <a:r>
              <a:rPr lang="it-IT" dirty="0"/>
              <a:t> </a:t>
            </a:r>
            <a:r>
              <a:rPr lang="it-IT" dirty="0" err="1"/>
              <a:t>cele</a:t>
            </a:r>
            <a:r>
              <a:rPr lang="it-IT" dirty="0"/>
              <a:t> </a:t>
            </a:r>
            <a:r>
              <a:rPr lang="it-IT" dirty="0" err="1"/>
              <a:t>detaliate</a:t>
            </a:r>
            <a:r>
              <a:rPr lang="it-IT" dirty="0"/>
              <a:t> la </a:t>
            </a:r>
            <a:r>
              <a:rPr lang="it-IT" dirty="0" err="1"/>
              <a:t>grupele</a:t>
            </a:r>
            <a:r>
              <a:rPr lang="it-IT" dirty="0"/>
              <a:t> </a:t>
            </a:r>
            <a:r>
              <a:rPr lang="it-IT" dirty="0" smtClean="0"/>
              <a:t>071x</a:t>
            </a:r>
            <a:endParaRPr lang="ro-RO" dirty="0" smtClean="0"/>
          </a:p>
          <a:p>
            <a:pPr lvl="2">
              <a:buFont typeface="Wingdings" panose="05000000000000000000" pitchFamily="2" charset="2"/>
              <a:buChar char="Ø"/>
            </a:pPr>
            <a:r>
              <a:rPr lang="ro-RO" dirty="0" smtClean="0"/>
              <a:t>0711 Inginerie </a:t>
            </a:r>
            <a:r>
              <a:rPr lang="ro-RO" dirty="0" err="1"/>
              <a:t>şi</a:t>
            </a:r>
            <a:r>
              <a:rPr lang="ro-RO" dirty="0"/>
              <a:t> procese </a:t>
            </a:r>
            <a:r>
              <a:rPr lang="ro-RO" dirty="0" smtClean="0"/>
              <a:t>chimice</a:t>
            </a:r>
          </a:p>
          <a:p>
            <a:pPr lvl="2">
              <a:buFont typeface="Wingdings" panose="05000000000000000000" pitchFamily="2" charset="2"/>
              <a:buChar char="Ø"/>
            </a:pPr>
            <a:r>
              <a:rPr lang="ro-RO" dirty="0" smtClean="0"/>
              <a:t>0712 Tehnologii </a:t>
            </a:r>
            <a:r>
              <a:rPr lang="ro-RO" dirty="0"/>
              <a:t>de </a:t>
            </a:r>
            <a:r>
              <a:rPr lang="ro-RO" dirty="0" err="1"/>
              <a:t>protecţia</a:t>
            </a:r>
            <a:r>
              <a:rPr lang="ro-RO" dirty="0"/>
              <a:t> mediului </a:t>
            </a:r>
            <a:r>
              <a:rPr lang="ro-RO" dirty="0" smtClean="0"/>
              <a:t>înconjurător</a:t>
            </a:r>
          </a:p>
          <a:p>
            <a:pPr lvl="2">
              <a:buFont typeface="Wingdings" panose="05000000000000000000" pitchFamily="2" charset="2"/>
              <a:buChar char="Ø"/>
            </a:pPr>
            <a:r>
              <a:rPr lang="ro-RO" dirty="0" smtClean="0"/>
              <a:t>0713 Electricitate </a:t>
            </a:r>
            <a:r>
              <a:rPr lang="ro-RO" dirty="0" err="1"/>
              <a:t>şi</a:t>
            </a:r>
            <a:r>
              <a:rPr lang="ro-RO" dirty="0"/>
              <a:t> </a:t>
            </a:r>
            <a:r>
              <a:rPr lang="ro-RO" dirty="0" smtClean="0"/>
              <a:t>energie</a:t>
            </a:r>
          </a:p>
          <a:p>
            <a:pPr lvl="2">
              <a:buFont typeface="Wingdings" panose="05000000000000000000" pitchFamily="2" charset="2"/>
              <a:buChar char="Ø"/>
            </a:pPr>
            <a:r>
              <a:rPr lang="ro-RO" dirty="0"/>
              <a:t>0714 Electronică </a:t>
            </a:r>
            <a:r>
              <a:rPr lang="ro-RO" dirty="0" err="1"/>
              <a:t>şi</a:t>
            </a:r>
            <a:r>
              <a:rPr lang="ro-RO" dirty="0"/>
              <a:t> </a:t>
            </a:r>
            <a:r>
              <a:rPr lang="ro-RO" dirty="0" smtClean="0"/>
              <a:t>automatizare</a:t>
            </a:r>
          </a:p>
          <a:p>
            <a:pPr lvl="2">
              <a:buFont typeface="Wingdings" panose="05000000000000000000" pitchFamily="2" charset="2"/>
              <a:buChar char="Ø"/>
            </a:pPr>
            <a:r>
              <a:rPr lang="ro-RO" dirty="0"/>
              <a:t>0715 Mecanică </a:t>
            </a:r>
            <a:r>
              <a:rPr lang="ro-RO" dirty="0" err="1"/>
              <a:t>şi</a:t>
            </a:r>
            <a:r>
              <a:rPr lang="ro-RO" dirty="0"/>
              <a:t> meserii din domeniul </a:t>
            </a:r>
            <a:r>
              <a:rPr lang="ro-RO" dirty="0" smtClean="0"/>
              <a:t>metalurgiei</a:t>
            </a:r>
          </a:p>
          <a:p>
            <a:pPr lvl="2">
              <a:buFont typeface="Wingdings" panose="05000000000000000000" pitchFamily="2" charset="2"/>
              <a:buChar char="Ø"/>
            </a:pPr>
            <a:r>
              <a:rPr lang="ro-RO" dirty="0" smtClean="0"/>
              <a:t>0716 Autovehicule</a:t>
            </a:r>
            <a:r>
              <a:rPr lang="ro-RO" dirty="0"/>
              <a:t>, nave </a:t>
            </a:r>
            <a:r>
              <a:rPr lang="ro-RO" dirty="0" err="1"/>
              <a:t>şi</a:t>
            </a:r>
            <a:r>
              <a:rPr lang="ro-RO" dirty="0"/>
              <a:t> </a:t>
            </a:r>
            <a:r>
              <a:rPr lang="ro-RO" dirty="0" smtClean="0"/>
              <a:t>aeronave</a:t>
            </a:r>
          </a:p>
          <a:p>
            <a:pPr lvl="2">
              <a:buFont typeface="Wingdings" panose="05000000000000000000" pitchFamily="2" charset="2"/>
              <a:buChar char="Ø"/>
            </a:pPr>
            <a:r>
              <a:rPr lang="ro-RO" dirty="0" smtClean="0"/>
              <a:t>0719 Inginerie </a:t>
            </a:r>
            <a:r>
              <a:rPr lang="ro-RO" dirty="0"/>
              <a:t>şi meserii inginereşti neclasificate în altă </a:t>
            </a:r>
            <a:r>
              <a:rPr lang="ro-RO" dirty="0" smtClean="0"/>
              <a:t>parte</a:t>
            </a:r>
            <a:endParaRPr lang="ro-RO" dirty="0"/>
          </a:p>
          <a:p>
            <a:pPr lvl="1">
              <a:buFont typeface="Wingdings" panose="05000000000000000000" pitchFamily="2" charset="2"/>
              <a:buChar char="Ø"/>
            </a:pPr>
            <a:r>
              <a:rPr lang="ro-RO" dirty="0" smtClean="0"/>
              <a:t>072 Prelucrare </a:t>
            </a:r>
            <a:r>
              <a:rPr lang="ro-RO" dirty="0" err="1"/>
              <a:t>şi</a:t>
            </a:r>
            <a:r>
              <a:rPr lang="ro-RO" dirty="0"/>
              <a:t> industrie prelucrătoare</a:t>
            </a:r>
          </a:p>
          <a:p>
            <a:pPr lvl="1">
              <a:buFont typeface="Wingdings" panose="05000000000000000000" pitchFamily="2" charset="2"/>
              <a:buChar char="Ø"/>
            </a:pPr>
            <a:r>
              <a:rPr lang="ro-RO" dirty="0" smtClean="0"/>
              <a:t>073 </a:t>
            </a:r>
            <a:r>
              <a:rPr lang="en-US" dirty="0" err="1" smtClean="0"/>
              <a:t>Arhitectură</a:t>
            </a:r>
            <a:r>
              <a:rPr lang="en-US" dirty="0" smtClean="0"/>
              <a:t> </a:t>
            </a:r>
            <a:r>
              <a:rPr lang="en-US" dirty="0" err="1"/>
              <a:t>şi</a:t>
            </a:r>
            <a:r>
              <a:rPr lang="en-US" dirty="0"/>
              <a:t> </a:t>
            </a:r>
            <a:r>
              <a:rPr lang="en-US" dirty="0" err="1" smtClean="0"/>
              <a:t>construcţii</a:t>
            </a:r>
            <a:endParaRPr lang="ro-RO" dirty="0" smtClean="0"/>
          </a:p>
          <a:p>
            <a:pPr lvl="1">
              <a:buFont typeface="Wingdings" panose="05000000000000000000" pitchFamily="2" charset="2"/>
              <a:buChar char="Ø"/>
            </a:pPr>
            <a:r>
              <a:rPr lang="ro-RO" dirty="0" smtClean="0"/>
              <a:t>078 </a:t>
            </a:r>
            <a:r>
              <a:rPr lang="it-IT" dirty="0" err="1" smtClean="0"/>
              <a:t>Programe</a:t>
            </a:r>
            <a:r>
              <a:rPr lang="it-IT" dirty="0" smtClean="0"/>
              <a:t> </a:t>
            </a:r>
            <a:r>
              <a:rPr lang="it-IT" dirty="0" err="1"/>
              <a:t>şi</a:t>
            </a:r>
            <a:r>
              <a:rPr lang="it-IT" dirty="0"/>
              <a:t> </a:t>
            </a:r>
            <a:r>
              <a:rPr lang="it-IT" dirty="0" err="1"/>
              <a:t>calificări</a:t>
            </a:r>
            <a:r>
              <a:rPr lang="it-IT" dirty="0"/>
              <a:t> interdisciplinare, care </a:t>
            </a:r>
            <a:r>
              <a:rPr lang="it-IT" dirty="0" err="1"/>
              <a:t>implică</a:t>
            </a:r>
            <a:r>
              <a:rPr lang="it-IT" dirty="0"/>
              <a:t> </a:t>
            </a:r>
            <a:r>
              <a:rPr lang="it-IT" dirty="0" err="1"/>
              <a:t>ingineria</a:t>
            </a:r>
            <a:r>
              <a:rPr lang="it-IT" dirty="0"/>
              <a:t>, </a:t>
            </a:r>
            <a:r>
              <a:rPr lang="it-IT" dirty="0" err="1"/>
              <a:t>producţia</a:t>
            </a:r>
            <a:r>
              <a:rPr lang="it-IT" dirty="0"/>
              <a:t> </a:t>
            </a:r>
            <a:r>
              <a:rPr lang="it-IT" dirty="0" err="1"/>
              <a:t>şi</a:t>
            </a:r>
            <a:r>
              <a:rPr lang="it-IT" dirty="0"/>
              <a:t> </a:t>
            </a:r>
            <a:r>
              <a:rPr lang="it-IT" dirty="0" err="1"/>
              <a:t>construcţiile</a:t>
            </a:r>
            <a:r>
              <a:rPr lang="it-IT" dirty="0"/>
              <a:t> </a:t>
            </a:r>
            <a:endParaRPr lang="ro-RO" dirty="0" smtClean="0"/>
          </a:p>
          <a:p>
            <a:pPr lvl="1">
              <a:buFont typeface="Wingdings" panose="05000000000000000000" pitchFamily="2" charset="2"/>
              <a:buChar char="Ø"/>
            </a:pPr>
            <a:r>
              <a:rPr lang="ro-RO" dirty="0" smtClean="0"/>
              <a:t>079 </a:t>
            </a:r>
            <a:r>
              <a:rPr lang="en-US" dirty="0" err="1" smtClean="0"/>
              <a:t>Inginerie</a:t>
            </a:r>
            <a:r>
              <a:rPr lang="en-US" dirty="0"/>
              <a:t>, </a:t>
            </a:r>
            <a:r>
              <a:rPr lang="en-US" dirty="0" err="1"/>
              <a:t>producţie</a:t>
            </a:r>
            <a:r>
              <a:rPr lang="en-US" dirty="0"/>
              <a:t> </a:t>
            </a:r>
            <a:r>
              <a:rPr lang="en-US" dirty="0" err="1"/>
              <a:t>şi</a:t>
            </a:r>
            <a:r>
              <a:rPr lang="en-US" dirty="0"/>
              <a:t> </a:t>
            </a:r>
            <a:r>
              <a:rPr lang="en-US" dirty="0" err="1"/>
              <a:t>construcţii</a:t>
            </a:r>
            <a:r>
              <a:rPr lang="en-US" dirty="0"/>
              <a:t> </a:t>
            </a:r>
            <a:r>
              <a:rPr lang="en-US" dirty="0" err="1"/>
              <a:t>neclasificate</a:t>
            </a:r>
            <a:r>
              <a:rPr lang="en-US" dirty="0"/>
              <a:t> </a:t>
            </a:r>
            <a:r>
              <a:rPr lang="en-US" dirty="0" err="1"/>
              <a:t>în</a:t>
            </a:r>
            <a:r>
              <a:rPr lang="en-US" dirty="0"/>
              <a:t> </a:t>
            </a:r>
            <a:r>
              <a:rPr lang="en-US" dirty="0" err="1"/>
              <a:t>altă</a:t>
            </a:r>
            <a:r>
              <a:rPr lang="en-US" dirty="0"/>
              <a:t> </a:t>
            </a:r>
            <a:r>
              <a:rPr lang="en-US" dirty="0" smtClean="0"/>
              <a:t>parte</a:t>
            </a:r>
          </a:p>
          <a:p>
            <a:pPr marL="457200" lvl="1" indent="0">
              <a:buNone/>
            </a:pPr>
            <a:r>
              <a:rPr lang="ro-RO" dirty="0" smtClean="0"/>
              <a:t>			</a:t>
            </a:r>
            <a:r>
              <a:rPr lang="en-US" b="1" dirty="0" err="1" smtClean="0">
                <a:solidFill>
                  <a:schemeClr val="tx1"/>
                </a:solidFill>
              </a:rPr>
              <a:t>Celula</a:t>
            </a:r>
            <a:r>
              <a:rPr lang="en-US" b="1" dirty="0" smtClean="0">
                <a:solidFill>
                  <a:schemeClr val="tx1"/>
                </a:solidFill>
              </a:rPr>
              <a:t> de </a:t>
            </a:r>
            <a:r>
              <a:rPr lang="en-US" b="1" dirty="0" err="1" smtClean="0">
                <a:solidFill>
                  <a:schemeClr val="tx1"/>
                </a:solidFill>
              </a:rPr>
              <a:t>baz</a:t>
            </a:r>
            <a:r>
              <a:rPr lang="ro-RO" b="1" dirty="0" smtClean="0">
                <a:solidFill>
                  <a:schemeClr val="tx1"/>
                </a:solidFill>
              </a:rPr>
              <a:t>ă</a:t>
            </a:r>
            <a:r>
              <a:rPr lang="en-US" b="1" dirty="0" smtClean="0">
                <a:solidFill>
                  <a:schemeClr val="tx1"/>
                </a:solidFill>
              </a:rPr>
              <a:t> </a:t>
            </a:r>
            <a:r>
              <a:rPr lang="en-US" b="1" dirty="0" err="1" smtClean="0">
                <a:solidFill>
                  <a:schemeClr val="tx1"/>
                </a:solidFill>
              </a:rPr>
              <a:t>este</a:t>
            </a:r>
            <a:r>
              <a:rPr lang="en-US" b="1" dirty="0" smtClean="0">
                <a:solidFill>
                  <a:schemeClr val="tx1"/>
                </a:solidFill>
              </a:rPr>
              <a:t> </a:t>
            </a:r>
            <a:r>
              <a:rPr lang="en-US" b="1" dirty="0" err="1" smtClean="0">
                <a:solidFill>
                  <a:schemeClr val="tx1"/>
                </a:solidFill>
              </a:rPr>
              <a:t>specializarea</a:t>
            </a:r>
            <a:r>
              <a:rPr lang="en-US" b="1" dirty="0" smtClean="0">
                <a:solidFill>
                  <a:schemeClr val="tx1"/>
                </a:solidFill>
              </a:rPr>
              <a:t> </a:t>
            </a:r>
            <a:endParaRPr lang="en-US" b="1" dirty="0">
              <a:solidFill>
                <a:schemeClr val="tx1"/>
              </a:solidFill>
            </a:endParaRPr>
          </a:p>
        </p:txBody>
      </p:sp>
      <p:sp>
        <p:nvSpPr>
          <p:cNvPr id="4" name="Slide Number Placeholder 3"/>
          <p:cNvSpPr>
            <a:spLocks noGrp="1"/>
          </p:cNvSpPr>
          <p:nvPr>
            <p:ph type="sldNum" sz="quarter" idx="12"/>
          </p:nvPr>
        </p:nvSpPr>
        <p:spPr/>
        <p:txBody>
          <a:bodyPr/>
          <a:lstStyle/>
          <a:p>
            <a:fld id="{9E50D555-AD09-4184-8F27-884809BFB095}" type="slidenum">
              <a:rPr lang="en-US" smtClean="0"/>
              <a:pPr/>
              <a:t>108</a:t>
            </a:fld>
            <a:endParaRPr lang="en-US"/>
          </a:p>
        </p:txBody>
      </p:sp>
    </p:spTree>
    <p:extLst>
      <p:ext uri="{BB962C8B-B14F-4D97-AF65-F5344CB8AC3E}">
        <p14:creationId xmlns:p14="http://schemas.microsoft.com/office/powerpoint/2010/main" val="30525258"/>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91070" y="1442714"/>
            <a:ext cx="8135476" cy="5415286"/>
          </a:xfrm>
        </p:spPr>
        <p:txBody>
          <a:bodyPr>
            <a:normAutofit lnSpcReduction="10000"/>
          </a:bodyPr>
          <a:lstStyle/>
          <a:p>
            <a:pPr fontAlgn="t">
              <a:buFont typeface="Wingdings" panose="05000000000000000000" pitchFamily="2" charset="2"/>
              <a:buChar char="Ø"/>
            </a:pPr>
            <a:r>
              <a:rPr lang="en-US" dirty="0">
                <a:solidFill>
                  <a:srgbClr val="FF0000"/>
                </a:solidFill>
              </a:rPr>
              <a:t>04 </a:t>
            </a:r>
            <a:r>
              <a:rPr lang="en-US" dirty="0" err="1">
                <a:solidFill>
                  <a:srgbClr val="FF0000"/>
                </a:solidFill>
              </a:rPr>
              <a:t>Afaceri</a:t>
            </a:r>
            <a:r>
              <a:rPr lang="en-US" dirty="0">
                <a:solidFill>
                  <a:srgbClr val="FF0000"/>
                </a:solidFill>
              </a:rPr>
              <a:t>, </a:t>
            </a:r>
            <a:r>
              <a:rPr lang="en-US" dirty="0" err="1">
                <a:solidFill>
                  <a:srgbClr val="FF0000"/>
                </a:solidFill>
              </a:rPr>
              <a:t>administrație</a:t>
            </a:r>
            <a:r>
              <a:rPr lang="en-US" dirty="0">
                <a:solidFill>
                  <a:srgbClr val="FF0000"/>
                </a:solidFill>
              </a:rPr>
              <a:t> </a:t>
            </a:r>
            <a:r>
              <a:rPr lang="en-US" dirty="0" err="1">
                <a:solidFill>
                  <a:srgbClr val="FF0000"/>
                </a:solidFill>
              </a:rPr>
              <a:t>și</a:t>
            </a:r>
            <a:r>
              <a:rPr lang="en-US" dirty="0">
                <a:solidFill>
                  <a:srgbClr val="FF0000"/>
                </a:solidFill>
              </a:rPr>
              <a:t> </a:t>
            </a:r>
            <a:r>
              <a:rPr lang="en-US" dirty="0" err="1">
                <a:solidFill>
                  <a:srgbClr val="FF0000"/>
                </a:solidFill>
              </a:rPr>
              <a:t>drept</a:t>
            </a:r>
            <a:endParaRPr lang="en-US" dirty="0">
              <a:solidFill>
                <a:srgbClr val="FF0000"/>
              </a:solidFill>
            </a:endParaRPr>
          </a:p>
          <a:p>
            <a:pPr lvl="1" fontAlgn="t">
              <a:buFont typeface="Wingdings" panose="05000000000000000000" pitchFamily="2" charset="2"/>
              <a:buChar char="Ø"/>
            </a:pPr>
            <a:r>
              <a:rPr lang="en-US" dirty="0"/>
              <a:t>041 </a:t>
            </a:r>
            <a:r>
              <a:rPr lang="en-US" dirty="0" err="1"/>
              <a:t>Afaceri</a:t>
            </a:r>
            <a:r>
              <a:rPr lang="en-US" dirty="0"/>
              <a:t> </a:t>
            </a:r>
            <a:r>
              <a:rPr lang="en-US" dirty="0" err="1"/>
              <a:t>și</a:t>
            </a:r>
            <a:r>
              <a:rPr lang="en-US" dirty="0"/>
              <a:t> </a:t>
            </a:r>
            <a:r>
              <a:rPr lang="en-US" dirty="0" err="1"/>
              <a:t>administrație</a:t>
            </a:r>
            <a:endParaRPr lang="en-US" dirty="0"/>
          </a:p>
          <a:p>
            <a:pPr lvl="2" fontAlgn="t">
              <a:buFont typeface="Wingdings" panose="05000000000000000000" pitchFamily="2" charset="2"/>
              <a:buChar char="Ø"/>
            </a:pPr>
            <a:r>
              <a:rPr lang="en-US" dirty="0"/>
              <a:t>0411 </a:t>
            </a:r>
            <a:r>
              <a:rPr lang="en-US" dirty="0" err="1"/>
              <a:t>Contabilitate</a:t>
            </a:r>
            <a:r>
              <a:rPr lang="en-US" dirty="0"/>
              <a:t> </a:t>
            </a:r>
            <a:r>
              <a:rPr lang="en-US" dirty="0" err="1"/>
              <a:t>și</a:t>
            </a:r>
            <a:r>
              <a:rPr lang="en-US" dirty="0"/>
              <a:t> </a:t>
            </a:r>
            <a:r>
              <a:rPr lang="en-US" dirty="0" err="1"/>
              <a:t>taxe</a:t>
            </a:r>
            <a:r>
              <a:rPr lang="en-US" i="1" dirty="0"/>
              <a:t> </a:t>
            </a:r>
            <a:r>
              <a:rPr lang="pt-BR" i="1" dirty="0" err="1"/>
              <a:t>Contabilitate</a:t>
            </a:r>
            <a:r>
              <a:rPr lang="pt-BR" i="1" dirty="0"/>
              <a:t>, </a:t>
            </a:r>
            <a:r>
              <a:rPr lang="pt-BR" i="1" dirty="0" err="1"/>
              <a:t>audit</a:t>
            </a:r>
            <a:r>
              <a:rPr lang="pt-BR" i="1" dirty="0"/>
              <a:t>, </a:t>
            </a:r>
            <a:r>
              <a:rPr lang="pt-BR" i="1" dirty="0" err="1"/>
              <a:t>conturi</a:t>
            </a:r>
            <a:endParaRPr lang="en-US" dirty="0"/>
          </a:p>
          <a:p>
            <a:pPr lvl="2" fontAlgn="t">
              <a:buFont typeface="Wingdings" panose="05000000000000000000" pitchFamily="2" charset="2"/>
              <a:buChar char="Ø"/>
            </a:pPr>
            <a:r>
              <a:rPr lang="en-US" dirty="0"/>
              <a:t>0412 </a:t>
            </a:r>
            <a:r>
              <a:rPr lang="en-US" dirty="0" err="1"/>
              <a:t>Finanțe</a:t>
            </a:r>
            <a:r>
              <a:rPr lang="en-US" dirty="0"/>
              <a:t>, </a:t>
            </a:r>
            <a:r>
              <a:rPr lang="en-US" dirty="0" err="1"/>
              <a:t>bănci</a:t>
            </a:r>
            <a:r>
              <a:rPr lang="en-US" dirty="0"/>
              <a:t> </a:t>
            </a:r>
            <a:r>
              <a:rPr lang="en-US" dirty="0" err="1"/>
              <a:t>și</a:t>
            </a:r>
            <a:r>
              <a:rPr lang="en-US" dirty="0"/>
              <a:t> </a:t>
            </a:r>
            <a:r>
              <a:rPr lang="en-US" dirty="0" err="1"/>
              <a:t>asigurări</a:t>
            </a:r>
            <a:r>
              <a:rPr lang="en-US" i="1" dirty="0"/>
              <a:t> </a:t>
            </a:r>
            <a:endParaRPr lang="en-US" dirty="0"/>
          </a:p>
          <a:p>
            <a:pPr lvl="3" fontAlgn="t">
              <a:buFont typeface="Wingdings" panose="05000000000000000000" pitchFamily="2" charset="2"/>
              <a:buChar char="Ø"/>
            </a:pPr>
            <a:r>
              <a:rPr lang="pt-BR" i="1" dirty="0" err="1"/>
              <a:t>Finanţe</a:t>
            </a:r>
            <a:r>
              <a:rPr lang="pt-BR" i="1" dirty="0"/>
              <a:t>, </a:t>
            </a:r>
            <a:r>
              <a:rPr lang="pt-BR" i="1" dirty="0" err="1"/>
              <a:t>bancare</a:t>
            </a:r>
            <a:r>
              <a:rPr lang="pt-BR" i="1" dirty="0"/>
              <a:t>, </a:t>
            </a:r>
            <a:r>
              <a:rPr lang="pt-BR" i="1" dirty="0" err="1"/>
              <a:t>asigurări</a:t>
            </a:r>
            <a:r>
              <a:rPr lang="pt-BR" i="1" dirty="0"/>
              <a:t>, </a:t>
            </a:r>
            <a:r>
              <a:rPr lang="pt-BR" i="1" dirty="0" err="1"/>
              <a:t>analiza</a:t>
            </a:r>
            <a:r>
              <a:rPr lang="pt-BR" i="1" dirty="0"/>
              <a:t> </a:t>
            </a:r>
            <a:r>
              <a:rPr lang="pt-BR" i="1" dirty="0" err="1"/>
              <a:t>investiţiilor</a:t>
            </a:r>
            <a:endParaRPr lang="en-US" dirty="0"/>
          </a:p>
          <a:p>
            <a:pPr lvl="2" fontAlgn="t">
              <a:buFont typeface="Wingdings" panose="05000000000000000000" pitchFamily="2" charset="2"/>
              <a:buChar char="Ø"/>
            </a:pPr>
            <a:r>
              <a:rPr lang="en-US" dirty="0"/>
              <a:t>0413 Management </a:t>
            </a:r>
            <a:r>
              <a:rPr lang="en-US" dirty="0" err="1"/>
              <a:t>și</a:t>
            </a:r>
            <a:r>
              <a:rPr lang="en-US" dirty="0"/>
              <a:t> </a:t>
            </a:r>
            <a:r>
              <a:rPr lang="en-US" dirty="0" err="1"/>
              <a:t>administrație</a:t>
            </a:r>
            <a:r>
              <a:rPr lang="en-US" i="1" dirty="0"/>
              <a:t> </a:t>
            </a:r>
            <a:endParaRPr lang="en-US" dirty="0"/>
          </a:p>
          <a:p>
            <a:pPr lvl="3" fontAlgn="t">
              <a:buFont typeface="Wingdings" panose="05000000000000000000" pitchFamily="2" charset="2"/>
              <a:buChar char="Ø"/>
            </a:pPr>
            <a:r>
              <a:rPr lang="pt-BR" i="1" dirty="0"/>
              <a:t>Management, </a:t>
            </a:r>
            <a:r>
              <a:rPr lang="pt-BR" i="1" dirty="0" err="1"/>
              <a:t>administraţie</a:t>
            </a:r>
            <a:r>
              <a:rPr lang="pt-BR" i="1" dirty="0"/>
              <a:t> </a:t>
            </a:r>
            <a:r>
              <a:rPr lang="pt-BR" i="1" dirty="0" err="1"/>
              <a:t>publică</a:t>
            </a:r>
            <a:r>
              <a:rPr lang="pt-BR" i="1" dirty="0"/>
              <a:t>, </a:t>
            </a:r>
            <a:r>
              <a:rPr lang="pt-BR" i="1" dirty="0" err="1"/>
              <a:t>administraţie</a:t>
            </a:r>
            <a:r>
              <a:rPr lang="pt-BR" i="1" dirty="0"/>
              <a:t> </a:t>
            </a:r>
            <a:r>
              <a:rPr lang="pt-BR" i="1" dirty="0" err="1"/>
              <a:t>instituţională</a:t>
            </a:r>
            <a:endParaRPr lang="en-US" dirty="0"/>
          </a:p>
          <a:p>
            <a:pPr lvl="2" fontAlgn="t">
              <a:buFont typeface="Wingdings" panose="05000000000000000000" pitchFamily="2" charset="2"/>
              <a:buChar char="Ø"/>
            </a:pPr>
            <a:r>
              <a:rPr lang="en-US" dirty="0"/>
              <a:t>0414 Marketing </a:t>
            </a:r>
            <a:r>
              <a:rPr lang="en-US" dirty="0" err="1"/>
              <a:t>și</a:t>
            </a:r>
            <a:r>
              <a:rPr lang="en-US" dirty="0"/>
              <a:t> </a:t>
            </a:r>
            <a:r>
              <a:rPr lang="en-US" dirty="0" err="1"/>
              <a:t>publicitate</a:t>
            </a:r>
            <a:r>
              <a:rPr lang="en-US" i="1" dirty="0"/>
              <a:t>, Marketing, </a:t>
            </a:r>
            <a:r>
              <a:rPr lang="en-US" i="1" dirty="0" err="1"/>
              <a:t>relaţii</a:t>
            </a:r>
            <a:r>
              <a:rPr lang="en-US" i="1" dirty="0"/>
              <a:t> cu </a:t>
            </a:r>
            <a:r>
              <a:rPr lang="en-US" i="1" dirty="0" err="1"/>
              <a:t>publicul</a:t>
            </a:r>
            <a:r>
              <a:rPr lang="en-US" i="1" dirty="0"/>
              <a:t>, </a:t>
            </a:r>
            <a:r>
              <a:rPr lang="en-US" i="1" dirty="0" err="1"/>
              <a:t>tranzacţii</a:t>
            </a:r>
            <a:r>
              <a:rPr lang="en-US" i="1" dirty="0"/>
              <a:t> </a:t>
            </a:r>
            <a:r>
              <a:rPr lang="en-US" i="1" dirty="0" err="1"/>
              <a:t>imobiliare</a:t>
            </a:r>
            <a:endParaRPr lang="en-US" dirty="0"/>
          </a:p>
          <a:p>
            <a:pPr lvl="2" fontAlgn="t">
              <a:buFont typeface="Wingdings" panose="05000000000000000000" pitchFamily="2" charset="2"/>
              <a:buChar char="Ø"/>
            </a:pPr>
            <a:r>
              <a:rPr lang="en-US" dirty="0"/>
              <a:t>0415 Secretariat </a:t>
            </a:r>
            <a:r>
              <a:rPr lang="en-US" dirty="0" err="1"/>
              <a:t>și</a:t>
            </a:r>
            <a:r>
              <a:rPr lang="en-US" dirty="0"/>
              <a:t> office</a:t>
            </a:r>
            <a:r>
              <a:rPr lang="en-US" i="1" dirty="0"/>
              <a:t> </a:t>
            </a:r>
            <a:r>
              <a:rPr lang="pt-BR" i="1" dirty="0" err="1"/>
              <a:t>Munca</a:t>
            </a:r>
            <a:r>
              <a:rPr lang="pt-BR" i="1" dirty="0"/>
              <a:t> de </a:t>
            </a:r>
            <a:r>
              <a:rPr lang="pt-BR" i="1" dirty="0" err="1"/>
              <a:t>secretariat</a:t>
            </a:r>
            <a:r>
              <a:rPr lang="pt-BR" i="1" dirty="0"/>
              <a:t> </a:t>
            </a:r>
            <a:r>
              <a:rPr lang="pt-BR" i="1" dirty="0" err="1"/>
              <a:t>şi</a:t>
            </a:r>
            <a:r>
              <a:rPr lang="pt-BR" i="1" dirty="0"/>
              <a:t> de </a:t>
            </a:r>
            <a:r>
              <a:rPr lang="pt-BR" i="1" dirty="0" err="1"/>
              <a:t>birou</a:t>
            </a:r>
            <a:endParaRPr lang="en-US" dirty="0"/>
          </a:p>
          <a:p>
            <a:pPr lvl="2" fontAlgn="t">
              <a:buFont typeface="Wingdings" panose="05000000000000000000" pitchFamily="2" charset="2"/>
              <a:buChar char="Ø"/>
            </a:pPr>
            <a:r>
              <a:rPr lang="en-US" dirty="0"/>
              <a:t>0416 </a:t>
            </a:r>
            <a:r>
              <a:rPr lang="en-US" dirty="0" err="1"/>
              <a:t>Vânzările</a:t>
            </a:r>
            <a:r>
              <a:rPr lang="en-US" dirty="0"/>
              <a:t> cu </a:t>
            </a:r>
            <a:r>
              <a:rPr lang="en-US" dirty="0" err="1"/>
              <a:t>ridicata</a:t>
            </a:r>
            <a:r>
              <a:rPr lang="en-US" dirty="0"/>
              <a:t> </a:t>
            </a:r>
            <a:r>
              <a:rPr lang="en-US" dirty="0" err="1"/>
              <a:t>și</a:t>
            </a:r>
            <a:r>
              <a:rPr lang="en-US" dirty="0"/>
              <a:t> cu </a:t>
            </a:r>
            <a:r>
              <a:rPr lang="en-US" dirty="0" err="1"/>
              <a:t>amănuntul</a:t>
            </a:r>
            <a:r>
              <a:rPr lang="en-US" i="1" dirty="0"/>
              <a:t> </a:t>
            </a:r>
            <a:endParaRPr lang="en-US" dirty="0"/>
          </a:p>
          <a:p>
            <a:pPr lvl="3" fontAlgn="t">
              <a:buFont typeface="Wingdings" panose="05000000000000000000" pitchFamily="2" charset="2"/>
              <a:buChar char="Ø"/>
            </a:pPr>
            <a:r>
              <a:rPr lang="en-US" i="1" dirty="0" err="1"/>
              <a:t>Comerţ</a:t>
            </a:r>
            <a:r>
              <a:rPr lang="en-US" i="1" dirty="0"/>
              <a:t> cu </a:t>
            </a:r>
            <a:r>
              <a:rPr lang="en-US" i="1" dirty="0" err="1"/>
              <a:t>amănuntul</a:t>
            </a:r>
            <a:r>
              <a:rPr lang="en-US" i="1" dirty="0"/>
              <a:t>, </a:t>
            </a:r>
            <a:r>
              <a:rPr lang="en-US" i="1" dirty="0" err="1"/>
              <a:t>vânzări</a:t>
            </a:r>
            <a:endParaRPr lang="en-US" dirty="0"/>
          </a:p>
          <a:p>
            <a:pPr lvl="2" fontAlgn="t">
              <a:buFont typeface="Wingdings" panose="05000000000000000000" pitchFamily="2" charset="2"/>
              <a:buChar char="Ø"/>
            </a:pPr>
            <a:r>
              <a:rPr lang="en-US" dirty="0"/>
              <a:t>0417 </a:t>
            </a:r>
            <a:r>
              <a:rPr lang="en-US" dirty="0" err="1"/>
              <a:t>Competențe</a:t>
            </a:r>
            <a:r>
              <a:rPr lang="en-US" dirty="0"/>
              <a:t> de </a:t>
            </a:r>
            <a:r>
              <a:rPr lang="en-US" dirty="0" err="1"/>
              <a:t>muncă</a:t>
            </a:r>
            <a:endParaRPr lang="en-US" dirty="0"/>
          </a:p>
          <a:p>
            <a:pPr lvl="3" fontAlgn="t">
              <a:buFont typeface="Wingdings" panose="05000000000000000000" pitchFamily="2" charset="2"/>
              <a:buChar char="Ø"/>
            </a:pPr>
            <a:r>
              <a:rPr lang="pt-BR" i="1" dirty="0" err="1"/>
              <a:t>Administraţie</a:t>
            </a:r>
            <a:r>
              <a:rPr lang="pt-BR" i="1" dirty="0"/>
              <a:t> de </a:t>
            </a:r>
            <a:r>
              <a:rPr lang="pt-BR" i="1" dirty="0" err="1"/>
              <a:t>personal</a:t>
            </a:r>
            <a:endParaRPr lang="en-US" dirty="0"/>
          </a:p>
          <a:p>
            <a:pPr lvl="1" fontAlgn="t">
              <a:buFont typeface="Wingdings" panose="05000000000000000000" pitchFamily="2" charset="2"/>
              <a:buChar char="Ø"/>
            </a:pPr>
            <a:r>
              <a:rPr lang="en-US" dirty="0"/>
              <a:t>042 </a:t>
            </a:r>
            <a:r>
              <a:rPr lang="en-US" dirty="0" err="1"/>
              <a:t>Drept</a:t>
            </a:r>
            <a:endParaRPr lang="en-US" dirty="0"/>
          </a:p>
          <a:p>
            <a:pPr lvl="2" fontAlgn="t">
              <a:buFont typeface="Wingdings" panose="05000000000000000000" pitchFamily="2" charset="2"/>
              <a:buChar char="Ø"/>
            </a:pPr>
            <a:r>
              <a:rPr lang="en-US" dirty="0"/>
              <a:t>0421 </a:t>
            </a:r>
            <a:r>
              <a:rPr lang="en-US" dirty="0" err="1"/>
              <a:t>Drept</a:t>
            </a:r>
            <a:r>
              <a:rPr lang="en-US" i="1" dirty="0"/>
              <a:t> </a:t>
            </a:r>
            <a:endParaRPr lang="en-US" dirty="0"/>
          </a:p>
          <a:p>
            <a:pPr lvl="3" fontAlgn="t">
              <a:buFont typeface="Wingdings" panose="05000000000000000000" pitchFamily="2" charset="2"/>
              <a:buChar char="Ø"/>
            </a:pPr>
            <a:r>
              <a:rPr lang="pt-BR" i="1" dirty="0" err="1"/>
              <a:t>Magistraţi</a:t>
            </a:r>
            <a:r>
              <a:rPr lang="pt-BR" i="1" dirty="0"/>
              <a:t> </a:t>
            </a:r>
            <a:r>
              <a:rPr lang="pt-BR" i="1" dirty="0" err="1"/>
              <a:t>locali</a:t>
            </a:r>
            <a:r>
              <a:rPr lang="pt-BR" i="1" dirty="0"/>
              <a:t>, </a:t>
            </a:r>
            <a:r>
              <a:rPr lang="pt-BR" i="1" dirty="0" err="1"/>
              <a:t>notari</a:t>
            </a:r>
            <a:r>
              <a:rPr lang="pt-BR" i="1" dirty="0"/>
              <a:t>, </a:t>
            </a:r>
            <a:r>
              <a:rPr lang="pt-BR" i="1" dirty="0" err="1"/>
              <a:t>drept</a:t>
            </a:r>
            <a:r>
              <a:rPr lang="pt-BR" i="1" dirty="0"/>
              <a:t> (general, </a:t>
            </a:r>
            <a:r>
              <a:rPr lang="pt-BR" i="1" dirty="0" err="1"/>
              <a:t>internaţional</a:t>
            </a:r>
            <a:r>
              <a:rPr lang="pt-BR" i="1" dirty="0"/>
              <a:t>, </a:t>
            </a:r>
            <a:r>
              <a:rPr lang="pt-BR" i="1" dirty="0" err="1"/>
              <a:t>muncă</a:t>
            </a:r>
            <a:r>
              <a:rPr lang="pt-BR" i="1" dirty="0"/>
              <a:t>, </a:t>
            </a:r>
            <a:r>
              <a:rPr lang="pt-BR" i="1" dirty="0" err="1"/>
              <a:t>maritim</a:t>
            </a:r>
            <a:r>
              <a:rPr lang="pt-BR" i="1" dirty="0"/>
              <a:t> etc.), </a:t>
            </a:r>
            <a:r>
              <a:rPr lang="pt-BR" i="1" dirty="0" err="1" smtClean="0"/>
              <a:t>jurisprudenţă</a:t>
            </a:r>
            <a:r>
              <a:rPr lang="pt-BR" i="1" dirty="0"/>
              <a:t>, </a:t>
            </a:r>
            <a:r>
              <a:rPr lang="pt-BR" i="1" dirty="0" err="1"/>
              <a:t>istoria</a:t>
            </a:r>
            <a:r>
              <a:rPr lang="pt-BR" i="1" dirty="0"/>
              <a:t> </a:t>
            </a:r>
            <a:r>
              <a:rPr lang="pt-BR" i="1" dirty="0" err="1"/>
              <a:t>dreptului</a:t>
            </a:r>
            <a:endParaRPr lang="en-US" dirty="0"/>
          </a:p>
          <a:p>
            <a:endParaRPr lang="en-US" dirty="0"/>
          </a:p>
        </p:txBody>
      </p:sp>
      <p:sp>
        <p:nvSpPr>
          <p:cNvPr id="4" name="Slide Number Placeholder 3"/>
          <p:cNvSpPr>
            <a:spLocks noGrp="1"/>
          </p:cNvSpPr>
          <p:nvPr>
            <p:ph type="sldNum" sz="quarter" idx="12"/>
          </p:nvPr>
        </p:nvSpPr>
        <p:spPr/>
        <p:txBody>
          <a:bodyPr/>
          <a:lstStyle/>
          <a:p>
            <a:fld id="{C69E05A2-079F-4246-8356-D956496D44E4}" type="slidenum">
              <a:rPr lang="en-US" smtClean="0"/>
              <a:t>109</a:t>
            </a:fld>
            <a:endParaRPr lang="en-US"/>
          </a:p>
        </p:txBody>
      </p:sp>
      <p:sp>
        <p:nvSpPr>
          <p:cNvPr id="5" name="Title 1"/>
          <p:cNvSpPr>
            <a:spLocks noGrp="1"/>
          </p:cNvSpPr>
          <p:nvPr>
            <p:ph type="title"/>
          </p:nvPr>
        </p:nvSpPr>
        <p:spPr>
          <a:xfrm>
            <a:off x="591070" y="157436"/>
            <a:ext cx="8596668" cy="1320800"/>
          </a:xfrm>
        </p:spPr>
        <p:txBody>
          <a:bodyPr>
            <a:normAutofit/>
          </a:bodyPr>
          <a:lstStyle/>
          <a:p>
            <a:r>
              <a:rPr lang="ro-RO" sz="2800" dirty="0" smtClean="0"/>
              <a:t>EXEMPLUL 3 </a:t>
            </a:r>
            <a:r>
              <a:rPr lang="ro-RO" sz="2800" dirty="0"/>
              <a:t>– </a:t>
            </a:r>
            <a:r>
              <a:rPr lang="en-US" sz="2800" dirty="0"/>
              <a:t>International Standard Classification of </a:t>
            </a:r>
            <a:r>
              <a:rPr lang="en-US" sz="2800" dirty="0" smtClean="0"/>
              <a:t>Education</a:t>
            </a:r>
            <a:r>
              <a:rPr lang="ro-RO" sz="2800" dirty="0" smtClean="0"/>
              <a:t> (</a:t>
            </a:r>
            <a:r>
              <a:rPr lang="ro-RO" sz="2800" dirty="0"/>
              <a:t>ISCED) </a:t>
            </a:r>
            <a:r>
              <a:rPr lang="ro-RO" sz="2800" dirty="0" smtClean="0"/>
              <a:t>(cont.)</a:t>
            </a:r>
            <a:endParaRPr lang="en-US" sz="2800" dirty="0"/>
          </a:p>
        </p:txBody>
      </p:sp>
    </p:spTree>
    <p:extLst>
      <p:ext uri="{BB962C8B-B14F-4D97-AF65-F5344CB8AC3E}">
        <p14:creationId xmlns:p14="http://schemas.microsoft.com/office/powerpoint/2010/main" val="20532651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856810" cy="1320800"/>
          </a:xfrm>
        </p:spPr>
        <p:txBody>
          <a:bodyPr>
            <a:normAutofit fontScale="90000"/>
          </a:bodyPr>
          <a:lstStyle/>
          <a:p>
            <a:r>
              <a:rPr lang="ro-RO"/>
              <a:t>Priorități de acțiune ale</a:t>
            </a:r>
            <a:r>
              <a:rPr lang="ro-RO" smtClean="0"/>
              <a:t> Comisiei Europene pentru soluționarea aspectelor de la punctul 1 </a:t>
            </a:r>
            <a:endParaRPr lang="en-US"/>
          </a:p>
        </p:txBody>
      </p:sp>
      <p:sp>
        <p:nvSpPr>
          <p:cNvPr id="3" name="Content Placeholder 2"/>
          <p:cNvSpPr>
            <a:spLocks noGrp="1"/>
          </p:cNvSpPr>
          <p:nvPr>
            <p:ph idx="1"/>
          </p:nvPr>
        </p:nvSpPr>
        <p:spPr/>
        <p:txBody>
          <a:bodyPr>
            <a:normAutofit/>
          </a:bodyPr>
          <a:lstStyle/>
          <a:p>
            <a:r>
              <a:rPr lang="en-US" smtClean="0"/>
              <a:t>1</a:t>
            </a:r>
            <a:r>
              <a:rPr lang="en-US"/>
              <a:t>. </a:t>
            </a:r>
            <a:r>
              <a:rPr lang="en-US" err="1"/>
              <a:t>Va</a:t>
            </a:r>
            <a:r>
              <a:rPr lang="en-US"/>
              <a:t> </a:t>
            </a:r>
            <a:r>
              <a:rPr lang="en-US" err="1"/>
              <a:t>demara</a:t>
            </a:r>
            <a:r>
              <a:rPr lang="en-US"/>
              <a:t> o </a:t>
            </a:r>
            <a:r>
              <a:rPr lang="en-US" b="1" err="1">
                <a:solidFill>
                  <a:srgbClr val="0070C0"/>
                </a:solidFill>
              </a:rPr>
              <a:t>inițiativă</a:t>
            </a:r>
            <a:r>
              <a:rPr lang="en-US" b="1">
                <a:solidFill>
                  <a:srgbClr val="0070C0"/>
                </a:solidFill>
              </a:rPr>
              <a:t> </a:t>
            </a:r>
            <a:r>
              <a:rPr lang="en-US" b="1" err="1">
                <a:solidFill>
                  <a:srgbClr val="0070C0"/>
                </a:solidFill>
              </a:rPr>
              <a:t>europeană</a:t>
            </a:r>
            <a:r>
              <a:rPr lang="en-US" b="1">
                <a:solidFill>
                  <a:srgbClr val="0070C0"/>
                </a:solidFill>
              </a:rPr>
              <a:t> de </a:t>
            </a:r>
            <a:r>
              <a:rPr lang="en-US" b="1" err="1">
                <a:solidFill>
                  <a:srgbClr val="0070C0"/>
                </a:solidFill>
              </a:rPr>
              <a:t>monitorizare</a:t>
            </a:r>
            <a:r>
              <a:rPr lang="en-US" b="1">
                <a:solidFill>
                  <a:srgbClr val="0070C0"/>
                </a:solidFill>
              </a:rPr>
              <a:t> a </a:t>
            </a:r>
            <a:r>
              <a:rPr lang="en-US" b="1" err="1">
                <a:solidFill>
                  <a:srgbClr val="0070C0"/>
                </a:solidFill>
              </a:rPr>
              <a:t>parcursului</a:t>
            </a:r>
            <a:r>
              <a:rPr lang="en-US" b="1">
                <a:solidFill>
                  <a:srgbClr val="0070C0"/>
                </a:solidFill>
              </a:rPr>
              <a:t> </a:t>
            </a:r>
            <a:r>
              <a:rPr lang="en-US" b="1" err="1">
                <a:solidFill>
                  <a:srgbClr val="0070C0"/>
                </a:solidFill>
              </a:rPr>
              <a:t>profesional</a:t>
            </a:r>
            <a:r>
              <a:rPr lang="en-US" b="1">
                <a:solidFill>
                  <a:srgbClr val="0070C0"/>
                </a:solidFill>
              </a:rPr>
              <a:t> al </a:t>
            </a:r>
            <a:r>
              <a:rPr lang="en-US" b="1" err="1">
                <a:solidFill>
                  <a:srgbClr val="0070C0"/>
                </a:solidFill>
              </a:rPr>
              <a:t>absolvenților</a:t>
            </a:r>
            <a:r>
              <a:rPr lang="en-US" b="1"/>
              <a:t> </a:t>
            </a:r>
            <a:r>
              <a:rPr lang="en-US" err="1"/>
              <a:t>pentru</a:t>
            </a:r>
            <a:r>
              <a:rPr lang="en-US"/>
              <a:t> a </a:t>
            </a:r>
            <a:r>
              <a:rPr lang="en-US" err="1"/>
              <a:t>îmbunătăți</a:t>
            </a:r>
            <a:r>
              <a:rPr lang="en-US"/>
              <a:t> </a:t>
            </a:r>
            <a:r>
              <a:rPr lang="en-US" err="1"/>
              <a:t>cunoștințele</a:t>
            </a:r>
            <a:r>
              <a:rPr lang="en-US"/>
              <a:t> la </a:t>
            </a:r>
            <a:r>
              <a:rPr lang="en-US" err="1"/>
              <a:t>nivel</a:t>
            </a:r>
            <a:r>
              <a:rPr lang="en-US"/>
              <a:t> </a:t>
            </a:r>
            <a:r>
              <a:rPr lang="en-US" err="1"/>
              <a:t>național</a:t>
            </a:r>
            <a:r>
              <a:rPr lang="en-US"/>
              <a:t> </a:t>
            </a:r>
            <a:r>
              <a:rPr lang="en-US" err="1"/>
              <a:t>și</a:t>
            </a:r>
            <a:r>
              <a:rPr lang="en-US"/>
              <a:t> al UE legate de </a:t>
            </a:r>
            <a:r>
              <a:rPr lang="en-US" err="1"/>
              <a:t>modul</a:t>
            </a:r>
            <a:r>
              <a:rPr lang="en-US"/>
              <a:t> </a:t>
            </a:r>
            <a:r>
              <a:rPr lang="en-US" err="1"/>
              <a:t>în</a:t>
            </a:r>
            <a:r>
              <a:rPr lang="en-US"/>
              <a:t> care </a:t>
            </a:r>
            <a:r>
              <a:rPr lang="en-US" err="1"/>
              <a:t>aceștia</a:t>
            </a:r>
            <a:r>
              <a:rPr lang="en-US"/>
              <a:t> </a:t>
            </a:r>
            <a:r>
              <a:rPr lang="en-US" err="1"/>
              <a:t>progresează</a:t>
            </a:r>
            <a:r>
              <a:rPr lang="en-US"/>
              <a:t> </a:t>
            </a:r>
            <a:r>
              <a:rPr lang="en-US" err="1"/>
              <a:t>în</a:t>
            </a:r>
            <a:r>
              <a:rPr lang="en-US"/>
              <a:t> </a:t>
            </a:r>
            <a:r>
              <a:rPr lang="en-US" err="1"/>
              <a:t>carierele</a:t>
            </a:r>
            <a:r>
              <a:rPr lang="en-US"/>
              <a:t> </a:t>
            </a:r>
            <a:r>
              <a:rPr lang="en-US" err="1"/>
              <a:t>lor</a:t>
            </a:r>
            <a:r>
              <a:rPr lang="en-US"/>
              <a:t> </a:t>
            </a:r>
            <a:r>
              <a:rPr lang="en-US" err="1"/>
              <a:t>sau</a:t>
            </a:r>
            <a:r>
              <a:rPr lang="en-US"/>
              <a:t> </a:t>
            </a:r>
            <a:r>
              <a:rPr lang="en-US" err="1"/>
              <a:t>în</a:t>
            </a:r>
            <a:r>
              <a:rPr lang="en-US"/>
              <a:t> </a:t>
            </a:r>
            <a:r>
              <a:rPr lang="en-US" err="1"/>
              <a:t>învățământul</a:t>
            </a:r>
            <a:r>
              <a:rPr lang="en-US"/>
              <a:t> </a:t>
            </a:r>
            <a:r>
              <a:rPr lang="en-US" err="1"/>
              <a:t>complementar</a:t>
            </a:r>
            <a:r>
              <a:rPr lang="en-US"/>
              <a:t>. </a:t>
            </a:r>
            <a:endParaRPr lang="ro-RO" smtClean="0"/>
          </a:p>
          <a:p>
            <a:pPr lvl="1"/>
            <a:r>
              <a:rPr lang="en-US" smtClean="0"/>
              <a:t>Acest </a:t>
            </a:r>
            <a:r>
              <a:rPr lang="en-US" err="1"/>
              <a:t>lucru</a:t>
            </a:r>
            <a:r>
              <a:rPr lang="en-US"/>
              <a:t> </a:t>
            </a:r>
            <a:r>
              <a:rPr lang="en-US" err="1"/>
              <a:t>va</a:t>
            </a:r>
            <a:r>
              <a:rPr lang="en-US"/>
              <a:t> </a:t>
            </a:r>
            <a:r>
              <a:rPr lang="en-US" err="1"/>
              <a:t>sprijini</a:t>
            </a:r>
            <a:r>
              <a:rPr lang="en-US"/>
              <a:t> </a:t>
            </a:r>
            <a:r>
              <a:rPr lang="en-US" err="1"/>
              <a:t>îmbunătățirile</a:t>
            </a:r>
            <a:r>
              <a:rPr lang="en-US"/>
              <a:t> </a:t>
            </a:r>
            <a:r>
              <a:rPr lang="en-US" err="1"/>
              <a:t>în</a:t>
            </a:r>
            <a:r>
              <a:rPr lang="en-US"/>
              <a:t> </a:t>
            </a:r>
            <a:r>
              <a:rPr lang="en-US" err="1"/>
              <a:t>ceea</a:t>
            </a:r>
            <a:r>
              <a:rPr lang="en-US"/>
              <a:t> </a:t>
            </a:r>
            <a:r>
              <a:rPr lang="en-US" err="1"/>
              <a:t>ce</a:t>
            </a:r>
            <a:r>
              <a:rPr lang="en-US"/>
              <a:t> </a:t>
            </a:r>
            <a:r>
              <a:rPr lang="en-US" err="1"/>
              <a:t>privește</a:t>
            </a:r>
            <a:r>
              <a:rPr lang="en-US"/>
              <a:t> </a:t>
            </a:r>
            <a:r>
              <a:rPr lang="en-US" b="1" err="1">
                <a:solidFill>
                  <a:srgbClr val="0070C0"/>
                </a:solidFill>
              </a:rPr>
              <a:t>orientarea</a:t>
            </a:r>
            <a:r>
              <a:rPr lang="en-US" b="1">
                <a:solidFill>
                  <a:srgbClr val="0070C0"/>
                </a:solidFill>
              </a:rPr>
              <a:t> </a:t>
            </a:r>
            <a:r>
              <a:rPr lang="en-US" b="1" err="1">
                <a:solidFill>
                  <a:srgbClr val="0070C0"/>
                </a:solidFill>
              </a:rPr>
              <a:t>profesională</a:t>
            </a:r>
            <a:r>
              <a:rPr lang="en-US">
                <a:solidFill>
                  <a:srgbClr val="0070C0"/>
                </a:solidFill>
              </a:rPr>
              <a:t>, </a:t>
            </a:r>
            <a:r>
              <a:rPr lang="en-US" b="1" err="1">
                <a:solidFill>
                  <a:srgbClr val="0070C0"/>
                </a:solidFill>
              </a:rPr>
              <a:t>conceperea</a:t>
            </a:r>
            <a:r>
              <a:rPr lang="en-US" b="1">
                <a:solidFill>
                  <a:srgbClr val="0070C0"/>
                </a:solidFill>
              </a:rPr>
              <a:t> </a:t>
            </a:r>
            <a:r>
              <a:rPr lang="en-US" b="1" err="1">
                <a:solidFill>
                  <a:srgbClr val="0070C0"/>
                </a:solidFill>
              </a:rPr>
              <a:t>programelor</a:t>
            </a:r>
            <a:r>
              <a:rPr lang="en-US">
                <a:solidFill>
                  <a:srgbClr val="0070C0"/>
                </a:solidFill>
              </a:rPr>
              <a:t>, </a:t>
            </a:r>
            <a:r>
              <a:rPr lang="en-US" b="1" err="1">
                <a:solidFill>
                  <a:srgbClr val="0070C0"/>
                </a:solidFill>
              </a:rPr>
              <a:t>strategia</a:t>
            </a:r>
            <a:r>
              <a:rPr lang="en-US" b="1">
                <a:solidFill>
                  <a:srgbClr val="0070C0"/>
                </a:solidFill>
              </a:rPr>
              <a:t> </a:t>
            </a:r>
            <a:r>
              <a:rPr lang="en-US" b="1" err="1">
                <a:solidFill>
                  <a:srgbClr val="0070C0"/>
                </a:solidFill>
              </a:rPr>
              <a:t>instituțională</a:t>
            </a:r>
            <a:r>
              <a:rPr lang="en-US" b="1">
                <a:solidFill>
                  <a:srgbClr val="0070C0"/>
                </a:solidFill>
              </a:rPr>
              <a:t> </a:t>
            </a:r>
            <a:r>
              <a:rPr lang="en-US" err="1">
                <a:solidFill>
                  <a:srgbClr val="0070C0"/>
                </a:solidFill>
              </a:rPr>
              <a:t>și</a:t>
            </a:r>
            <a:r>
              <a:rPr lang="en-US">
                <a:solidFill>
                  <a:srgbClr val="0070C0"/>
                </a:solidFill>
              </a:rPr>
              <a:t> </a:t>
            </a:r>
            <a:r>
              <a:rPr lang="en-US" b="1" err="1">
                <a:solidFill>
                  <a:srgbClr val="0070C0"/>
                </a:solidFill>
              </a:rPr>
              <a:t>elaborarea</a:t>
            </a:r>
            <a:r>
              <a:rPr lang="en-US" b="1">
                <a:solidFill>
                  <a:srgbClr val="0070C0"/>
                </a:solidFill>
              </a:rPr>
              <a:t> de </a:t>
            </a:r>
            <a:r>
              <a:rPr lang="en-US" b="1" err="1">
                <a:solidFill>
                  <a:srgbClr val="0070C0"/>
                </a:solidFill>
              </a:rPr>
              <a:t>politici</a:t>
            </a:r>
            <a:r>
              <a:rPr lang="en-US"/>
              <a:t>. </a:t>
            </a:r>
            <a:endParaRPr lang="ro-RO" smtClean="0"/>
          </a:p>
          <a:p>
            <a:pPr lvl="1"/>
            <a:r>
              <a:rPr lang="en-US" smtClean="0"/>
              <a:t>La </a:t>
            </a:r>
            <a:r>
              <a:rPr lang="en-US" err="1"/>
              <a:t>baza</a:t>
            </a:r>
            <a:r>
              <a:rPr lang="en-US"/>
              <a:t> </a:t>
            </a:r>
            <a:r>
              <a:rPr lang="en-US" err="1"/>
              <a:t>recomandării</a:t>
            </a:r>
            <a:r>
              <a:rPr lang="en-US"/>
              <a:t> </a:t>
            </a:r>
            <a:r>
              <a:rPr lang="en-US" err="1" smtClean="0"/>
              <a:t>Consiliului</a:t>
            </a:r>
            <a:r>
              <a:rPr lang="en-US" smtClean="0"/>
              <a:t> </a:t>
            </a:r>
            <a:r>
              <a:rPr lang="en-US" err="1"/>
              <a:t>propuse</a:t>
            </a:r>
            <a:r>
              <a:rPr lang="en-US"/>
              <a:t> ca parte din </a:t>
            </a:r>
            <a:r>
              <a:rPr lang="en-US" err="1"/>
              <a:t>acest</a:t>
            </a:r>
            <a:r>
              <a:rPr lang="en-US"/>
              <a:t> </a:t>
            </a:r>
            <a:r>
              <a:rPr lang="en-US" err="1"/>
              <a:t>pachet</a:t>
            </a:r>
            <a:r>
              <a:rPr lang="en-US"/>
              <a:t> se </a:t>
            </a:r>
            <a:r>
              <a:rPr lang="en-US" err="1"/>
              <a:t>vor</a:t>
            </a:r>
            <a:r>
              <a:rPr lang="en-US"/>
              <a:t> </a:t>
            </a:r>
            <a:r>
              <a:rPr lang="en-US" err="1"/>
              <a:t>afla</a:t>
            </a:r>
            <a:r>
              <a:rPr lang="en-US"/>
              <a:t> </a:t>
            </a:r>
            <a:r>
              <a:rPr lang="en-US" b="1"/>
              <a:t>un </a:t>
            </a:r>
            <a:r>
              <a:rPr lang="en-US" b="1" err="1">
                <a:solidFill>
                  <a:srgbClr val="0070C0"/>
                </a:solidFill>
              </a:rPr>
              <a:t>sondaj</a:t>
            </a:r>
            <a:r>
              <a:rPr lang="en-US" b="1">
                <a:solidFill>
                  <a:srgbClr val="0070C0"/>
                </a:solidFill>
              </a:rPr>
              <a:t> al </a:t>
            </a:r>
            <a:r>
              <a:rPr lang="en-US" b="1" err="1">
                <a:solidFill>
                  <a:srgbClr val="0070C0"/>
                </a:solidFill>
              </a:rPr>
              <a:t>absolvenților</a:t>
            </a:r>
            <a:r>
              <a:rPr lang="en-US" b="1">
                <a:solidFill>
                  <a:srgbClr val="0070C0"/>
                </a:solidFill>
              </a:rPr>
              <a:t> la </a:t>
            </a:r>
            <a:r>
              <a:rPr lang="en-US" b="1" err="1">
                <a:solidFill>
                  <a:srgbClr val="0070C0"/>
                </a:solidFill>
              </a:rPr>
              <a:t>nivelul</a:t>
            </a:r>
            <a:r>
              <a:rPr lang="en-US" b="1">
                <a:solidFill>
                  <a:srgbClr val="0070C0"/>
                </a:solidFill>
              </a:rPr>
              <a:t> UE </a:t>
            </a:r>
            <a:r>
              <a:rPr lang="en-US" err="1"/>
              <a:t>și</a:t>
            </a:r>
            <a:r>
              <a:rPr lang="en-US"/>
              <a:t> </a:t>
            </a:r>
            <a:r>
              <a:rPr lang="en-US" err="1"/>
              <a:t>cooperarea</a:t>
            </a:r>
            <a:r>
              <a:rPr lang="en-US"/>
              <a:t> </a:t>
            </a:r>
            <a:r>
              <a:rPr lang="en-US" err="1"/>
              <a:t>pentru</a:t>
            </a:r>
            <a:r>
              <a:rPr lang="en-US"/>
              <a:t> a </a:t>
            </a:r>
            <a:r>
              <a:rPr lang="en-US" err="1"/>
              <a:t>îmbunătăți</a:t>
            </a:r>
            <a:r>
              <a:rPr lang="en-US"/>
              <a:t> </a:t>
            </a:r>
            <a:r>
              <a:rPr lang="en-US" b="1" err="1">
                <a:solidFill>
                  <a:srgbClr val="0070C0"/>
                </a:solidFill>
              </a:rPr>
              <a:t>mecanismele</a:t>
            </a:r>
            <a:r>
              <a:rPr lang="en-US" b="1">
                <a:solidFill>
                  <a:srgbClr val="0070C0"/>
                </a:solidFill>
              </a:rPr>
              <a:t> </a:t>
            </a:r>
            <a:r>
              <a:rPr lang="en-US" b="1" err="1">
                <a:solidFill>
                  <a:srgbClr val="0070C0"/>
                </a:solidFill>
              </a:rPr>
              <a:t>naționale</a:t>
            </a:r>
            <a:r>
              <a:rPr lang="en-US" b="1">
                <a:solidFill>
                  <a:srgbClr val="0070C0"/>
                </a:solidFill>
              </a:rPr>
              <a:t> de </a:t>
            </a:r>
            <a:r>
              <a:rPr lang="en-US" b="1" err="1">
                <a:solidFill>
                  <a:srgbClr val="0070C0"/>
                </a:solidFill>
              </a:rPr>
              <a:t>monitorizare</a:t>
            </a:r>
            <a:r>
              <a:rPr lang="en-US"/>
              <a:t> a </a:t>
            </a:r>
            <a:r>
              <a:rPr lang="en-US" err="1"/>
              <a:t>parcursului</a:t>
            </a:r>
            <a:r>
              <a:rPr lang="en-US"/>
              <a:t> </a:t>
            </a:r>
            <a:r>
              <a:rPr lang="en-US" err="1"/>
              <a:t>profesional</a:t>
            </a:r>
            <a:r>
              <a:rPr lang="en-US"/>
              <a:t> al </a:t>
            </a:r>
            <a:r>
              <a:rPr lang="en-US" err="1"/>
              <a:t>absolvenților</a:t>
            </a:r>
            <a:r>
              <a:rPr lang="en-US"/>
              <a:t>. </a:t>
            </a:r>
          </a:p>
          <a:p>
            <a:endParaRPr lang="en-US"/>
          </a:p>
        </p:txBody>
      </p:sp>
      <p:sp>
        <p:nvSpPr>
          <p:cNvPr id="4" name="Slide Number Placeholder 3"/>
          <p:cNvSpPr>
            <a:spLocks noGrp="1"/>
          </p:cNvSpPr>
          <p:nvPr>
            <p:ph type="sldNum" sz="quarter" idx="12"/>
          </p:nvPr>
        </p:nvSpPr>
        <p:spPr/>
        <p:txBody>
          <a:bodyPr/>
          <a:lstStyle/>
          <a:p>
            <a:fld id="{C69E05A2-079F-4246-8356-D956496D44E4}" type="slidenum">
              <a:rPr lang="en-US" smtClean="0"/>
              <a:t>11</a:t>
            </a:fld>
            <a:endParaRPr lang="en-US"/>
          </a:p>
        </p:txBody>
      </p:sp>
    </p:spTree>
    <p:extLst>
      <p:ext uri="{BB962C8B-B14F-4D97-AF65-F5344CB8AC3E}">
        <p14:creationId xmlns:p14="http://schemas.microsoft.com/office/powerpoint/2010/main" val="1711311907"/>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406958"/>
            <a:ext cx="8596668" cy="1320800"/>
          </a:xfrm>
        </p:spPr>
        <p:txBody>
          <a:bodyPr>
            <a:normAutofit/>
          </a:bodyPr>
          <a:lstStyle/>
          <a:p>
            <a:r>
              <a:rPr lang="ro-RO" sz="3200" dirty="0" smtClean="0"/>
              <a:t>Clasificările/ taxonomiile sprijină:</a:t>
            </a:r>
            <a:endParaRPr lang="en-US" sz="3200" dirty="0"/>
          </a:p>
        </p:txBody>
      </p:sp>
      <p:sp>
        <p:nvSpPr>
          <p:cNvPr id="3" name="Content Placeholder 2"/>
          <p:cNvSpPr>
            <a:spLocks noGrp="1"/>
          </p:cNvSpPr>
          <p:nvPr>
            <p:ph idx="1"/>
          </p:nvPr>
        </p:nvSpPr>
        <p:spPr>
          <a:xfrm>
            <a:off x="487110" y="1825625"/>
            <a:ext cx="9286618" cy="4351338"/>
          </a:xfrm>
        </p:spPr>
        <p:txBody>
          <a:bodyPr>
            <a:normAutofit/>
          </a:bodyPr>
          <a:lstStyle/>
          <a:p>
            <a:r>
              <a:rPr lang="ro-RO" dirty="0" smtClean="0"/>
              <a:t>ISCO – </a:t>
            </a:r>
            <a:r>
              <a:rPr lang="en-US" dirty="0" err="1" smtClean="0"/>
              <a:t>descriere</a:t>
            </a:r>
            <a:r>
              <a:rPr lang="en-US" dirty="0" smtClean="0"/>
              <a:t> </a:t>
            </a:r>
            <a:r>
              <a:rPr lang="ro-RO" dirty="0" smtClean="0"/>
              <a:t>abilități</a:t>
            </a:r>
            <a:r>
              <a:rPr lang="en-US" dirty="0" smtClean="0"/>
              <a:t>,</a:t>
            </a:r>
            <a:r>
              <a:rPr lang="ro-RO" dirty="0" smtClean="0"/>
              <a:t> </a:t>
            </a:r>
            <a:r>
              <a:rPr lang="en-US" dirty="0" err="1" smtClean="0"/>
              <a:t>sarcini</a:t>
            </a:r>
            <a:r>
              <a:rPr lang="en-US" dirty="0" smtClean="0"/>
              <a:t>,</a:t>
            </a:r>
            <a:r>
              <a:rPr lang="ro-RO" dirty="0" smtClean="0"/>
              <a:t> </a:t>
            </a:r>
            <a:r>
              <a:rPr lang="en-US" dirty="0" err="1" smtClean="0"/>
              <a:t>atribu</a:t>
            </a:r>
            <a:r>
              <a:rPr lang="ro-RO" dirty="0" smtClean="0"/>
              <a:t>ți</a:t>
            </a:r>
            <a:r>
              <a:rPr lang="en-US" dirty="0" err="1" smtClean="0"/>
              <a:t>i</a:t>
            </a:r>
            <a:r>
              <a:rPr lang="en-US" dirty="0" smtClean="0"/>
              <a:t> la </a:t>
            </a:r>
            <a:r>
              <a:rPr lang="en-US" dirty="0" err="1" smtClean="0"/>
              <a:t>locul</a:t>
            </a:r>
            <a:r>
              <a:rPr lang="en-US" dirty="0" smtClean="0"/>
              <a:t> de </a:t>
            </a:r>
            <a:r>
              <a:rPr lang="en-US" dirty="0" err="1" smtClean="0"/>
              <a:t>munc</a:t>
            </a:r>
            <a:r>
              <a:rPr lang="ro-RO" dirty="0" smtClean="0"/>
              <a:t>ă</a:t>
            </a:r>
            <a:r>
              <a:rPr lang="en-US" dirty="0" smtClean="0"/>
              <a:t> </a:t>
            </a:r>
            <a:r>
              <a:rPr lang="en-US" dirty="0" err="1" smtClean="0"/>
              <a:t>pe</a:t>
            </a:r>
            <a:r>
              <a:rPr lang="en-US" dirty="0" smtClean="0"/>
              <a:t> </a:t>
            </a:r>
            <a:r>
              <a:rPr lang="en-US" dirty="0" err="1" smtClean="0"/>
              <a:t>grupe</a:t>
            </a:r>
            <a:r>
              <a:rPr lang="en-US" dirty="0" smtClean="0"/>
              <a:t> de </a:t>
            </a:r>
            <a:r>
              <a:rPr lang="en-US" dirty="0" err="1" smtClean="0"/>
              <a:t>ocupa</a:t>
            </a:r>
            <a:r>
              <a:rPr lang="ro-RO" dirty="0" smtClean="0"/>
              <a:t>ți</a:t>
            </a:r>
            <a:r>
              <a:rPr lang="en-US" dirty="0" err="1" smtClean="0"/>
              <a:t>i</a:t>
            </a:r>
            <a:r>
              <a:rPr lang="en-US" dirty="0" smtClean="0"/>
              <a:t> </a:t>
            </a:r>
            <a:endParaRPr lang="en-US" dirty="0"/>
          </a:p>
          <a:p>
            <a:r>
              <a:rPr lang="en-US" dirty="0" err="1" smtClean="0"/>
              <a:t>Nivel</a:t>
            </a:r>
            <a:r>
              <a:rPr lang="ro-RO" dirty="0" smtClean="0"/>
              <a:t>urile</a:t>
            </a:r>
            <a:r>
              <a:rPr lang="en-US" dirty="0" smtClean="0"/>
              <a:t> de </a:t>
            </a:r>
            <a:r>
              <a:rPr lang="ro-RO" dirty="0" smtClean="0"/>
              <a:t>calificare CNC</a:t>
            </a:r>
            <a:r>
              <a:rPr lang="en-US" dirty="0" smtClean="0"/>
              <a:t> </a:t>
            </a:r>
            <a:r>
              <a:rPr lang="ro-RO" dirty="0" smtClean="0"/>
              <a:t>ș</a:t>
            </a:r>
            <a:r>
              <a:rPr lang="en-US" dirty="0" err="1" smtClean="0"/>
              <a:t>i</a:t>
            </a:r>
            <a:r>
              <a:rPr lang="en-US" dirty="0" smtClean="0"/>
              <a:t> </a:t>
            </a:r>
            <a:r>
              <a:rPr lang="en-US" dirty="0" err="1" smtClean="0"/>
              <a:t>nivel</a:t>
            </a:r>
            <a:r>
              <a:rPr lang="ro-RO" dirty="0" smtClean="0"/>
              <a:t>urile </a:t>
            </a:r>
            <a:r>
              <a:rPr lang="en-US" dirty="0" smtClean="0"/>
              <a:t>de </a:t>
            </a:r>
            <a:r>
              <a:rPr lang="en-US" dirty="0" err="1" smtClean="0"/>
              <a:t>educa</a:t>
            </a:r>
            <a:r>
              <a:rPr lang="ro-RO" dirty="0" smtClean="0"/>
              <a:t>ț</a:t>
            </a:r>
            <a:r>
              <a:rPr lang="en-US" dirty="0" err="1" smtClean="0"/>
              <a:t>ie</a:t>
            </a:r>
            <a:r>
              <a:rPr lang="en-US" dirty="0" smtClean="0"/>
              <a:t> </a:t>
            </a:r>
            <a:r>
              <a:rPr lang="ro-RO" dirty="0" smtClean="0"/>
              <a:t>ISCED</a:t>
            </a:r>
          </a:p>
          <a:p>
            <a:r>
              <a:rPr lang="ro-RO" dirty="0" smtClean="0"/>
              <a:t>Corelare ISCO – </a:t>
            </a:r>
            <a:r>
              <a:rPr lang="en-US" dirty="0" smtClean="0"/>
              <a:t>CNC</a:t>
            </a:r>
            <a:r>
              <a:rPr lang="ro-RO" dirty="0" smtClean="0"/>
              <a:t> </a:t>
            </a:r>
            <a:r>
              <a:rPr lang="en-US" dirty="0" smtClean="0"/>
              <a:t>-</a:t>
            </a:r>
            <a:r>
              <a:rPr lang="ro-RO" dirty="0" smtClean="0"/>
              <a:t> </a:t>
            </a:r>
            <a:r>
              <a:rPr lang="en-US" dirty="0" smtClean="0"/>
              <a:t>ISCED</a:t>
            </a:r>
          </a:p>
          <a:p>
            <a:r>
              <a:rPr lang="en-US" dirty="0" err="1" smtClean="0"/>
              <a:t>Organizarea</a:t>
            </a:r>
            <a:r>
              <a:rPr lang="en-US" dirty="0" smtClean="0"/>
              <a:t> </a:t>
            </a:r>
            <a:r>
              <a:rPr lang="en-US" dirty="0" err="1"/>
              <a:t>sistemului</a:t>
            </a:r>
            <a:r>
              <a:rPr lang="en-US" dirty="0"/>
              <a:t> de </a:t>
            </a:r>
            <a:r>
              <a:rPr lang="en-US" dirty="0" err="1"/>
              <a:t>educa</a:t>
            </a:r>
            <a:r>
              <a:rPr lang="ro-RO" dirty="0"/>
              <a:t>ț</a:t>
            </a:r>
            <a:r>
              <a:rPr lang="en-US" dirty="0" err="1"/>
              <a:t>ie</a:t>
            </a:r>
            <a:r>
              <a:rPr lang="en-US" dirty="0"/>
              <a:t> </a:t>
            </a:r>
            <a:r>
              <a:rPr lang="en-US" dirty="0" err="1"/>
              <a:t>trebuie</a:t>
            </a:r>
            <a:r>
              <a:rPr lang="en-US" dirty="0"/>
              <a:t> s</a:t>
            </a:r>
            <a:r>
              <a:rPr lang="ro-RO" dirty="0"/>
              <a:t>ă</a:t>
            </a:r>
            <a:r>
              <a:rPr lang="en-US" dirty="0"/>
              <a:t> </a:t>
            </a:r>
            <a:r>
              <a:rPr lang="en-US" dirty="0" err="1"/>
              <a:t>urmeze</a:t>
            </a:r>
            <a:r>
              <a:rPr lang="en-US" dirty="0"/>
              <a:t> un model </a:t>
            </a:r>
            <a:r>
              <a:rPr lang="en-US" dirty="0" err="1"/>
              <a:t>taxono</a:t>
            </a:r>
            <a:r>
              <a:rPr lang="ro-RO" dirty="0"/>
              <a:t>m</a:t>
            </a:r>
            <a:r>
              <a:rPr lang="en-US" dirty="0" err="1" smtClean="0"/>
              <a:t>ic</a:t>
            </a:r>
            <a:r>
              <a:rPr lang="ro-RO" dirty="0" smtClean="0"/>
              <a:t> </a:t>
            </a:r>
            <a:r>
              <a:rPr lang="en-US" dirty="0" smtClean="0"/>
              <a:t>-</a:t>
            </a:r>
            <a:r>
              <a:rPr lang="ro-RO" dirty="0" smtClean="0"/>
              <a:t> </a:t>
            </a:r>
            <a:r>
              <a:rPr lang="en-US" dirty="0" smtClean="0"/>
              <a:t>de la </a:t>
            </a:r>
            <a:r>
              <a:rPr lang="en-US" dirty="0" err="1" smtClean="0"/>
              <a:t>simplu</a:t>
            </a:r>
            <a:r>
              <a:rPr lang="en-US" dirty="0" smtClean="0"/>
              <a:t> la complex </a:t>
            </a:r>
            <a:r>
              <a:rPr lang="ro-RO" dirty="0" smtClean="0"/>
              <a:t>ș</a:t>
            </a:r>
            <a:r>
              <a:rPr lang="en-US" dirty="0" err="1" smtClean="0"/>
              <a:t>i</a:t>
            </a:r>
            <a:r>
              <a:rPr lang="en-US" dirty="0" smtClean="0"/>
              <a:t> invers</a:t>
            </a:r>
            <a:endParaRPr lang="ro-RO" dirty="0" smtClean="0"/>
          </a:p>
          <a:p>
            <a:r>
              <a:rPr lang="ro-RO" dirty="0" smtClean="0"/>
              <a:t>Competența: cunoștințe, abilități/deprinderi, atitudine, </a:t>
            </a:r>
            <a:r>
              <a:rPr lang="en-US" dirty="0" err="1" smtClean="0"/>
              <a:t>autonomie</a:t>
            </a:r>
            <a:r>
              <a:rPr lang="en-US" dirty="0" smtClean="0"/>
              <a:t>,</a:t>
            </a:r>
            <a:r>
              <a:rPr lang="ro-RO" dirty="0" smtClean="0"/>
              <a:t> responsabilitate</a:t>
            </a:r>
            <a:endParaRPr lang="en-US" dirty="0" smtClean="0"/>
          </a:p>
          <a:p>
            <a:r>
              <a:rPr lang="en-US" dirty="0" err="1" smtClean="0"/>
              <a:t>Competen</a:t>
            </a:r>
            <a:r>
              <a:rPr lang="ro-RO" dirty="0" smtClean="0"/>
              <a:t>ț</a:t>
            </a:r>
            <a:r>
              <a:rPr lang="en-US" dirty="0" err="1" smtClean="0"/>
              <a:t>elor</a:t>
            </a:r>
            <a:r>
              <a:rPr lang="en-US" dirty="0" smtClean="0"/>
              <a:t> le </a:t>
            </a:r>
            <a:r>
              <a:rPr lang="en-US" dirty="0" err="1" smtClean="0"/>
              <a:t>corespund</a:t>
            </a:r>
            <a:r>
              <a:rPr lang="en-US" dirty="0" smtClean="0"/>
              <a:t> </a:t>
            </a:r>
            <a:r>
              <a:rPr lang="ro-RO" dirty="0" smtClean="0"/>
              <a:t>î</a:t>
            </a:r>
            <a:r>
              <a:rPr lang="en-US" dirty="0" smtClean="0"/>
              <a:t>n </a:t>
            </a:r>
            <a:r>
              <a:rPr lang="en-US" dirty="0" err="1" smtClean="0"/>
              <a:t>educa</a:t>
            </a:r>
            <a:r>
              <a:rPr lang="ro-RO" dirty="0" smtClean="0"/>
              <a:t>ț</a:t>
            </a:r>
            <a:r>
              <a:rPr lang="en-US" dirty="0" err="1" smtClean="0"/>
              <a:t>ie</a:t>
            </a:r>
            <a:r>
              <a:rPr lang="en-US" dirty="0" smtClean="0"/>
              <a:t> </a:t>
            </a:r>
            <a:r>
              <a:rPr lang="en-US" dirty="0" err="1" smtClean="0"/>
              <a:t>rezultatele</a:t>
            </a:r>
            <a:r>
              <a:rPr lang="en-US" dirty="0" smtClean="0"/>
              <a:t> </a:t>
            </a:r>
            <a:r>
              <a:rPr lang="ro-RO" dirty="0"/>
              <a:t>î</a:t>
            </a:r>
            <a:r>
              <a:rPr lang="en-US" dirty="0" err="1" smtClean="0"/>
              <a:t>nv</a:t>
            </a:r>
            <a:r>
              <a:rPr lang="ro-RO" dirty="0" err="1" smtClean="0"/>
              <a:t>ăță</a:t>
            </a:r>
            <a:r>
              <a:rPr lang="en-US" dirty="0" smtClean="0"/>
              <a:t>r</a:t>
            </a:r>
            <a:r>
              <a:rPr lang="ro-RO" dirty="0" smtClean="0"/>
              <a:t>i</a:t>
            </a:r>
            <a:r>
              <a:rPr lang="en-US" dirty="0" err="1" smtClean="0"/>
              <a:t>i</a:t>
            </a:r>
            <a:r>
              <a:rPr lang="ro-RO" dirty="0" smtClean="0"/>
              <a:t> </a:t>
            </a:r>
            <a:r>
              <a:rPr lang="en-US" dirty="0" smtClean="0"/>
              <a:t>-</a:t>
            </a:r>
            <a:r>
              <a:rPr lang="ro-RO" dirty="0" smtClean="0"/>
              <a:t> </a:t>
            </a:r>
            <a:r>
              <a:rPr lang="en-US" dirty="0" smtClean="0"/>
              <a:t>R.</a:t>
            </a:r>
            <a:r>
              <a:rPr lang="ro-RO" dirty="0" smtClean="0"/>
              <a:t>Î</a:t>
            </a:r>
            <a:r>
              <a:rPr lang="en-US" dirty="0" smtClean="0"/>
              <a:t>.</a:t>
            </a:r>
            <a:endParaRPr lang="ro-RO" dirty="0" smtClean="0"/>
          </a:p>
          <a:p>
            <a:r>
              <a:rPr lang="ro-RO" dirty="0" smtClean="0"/>
              <a:t>Dobândirea </a:t>
            </a:r>
            <a:r>
              <a:rPr lang="en-US" dirty="0" smtClean="0"/>
              <a:t> R</a:t>
            </a:r>
            <a:r>
              <a:rPr lang="ro-RO" dirty="0" smtClean="0"/>
              <a:t>Î       absolvirea de programe</a:t>
            </a:r>
            <a:r>
              <a:rPr lang="en-US" dirty="0" smtClean="0"/>
              <a:t> de </a:t>
            </a:r>
            <a:r>
              <a:rPr lang="en-US" dirty="0" err="1" smtClean="0"/>
              <a:t>educa</a:t>
            </a:r>
            <a:r>
              <a:rPr lang="ro-RO" dirty="0" smtClean="0"/>
              <a:t>ț</a:t>
            </a:r>
            <a:r>
              <a:rPr lang="en-US" dirty="0" err="1" smtClean="0"/>
              <a:t>ie</a:t>
            </a:r>
            <a:r>
              <a:rPr lang="en-US" dirty="0" smtClean="0"/>
              <a:t> </a:t>
            </a:r>
            <a:r>
              <a:rPr lang="ro-RO" dirty="0" err="1"/>
              <a:t>ș</a:t>
            </a:r>
            <a:r>
              <a:rPr lang="en-US" dirty="0" err="1" smtClean="0"/>
              <a:t>i</a:t>
            </a:r>
            <a:r>
              <a:rPr lang="en-US" dirty="0" smtClean="0"/>
              <a:t> </a:t>
            </a:r>
            <a:r>
              <a:rPr lang="en-US" dirty="0" err="1" smtClean="0"/>
              <a:t>formare</a:t>
            </a:r>
            <a:endParaRPr lang="en-US" dirty="0" smtClean="0"/>
          </a:p>
          <a:p>
            <a:endParaRPr lang="en-US" dirty="0"/>
          </a:p>
        </p:txBody>
      </p:sp>
      <p:sp>
        <p:nvSpPr>
          <p:cNvPr id="5" name="Slide Number Placeholder 4"/>
          <p:cNvSpPr>
            <a:spLocks noGrp="1"/>
          </p:cNvSpPr>
          <p:nvPr>
            <p:ph type="sldNum" sz="quarter" idx="12"/>
          </p:nvPr>
        </p:nvSpPr>
        <p:spPr/>
        <p:txBody>
          <a:bodyPr/>
          <a:lstStyle/>
          <a:p>
            <a:fld id="{9E50D555-AD09-4184-8F27-884809BFB095}" type="slidenum">
              <a:rPr lang="en-US" smtClean="0"/>
              <a:pPr/>
              <a:t>110</a:t>
            </a:fld>
            <a:endParaRPr lang="en-US"/>
          </a:p>
        </p:txBody>
      </p:sp>
      <p:sp>
        <p:nvSpPr>
          <p:cNvPr id="4" name="Right Arrow 3"/>
          <p:cNvSpPr/>
          <p:nvPr/>
        </p:nvSpPr>
        <p:spPr>
          <a:xfrm>
            <a:off x="2508760" y="4566104"/>
            <a:ext cx="303453" cy="316447"/>
          </a:xfrm>
          <a:prstGeom prst="rightArrow">
            <a:avLst>
              <a:gd name="adj1" fmla="val 50000"/>
              <a:gd name="adj2" fmla="val 4634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54375360"/>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714471" y="324322"/>
            <a:ext cx="8495759" cy="4400822"/>
            <a:chOff x="1524000" y="0"/>
            <a:chExt cx="9144000" cy="4509120"/>
          </a:xfrm>
        </p:grpSpPr>
        <p:sp>
          <p:nvSpPr>
            <p:cNvPr id="81" name="Rectangle 80"/>
            <p:cNvSpPr/>
            <p:nvPr/>
          </p:nvSpPr>
          <p:spPr>
            <a:xfrm>
              <a:off x="1524000" y="0"/>
              <a:ext cx="3059832" cy="4509120"/>
            </a:xfrm>
            <a:prstGeom prst="rect">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ro-RO"/>
            </a:p>
          </p:txBody>
        </p:sp>
        <p:sp>
          <p:nvSpPr>
            <p:cNvPr id="82" name="Oval 81"/>
            <p:cNvSpPr/>
            <p:nvPr/>
          </p:nvSpPr>
          <p:spPr>
            <a:xfrm>
              <a:off x="2639616" y="404664"/>
              <a:ext cx="320036" cy="304822"/>
            </a:xfrm>
            <a:prstGeom prst="ellipse">
              <a:avLst/>
            </a:prstGeom>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83" name="Oval 82"/>
            <p:cNvSpPr/>
            <p:nvPr/>
          </p:nvSpPr>
          <p:spPr>
            <a:xfrm>
              <a:off x="2639616" y="1025352"/>
              <a:ext cx="320036" cy="320036"/>
            </a:xfrm>
            <a:prstGeom prst="ellipse">
              <a:avLst/>
            </a:prstGeom>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84" name="Oval 83"/>
            <p:cNvSpPr/>
            <p:nvPr/>
          </p:nvSpPr>
          <p:spPr>
            <a:xfrm>
              <a:off x="3287688" y="1844824"/>
              <a:ext cx="360040" cy="360040"/>
            </a:xfrm>
            <a:prstGeom prst="ellipse">
              <a:avLst/>
            </a:prstGeom>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85" name="Oval 84"/>
            <p:cNvSpPr/>
            <p:nvPr/>
          </p:nvSpPr>
          <p:spPr>
            <a:xfrm>
              <a:off x="3143672" y="2465512"/>
              <a:ext cx="360040" cy="360040"/>
            </a:xfrm>
            <a:prstGeom prst="ellipse">
              <a:avLst/>
            </a:prstGeom>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86" name="Oval 85"/>
            <p:cNvSpPr/>
            <p:nvPr/>
          </p:nvSpPr>
          <p:spPr>
            <a:xfrm>
              <a:off x="2207568" y="1817440"/>
              <a:ext cx="360040" cy="360040"/>
            </a:xfrm>
            <a:prstGeom prst="ellipse">
              <a:avLst/>
            </a:prstGeom>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87" name="Oval 86"/>
            <p:cNvSpPr/>
            <p:nvPr/>
          </p:nvSpPr>
          <p:spPr>
            <a:xfrm>
              <a:off x="1703512" y="2465512"/>
              <a:ext cx="360040" cy="360040"/>
            </a:xfrm>
            <a:prstGeom prst="ellipse">
              <a:avLst/>
            </a:prstGeom>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88" name="Oval 87"/>
            <p:cNvSpPr/>
            <p:nvPr/>
          </p:nvSpPr>
          <p:spPr>
            <a:xfrm>
              <a:off x="3719736" y="2465512"/>
              <a:ext cx="360040" cy="360040"/>
            </a:xfrm>
            <a:prstGeom prst="ellipse">
              <a:avLst/>
            </a:prstGeom>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89" name="Oval 88"/>
            <p:cNvSpPr/>
            <p:nvPr/>
          </p:nvSpPr>
          <p:spPr>
            <a:xfrm>
              <a:off x="2423592" y="2465512"/>
              <a:ext cx="360040" cy="360040"/>
            </a:xfrm>
            <a:prstGeom prst="ellipse">
              <a:avLst/>
            </a:prstGeom>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cxnSp>
          <p:nvCxnSpPr>
            <p:cNvPr id="90" name="Straight Connector 89"/>
            <p:cNvCxnSpPr>
              <a:stCxn id="83" idx="4"/>
              <a:endCxn id="86" idx="7"/>
            </p:cNvCxnSpPr>
            <p:nvPr/>
          </p:nvCxnSpPr>
          <p:spPr>
            <a:xfrm flipH="1">
              <a:off x="2514882" y="1345389"/>
              <a:ext cx="284753" cy="524779"/>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91" name="Straight Connector 90"/>
            <p:cNvCxnSpPr>
              <a:stCxn id="83" idx="4"/>
              <a:endCxn id="84" idx="0"/>
            </p:cNvCxnSpPr>
            <p:nvPr/>
          </p:nvCxnSpPr>
          <p:spPr>
            <a:xfrm>
              <a:off x="2799634" y="1345388"/>
              <a:ext cx="668074" cy="499436"/>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92" name="Straight Connector 91"/>
            <p:cNvCxnSpPr>
              <a:stCxn id="86" idx="3"/>
            </p:cNvCxnSpPr>
            <p:nvPr/>
          </p:nvCxnSpPr>
          <p:spPr>
            <a:xfrm flipH="1">
              <a:off x="1919537" y="2124754"/>
              <a:ext cx="340759" cy="340759"/>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93" name="Straight Connector 92"/>
            <p:cNvCxnSpPr>
              <a:stCxn id="86" idx="4"/>
            </p:cNvCxnSpPr>
            <p:nvPr/>
          </p:nvCxnSpPr>
          <p:spPr>
            <a:xfrm>
              <a:off x="2387588" y="2177480"/>
              <a:ext cx="144016" cy="28803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94" name="Straight Connector 93"/>
            <p:cNvCxnSpPr>
              <a:stCxn id="84" idx="4"/>
              <a:endCxn id="85" idx="0"/>
            </p:cNvCxnSpPr>
            <p:nvPr/>
          </p:nvCxnSpPr>
          <p:spPr>
            <a:xfrm flipH="1">
              <a:off x="3323692" y="2204864"/>
              <a:ext cx="144016" cy="26064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95" name="Straight Connector 94"/>
            <p:cNvCxnSpPr>
              <a:stCxn id="84" idx="5"/>
              <a:endCxn id="88" idx="0"/>
            </p:cNvCxnSpPr>
            <p:nvPr/>
          </p:nvCxnSpPr>
          <p:spPr>
            <a:xfrm>
              <a:off x="3595002" y="2152138"/>
              <a:ext cx="304755" cy="31337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96" name="Straight Connector 95"/>
            <p:cNvCxnSpPr>
              <a:stCxn id="82" idx="4"/>
              <a:endCxn id="83" idx="0"/>
            </p:cNvCxnSpPr>
            <p:nvPr/>
          </p:nvCxnSpPr>
          <p:spPr>
            <a:xfrm>
              <a:off x="2799634" y="709486"/>
              <a:ext cx="0" cy="315866"/>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97" name="Straight Connector 96"/>
            <p:cNvCxnSpPr>
              <a:stCxn id="85" idx="4"/>
              <a:endCxn id="103" idx="7"/>
            </p:cNvCxnSpPr>
            <p:nvPr/>
          </p:nvCxnSpPr>
          <p:spPr>
            <a:xfrm flipH="1">
              <a:off x="2946930" y="2825553"/>
              <a:ext cx="376763" cy="412767"/>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a:stCxn id="88" idx="3"/>
            </p:cNvCxnSpPr>
            <p:nvPr/>
          </p:nvCxnSpPr>
          <p:spPr>
            <a:xfrm flipH="1">
              <a:off x="3431705" y="2772826"/>
              <a:ext cx="340759" cy="484775"/>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a:stCxn id="88" idx="4"/>
              <a:endCxn id="101" idx="0"/>
            </p:cNvCxnSpPr>
            <p:nvPr/>
          </p:nvCxnSpPr>
          <p:spPr>
            <a:xfrm flipH="1">
              <a:off x="3827748" y="2825552"/>
              <a:ext cx="72008" cy="360040"/>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a:stCxn id="88" idx="5"/>
              <a:endCxn id="104" idx="0"/>
            </p:cNvCxnSpPr>
            <p:nvPr/>
          </p:nvCxnSpPr>
          <p:spPr>
            <a:xfrm>
              <a:off x="4027050" y="2772826"/>
              <a:ext cx="232747" cy="412767"/>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sp>
          <p:nvSpPr>
            <p:cNvPr id="101" name="Oval 100"/>
            <p:cNvSpPr/>
            <p:nvPr/>
          </p:nvSpPr>
          <p:spPr>
            <a:xfrm>
              <a:off x="3647728" y="3185592"/>
              <a:ext cx="360040" cy="360040"/>
            </a:xfrm>
            <a:prstGeom prst="ellipse">
              <a:avLst/>
            </a:prstGeom>
            <a:solidFill>
              <a:srgbClr val="92D050"/>
            </a:solid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102" name="Oval 101"/>
            <p:cNvSpPr/>
            <p:nvPr/>
          </p:nvSpPr>
          <p:spPr>
            <a:xfrm>
              <a:off x="3215680" y="3185592"/>
              <a:ext cx="360040" cy="360040"/>
            </a:xfrm>
            <a:prstGeom prst="ellipse">
              <a:avLst/>
            </a:prstGeom>
            <a:solidFill>
              <a:srgbClr val="92D050"/>
            </a:solid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103" name="Oval 102"/>
            <p:cNvSpPr/>
            <p:nvPr/>
          </p:nvSpPr>
          <p:spPr>
            <a:xfrm>
              <a:off x="2639616" y="3185592"/>
              <a:ext cx="360040" cy="360040"/>
            </a:xfrm>
            <a:prstGeom prst="ellipse">
              <a:avLst/>
            </a:prstGeom>
            <a:solidFill>
              <a:srgbClr val="92D050"/>
            </a:solid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104" name="Oval 103"/>
            <p:cNvSpPr/>
            <p:nvPr/>
          </p:nvSpPr>
          <p:spPr>
            <a:xfrm>
              <a:off x="4079776" y="3185592"/>
              <a:ext cx="360040" cy="360040"/>
            </a:xfrm>
            <a:prstGeom prst="ellipse">
              <a:avLst/>
            </a:prstGeom>
            <a:solidFill>
              <a:srgbClr val="92D050"/>
            </a:solid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105" name="Rectangle 104"/>
            <p:cNvSpPr/>
            <p:nvPr/>
          </p:nvSpPr>
          <p:spPr>
            <a:xfrm>
              <a:off x="4583832" y="0"/>
              <a:ext cx="3059832" cy="4509120"/>
            </a:xfrm>
            <a:prstGeom prst="rect">
              <a:avLst/>
            </a:prstGeom>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ro-RO"/>
            </a:p>
          </p:txBody>
        </p:sp>
        <p:sp>
          <p:nvSpPr>
            <p:cNvPr id="106" name="Oval 105"/>
            <p:cNvSpPr/>
            <p:nvPr/>
          </p:nvSpPr>
          <p:spPr>
            <a:xfrm>
              <a:off x="5087888" y="1340768"/>
              <a:ext cx="360040" cy="360040"/>
            </a:xfrm>
            <a:prstGeom prst="ellipse">
              <a:avLst/>
            </a:prstGeom>
            <a:solidFill>
              <a:srgbClr val="FF00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107" name="Oval 106"/>
            <p:cNvSpPr/>
            <p:nvPr/>
          </p:nvSpPr>
          <p:spPr>
            <a:xfrm>
              <a:off x="6456040" y="2492896"/>
              <a:ext cx="360040" cy="360040"/>
            </a:xfrm>
            <a:prstGeom prst="ellipse">
              <a:avLst/>
            </a:prstGeom>
            <a:solidFill>
              <a:srgbClr val="FF00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108" name="Oval 107"/>
            <p:cNvSpPr/>
            <p:nvPr/>
          </p:nvSpPr>
          <p:spPr>
            <a:xfrm>
              <a:off x="6816080" y="1916832"/>
              <a:ext cx="360040" cy="360040"/>
            </a:xfrm>
            <a:prstGeom prst="ellipse">
              <a:avLst/>
            </a:prstGeom>
            <a:solidFill>
              <a:srgbClr val="FF00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109" name="Oval 108"/>
            <p:cNvSpPr/>
            <p:nvPr/>
          </p:nvSpPr>
          <p:spPr>
            <a:xfrm>
              <a:off x="5519936" y="2492896"/>
              <a:ext cx="360040" cy="360040"/>
            </a:xfrm>
            <a:prstGeom prst="ellipse">
              <a:avLst/>
            </a:prstGeom>
            <a:solidFill>
              <a:srgbClr val="FF00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110" name="Oval 109"/>
            <p:cNvSpPr/>
            <p:nvPr/>
          </p:nvSpPr>
          <p:spPr>
            <a:xfrm>
              <a:off x="5087888" y="2492896"/>
              <a:ext cx="360040" cy="360040"/>
            </a:xfrm>
            <a:prstGeom prst="ellipse">
              <a:avLst/>
            </a:prstGeom>
            <a:solidFill>
              <a:srgbClr val="FF00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111" name="Oval 110"/>
            <p:cNvSpPr/>
            <p:nvPr/>
          </p:nvSpPr>
          <p:spPr>
            <a:xfrm>
              <a:off x="4583832" y="2492896"/>
              <a:ext cx="360040" cy="360040"/>
            </a:xfrm>
            <a:prstGeom prst="ellipse">
              <a:avLst/>
            </a:prstGeom>
            <a:solidFill>
              <a:srgbClr val="FF00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112" name="Oval 111"/>
            <p:cNvSpPr/>
            <p:nvPr/>
          </p:nvSpPr>
          <p:spPr>
            <a:xfrm>
              <a:off x="5519936" y="1916832"/>
              <a:ext cx="360040" cy="360040"/>
            </a:xfrm>
            <a:prstGeom prst="ellipse">
              <a:avLst/>
            </a:prstGeom>
            <a:solidFill>
              <a:srgbClr val="FF00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113" name="Oval 112"/>
            <p:cNvSpPr/>
            <p:nvPr/>
          </p:nvSpPr>
          <p:spPr>
            <a:xfrm>
              <a:off x="4655840" y="1916832"/>
              <a:ext cx="360040" cy="360040"/>
            </a:xfrm>
            <a:prstGeom prst="ellipse">
              <a:avLst/>
            </a:prstGeom>
            <a:solidFill>
              <a:srgbClr val="FF00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114" name="Oval 113"/>
            <p:cNvSpPr/>
            <p:nvPr/>
          </p:nvSpPr>
          <p:spPr>
            <a:xfrm>
              <a:off x="7176120" y="2492896"/>
              <a:ext cx="360040" cy="360040"/>
            </a:xfrm>
            <a:prstGeom prst="ellipse">
              <a:avLst/>
            </a:prstGeom>
            <a:solidFill>
              <a:srgbClr val="FF00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cxnSp>
          <p:nvCxnSpPr>
            <p:cNvPr id="116" name="Straight Connector 115"/>
            <p:cNvCxnSpPr>
              <a:stCxn id="106" idx="4"/>
            </p:cNvCxnSpPr>
            <p:nvPr/>
          </p:nvCxnSpPr>
          <p:spPr>
            <a:xfrm flipH="1">
              <a:off x="4871864" y="1700808"/>
              <a:ext cx="396044" cy="28803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a:stCxn id="106" idx="4"/>
              <a:endCxn id="112" idx="0"/>
            </p:cNvCxnSpPr>
            <p:nvPr/>
          </p:nvCxnSpPr>
          <p:spPr>
            <a:xfrm>
              <a:off x="5267908" y="1700808"/>
              <a:ext cx="432048" cy="21602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a:stCxn id="112" idx="4"/>
              <a:endCxn id="109" idx="0"/>
            </p:cNvCxnSpPr>
            <p:nvPr/>
          </p:nvCxnSpPr>
          <p:spPr>
            <a:xfrm>
              <a:off x="5699956" y="2276872"/>
              <a:ext cx="0" cy="21602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a:stCxn id="113" idx="4"/>
              <a:endCxn id="111" idx="0"/>
            </p:cNvCxnSpPr>
            <p:nvPr/>
          </p:nvCxnSpPr>
          <p:spPr>
            <a:xfrm flipH="1">
              <a:off x="4763852" y="2276872"/>
              <a:ext cx="72008" cy="21602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a:stCxn id="113" idx="5"/>
              <a:endCxn id="110" idx="0"/>
            </p:cNvCxnSpPr>
            <p:nvPr/>
          </p:nvCxnSpPr>
          <p:spPr>
            <a:xfrm>
              <a:off x="4963154" y="2224146"/>
              <a:ext cx="304755" cy="26875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a:stCxn id="108" idx="3"/>
              <a:endCxn id="107" idx="0"/>
            </p:cNvCxnSpPr>
            <p:nvPr/>
          </p:nvCxnSpPr>
          <p:spPr>
            <a:xfrm flipH="1">
              <a:off x="6636061" y="2224146"/>
              <a:ext cx="232747" cy="26875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a:stCxn id="108" idx="5"/>
              <a:endCxn id="114" idx="0"/>
            </p:cNvCxnSpPr>
            <p:nvPr/>
          </p:nvCxnSpPr>
          <p:spPr>
            <a:xfrm>
              <a:off x="7123394" y="2224146"/>
              <a:ext cx="232747" cy="26875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43" name="Rectangle 142"/>
            <p:cNvSpPr/>
            <p:nvPr/>
          </p:nvSpPr>
          <p:spPr>
            <a:xfrm>
              <a:off x="7608168" y="0"/>
              <a:ext cx="3059832" cy="4509120"/>
            </a:xfrm>
            <a:prstGeom prst="rect">
              <a:avLst/>
            </a:prstGeom>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ro-RO" b="1" dirty="0">
                <a:latin typeface="Times New Roman" pitchFamily="18" charset="0"/>
                <a:cs typeface="Times New Roman" pitchFamily="18" charset="0"/>
              </a:endParaRPr>
            </a:p>
          </p:txBody>
        </p:sp>
        <p:sp>
          <p:nvSpPr>
            <p:cNvPr id="144" name="Oval 143"/>
            <p:cNvSpPr/>
            <p:nvPr/>
          </p:nvSpPr>
          <p:spPr>
            <a:xfrm>
              <a:off x="7680176" y="2492896"/>
              <a:ext cx="360040" cy="360040"/>
            </a:xfrm>
            <a:prstGeom prst="ellipse">
              <a:avLst/>
            </a:prstGeom>
            <a:solidFill>
              <a:schemeClr val="bg1">
                <a:lumMod val="65000"/>
              </a:schemeClr>
            </a:solid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145" name="Oval 144"/>
            <p:cNvSpPr/>
            <p:nvPr/>
          </p:nvSpPr>
          <p:spPr>
            <a:xfrm>
              <a:off x="8400256" y="1916832"/>
              <a:ext cx="360040" cy="360040"/>
            </a:xfrm>
            <a:prstGeom prst="ellipse">
              <a:avLst/>
            </a:prstGeom>
            <a:solidFill>
              <a:schemeClr val="bg1">
                <a:lumMod val="65000"/>
              </a:schemeClr>
            </a:solid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146" name="Oval 145"/>
            <p:cNvSpPr/>
            <p:nvPr/>
          </p:nvSpPr>
          <p:spPr>
            <a:xfrm>
              <a:off x="9192344" y="2492896"/>
              <a:ext cx="360040" cy="360040"/>
            </a:xfrm>
            <a:prstGeom prst="ellipse">
              <a:avLst/>
            </a:prstGeom>
            <a:solidFill>
              <a:schemeClr val="bg1">
                <a:lumMod val="65000"/>
              </a:schemeClr>
            </a:solid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cxnSp>
          <p:nvCxnSpPr>
            <p:cNvPr id="147" name="Straight Connector 146"/>
            <p:cNvCxnSpPr>
              <a:stCxn id="145" idx="2"/>
              <a:endCxn id="144" idx="0"/>
            </p:cNvCxnSpPr>
            <p:nvPr/>
          </p:nvCxnSpPr>
          <p:spPr>
            <a:xfrm flipH="1">
              <a:off x="7860196" y="2096852"/>
              <a:ext cx="540060" cy="396044"/>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a:stCxn id="145" idx="6"/>
              <a:endCxn id="146" idx="0"/>
            </p:cNvCxnSpPr>
            <p:nvPr/>
          </p:nvCxnSpPr>
          <p:spPr>
            <a:xfrm>
              <a:off x="8760296" y="2096852"/>
              <a:ext cx="612068" cy="396044"/>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57" name="Oval 156"/>
            <p:cNvSpPr/>
            <p:nvPr/>
          </p:nvSpPr>
          <p:spPr>
            <a:xfrm>
              <a:off x="8400256" y="2564904"/>
              <a:ext cx="360040" cy="360040"/>
            </a:xfrm>
            <a:prstGeom prst="ellipse">
              <a:avLst/>
            </a:prstGeom>
            <a:solidFill>
              <a:schemeClr val="bg1">
                <a:lumMod val="65000"/>
              </a:schemeClr>
            </a:solid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cxnSp>
          <p:nvCxnSpPr>
            <p:cNvPr id="159" name="Straight Connector 158"/>
            <p:cNvCxnSpPr>
              <a:stCxn id="145" idx="4"/>
              <a:endCxn id="157" idx="0"/>
            </p:cNvCxnSpPr>
            <p:nvPr/>
          </p:nvCxnSpPr>
          <p:spPr>
            <a:xfrm>
              <a:off x="8580276" y="2276872"/>
              <a:ext cx="0" cy="288032"/>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a:xfrm>
              <a:off x="1524000" y="2348880"/>
              <a:ext cx="9144000" cy="72008"/>
            </a:xfrm>
            <a:prstGeom prst="line">
              <a:avLst/>
            </a:prstGeom>
          </p:spPr>
          <p:style>
            <a:lnRef idx="3">
              <a:schemeClr val="dk1"/>
            </a:lnRef>
            <a:fillRef idx="0">
              <a:schemeClr val="dk1"/>
            </a:fillRef>
            <a:effectRef idx="2">
              <a:schemeClr val="dk1"/>
            </a:effectRef>
            <a:fontRef idx="minor">
              <a:schemeClr val="tx1"/>
            </a:fontRef>
          </p:style>
        </p:cxnSp>
        <p:sp>
          <p:nvSpPr>
            <p:cNvPr id="194" name="Left-Up Arrow 193"/>
            <p:cNvSpPr/>
            <p:nvPr/>
          </p:nvSpPr>
          <p:spPr>
            <a:xfrm rot="2691652">
              <a:off x="4076235" y="3443378"/>
              <a:ext cx="1087205" cy="1051241"/>
            </a:xfrm>
            <a:prstGeom prst="left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ro-RO"/>
            </a:p>
          </p:txBody>
        </p:sp>
        <p:sp>
          <p:nvSpPr>
            <p:cNvPr id="196" name="Left-Up Arrow 195"/>
            <p:cNvSpPr/>
            <p:nvPr/>
          </p:nvSpPr>
          <p:spPr>
            <a:xfrm rot="2691652">
              <a:off x="7100570" y="3443379"/>
              <a:ext cx="1087205" cy="1051241"/>
            </a:xfrm>
            <a:prstGeom prst="left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ro-RO"/>
            </a:p>
          </p:txBody>
        </p:sp>
        <p:sp>
          <p:nvSpPr>
            <p:cNvPr id="197" name="TextBox 196"/>
            <p:cNvSpPr txBox="1"/>
            <p:nvPr/>
          </p:nvSpPr>
          <p:spPr>
            <a:xfrm>
              <a:off x="4439816" y="3573016"/>
              <a:ext cx="360040" cy="369332"/>
            </a:xfrm>
            <a:prstGeom prst="rect">
              <a:avLst/>
            </a:prstGeom>
            <a:noFill/>
          </p:spPr>
          <p:txBody>
            <a:bodyPr wrap="square" rtlCol="0">
              <a:spAutoFit/>
            </a:bodyPr>
            <a:lstStyle/>
            <a:p>
              <a:r>
                <a:rPr lang="ro-RO" b="1" dirty="0">
                  <a:latin typeface="Times New Roman" pitchFamily="18" charset="0"/>
                  <a:cs typeface="Times New Roman" pitchFamily="18" charset="0"/>
                </a:rPr>
                <a:t>1</a:t>
              </a:r>
            </a:p>
          </p:txBody>
        </p:sp>
        <p:sp>
          <p:nvSpPr>
            <p:cNvPr id="198" name="TextBox 197"/>
            <p:cNvSpPr txBox="1"/>
            <p:nvPr/>
          </p:nvSpPr>
          <p:spPr>
            <a:xfrm>
              <a:off x="7464152" y="3573016"/>
              <a:ext cx="360040" cy="369332"/>
            </a:xfrm>
            <a:prstGeom prst="rect">
              <a:avLst/>
            </a:prstGeom>
            <a:noFill/>
          </p:spPr>
          <p:txBody>
            <a:bodyPr wrap="square" rtlCol="0">
              <a:spAutoFit/>
            </a:bodyPr>
            <a:lstStyle/>
            <a:p>
              <a:r>
                <a:rPr lang="ro-RO" b="1" dirty="0">
                  <a:latin typeface="Times New Roman" pitchFamily="18" charset="0"/>
                  <a:cs typeface="Times New Roman" pitchFamily="18" charset="0"/>
                </a:rPr>
                <a:t>2</a:t>
              </a:r>
            </a:p>
          </p:txBody>
        </p:sp>
        <p:sp>
          <p:nvSpPr>
            <p:cNvPr id="199" name="TextBox 198"/>
            <p:cNvSpPr txBox="1"/>
            <p:nvPr/>
          </p:nvSpPr>
          <p:spPr>
            <a:xfrm>
              <a:off x="1703512" y="0"/>
              <a:ext cx="2448272" cy="369332"/>
            </a:xfrm>
            <a:prstGeom prst="rect">
              <a:avLst/>
            </a:prstGeom>
            <a:noFill/>
          </p:spPr>
          <p:txBody>
            <a:bodyPr wrap="square" rtlCol="0">
              <a:spAutoFit/>
            </a:bodyPr>
            <a:lstStyle/>
            <a:p>
              <a:pPr algn="ctr"/>
              <a:r>
                <a:rPr lang="ro-RO" b="1" dirty="0">
                  <a:latin typeface="Times New Roman" pitchFamily="18" charset="0"/>
                  <a:cs typeface="Times New Roman" pitchFamily="18" charset="0"/>
                </a:rPr>
                <a:t>Ocupații </a:t>
              </a:r>
            </a:p>
          </p:txBody>
        </p:sp>
        <p:sp>
          <p:nvSpPr>
            <p:cNvPr id="200" name="TextBox 199"/>
            <p:cNvSpPr txBox="1"/>
            <p:nvPr/>
          </p:nvSpPr>
          <p:spPr>
            <a:xfrm>
              <a:off x="4727848" y="0"/>
              <a:ext cx="2664296" cy="369332"/>
            </a:xfrm>
            <a:prstGeom prst="rect">
              <a:avLst/>
            </a:prstGeom>
            <a:noFill/>
          </p:spPr>
          <p:txBody>
            <a:bodyPr wrap="square" rtlCol="0">
              <a:spAutoFit/>
            </a:bodyPr>
            <a:lstStyle/>
            <a:p>
              <a:pPr algn="ctr"/>
              <a:r>
                <a:rPr lang="ro-RO" b="1" dirty="0">
                  <a:latin typeface="Times New Roman" pitchFamily="18" charset="0"/>
                  <a:cs typeface="Times New Roman" pitchFamily="18" charset="0"/>
                </a:rPr>
                <a:t>Aptitudini și competențe </a:t>
              </a:r>
            </a:p>
          </p:txBody>
        </p:sp>
        <p:sp>
          <p:nvSpPr>
            <p:cNvPr id="201" name="TextBox 200"/>
            <p:cNvSpPr txBox="1"/>
            <p:nvPr/>
          </p:nvSpPr>
          <p:spPr>
            <a:xfrm>
              <a:off x="7752184" y="0"/>
              <a:ext cx="2664296" cy="369332"/>
            </a:xfrm>
            <a:prstGeom prst="rect">
              <a:avLst/>
            </a:prstGeom>
            <a:noFill/>
          </p:spPr>
          <p:txBody>
            <a:bodyPr wrap="square" rtlCol="0">
              <a:spAutoFit/>
            </a:bodyPr>
            <a:lstStyle/>
            <a:p>
              <a:pPr algn="ctr"/>
              <a:r>
                <a:rPr lang="ro-RO" b="1" dirty="0">
                  <a:latin typeface="Times New Roman" pitchFamily="18" charset="0"/>
                  <a:cs typeface="Times New Roman" pitchFamily="18" charset="0"/>
                </a:rPr>
                <a:t>Calificări</a:t>
              </a:r>
            </a:p>
          </p:txBody>
        </p:sp>
      </p:grpSp>
      <p:sp>
        <p:nvSpPr>
          <p:cNvPr id="206" name="TextBox 205"/>
          <p:cNvSpPr txBox="1"/>
          <p:nvPr/>
        </p:nvSpPr>
        <p:spPr>
          <a:xfrm>
            <a:off x="1703512" y="4797152"/>
            <a:ext cx="5760640" cy="1600438"/>
          </a:xfrm>
          <a:prstGeom prst="rect">
            <a:avLst/>
          </a:prstGeom>
          <a:noFill/>
        </p:spPr>
        <p:txBody>
          <a:bodyPr wrap="square" rtlCol="0">
            <a:spAutoFit/>
          </a:bodyPr>
          <a:lstStyle/>
          <a:p>
            <a:r>
              <a:rPr lang="en-US" sz="1200" dirty="0">
                <a:latin typeface="Times New Roman" pitchFamily="18" charset="0"/>
                <a:cs typeface="Times New Roman" pitchFamily="18" charset="0"/>
              </a:rPr>
              <a:t>Legend</a:t>
            </a:r>
            <a:r>
              <a:rPr lang="ro-RO" sz="1200" dirty="0">
                <a:latin typeface="Times New Roman" pitchFamily="18" charset="0"/>
                <a:cs typeface="Times New Roman" pitchFamily="18" charset="0"/>
              </a:rPr>
              <a:t>ă:</a:t>
            </a:r>
          </a:p>
          <a:p>
            <a:pPr>
              <a:spcBef>
                <a:spcPts val="600"/>
              </a:spcBef>
              <a:spcAft>
                <a:spcPts val="600"/>
              </a:spcAft>
            </a:pPr>
            <a:r>
              <a:rPr lang="ro-RO" dirty="0">
                <a:latin typeface="Times New Roman" pitchFamily="18" charset="0"/>
                <a:cs typeface="Times New Roman" pitchFamily="18" charset="0"/>
              </a:rPr>
              <a:t>     </a:t>
            </a:r>
            <a:r>
              <a:rPr lang="ro-RO" sz="1100" dirty="0">
                <a:latin typeface="Times New Roman" pitchFamily="18" charset="0"/>
                <a:cs typeface="Times New Roman" pitchFamily="18" charset="0"/>
              </a:rPr>
              <a:t>Ocupații ESCO</a:t>
            </a:r>
          </a:p>
          <a:p>
            <a:pPr>
              <a:spcBef>
                <a:spcPts val="600"/>
              </a:spcBef>
              <a:spcAft>
                <a:spcPts val="600"/>
              </a:spcAft>
            </a:pPr>
            <a:r>
              <a:rPr lang="ro-RO" sz="1100" dirty="0">
                <a:latin typeface="Times New Roman" pitchFamily="18" charset="0"/>
                <a:cs typeface="Times New Roman" pitchFamily="18" charset="0"/>
              </a:rPr>
              <a:t>        Aptitudini / Competențe ESCO</a:t>
            </a:r>
          </a:p>
          <a:p>
            <a:pPr>
              <a:spcBef>
                <a:spcPts val="600"/>
              </a:spcBef>
              <a:spcAft>
                <a:spcPts val="600"/>
              </a:spcAft>
            </a:pPr>
            <a:r>
              <a:rPr lang="ro-RO" sz="1100" dirty="0">
                <a:latin typeface="Times New Roman" pitchFamily="18" charset="0"/>
                <a:cs typeface="Times New Roman" pitchFamily="18" charset="0"/>
              </a:rPr>
              <a:t>        Calificări ESCO </a:t>
            </a:r>
          </a:p>
          <a:p>
            <a:pPr>
              <a:spcBef>
                <a:spcPts val="600"/>
              </a:spcBef>
              <a:spcAft>
                <a:spcPts val="600"/>
              </a:spcAft>
            </a:pPr>
            <a:r>
              <a:rPr lang="ro-RO" sz="1100" dirty="0">
                <a:latin typeface="Times New Roman" pitchFamily="18" charset="0"/>
                <a:cs typeface="Times New Roman" pitchFamily="18" charset="0"/>
              </a:rPr>
              <a:t>        Grupă  ISCO</a:t>
            </a:r>
          </a:p>
        </p:txBody>
      </p:sp>
      <p:sp>
        <p:nvSpPr>
          <p:cNvPr id="207" name="Oval 206"/>
          <p:cNvSpPr/>
          <p:nvPr/>
        </p:nvSpPr>
        <p:spPr>
          <a:xfrm>
            <a:off x="1847528" y="5229200"/>
            <a:ext cx="144016" cy="144016"/>
          </a:xfrm>
          <a:prstGeom prst="ellipse">
            <a:avLst/>
          </a:prstGeom>
          <a:solidFill>
            <a:srgbClr val="92D050"/>
          </a:solid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208" name="Oval 207"/>
          <p:cNvSpPr/>
          <p:nvPr/>
        </p:nvSpPr>
        <p:spPr>
          <a:xfrm>
            <a:off x="1847528" y="5517232"/>
            <a:ext cx="144016" cy="144016"/>
          </a:xfrm>
          <a:prstGeom prst="ellipse">
            <a:avLst/>
          </a:prstGeom>
          <a:solidFill>
            <a:srgbClr val="FF00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209" name="Oval 208"/>
          <p:cNvSpPr/>
          <p:nvPr/>
        </p:nvSpPr>
        <p:spPr>
          <a:xfrm>
            <a:off x="1847528" y="6165304"/>
            <a:ext cx="144016" cy="144016"/>
          </a:xfrm>
          <a:prstGeom prst="ellipse">
            <a:avLst/>
          </a:prstGeom>
          <a:solidFill>
            <a:srgbClr val="0070C0"/>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cxnSp>
        <p:nvCxnSpPr>
          <p:cNvPr id="212" name="Straight Connector 211"/>
          <p:cNvCxnSpPr/>
          <p:nvPr/>
        </p:nvCxnSpPr>
        <p:spPr>
          <a:xfrm>
            <a:off x="1775520" y="6093296"/>
            <a:ext cx="3024336" cy="0"/>
          </a:xfrm>
          <a:prstGeom prst="line">
            <a:avLst/>
          </a:prstGeom>
        </p:spPr>
        <p:style>
          <a:lnRef idx="3">
            <a:schemeClr val="dk1"/>
          </a:lnRef>
          <a:fillRef idx="0">
            <a:schemeClr val="dk1"/>
          </a:fillRef>
          <a:effectRef idx="2">
            <a:schemeClr val="dk1"/>
          </a:effectRef>
          <a:fontRef idx="minor">
            <a:schemeClr val="tx1"/>
          </a:fontRef>
        </p:style>
      </p:cxnSp>
      <p:sp>
        <p:nvSpPr>
          <p:cNvPr id="214" name="TextBox 213"/>
          <p:cNvSpPr txBox="1"/>
          <p:nvPr/>
        </p:nvSpPr>
        <p:spPr>
          <a:xfrm>
            <a:off x="5871716" y="4875278"/>
            <a:ext cx="3528392" cy="461665"/>
          </a:xfrm>
          <a:prstGeom prst="rect">
            <a:avLst/>
          </a:prstGeom>
          <a:noFill/>
        </p:spPr>
        <p:txBody>
          <a:bodyPr wrap="square" rtlCol="0">
            <a:spAutoFit/>
          </a:bodyPr>
          <a:lstStyle/>
          <a:p>
            <a:pPr algn="ctr"/>
            <a:r>
              <a:rPr lang="en-US" sz="2400" b="1" dirty="0" smtClean="0">
                <a:latin typeface="Times New Roman" pitchFamily="18" charset="0"/>
                <a:cs typeface="Times New Roman" pitchFamily="18" charset="0"/>
              </a:rPr>
              <a:t>2.</a:t>
            </a:r>
            <a:r>
              <a:rPr lang="ro-RO" sz="2400" b="1" dirty="0" smtClean="0">
                <a:latin typeface="Times New Roman" pitchFamily="18" charset="0"/>
                <a:cs typeface="Times New Roman" pitchFamily="18" charset="0"/>
              </a:rPr>
              <a:t>ESCO </a:t>
            </a:r>
            <a:r>
              <a:rPr lang="ro-RO" sz="2400" b="1" dirty="0">
                <a:latin typeface="Times New Roman" pitchFamily="18" charset="0"/>
                <a:cs typeface="Times New Roman" pitchFamily="18" charset="0"/>
              </a:rPr>
              <a:t>v1</a:t>
            </a:r>
          </a:p>
        </p:txBody>
      </p:sp>
      <p:sp>
        <p:nvSpPr>
          <p:cNvPr id="215" name="Oval 214"/>
          <p:cNvSpPr/>
          <p:nvPr/>
        </p:nvSpPr>
        <p:spPr>
          <a:xfrm>
            <a:off x="1847528" y="5877272"/>
            <a:ext cx="144016" cy="144016"/>
          </a:xfrm>
          <a:prstGeom prst="ellipse">
            <a:avLst/>
          </a:prstGeom>
          <a:solidFill>
            <a:schemeClr val="bg1">
              <a:lumMod val="75000"/>
            </a:schemeClr>
          </a:solidFill>
          <a:ln w="381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2" name="Slide Number Placeholder 1"/>
          <p:cNvSpPr>
            <a:spLocks noGrp="1"/>
          </p:cNvSpPr>
          <p:nvPr>
            <p:ph type="sldNum" sz="quarter" idx="12"/>
          </p:nvPr>
        </p:nvSpPr>
        <p:spPr/>
        <p:txBody>
          <a:bodyPr/>
          <a:lstStyle/>
          <a:p>
            <a:fld id="{9E50D555-AD09-4184-8F27-884809BFB095}" type="slidenum">
              <a:rPr lang="en-US" smtClean="0"/>
              <a:pPr/>
              <a:t>111</a:t>
            </a:fld>
            <a:endParaRPr lang="en-US"/>
          </a:p>
        </p:txBody>
      </p:sp>
    </p:spTree>
    <p:extLst>
      <p:ext uri="{BB962C8B-B14F-4D97-AF65-F5344CB8AC3E}">
        <p14:creationId xmlns:p14="http://schemas.microsoft.com/office/powerpoint/2010/main" val="1910295964"/>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9E50D555-AD09-4184-8F27-884809BFB095}" type="slidenum">
              <a:rPr lang="en-US" smtClean="0"/>
              <a:pPr/>
              <a:t>112</a:t>
            </a:fld>
            <a:endParaRPr lang="en-US"/>
          </a:p>
        </p:txBody>
      </p:sp>
      <p:pic>
        <p:nvPicPr>
          <p:cNvPr id="6" name="Picture 5"/>
          <p:cNvPicPr>
            <a:picLocks noChangeAspect="1"/>
          </p:cNvPicPr>
          <p:nvPr/>
        </p:nvPicPr>
        <p:blipFill>
          <a:blip r:embed="rId2" cstate="print"/>
          <a:stretch>
            <a:fillRect/>
          </a:stretch>
        </p:blipFill>
        <p:spPr>
          <a:xfrm>
            <a:off x="556404" y="488369"/>
            <a:ext cx="8872268" cy="4803954"/>
          </a:xfrm>
          <a:prstGeom prst="rect">
            <a:avLst/>
          </a:prstGeom>
        </p:spPr>
      </p:pic>
    </p:spTree>
    <p:extLst>
      <p:ext uri="{BB962C8B-B14F-4D97-AF65-F5344CB8AC3E}">
        <p14:creationId xmlns:p14="http://schemas.microsoft.com/office/powerpoint/2010/main" val="3822593652"/>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E50D555-AD09-4184-8F27-884809BFB095}" type="slidenum">
              <a:rPr lang="en-US" smtClean="0"/>
              <a:pPr/>
              <a:t>113</a:t>
            </a:fld>
            <a:endParaRPr lang="en-US"/>
          </a:p>
        </p:txBody>
      </p:sp>
      <p:pic>
        <p:nvPicPr>
          <p:cNvPr id="3" name="Picture 2"/>
          <p:cNvPicPr>
            <a:picLocks noChangeAspect="1"/>
          </p:cNvPicPr>
          <p:nvPr/>
        </p:nvPicPr>
        <p:blipFill>
          <a:blip r:embed="rId2" cstate="print"/>
          <a:stretch>
            <a:fillRect/>
          </a:stretch>
        </p:blipFill>
        <p:spPr>
          <a:xfrm>
            <a:off x="336909" y="400213"/>
            <a:ext cx="8367144" cy="5641149"/>
          </a:xfrm>
          <a:prstGeom prst="rect">
            <a:avLst/>
          </a:prstGeom>
        </p:spPr>
      </p:pic>
    </p:spTree>
    <p:extLst>
      <p:ext uri="{BB962C8B-B14F-4D97-AF65-F5344CB8AC3E}">
        <p14:creationId xmlns:p14="http://schemas.microsoft.com/office/powerpoint/2010/main" val="2104871199"/>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E50D555-AD09-4184-8F27-884809BFB095}" type="slidenum">
              <a:rPr lang="en-US" smtClean="0"/>
              <a:pPr/>
              <a:t>114</a:t>
            </a:fld>
            <a:endParaRPr lang="en-US"/>
          </a:p>
        </p:txBody>
      </p:sp>
      <p:pic>
        <p:nvPicPr>
          <p:cNvPr id="3" name="Picture 2"/>
          <p:cNvPicPr>
            <a:picLocks noChangeAspect="1"/>
          </p:cNvPicPr>
          <p:nvPr/>
        </p:nvPicPr>
        <p:blipFill>
          <a:blip r:embed="rId2" cstate="print"/>
          <a:stretch>
            <a:fillRect/>
          </a:stretch>
        </p:blipFill>
        <p:spPr>
          <a:xfrm>
            <a:off x="407119" y="447041"/>
            <a:ext cx="8299705" cy="5594321"/>
          </a:xfrm>
          <a:prstGeom prst="rect">
            <a:avLst/>
          </a:prstGeom>
        </p:spPr>
      </p:pic>
    </p:spTree>
    <p:extLst>
      <p:ext uri="{BB962C8B-B14F-4D97-AF65-F5344CB8AC3E}">
        <p14:creationId xmlns:p14="http://schemas.microsoft.com/office/powerpoint/2010/main" val="4255826078"/>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E50D555-AD09-4184-8F27-884809BFB095}" type="slidenum">
              <a:rPr lang="en-US" smtClean="0"/>
              <a:pPr/>
              <a:t>115</a:t>
            </a:fld>
            <a:endParaRPr lang="en-US"/>
          </a:p>
        </p:txBody>
      </p:sp>
      <p:pic>
        <p:nvPicPr>
          <p:cNvPr id="6" name="Picture 5"/>
          <p:cNvPicPr>
            <a:picLocks noChangeAspect="1"/>
          </p:cNvPicPr>
          <p:nvPr/>
        </p:nvPicPr>
        <p:blipFill>
          <a:blip r:embed="rId2" cstate="print"/>
          <a:stretch>
            <a:fillRect/>
          </a:stretch>
        </p:blipFill>
        <p:spPr>
          <a:xfrm>
            <a:off x="265189" y="956812"/>
            <a:ext cx="9008813" cy="4667610"/>
          </a:xfrm>
          <a:prstGeom prst="rect">
            <a:avLst/>
          </a:prstGeom>
        </p:spPr>
      </p:pic>
    </p:spTree>
    <p:extLst>
      <p:ext uri="{BB962C8B-B14F-4D97-AF65-F5344CB8AC3E}">
        <p14:creationId xmlns:p14="http://schemas.microsoft.com/office/powerpoint/2010/main" val="1536563773"/>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01824"/>
          </a:xfrm>
        </p:spPr>
        <p:txBody>
          <a:bodyPr>
            <a:normAutofit/>
          </a:bodyPr>
          <a:lstStyle/>
          <a:p>
            <a:r>
              <a:rPr lang="en-US" sz="3200" b="1" dirty="0" smtClean="0"/>
              <a:t>3.</a:t>
            </a:r>
            <a:r>
              <a:rPr lang="ro-RO" sz="3200" b="1" dirty="0" smtClean="0"/>
              <a:t>Tipuri de standarde – conform CEDEFOP </a:t>
            </a:r>
            <a:endParaRPr lang="en-US" sz="3200" b="1"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15231" y="1279094"/>
            <a:ext cx="7093599" cy="5070701"/>
          </a:xfrm>
        </p:spPr>
      </p:pic>
      <p:sp>
        <p:nvSpPr>
          <p:cNvPr id="3" name="Slide Number Placeholder 2"/>
          <p:cNvSpPr>
            <a:spLocks noGrp="1"/>
          </p:cNvSpPr>
          <p:nvPr>
            <p:ph type="sldNum" sz="quarter" idx="12"/>
          </p:nvPr>
        </p:nvSpPr>
        <p:spPr/>
        <p:txBody>
          <a:bodyPr/>
          <a:lstStyle/>
          <a:p>
            <a:fld id="{9E50D555-AD09-4184-8F27-884809BFB095}" type="slidenum">
              <a:rPr lang="en-US" smtClean="0"/>
              <a:pPr/>
              <a:t>116</a:t>
            </a:fld>
            <a:endParaRPr lang="en-US"/>
          </a:p>
        </p:txBody>
      </p:sp>
    </p:spTree>
    <p:extLst>
      <p:ext uri="{BB962C8B-B14F-4D97-AF65-F5344CB8AC3E}">
        <p14:creationId xmlns:p14="http://schemas.microsoft.com/office/powerpoint/2010/main" val="2251233119"/>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8435802" cy="1325563"/>
          </a:xfrm>
        </p:spPr>
        <p:txBody>
          <a:bodyPr>
            <a:normAutofit/>
          </a:bodyPr>
          <a:lstStyle/>
          <a:p>
            <a:r>
              <a:rPr lang="ro-RO" sz="3200" dirty="0" smtClean="0">
                <a:solidFill>
                  <a:srgbClr val="92D050"/>
                </a:solidFill>
              </a:rPr>
              <a:t>Standarde de calificare, conform O.U.G. 96/2016, cu modificările ulterioare</a:t>
            </a:r>
            <a:endParaRPr lang="en-US" sz="3200" dirty="0">
              <a:solidFill>
                <a:srgbClr val="92D050"/>
              </a:solidFill>
            </a:endParaRPr>
          </a:p>
        </p:txBody>
      </p:sp>
      <p:sp>
        <p:nvSpPr>
          <p:cNvPr id="3" name="Content Placeholder 2"/>
          <p:cNvSpPr>
            <a:spLocks noGrp="1"/>
          </p:cNvSpPr>
          <p:nvPr>
            <p:ph idx="1"/>
          </p:nvPr>
        </p:nvSpPr>
        <p:spPr/>
        <p:txBody>
          <a:bodyPr>
            <a:normAutofit lnSpcReduction="10000"/>
          </a:bodyPr>
          <a:lstStyle/>
          <a:p>
            <a:pPr algn="just"/>
            <a:r>
              <a:rPr lang="ro-RO" b="1" dirty="0" smtClean="0">
                <a:solidFill>
                  <a:srgbClr val="92D050"/>
                </a:solidFill>
              </a:rPr>
              <a:t>Standard de calificare</a:t>
            </a:r>
            <a:r>
              <a:rPr lang="ro-RO" dirty="0" smtClean="0">
                <a:solidFill>
                  <a:srgbClr val="92D050"/>
                </a:solidFill>
              </a:rPr>
              <a:t> reprezintă </a:t>
            </a:r>
            <a:r>
              <a:rPr lang="en-US" dirty="0" err="1">
                <a:solidFill>
                  <a:srgbClr val="92D050"/>
                </a:solidFill>
              </a:rPr>
              <a:t>descrierea</a:t>
            </a:r>
            <a:r>
              <a:rPr lang="en-US" dirty="0">
                <a:solidFill>
                  <a:srgbClr val="92D050"/>
                </a:solidFill>
              </a:rPr>
              <a:t> </a:t>
            </a:r>
            <a:r>
              <a:rPr lang="en-US" dirty="0" err="1">
                <a:solidFill>
                  <a:srgbClr val="92D050"/>
                </a:solidFill>
              </a:rPr>
              <a:t>cerințelor</a:t>
            </a:r>
            <a:r>
              <a:rPr lang="en-US" dirty="0">
                <a:solidFill>
                  <a:srgbClr val="92D050"/>
                </a:solidFill>
              </a:rPr>
              <a:t> </a:t>
            </a:r>
            <a:r>
              <a:rPr lang="en-US" dirty="0" err="1">
                <a:solidFill>
                  <a:srgbClr val="92D050"/>
                </a:solidFill>
              </a:rPr>
              <a:t>în</a:t>
            </a:r>
            <a:r>
              <a:rPr lang="en-US" dirty="0">
                <a:solidFill>
                  <a:srgbClr val="92D050"/>
                </a:solidFill>
              </a:rPr>
              <a:t> </a:t>
            </a:r>
            <a:r>
              <a:rPr lang="en-US" dirty="0" err="1">
                <a:solidFill>
                  <a:srgbClr val="92D050"/>
                </a:solidFill>
              </a:rPr>
              <a:t>termeni</a:t>
            </a:r>
            <a:r>
              <a:rPr lang="en-US" dirty="0">
                <a:solidFill>
                  <a:srgbClr val="92D050"/>
                </a:solidFill>
              </a:rPr>
              <a:t> de </a:t>
            </a:r>
            <a:r>
              <a:rPr lang="en-US" dirty="0" err="1">
                <a:solidFill>
                  <a:srgbClr val="92D050"/>
                </a:solidFill>
              </a:rPr>
              <a:t>rezultate</a:t>
            </a:r>
            <a:r>
              <a:rPr lang="en-US" dirty="0">
                <a:solidFill>
                  <a:srgbClr val="92D050"/>
                </a:solidFill>
              </a:rPr>
              <a:t> ale </a:t>
            </a:r>
            <a:r>
              <a:rPr lang="en-US" dirty="0" err="1">
                <a:solidFill>
                  <a:srgbClr val="92D050"/>
                </a:solidFill>
              </a:rPr>
              <a:t>învățării</a:t>
            </a:r>
            <a:r>
              <a:rPr lang="en-US" dirty="0">
                <a:solidFill>
                  <a:srgbClr val="92D050"/>
                </a:solidFill>
              </a:rPr>
              <a:t> </a:t>
            </a:r>
            <a:r>
              <a:rPr lang="en-US" dirty="0" err="1">
                <a:solidFill>
                  <a:srgbClr val="92D050"/>
                </a:solidFill>
              </a:rPr>
              <a:t>necesare</a:t>
            </a:r>
            <a:r>
              <a:rPr lang="en-US" dirty="0">
                <a:solidFill>
                  <a:srgbClr val="92D050"/>
                </a:solidFill>
              </a:rPr>
              <a:t> </a:t>
            </a:r>
            <a:r>
              <a:rPr lang="en-US" dirty="0" err="1">
                <a:solidFill>
                  <a:srgbClr val="92D050"/>
                </a:solidFill>
              </a:rPr>
              <a:t>pentru</a:t>
            </a:r>
            <a:r>
              <a:rPr lang="en-US" dirty="0">
                <a:solidFill>
                  <a:srgbClr val="92D050"/>
                </a:solidFill>
              </a:rPr>
              <a:t> a </a:t>
            </a:r>
            <a:r>
              <a:rPr lang="en-US" dirty="0" err="1">
                <a:solidFill>
                  <a:srgbClr val="92D050"/>
                </a:solidFill>
              </a:rPr>
              <a:t>desfășura</a:t>
            </a:r>
            <a:r>
              <a:rPr lang="en-US" dirty="0">
                <a:solidFill>
                  <a:srgbClr val="92D050"/>
                </a:solidFill>
              </a:rPr>
              <a:t> o </a:t>
            </a:r>
            <a:r>
              <a:rPr lang="en-US" dirty="0" err="1">
                <a:solidFill>
                  <a:srgbClr val="92D050"/>
                </a:solidFill>
              </a:rPr>
              <a:t>anumită</a:t>
            </a:r>
            <a:r>
              <a:rPr lang="en-US" dirty="0">
                <a:solidFill>
                  <a:srgbClr val="92D050"/>
                </a:solidFill>
              </a:rPr>
              <a:t> </a:t>
            </a:r>
            <a:r>
              <a:rPr lang="en-US" dirty="0" err="1">
                <a:solidFill>
                  <a:srgbClr val="92D050"/>
                </a:solidFill>
              </a:rPr>
              <a:t>activitate</a:t>
            </a:r>
            <a:r>
              <a:rPr lang="en-US" dirty="0">
                <a:solidFill>
                  <a:srgbClr val="92D050"/>
                </a:solidFill>
              </a:rPr>
              <a:t> </a:t>
            </a:r>
            <a:r>
              <a:rPr lang="en-US" dirty="0" err="1">
                <a:solidFill>
                  <a:srgbClr val="92D050"/>
                </a:solidFill>
              </a:rPr>
              <a:t>asociată</a:t>
            </a:r>
            <a:r>
              <a:rPr lang="en-US" dirty="0">
                <a:solidFill>
                  <a:srgbClr val="92D050"/>
                </a:solidFill>
              </a:rPr>
              <a:t> </a:t>
            </a:r>
            <a:r>
              <a:rPr lang="en-US" dirty="0" err="1">
                <a:solidFill>
                  <a:srgbClr val="92D050"/>
                </a:solidFill>
              </a:rPr>
              <a:t>unuia</a:t>
            </a:r>
            <a:r>
              <a:rPr lang="en-US" dirty="0">
                <a:solidFill>
                  <a:srgbClr val="92D050"/>
                </a:solidFill>
              </a:rPr>
              <a:t> </a:t>
            </a:r>
            <a:r>
              <a:rPr lang="en-US" dirty="0" err="1">
                <a:solidFill>
                  <a:srgbClr val="92D050"/>
                </a:solidFill>
              </a:rPr>
              <a:t>sau</a:t>
            </a:r>
            <a:r>
              <a:rPr lang="en-US" dirty="0">
                <a:solidFill>
                  <a:srgbClr val="92D050"/>
                </a:solidFill>
              </a:rPr>
              <a:t> </a:t>
            </a:r>
            <a:r>
              <a:rPr lang="en-US" dirty="0" err="1">
                <a:solidFill>
                  <a:srgbClr val="92D050"/>
                </a:solidFill>
              </a:rPr>
              <a:t>mai</a:t>
            </a:r>
            <a:r>
              <a:rPr lang="en-US" dirty="0">
                <a:solidFill>
                  <a:srgbClr val="92D050"/>
                </a:solidFill>
              </a:rPr>
              <a:t> </a:t>
            </a:r>
            <a:r>
              <a:rPr lang="en-US" dirty="0" err="1">
                <a:solidFill>
                  <a:srgbClr val="92D050"/>
                </a:solidFill>
              </a:rPr>
              <a:t>multor</a:t>
            </a:r>
            <a:r>
              <a:rPr lang="en-US" dirty="0">
                <a:solidFill>
                  <a:srgbClr val="92D050"/>
                </a:solidFill>
              </a:rPr>
              <a:t> </a:t>
            </a:r>
            <a:r>
              <a:rPr lang="en-US" dirty="0" err="1">
                <a:solidFill>
                  <a:srgbClr val="92D050"/>
                </a:solidFill>
              </a:rPr>
              <a:t>locuri</a:t>
            </a:r>
            <a:r>
              <a:rPr lang="en-US" dirty="0">
                <a:solidFill>
                  <a:srgbClr val="92D050"/>
                </a:solidFill>
              </a:rPr>
              <a:t> de </a:t>
            </a:r>
            <a:r>
              <a:rPr lang="en-US" dirty="0" err="1">
                <a:solidFill>
                  <a:srgbClr val="92D050"/>
                </a:solidFill>
              </a:rPr>
              <a:t>muncă</a:t>
            </a:r>
            <a:r>
              <a:rPr lang="en-US" dirty="0">
                <a:solidFill>
                  <a:srgbClr val="92D050"/>
                </a:solidFill>
              </a:rPr>
              <a:t>, </a:t>
            </a:r>
            <a:r>
              <a:rPr lang="en-US" dirty="0" err="1">
                <a:solidFill>
                  <a:srgbClr val="92D050"/>
                </a:solidFill>
              </a:rPr>
              <a:t>dintr</a:t>
            </a:r>
            <a:r>
              <a:rPr lang="en-US" dirty="0">
                <a:solidFill>
                  <a:srgbClr val="92D050"/>
                </a:solidFill>
              </a:rPr>
              <a:t>-o </a:t>
            </a:r>
            <a:r>
              <a:rPr lang="en-US" dirty="0" err="1">
                <a:solidFill>
                  <a:srgbClr val="92D050"/>
                </a:solidFill>
              </a:rPr>
              <a:t>grupă</a:t>
            </a:r>
            <a:r>
              <a:rPr lang="en-US" dirty="0">
                <a:solidFill>
                  <a:srgbClr val="92D050"/>
                </a:solidFill>
              </a:rPr>
              <a:t> de </a:t>
            </a:r>
            <a:r>
              <a:rPr lang="en-US" dirty="0" err="1" smtClean="0">
                <a:solidFill>
                  <a:srgbClr val="92D050"/>
                </a:solidFill>
              </a:rPr>
              <a:t>bază</a:t>
            </a:r>
            <a:r>
              <a:rPr lang="en-US" dirty="0" smtClean="0">
                <a:solidFill>
                  <a:srgbClr val="92D050"/>
                </a:solidFill>
              </a:rPr>
              <a:t>(</a:t>
            </a:r>
            <a:r>
              <a:rPr lang="en-US" dirty="0" err="1" smtClean="0">
                <a:solidFill>
                  <a:srgbClr val="92D050"/>
                </a:solidFill>
              </a:rPr>
              <a:t>def</a:t>
            </a:r>
            <a:r>
              <a:rPr lang="en-US" dirty="0" smtClean="0">
                <a:solidFill>
                  <a:srgbClr val="92D050"/>
                </a:solidFill>
              </a:rPr>
              <a:t> Camera </a:t>
            </a:r>
            <a:r>
              <a:rPr lang="en-US" dirty="0" err="1" smtClean="0">
                <a:solidFill>
                  <a:srgbClr val="92D050"/>
                </a:solidFill>
              </a:rPr>
              <a:t>Deputatilor</a:t>
            </a:r>
            <a:r>
              <a:rPr lang="en-US" dirty="0" smtClean="0">
                <a:solidFill>
                  <a:srgbClr val="92D050"/>
                </a:solidFill>
              </a:rPr>
              <a:t>); </a:t>
            </a:r>
            <a:r>
              <a:rPr lang="en-US" dirty="0">
                <a:solidFill>
                  <a:srgbClr val="92D050"/>
                </a:solidFill>
              </a:rPr>
              <a:t>ANC  </a:t>
            </a:r>
            <a:r>
              <a:rPr lang="en-US" dirty="0" err="1">
                <a:solidFill>
                  <a:srgbClr val="92D050"/>
                </a:solidFill>
              </a:rPr>
              <a:t>elaborează</a:t>
            </a:r>
            <a:r>
              <a:rPr lang="en-US" dirty="0">
                <a:solidFill>
                  <a:srgbClr val="92D050"/>
                </a:solidFill>
              </a:rPr>
              <a:t> s</a:t>
            </a:r>
            <a:r>
              <a:rPr lang="ro-RO" dirty="0" err="1">
                <a:solidFill>
                  <a:srgbClr val="92D050"/>
                </a:solidFill>
              </a:rPr>
              <a:t>tandardul</a:t>
            </a:r>
            <a:r>
              <a:rPr lang="ro-RO" dirty="0">
                <a:solidFill>
                  <a:srgbClr val="92D050"/>
                </a:solidFill>
              </a:rPr>
              <a:t> de calificare prin consultări și în corelare cu documentele Comisiei Europene, care se </a:t>
            </a:r>
            <a:r>
              <a:rPr lang="ro-RO" dirty="0" err="1">
                <a:solidFill>
                  <a:srgbClr val="92D050"/>
                </a:solidFill>
              </a:rPr>
              <a:t>apobă</a:t>
            </a:r>
            <a:r>
              <a:rPr lang="ro-RO" dirty="0">
                <a:solidFill>
                  <a:srgbClr val="92D050"/>
                </a:solidFill>
              </a:rPr>
              <a:t> prin hotărâre a </a:t>
            </a:r>
            <a:r>
              <a:rPr lang="ro-RO" dirty="0" smtClean="0">
                <a:solidFill>
                  <a:srgbClr val="92D050"/>
                </a:solidFill>
              </a:rPr>
              <a:t>Guvernului</a:t>
            </a:r>
            <a:r>
              <a:rPr lang="en-US" dirty="0" smtClean="0">
                <a:solidFill>
                  <a:srgbClr val="92D050"/>
                </a:solidFill>
              </a:rPr>
              <a:t> (</a:t>
            </a:r>
            <a:r>
              <a:rPr lang="en-US" dirty="0" err="1" smtClean="0">
                <a:solidFill>
                  <a:srgbClr val="92D050"/>
                </a:solidFill>
              </a:rPr>
              <a:t>versiunea</a:t>
            </a:r>
            <a:r>
              <a:rPr lang="en-US" dirty="0" smtClean="0">
                <a:solidFill>
                  <a:srgbClr val="92D050"/>
                </a:solidFill>
              </a:rPr>
              <a:t> </a:t>
            </a:r>
            <a:r>
              <a:rPr lang="en-US" dirty="0" err="1" smtClean="0">
                <a:solidFill>
                  <a:srgbClr val="92D050"/>
                </a:solidFill>
              </a:rPr>
              <a:t>Senat</a:t>
            </a:r>
            <a:r>
              <a:rPr lang="en-US" dirty="0" smtClean="0">
                <a:solidFill>
                  <a:srgbClr val="92D050"/>
                </a:solidFill>
              </a:rPr>
              <a:t> )</a:t>
            </a:r>
            <a:r>
              <a:rPr lang="ro-RO" dirty="0" smtClean="0">
                <a:solidFill>
                  <a:srgbClr val="92D050"/>
                </a:solidFill>
              </a:rPr>
              <a:t>;</a:t>
            </a:r>
            <a:endParaRPr lang="en-US" dirty="0" smtClean="0">
              <a:solidFill>
                <a:srgbClr val="92D050"/>
              </a:solidFill>
            </a:endParaRPr>
          </a:p>
          <a:p>
            <a:pPr algn="just"/>
            <a:r>
              <a:rPr lang="en-US" dirty="0" smtClean="0">
                <a:solidFill>
                  <a:srgbClr val="92D050"/>
                </a:solidFill>
              </a:rPr>
              <a:t>Conform</a:t>
            </a:r>
            <a:r>
              <a:rPr lang="ro-RO" dirty="0" smtClean="0">
                <a:solidFill>
                  <a:srgbClr val="92D050"/>
                </a:solidFill>
              </a:rPr>
              <a:t> Propunerii pentru Recomandarea Consiliului European privind cadrul european al calificărilor pentru învățarea pe tot parcursul vieții (2016), </a:t>
            </a:r>
            <a:r>
              <a:rPr lang="en-US" b="1" dirty="0" err="1" smtClean="0">
                <a:solidFill>
                  <a:srgbClr val="92D050"/>
                </a:solidFill>
              </a:rPr>
              <a:t>competen</a:t>
            </a:r>
            <a:r>
              <a:rPr lang="ro-RO" b="1" dirty="0" err="1" smtClean="0">
                <a:solidFill>
                  <a:srgbClr val="92D050"/>
                </a:solidFill>
              </a:rPr>
              <a:t>țele</a:t>
            </a:r>
            <a:r>
              <a:rPr lang="ro-RO" b="1" dirty="0" smtClean="0">
                <a:solidFill>
                  <a:srgbClr val="92D050"/>
                </a:solidFill>
              </a:rPr>
              <a:t> </a:t>
            </a:r>
            <a:r>
              <a:rPr lang="ro-RO" dirty="0" smtClean="0">
                <a:solidFill>
                  <a:srgbClr val="92D050"/>
                </a:solidFill>
              </a:rPr>
              <a:t>se definesc î</a:t>
            </a:r>
            <a:r>
              <a:rPr lang="en-US" dirty="0" smtClean="0">
                <a:solidFill>
                  <a:srgbClr val="92D050"/>
                </a:solidFill>
              </a:rPr>
              <a:t>n term</a:t>
            </a:r>
            <a:r>
              <a:rPr lang="ro-RO" dirty="0" smtClean="0">
                <a:solidFill>
                  <a:srgbClr val="92D050"/>
                </a:solidFill>
              </a:rPr>
              <a:t>e</a:t>
            </a:r>
            <a:r>
              <a:rPr lang="en-US" dirty="0" err="1" smtClean="0">
                <a:solidFill>
                  <a:srgbClr val="92D050"/>
                </a:solidFill>
              </a:rPr>
              <a:t>ni</a:t>
            </a:r>
            <a:r>
              <a:rPr lang="en-US" dirty="0" smtClean="0">
                <a:solidFill>
                  <a:srgbClr val="92D050"/>
                </a:solidFill>
              </a:rPr>
              <a:t> de </a:t>
            </a:r>
            <a:r>
              <a:rPr lang="en-US" dirty="0" err="1" smtClean="0">
                <a:solidFill>
                  <a:srgbClr val="92D050"/>
                </a:solidFill>
              </a:rPr>
              <a:t>cuno</a:t>
            </a:r>
            <a:r>
              <a:rPr lang="ro-RO" dirty="0" smtClean="0">
                <a:solidFill>
                  <a:srgbClr val="92D050"/>
                </a:solidFill>
              </a:rPr>
              <a:t>ș</a:t>
            </a:r>
            <a:r>
              <a:rPr lang="en-US" dirty="0" err="1" smtClean="0">
                <a:solidFill>
                  <a:srgbClr val="92D050"/>
                </a:solidFill>
              </a:rPr>
              <a:t>tinte</a:t>
            </a:r>
            <a:r>
              <a:rPr lang="en-US" dirty="0" smtClean="0">
                <a:solidFill>
                  <a:srgbClr val="92D050"/>
                </a:solidFill>
              </a:rPr>
              <a:t>,</a:t>
            </a:r>
            <a:r>
              <a:rPr lang="ro-RO" dirty="0" smtClean="0">
                <a:solidFill>
                  <a:srgbClr val="92D050"/>
                </a:solidFill>
              </a:rPr>
              <a:t> </a:t>
            </a:r>
            <a:r>
              <a:rPr lang="en-US" dirty="0" err="1" smtClean="0">
                <a:solidFill>
                  <a:srgbClr val="92D050"/>
                </a:solidFill>
              </a:rPr>
              <a:t>abilit</a:t>
            </a:r>
            <a:r>
              <a:rPr lang="ro-RO" dirty="0" err="1" smtClean="0">
                <a:solidFill>
                  <a:srgbClr val="92D050"/>
                </a:solidFill>
              </a:rPr>
              <a:t>ăț</a:t>
            </a:r>
            <a:r>
              <a:rPr lang="en-US" dirty="0" err="1" smtClean="0">
                <a:solidFill>
                  <a:srgbClr val="92D050"/>
                </a:solidFill>
              </a:rPr>
              <a:t>i</a:t>
            </a:r>
            <a:r>
              <a:rPr lang="en-US" dirty="0" smtClean="0">
                <a:solidFill>
                  <a:srgbClr val="92D050"/>
                </a:solidFill>
              </a:rPr>
              <a:t>,</a:t>
            </a:r>
            <a:r>
              <a:rPr lang="ro-RO" dirty="0" smtClean="0">
                <a:solidFill>
                  <a:srgbClr val="92D050"/>
                </a:solidFill>
              </a:rPr>
              <a:t> </a:t>
            </a:r>
            <a:r>
              <a:rPr lang="en-US" dirty="0" err="1" smtClean="0">
                <a:solidFill>
                  <a:srgbClr val="92D050"/>
                </a:solidFill>
              </a:rPr>
              <a:t>responsabilitate</a:t>
            </a:r>
            <a:r>
              <a:rPr lang="en-US" dirty="0" smtClean="0">
                <a:solidFill>
                  <a:srgbClr val="92D050"/>
                </a:solidFill>
              </a:rPr>
              <a:t>,</a:t>
            </a:r>
            <a:r>
              <a:rPr lang="ro-RO" dirty="0" smtClean="0">
                <a:solidFill>
                  <a:srgbClr val="92D050"/>
                </a:solidFill>
              </a:rPr>
              <a:t> </a:t>
            </a:r>
            <a:r>
              <a:rPr lang="en-US" dirty="0" err="1" smtClean="0">
                <a:solidFill>
                  <a:srgbClr val="92D050"/>
                </a:solidFill>
              </a:rPr>
              <a:t>autonomie</a:t>
            </a:r>
            <a:r>
              <a:rPr lang="ro-RO" dirty="0" smtClean="0">
                <a:solidFill>
                  <a:srgbClr val="92D050"/>
                </a:solidFill>
              </a:rPr>
              <a:t>;</a:t>
            </a:r>
            <a:endParaRPr lang="en-US" dirty="0" smtClean="0">
              <a:solidFill>
                <a:srgbClr val="92D050"/>
              </a:solidFill>
            </a:endParaRPr>
          </a:p>
          <a:p>
            <a:pPr algn="just"/>
            <a:r>
              <a:rPr lang="en-US" b="1" dirty="0" err="1" smtClean="0">
                <a:solidFill>
                  <a:srgbClr val="92D050"/>
                </a:solidFill>
              </a:rPr>
              <a:t>Rezultatele</a:t>
            </a:r>
            <a:r>
              <a:rPr lang="en-US" b="1" dirty="0" smtClean="0">
                <a:solidFill>
                  <a:srgbClr val="92D050"/>
                </a:solidFill>
              </a:rPr>
              <a:t> </a:t>
            </a:r>
            <a:r>
              <a:rPr lang="ro-RO" b="1" dirty="0">
                <a:solidFill>
                  <a:srgbClr val="92D050"/>
                </a:solidFill>
              </a:rPr>
              <a:t>î</a:t>
            </a:r>
            <a:r>
              <a:rPr lang="en-US" b="1" dirty="0" err="1" smtClean="0">
                <a:solidFill>
                  <a:srgbClr val="92D050"/>
                </a:solidFill>
              </a:rPr>
              <a:t>nv</a:t>
            </a:r>
            <a:r>
              <a:rPr lang="ro-RO" b="1" dirty="0" err="1" smtClean="0">
                <a:solidFill>
                  <a:srgbClr val="92D050"/>
                </a:solidFill>
              </a:rPr>
              <a:t>ățării</a:t>
            </a:r>
            <a:r>
              <a:rPr lang="en-US" b="1" dirty="0" smtClean="0">
                <a:solidFill>
                  <a:srgbClr val="92D050"/>
                </a:solidFill>
              </a:rPr>
              <a:t> </a:t>
            </a:r>
            <a:r>
              <a:rPr lang="ro-RO" dirty="0" smtClean="0">
                <a:solidFill>
                  <a:srgbClr val="92D050"/>
                </a:solidFill>
              </a:rPr>
              <a:t>reprezintă ceea ce o persoană cunoaște, înțelege și este capabilă să facă la finalizarea procesului de învățare; sunt definite sub formă de </a:t>
            </a:r>
            <a:r>
              <a:rPr lang="en-US" dirty="0" err="1" smtClean="0">
                <a:solidFill>
                  <a:srgbClr val="92D050"/>
                </a:solidFill>
              </a:rPr>
              <a:t>cuno</a:t>
            </a:r>
            <a:r>
              <a:rPr lang="ro-RO" dirty="0" smtClean="0">
                <a:solidFill>
                  <a:srgbClr val="92D050"/>
                </a:solidFill>
              </a:rPr>
              <a:t>ș</a:t>
            </a:r>
            <a:r>
              <a:rPr lang="en-US" dirty="0" err="1" smtClean="0">
                <a:solidFill>
                  <a:srgbClr val="92D050"/>
                </a:solidFill>
              </a:rPr>
              <a:t>tinte</a:t>
            </a:r>
            <a:r>
              <a:rPr lang="en-US" dirty="0" smtClean="0">
                <a:solidFill>
                  <a:srgbClr val="92D050"/>
                </a:solidFill>
              </a:rPr>
              <a:t>,</a:t>
            </a:r>
            <a:r>
              <a:rPr lang="ro-RO" dirty="0" smtClean="0">
                <a:solidFill>
                  <a:srgbClr val="92D050"/>
                </a:solidFill>
              </a:rPr>
              <a:t> </a:t>
            </a:r>
            <a:r>
              <a:rPr lang="en-US" dirty="0" err="1" smtClean="0">
                <a:solidFill>
                  <a:srgbClr val="92D050"/>
                </a:solidFill>
              </a:rPr>
              <a:t>abilit</a:t>
            </a:r>
            <a:r>
              <a:rPr lang="ro-RO" dirty="0" err="1" smtClean="0">
                <a:solidFill>
                  <a:srgbClr val="92D050"/>
                </a:solidFill>
              </a:rPr>
              <a:t>ăț</a:t>
            </a:r>
            <a:r>
              <a:rPr lang="en-US" dirty="0" err="1" smtClean="0">
                <a:solidFill>
                  <a:srgbClr val="92D050"/>
                </a:solidFill>
              </a:rPr>
              <a:t>i</a:t>
            </a:r>
            <a:r>
              <a:rPr lang="en-US" dirty="0" smtClean="0">
                <a:solidFill>
                  <a:srgbClr val="92D050"/>
                </a:solidFill>
              </a:rPr>
              <a:t>,</a:t>
            </a:r>
            <a:r>
              <a:rPr lang="ro-RO" dirty="0" smtClean="0">
                <a:solidFill>
                  <a:srgbClr val="92D050"/>
                </a:solidFill>
              </a:rPr>
              <a:t> </a:t>
            </a:r>
            <a:r>
              <a:rPr lang="en-US" dirty="0" err="1" smtClean="0">
                <a:solidFill>
                  <a:srgbClr val="92D050"/>
                </a:solidFill>
              </a:rPr>
              <a:t>responsabilitate</a:t>
            </a:r>
            <a:r>
              <a:rPr lang="en-US" dirty="0" smtClean="0">
                <a:solidFill>
                  <a:srgbClr val="92D050"/>
                </a:solidFill>
              </a:rPr>
              <a:t>,</a:t>
            </a:r>
            <a:r>
              <a:rPr lang="ro-RO" dirty="0" smtClean="0">
                <a:solidFill>
                  <a:srgbClr val="92D050"/>
                </a:solidFill>
              </a:rPr>
              <a:t> </a:t>
            </a:r>
            <a:r>
              <a:rPr lang="en-US" dirty="0" err="1" smtClean="0">
                <a:solidFill>
                  <a:srgbClr val="92D050"/>
                </a:solidFill>
              </a:rPr>
              <a:t>autonomie</a:t>
            </a:r>
            <a:r>
              <a:rPr lang="ro-RO" dirty="0" smtClean="0">
                <a:solidFill>
                  <a:srgbClr val="92D050"/>
                </a:solidFill>
              </a:rPr>
              <a:t>.</a:t>
            </a:r>
            <a:endParaRPr lang="en-US" dirty="0">
              <a:solidFill>
                <a:srgbClr val="92D050"/>
              </a:solidFill>
            </a:endParaRPr>
          </a:p>
        </p:txBody>
      </p:sp>
      <p:sp>
        <p:nvSpPr>
          <p:cNvPr id="4" name="Slide Number Placeholder 3"/>
          <p:cNvSpPr>
            <a:spLocks noGrp="1"/>
          </p:cNvSpPr>
          <p:nvPr>
            <p:ph type="sldNum" sz="quarter" idx="12"/>
          </p:nvPr>
        </p:nvSpPr>
        <p:spPr/>
        <p:txBody>
          <a:bodyPr/>
          <a:lstStyle/>
          <a:p>
            <a:fld id="{9E50D555-AD09-4184-8F27-884809BFB095}" type="slidenum">
              <a:rPr lang="en-US" smtClean="0"/>
              <a:pPr/>
              <a:t>117</a:t>
            </a:fld>
            <a:endParaRPr lang="en-US"/>
          </a:p>
        </p:txBody>
      </p:sp>
    </p:spTree>
    <p:extLst>
      <p:ext uri="{BB962C8B-B14F-4D97-AF65-F5344CB8AC3E}">
        <p14:creationId xmlns:p14="http://schemas.microsoft.com/office/powerpoint/2010/main" val="251991972"/>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365125"/>
            <a:ext cx="10515600" cy="882561"/>
          </a:xfrm>
        </p:spPr>
        <p:txBody>
          <a:bodyPr/>
          <a:lstStyle/>
          <a:p>
            <a:r>
              <a:rPr lang="ro-RO" dirty="0" smtClean="0"/>
              <a:t>Standardizare </a:t>
            </a:r>
            <a:r>
              <a:rPr lang="en-US" dirty="0" smtClean="0"/>
              <a:t>–</a:t>
            </a:r>
            <a:r>
              <a:rPr lang="ro-RO" dirty="0" smtClean="0"/>
              <a:t> </a:t>
            </a:r>
            <a:r>
              <a:rPr lang="en-US" dirty="0" err="1" smtClean="0"/>
              <a:t>concluz</a:t>
            </a:r>
            <a:r>
              <a:rPr lang="ro-RO" dirty="0" smtClean="0"/>
              <a:t>i</a:t>
            </a:r>
            <a:r>
              <a:rPr lang="en-US" dirty="0" err="1" smtClean="0"/>
              <a:t>i</a:t>
            </a:r>
            <a:r>
              <a:rPr lang="en-US" dirty="0" smtClean="0"/>
              <a:t> </a:t>
            </a:r>
            <a:endParaRPr lang="en-US" dirty="0"/>
          </a:p>
        </p:txBody>
      </p:sp>
      <p:sp>
        <p:nvSpPr>
          <p:cNvPr id="4" name="Content Placeholder 3"/>
          <p:cNvSpPr>
            <a:spLocks noGrp="1"/>
          </p:cNvSpPr>
          <p:nvPr>
            <p:ph idx="1"/>
          </p:nvPr>
        </p:nvSpPr>
        <p:spPr>
          <a:xfrm>
            <a:off x="548894" y="1585242"/>
            <a:ext cx="8383438" cy="4826727"/>
          </a:xfrm>
        </p:spPr>
        <p:txBody>
          <a:bodyPr>
            <a:normAutofit fontScale="92500" lnSpcReduction="20000"/>
          </a:bodyPr>
          <a:lstStyle/>
          <a:p>
            <a:r>
              <a:rPr lang="en-US" dirty="0" err="1" smtClean="0"/>
              <a:t>Standardele</a:t>
            </a:r>
            <a:r>
              <a:rPr lang="en-US" dirty="0" smtClean="0"/>
              <a:t> </a:t>
            </a:r>
            <a:r>
              <a:rPr lang="en-US" dirty="0" err="1" smtClean="0"/>
              <a:t>sunt</a:t>
            </a:r>
            <a:r>
              <a:rPr lang="en-US" dirty="0" smtClean="0"/>
              <a:t> </a:t>
            </a:r>
            <a:r>
              <a:rPr lang="en-US" dirty="0" err="1" smtClean="0"/>
              <a:t>organizate</a:t>
            </a:r>
            <a:r>
              <a:rPr lang="en-US" dirty="0" smtClean="0"/>
              <a:t> </a:t>
            </a:r>
            <a:r>
              <a:rPr lang="en-US" dirty="0" err="1" smtClean="0"/>
              <a:t>pe</a:t>
            </a:r>
            <a:r>
              <a:rPr lang="en-US" dirty="0" smtClean="0"/>
              <a:t> s</a:t>
            </a:r>
            <a:r>
              <a:rPr lang="ro-RO" dirty="0" smtClean="0"/>
              <a:t>i</a:t>
            </a:r>
            <a:r>
              <a:rPr lang="en-US" dirty="0" smtClean="0"/>
              <a:t>stem de </a:t>
            </a:r>
            <a:r>
              <a:rPr lang="en-US" dirty="0" err="1" smtClean="0"/>
              <a:t>taxonomie</a:t>
            </a:r>
            <a:r>
              <a:rPr lang="ro-RO" dirty="0" smtClean="0"/>
              <a:t>,</a:t>
            </a:r>
            <a:r>
              <a:rPr lang="en-US" dirty="0" smtClean="0"/>
              <a:t> </a:t>
            </a:r>
            <a:r>
              <a:rPr lang="en-US" dirty="0" err="1" smtClean="0"/>
              <a:t>dar</a:t>
            </a:r>
            <a:r>
              <a:rPr lang="en-US" dirty="0" smtClean="0"/>
              <a:t> </a:t>
            </a:r>
            <a:r>
              <a:rPr lang="en-US" dirty="0" err="1" smtClean="0"/>
              <a:t>corelate</a:t>
            </a:r>
            <a:r>
              <a:rPr lang="en-US" dirty="0" smtClean="0"/>
              <a:t> </a:t>
            </a:r>
            <a:r>
              <a:rPr lang="ro-RO" dirty="0" err="1"/>
              <a:t>î</a:t>
            </a:r>
            <a:r>
              <a:rPr lang="en-US" dirty="0" err="1" smtClean="0"/>
              <a:t>ntre</a:t>
            </a:r>
            <a:r>
              <a:rPr lang="en-US" dirty="0" smtClean="0"/>
              <a:t> </a:t>
            </a:r>
            <a:r>
              <a:rPr lang="en-US" dirty="0" err="1" smtClean="0"/>
              <a:t>ele</a:t>
            </a:r>
            <a:r>
              <a:rPr lang="en-US" dirty="0" smtClean="0"/>
              <a:t> </a:t>
            </a:r>
          </a:p>
          <a:p>
            <a:r>
              <a:rPr lang="en-US" dirty="0" err="1" smtClean="0"/>
              <a:t>Standardele</a:t>
            </a:r>
            <a:r>
              <a:rPr lang="en-US" dirty="0" smtClean="0"/>
              <a:t> </a:t>
            </a:r>
            <a:r>
              <a:rPr lang="en-US" dirty="0" err="1" smtClean="0"/>
              <a:t>pentru</a:t>
            </a:r>
            <a:r>
              <a:rPr lang="en-US" dirty="0" smtClean="0"/>
              <a:t> </a:t>
            </a:r>
            <a:r>
              <a:rPr lang="en-US" dirty="0" err="1" smtClean="0"/>
              <a:t>activit</a:t>
            </a:r>
            <a:r>
              <a:rPr lang="ro-RO" dirty="0" smtClean="0"/>
              <a:t>ăț</a:t>
            </a:r>
            <a:r>
              <a:rPr lang="en-US" dirty="0" err="1" smtClean="0"/>
              <a:t>i</a:t>
            </a:r>
            <a:r>
              <a:rPr lang="ro-RO" dirty="0" smtClean="0"/>
              <a:t> </a:t>
            </a:r>
            <a:r>
              <a:rPr lang="en-US" dirty="0" smtClean="0"/>
              <a:t>-</a:t>
            </a:r>
            <a:r>
              <a:rPr lang="ro-RO" dirty="0" smtClean="0"/>
              <a:t> </a:t>
            </a:r>
            <a:r>
              <a:rPr lang="en-US" dirty="0" smtClean="0"/>
              <a:t>CAEN, </a:t>
            </a:r>
            <a:r>
              <a:rPr lang="en-US" dirty="0" err="1" smtClean="0"/>
              <a:t>sunt</a:t>
            </a:r>
            <a:r>
              <a:rPr lang="en-US" dirty="0" smtClean="0"/>
              <a:t> </a:t>
            </a:r>
            <a:r>
              <a:rPr lang="en-US" dirty="0" err="1" smtClean="0"/>
              <a:t>corelate</a:t>
            </a:r>
            <a:r>
              <a:rPr lang="en-US" dirty="0" smtClean="0"/>
              <a:t> ca </a:t>
            </a:r>
            <a:r>
              <a:rPr lang="en-US" dirty="0" err="1" smtClean="0"/>
              <a:t>domeni</a:t>
            </a:r>
            <a:r>
              <a:rPr lang="ro-RO" dirty="0" smtClean="0"/>
              <a:t>i</a:t>
            </a:r>
            <a:r>
              <a:rPr lang="en-US" dirty="0" smtClean="0"/>
              <a:t> cu </a:t>
            </a:r>
          </a:p>
          <a:p>
            <a:pPr lvl="1"/>
            <a:r>
              <a:rPr lang="en-US" dirty="0" err="1" smtClean="0"/>
              <a:t>Standardele</a:t>
            </a:r>
            <a:r>
              <a:rPr lang="en-US" dirty="0" smtClean="0"/>
              <a:t> </a:t>
            </a:r>
            <a:r>
              <a:rPr lang="en-US" dirty="0" err="1"/>
              <a:t>pentru</a:t>
            </a:r>
            <a:r>
              <a:rPr lang="en-US" dirty="0"/>
              <a:t> </a:t>
            </a:r>
            <a:r>
              <a:rPr lang="en-US" dirty="0" err="1" smtClean="0"/>
              <a:t>educa</a:t>
            </a:r>
            <a:r>
              <a:rPr lang="ro-RO" dirty="0" smtClean="0"/>
              <a:t>ț</a:t>
            </a:r>
            <a:r>
              <a:rPr lang="en-US" dirty="0" err="1" smtClean="0"/>
              <a:t>ie</a:t>
            </a:r>
            <a:r>
              <a:rPr lang="ro-RO" dirty="0" smtClean="0"/>
              <a:t> </a:t>
            </a:r>
            <a:r>
              <a:rPr lang="en-US" dirty="0" smtClean="0"/>
              <a:t>-</a:t>
            </a:r>
            <a:r>
              <a:rPr lang="ro-RO" dirty="0" smtClean="0"/>
              <a:t> </a:t>
            </a:r>
            <a:r>
              <a:rPr lang="en-US" dirty="0" smtClean="0"/>
              <a:t>ISCED </a:t>
            </a:r>
          </a:p>
          <a:p>
            <a:r>
              <a:rPr lang="en-US" dirty="0" smtClean="0"/>
              <a:t>S</a:t>
            </a:r>
            <a:r>
              <a:rPr lang="ro-RO" dirty="0" smtClean="0"/>
              <a:t>tandarde </a:t>
            </a:r>
            <a:r>
              <a:rPr lang="en-US" dirty="0" err="1" smtClean="0"/>
              <a:t>pentru</a:t>
            </a:r>
            <a:r>
              <a:rPr lang="en-US" dirty="0" smtClean="0"/>
              <a:t> </a:t>
            </a:r>
            <a:r>
              <a:rPr lang="ro-RO" dirty="0" smtClean="0"/>
              <a:t> ocupații </a:t>
            </a:r>
            <a:r>
              <a:rPr lang="en-US" dirty="0" smtClean="0"/>
              <a:t>-</a:t>
            </a:r>
            <a:r>
              <a:rPr lang="ro-RO" dirty="0" smtClean="0"/>
              <a:t> </a:t>
            </a:r>
            <a:r>
              <a:rPr lang="en-US" dirty="0" smtClean="0"/>
              <a:t>ISCO, care </a:t>
            </a:r>
            <a:r>
              <a:rPr lang="en-US" dirty="0" err="1" smtClean="0"/>
              <a:t>sunt</a:t>
            </a:r>
            <a:r>
              <a:rPr lang="en-US" dirty="0" smtClean="0"/>
              <a:t> </a:t>
            </a:r>
            <a:r>
              <a:rPr lang="en-US" dirty="0" err="1" smtClean="0"/>
              <a:t>corelate</a:t>
            </a:r>
            <a:r>
              <a:rPr lang="en-US" dirty="0" smtClean="0"/>
              <a:t> cu </a:t>
            </a:r>
          </a:p>
          <a:p>
            <a:pPr lvl="1"/>
            <a:r>
              <a:rPr lang="en-US" dirty="0" err="1" smtClean="0"/>
              <a:t>Nivelele</a:t>
            </a:r>
            <a:r>
              <a:rPr lang="en-US" dirty="0" smtClean="0"/>
              <a:t> de skills -</a:t>
            </a:r>
            <a:r>
              <a:rPr lang="ro-RO" dirty="0" smtClean="0"/>
              <a:t> </a:t>
            </a:r>
            <a:r>
              <a:rPr lang="en-US" dirty="0" smtClean="0"/>
              <a:t>LS,</a:t>
            </a:r>
            <a:r>
              <a:rPr lang="ro-RO" dirty="0" smtClean="0"/>
              <a:t> </a:t>
            </a:r>
            <a:r>
              <a:rPr lang="en-US" dirty="0" err="1" smtClean="0"/>
              <a:t>corelate</a:t>
            </a:r>
            <a:r>
              <a:rPr lang="en-US" dirty="0" smtClean="0"/>
              <a:t> </a:t>
            </a:r>
            <a:r>
              <a:rPr lang="ro-RO" dirty="0" smtClean="0"/>
              <a:t>cu</a:t>
            </a:r>
            <a:endParaRPr lang="en-US" dirty="0" smtClean="0"/>
          </a:p>
          <a:p>
            <a:pPr lvl="1"/>
            <a:r>
              <a:rPr lang="en-US" dirty="0" err="1" smtClean="0"/>
              <a:t>Nivelele</a:t>
            </a:r>
            <a:r>
              <a:rPr lang="en-US" dirty="0" smtClean="0"/>
              <a:t> de </a:t>
            </a:r>
            <a:r>
              <a:rPr lang="en-US" dirty="0" err="1" smtClean="0"/>
              <a:t>calific</a:t>
            </a:r>
            <a:r>
              <a:rPr lang="ro-RO" dirty="0" smtClean="0"/>
              <a:t>ă</a:t>
            </a:r>
            <a:r>
              <a:rPr lang="en-US" dirty="0" err="1" smtClean="0"/>
              <a:t>ri</a:t>
            </a:r>
            <a:r>
              <a:rPr lang="en-US" dirty="0" smtClean="0"/>
              <a:t> -</a:t>
            </a:r>
            <a:r>
              <a:rPr lang="ro-RO" dirty="0" smtClean="0"/>
              <a:t> </a:t>
            </a:r>
            <a:r>
              <a:rPr lang="en-US" dirty="0" smtClean="0"/>
              <a:t>CNC,</a:t>
            </a:r>
            <a:r>
              <a:rPr lang="ro-RO" dirty="0" smtClean="0"/>
              <a:t> </a:t>
            </a:r>
            <a:r>
              <a:rPr lang="en-US" dirty="0" err="1" smtClean="0"/>
              <a:t>corelate</a:t>
            </a:r>
            <a:r>
              <a:rPr lang="en-US" dirty="0" smtClean="0"/>
              <a:t> cu </a:t>
            </a:r>
          </a:p>
          <a:p>
            <a:pPr lvl="1"/>
            <a:r>
              <a:rPr lang="en-US" dirty="0" err="1" smtClean="0"/>
              <a:t>Nivelele</a:t>
            </a:r>
            <a:r>
              <a:rPr lang="en-US" dirty="0" smtClean="0"/>
              <a:t> de </a:t>
            </a:r>
            <a:r>
              <a:rPr lang="en-US" dirty="0" err="1" smtClean="0"/>
              <a:t>educa</a:t>
            </a:r>
            <a:r>
              <a:rPr lang="ro-RO" dirty="0" smtClean="0"/>
              <a:t>ț</a:t>
            </a:r>
            <a:r>
              <a:rPr lang="en-US" dirty="0" err="1" smtClean="0"/>
              <a:t>ie</a:t>
            </a:r>
            <a:r>
              <a:rPr lang="en-US" dirty="0" smtClean="0"/>
              <a:t> din </a:t>
            </a:r>
            <a:r>
              <a:rPr lang="en-US" dirty="0" err="1" smtClean="0"/>
              <a:t>Standardele</a:t>
            </a:r>
            <a:r>
              <a:rPr lang="en-US" dirty="0" smtClean="0"/>
              <a:t> </a:t>
            </a:r>
            <a:r>
              <a:rPr lang="en-US" dirty="0" err="1" smtClean="0"/>
              <a:t>pentru</a:t>
            </a:r>
            <a:r>
              <a:rPr lang="en-US" dirty="0" smtClean="0"/>
              <a:t> </a:t>
            </a:r>
            <a:r>
              <a:rPr lang="en-US" dirty="0" err="1" smtClean="0"/>
              <a:t>educa</a:t>
            </a:r>
            <a:r>
              <a:rPr lang="ro-RO" dirty="0" smtClean="0"/>
              <a:t>ț</a:t>
            </a:r>
            <a:r>
              <a:rPr lang="en-US" dirty="0" err="1" smtClean="0"/>
              <a:t>ie</a:t>
            </a:r>
            <a:r>
              <a:rPr lang="ro-RO" dirty="0"/>
              <a:t> </a:t>
            </a:r>
            <a:r>
              <a:rPr lang="en-US" dirty="0" smtClean="0"/>
              <a:t>-</a:t>
            </a:r>
            <a:r>
              <a:rPr lang="ro-RO" dirty="0" smtClean="0"/>
              <a:t> </a:t>
            </a:r>
            <a:r>
              <a:rPr lang="en-US" dirty="0" smtClean="0">
                <a:solidFill>
                  <a:srgbClr val="7030A0"/>
                </a:solidFill>
              </a:rPr>
              <a:t>LUMEA ESTE ORGANIZAT</a:t>
            </a:r>
            <a:r>
              <a:rPr lang="ro-RO" dirty="0" smtClean="0">
                <a:solidFill>
                  <a:srgbClr val="7030A0"/>
                </a:solidFill>
              </a:rPr>
              <a:t>Ă</a:t>
            </a:r>
            <a:r>
              <a:rPr lang="en-US" dirty="0" smtClean="0">
                <a:solidFill>
                  <a:srgbClr val="7030A0"/>
                </a:solidFill>
              </a:rPr>
              <a:t> </a:t>
            </a:r>
          </a:p>
          <a:p>
            <a:pPr marL="0" indent="0">
              <a:buNone/>
            </a:pPr>
            <a:r>
              <a:rPr lang="en-US" dirty="0" smtClean="0"/>
              <a:t>                        </a:t>
            </a:r>
            <a:r>
              <a:rPr lang="ro-RO" dirty="0" smtClean="0">
                <a:solidFill>
                  <a:schemeClr val="tx1"/>
                </a:solidFill>
              </a:rPr>
              <a:t>T</a:t>
            </a:r>
            <a:r>
              <a:rPr lang="en-US" dirty="0" err="1" smtClean="0">
                <a:solidFill>
                  <a:schemeClr val="tx1"/>
                </a:solidFill>
              </a:rPr>
              <a:t>oate</a:t>
            </a:r>
            <a:r>
              <a:rPr lang="en-US" dirty="0" smtClean="0">
                <a:solidFill>
                  <a:schemeClr val="tx1"/>
                </a:solidFill>
              </a:rPr>
              <a:t> </a:t>
            </a:r>
            <a:r>
              <a:rPr lang="en-US" dirty="0" err="1" smtClean="0">
                <a:solidFill>
                  <a:schemeClr val="tx1"/>
                </a:solidFill>
              </a:rPr>
              <a:t>informa</a:t>
            </a:r>
            <a:r>
              <a:rPr lang="ro-RO" dirty="0" smtClean="0">
                <a:solidFill>
                  <a:schemeClr val="tx1"/>
                </a:solidFill>
              </a:rPr>
              <a:t>ț</a:t>
            </a:r>
            <a:r>
              <a:rPr lang="en-US" dirty="0" err="1" smtClean="0">
                <a:solidFill>
                  <a:schemeClr val="tx1"/>
                </a:solidFill>
              </a:rPr>
              <a:t>iile</a:t>
            </a:r>
            <a:r>
              <a:rPr lang="en-US" dirty="0" smtClean="0">
                <a:solidFill>
                  <a:schemeClr val="tx1"/>
                </a:solidFill>
              </a:rPr>
              <a:t> </a:t>
            </a:r>
            <a:r>
              <a:rPr lang="en-US" dirty="0" err="1" smtClean="0">
                <a:solidFill>
                  <a:schemeClr val="tx1"/>
                </a:solidFill>
              </a:rPr>
              <a:t>trebuie</a:t>
            </a:r>
            <a:r>
              <a:rPr lang="en-US" dirty="0" smtClean="0">
                <a:solidFill>
                  <a:schemeClr val="tx1"/>
                </a:solidFill>
              </a:rPr>
              <a:t> s</a:t>
            </a:r>
            <a:r>
              <a:rPr lang="ro-RO" dirty="0" smtClean="0">
                <a:solidFill>
                  <a:schemeClr val="tx1"/>
                </a:solidFill>
              </a:rPr>
              <a:t>ă</a:t>
            </a:r>
            <a:r>
              <a:rPr lang="en-US" dirty="0" smtClean="0">
                <a:solidFill>
                  <a:schemeClr val="tx1"/>
                </a:solidFill>
              </a:rPr>
              <a:t> se </a:t>
            </a:r>
            <a:r>
              <a:rPr lang="en-US" dirty="0" err="1" smtClean="0">
                <a:solidFill>
                  <a:schemeClr val="tx1"/>
                </a:solidFill>
              </a:rPr>
              <a:t>reg</a:t>
            </a:r>
            <a:r>
              <a:rPr lang="ro-RO" dirty="0" smtClean="0">
                <a:solidFill>
                  <a:schemeClr val="tx1"/>
                </a:solidFill>
              </a:rPr>
              <a:t>ă</a:t>
            </a:r>
            <a:r>
              <a:rPr lang="en-US" dirty="0" err="1" smtClean="0">
                <a:solidFill>
                  <a:schemeClr val="tx1"/>
                </a:solidFill>
              </a:rPr>
              <a:t>seasc</a:t>
            </a:r>
            <a:r>
              <a:rPr lang="ro-RO" dirty="0" smtClean="0">
                <a:solidFill>
                  <a:schemeClr val="tx1"/>
                </a:solidFill>
              </a:rPr>
              <a:t>ă</a:t>
            </a:r>
            <a:r>
              <a:rPr lang="en-US" dirty="0" smtClean="0">
                <a:solidFill>
                  <a:schemeClr val="tx1"/>
                </a:solidFill>
              </a:rPr>
              <a:t> </a:t>
            </a:r>
            <a:r>
              <a:rPr lang="ro-RO" dirty="0" smtClean="0">
                <a:solidFill>
                  <a:schemeClr val="tx1"/>
                </a:solidFill>
              </a:rPr>
              <a:t>î</a:t>
            </a:r>
            <a:r>
              <a:rPr lang="en-US" dirty="0" smtClean="0">
                <a:solidFill>
                  <a:schemeClr val="tx1"/>
                </a:solidFill>
              </a:rPr>
              <a:t>n</a:t>
            </a:r>
            <a:r>
              <a:rPr lang="ro-RO" dirty="0" smtClean="0">
                <a:solidFill>
                  <a:schemeClr val="tx1"/>
                </a:solidFill>
              </a:rPr>
              <a:t>:</a:t>
            </a:r>
            <a:r>
              <a:rPr lang="en-US" dirty="0" smtClean="0">
                <a:solidFill>
                  <a:schemeClr val="tx1"/>
                </a:solidFill>
              </a:rPr>
              <a:t> </a:t>
            </a:r>
            <a:endParaRPr lang="ro-RO" dirty="0" smtClean="0">
              <a:solidFill>
                <a:schemeClr val="tx1"/>
              </a:solidFill>
            </a:endParaRPr>
          </a:p>
          <a:p>
            <a:r>
              <a:rPr lang="ro-RO" dirty="0" smtClean="0"/>
              <a:t>Standardele de calificare/ programele de studii</a:t>
            </a:r>
            <a:endParaRPr lang="en-US" dirty="0" smtClean="0"/>
          </a:p>
          <a:p>
            <a:r>
              <a:rPr lang="en-US" dirty="0" smtClean="0"/>
              <a:t>R</a:t>
            </a:r>
            <a:r>
              <a:rPr lang="ro-RO" dirty="0" err="1" smtClean="0"/>
              <a:t>egistrul</a:t>
            </a:r>
            <a:r>
              <a:rPr lang="ro-RO" dirty="0" smtClean="0"/>
              <a:t> </a:t>
            </a:r>
            <a:r>
              <a:rPr lang="en-US" dirty="0" smtClean="0"/>
              <a:t>N</a:t>
            </a:r>
            <a:r>
              <a:rPr lang="ro-RO" dirty="0" err="1" smtClean="0"/>
              <a:t>ațional</a:t>
            </a:r>
            <a:r>
              <a:rPr lang="ro-RO" dirty="0" smtClean="0"/>
              <a:t> al </a:t>
            </a:r>
            <a:r>
              <a:rPr lang="en-US" dirty="0" smtClean="0"/>
              <a:t>C</a:t>
            </a:r>
            <a:r>
              <a:rPr lang="ro-RO" dirty="0" err="1" smtClean="0"/>
              <a:t>alificărilor</a:t>
            </a:r>
            <a:r>
              <a:rPr lang="en-US" dirty="0" smtClean="0"/>
              <a:t> </a:t>
            </a:r>
            <a:endParaRPr lang="ro-RO" dirty="0"/>
          </a:p>
          <a:p>
            <a:pPr marL="0" indent="0">
              <a:buNone/>
            </a:pPr>
            <a:r>
              <a:rPr lang="en-US" dirty="0" smtClean="0"/>
              <a:t>&gt;</a:t>
            </a:r>
            <a:r>
              <a:rPr lang="ro-RO" dirty="0" smtClean="0"/>
              <a:t>Standardele</a:t>
            </a:r>
            <a:r>
              <a:rPr lang="en-US" dirty="0" smtClean="0"/>
              <a:t>/</a:t>
            </a:r>
            <a:r>
              <a:rPr lang="en-US" dirty="0" err="1" smtClean="0"/>
              <a:t>programele</a:t>
            </a:r>
            <a:r>
              <a:rPr lang="en-US" dirty="0" smtClean="0"/>
              <a:t> </a:t>
            </a:r>
            <a:r>
              <a:rPr lang="ro-RO" dirty="0" smtClean="0"/>
              <a:t>sunt naționale,</a:t>
            </a:r>
            <a:r>
              <a:rPr lang="en-US" dirty="0" smtClean="0"/>
              <a:t> </a:t>
            </a:r>
            <a:r>
              <a:rPr lang="en-US" dirty="0" err="1" smtClean="0"/>
              <a:t>dar</a:t>
            </a:r>
            <a:r>
              <a:rPr lang="en-US" dirty="0" smtClean="0"/>
              <a:t> au o parte </a:t>
            </a:r>
            <a:r>
              <a:rPr lang="en-US" dirty="0" err="1" smtClean="0"/>
              <a:t>interna</a:t>
            </a:r>
            <a:r>
              <a:rPr lang="ro-RO" dirty="0" smtClean="0"/>
              <a:t>ț</a:t>
            </a:r>
            <a:r>
              <a:rPr lang="en-US" dirty="0" err="1" smtClean="0"/>
              <a:t>ional</a:t>
            </a:r>
            <a:r>
              <a:rPr lang="ro-RO" dirty="0" smtClean="0"/>
              <a:t>ă</a:t>
            </a:r>
            <a:r>
              <a:rPr lang="en-US" dirty="0" smtClean="0"/>
              <a:t> (ISCO/CAEN/ISCED ) </a:t>
            </a:r>
            <a:r>
              <a:rPr lang="ro-RO" dirty="0" smtClean="0"/>
              <a:t>ș</a:t>
            </a:r>
            <a:r>
              <a:rPr lang="en-US" dirty="0" err="1" smtClean="0"/>
              <a:t>i</a:t>
            </a:r>
            <a:r>
              <a:rPr lang="en-US" dirty="0" smtClean="0"/>
              <a:t> </a:t>
            </a:r>
            <a:r>
              <a:rPr lang="en-US" dirty="0" err="1" smtClean="0"/>
              <a:t>una</a:t>
            </a:r>
            <a:r>
              <a:rPr lang="en-US" dirty="0" smtClean="0"/>
              <a:t> </a:t>
            </a:r>
            <a:r>
              <a:rPr lang="en-US" dirty="0" err="1" smtClean="0"/>
              <a:t>na</a:t>
            </a:r>
            <a:r>
              <a:rPr lang="ro-RO" dirty="0" smtClean="0"/>
              <a:t>ț</a:t>
            </a:r>
            <a:r>
              <a:rPr lang="en-US" dirty="0" err="1" smtClean="0"/>
              <a:t>ional</a:t>
            </a:r>
            <a:r>
              <a:rPr lang="ro-RO" dirty="0" smtClean="0"/>
              <a:t>ă</a:t>
            </a:r>
            <a:r>
              <a:rPr lang="en-US" dirty="0" smtClean="0"/>
              <a:t> </a:t>
            </a:r>
            <a:r>
              <a:rPr lang="ro-RO" dirty="0" smtClean="0"/>
              <a:t> </a:t>
            </a:r>
          </a:p>
          <a:p>
            <a:pPr marL="0" indent="0">
              <a:buNone/>
            </a:pPr>
            <a:r>
              <a:rPr lang="en-US" dirty="0" smtClean="0"/>
              <a:t>&gt;</a:t>
            </a:r>
            <a:r>
              <a:rPr lang="ro-RO" dirty="0" smtClean="0"/>
              <a:t>Standardele </a:t>
            </a:r>
            <a:r>
              <a:rPr lang="en-US" dirty="0" smtClean="0"/>
              <a:t>de </a:t>
            </a:r>
            <a:r>
              <a:rPr lang="en-US" dirty="0" err="1" smtClean="0"/>
              <a:t>nivel</a:t>
            </a:r>
            <a:r>
              <a:rPr lang="en-US" dirty="0" smtClean="0"/>
              <a:t> </a:t>
            </a:r>
            <a:r>
              <a:rPr lang="ro-RO" dirty="0" smtClean="0"/>
              <a:t>e</a:t>
            </a:r>
            <a:r>
              <a:rPr lang="en-US" dirty="0" err="1" smtClean="0"/>
              <a:t>uropean</a:t>
            </a:r>
            <a:r>
              <a:rPr lang="en-US" dirty="0" smtClean="0"/>
              <a:t> </a:t>
            </a:r>
            <a:r>
              <a:rPr lang="ro-RO" dirty="0" smtClean="0"/>
              <a:t>= ocupații reglementate </a:t>
            </a:r>
            <a:r>
              <a:rPr lang="en-US" dirty="0" smtClean="0"/>
              <a:t>–</a:t>
            </a:r>
            <a:r>
              <a:rPr lang="ro-RO" dirty="0" smtClean="0"/>
              <a:t> </a:t>
            </a:r>
            <a:r>
              <a:rPr lang="en-US" dirty="0" err="1" smtClean="0"/>
              <a:t>recunoa</a:t>
            </a:r>
            <a:r>
              <a:rPr lang="ro-RO" dirty="0" smtClean="0"/>
              <a:t>ș</a:t>
            </a:r>
            <a:r>
              <a:rPr lang="en-US" dirty="0" err="1" smtClean="0"/>
              <a:t>tere</a:t>
            </a:r>
            <a:r>
              <a:rPr lang="en-US" dirty="0" smtClean="0"/>
              <a:t> automat</a:t>
            </a:r>
            <a:r>
              <a:rPr lang="ro-RO" dirty="0" smtClean="0"/>
              <a:t>ă</a:t>
            </a:r>
            <a:r>
              <a:rPr lang="en-US" dirty="0" smtClean="0"/>
              <a:t> </a:t>
            </a:r>
          </a:p>
          <a:p>
            <a:pPr marL="0" indent="0">
              <a:buNone/>
            </a:pPr>
            <a:r>
              <a:rPr lang="en-US" dirty="0" smtClean="0"/>
              <a:t>&gt;</a:t>
            </a:r>
            <a:r>
              <a:rPr lang="en-US" dirty="0" err="1" smtClean="0"/>
              <a:t>standarde</a:t>
            </a:r>
            <a:r>
              <a:rPr lang="en-US" dirty="0" smtClean="0"/>
              <a:t> </a:t>
            </a:r>
            <a:r>
              <a:rPr lang="en-US" dirty="0" err="1" smtClean="0"/>
              <a:t>sectoriale</a:t>
            </a:r>
            <a:r>
              <a:rPr lang="en-US" dirty="0" smtClean="0"/>
              <a:t> =</a:t>
            </a:r>
            <a:r>
              <a:rPr lang="ro-RO" dirty="0" smtClean="0"/>
              <a:t> </a:t>
            </a:r>
            <a:r>
              <a:rPr lang="en-US" dirty="0" smtClean="0"/>
              <a:t>la </a:t>
            </a:r>
            <a:r>
              <a:rPr lang="en-US" dirty="0" err="1" smtClean="0"/>
              <a:t>nivelul</a:t>
            </a:r>
            <a:r>
              <a:rPr lang="en-US" dirty="0" smtClean="0"/>
              <a:t> </a:t>
            </a:r>
            <a:r>
              <a:rPr lang="en-US" dirty="0" err="1" smtClean="0"/>
              <a:t>unui</a:t>
            </a:r>
            <a:r>
              <a:rPr lang="en-US" dirty="0" smtClean="0"/>
              <a:t> sector de </a:t>
            </a:r>
            <a:r>
              <a:rPr lang="en-US" dirty="0" err="1" smtClean="0"/>
              <a:t>activitate</a:t>
            </a:r>
            <a:r>
              <a:rPr lang="ro-RO" dirty="0" smtClean="0"/>
              <a:t>,</a:t>
            </a:r>
            <a:r>
              <a:rPr lang="en-US" dirty="0" smtClean="0"/>
              <a:t> </a:t>
            </a:r>
            <a:r>
              <a:rPr lang="en-US" dirty="0" err="1" smtClean="0"/>
              <a:t>recunoscute</a:t>
            </a:r>
            <a:r>
              <a:rPr lang="en-US" dirty="0" smtClean="0"/>
              <a:t> de </a:t>
            </a:r>
            <a:r>
              <a:rPr lang="en-US" dirty="0" err="1" smtClean="0"/>
              <a:t>mai</a:t>
            </a:r>
            <a:r>
              <a:rPr lang="en-US" dirty="0" smtClean="0"/>
              <a:t> </a:t>
            </a:r>
            <a:r>
              <a:rPr lang="en-US" dirty="0" err="1" smtClean="0"/>
              <a:t>multe</a:t>
            </a:r>
            <a:r>
              <a:rPr lang="en-US" dirty="0" smtClean="0"/>
              <a:t> state –</a:t>
            </a:r>
            <a:r>
              <a:rPr lang="ro-RO" dirty="0" smtClean="0"/>
              <a:t> </a:t>
            </a:r>
            <a:r>
              <a:rPr lang="en-US" dirty="0" err="1" smtClean="0"/>
              <a:t>conduc</a:t>
            </a:r>
            <a:r>
              <a:rPr lang="en-US" dirty="0" smtClean="0"/>
              <a:t> la </a:t>
            </a:r>
            <a:r>
              <a:rPr lang="en-US" dirty="0" err="1" smtClean="0"/>
              <a:t>recunoa</a:t>
            </a:r>
            <a:r>
              <a:rPr lang="ro-RO" dirty="0" smtClean="0"/>
              <a:t>ș</a:t>
            </a:r>
            <a:r>
              <a:rPr lang="en-US" dirty="0" err="1" smtClean="0"/>
              <a:t>tere</a:t>
            </a:r>
            <a:r>
              <a:rPr lang="en-US" dirty="0" smtClean="0"/>
              <a:t> </a:t>
            </a:r>
            <a:r>
              <a:rPr lang="ro-RO" dirty="0" smtClean="0"/>
              <a:t>î</a:t>
            </a:r>
            <a:r>
              <a:rPr lang="en-US" dirty="0" err="1" smtClean="0"/>
              <a:t>ntre</a:t>
            </a:r>
            <a:r>
              <a:rPr lang="en-US" dirty="0" smtClean="0"/>
              <a:t> state</a:t>
            </a:r>
            <a:endParaRPr lang="en-US" dirty="0"/>
          </a:p>
        </p:txBody>
      </p:sp>
      <p:sp>
        <p:nvSpPr>
          <p:cNvPr id="2" name="Slide Number Placeholder 1"/>
          <p:cNvSpPr>
            <a:spLocks noGrp="1"/>
          </p:cNvSpPr>
          <p:nvPr>
            <p:ph type="sldNum" sz="quarter" idx="12"/>
          </p:nvPr>
        </p:nvSpPr>
        <p:spPr/>
        <p:txBody>
          <a:bodyPr/>
          <a:lstStyle/>
          <a:p>
            <a:fld id="{9E50D555-AD09-4184-8F27-884809BFB095}" type="slidenum">
              <a:rPr lang="en-US" smtClean="0"/>
              <a:pPr/>
              <a:t>118</a:t>
            </a:fld>
            <a:endParaRPr lang="en-US"/>
          </a:p>
        </p:txBody>
      </p:sp>
    </p:spTree>
    <p:extLst>
      <p:ext uri="{BB962C8B-B14F-4D97-AF65-F5344CB8AC3E}">
        <p14:creationId xmlns:p14="http://schemas.microsoft.com/office/powerpoint/2010/main" val="627559595"/>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cstate="print"/>
          <a:stretch>
            <a:fillRect/>
          </a:stretch>
        </p:blipFill>
        <p:spPr>
          <a:xfrm>
            <a:off x="1303516" y="1922998"/>
            <a:ext cx="6821831" cy="4300926"/>
          </a:xfrm>
          <a:prstGeom prst="rect">
            <a:avLst/>
          </a:prstGeom>
        </p:spPr>
      </p:pic>
      <p:sp>
        <p:nvSpPr>
          <p:cNvPr id="2" name="Title 1"/>
          <p:cNvSpPr>
            <a:spLocks noGrp="1"/>
          </p:cNvSpPr>
          <p:nvPr>
            <p:ph type="title"/>
          </p:nvPr>
        </p:nvSpPr>
        <p:spPr>
          <a:xfrm>
            <a:off x="306199" y="460334"/>
            <a:ext cx="8967803" cy="1505397"/>
          </a:xfrm>
        </p:spPr>
        <p:txBody>
          <a:bodyPr>
            <a:noAutofit/>
          </a:bodyPr>
          <a:lstStyle/>
          <a:p>
            <a:pPr algn="ctr"/>
            <a:r>
              <a:rPr lang="en-US" sz="2400" dirty="0" err="1" smtClean="0"/>
              <a:t>Sistemul</a:t>
            </a:r>
            <a:r>
              <a:rPr lang="en-US" sz="2400" dirty="0" smtClean="0"/>
              <a:t> </a:t>
            </a:r>
            <a:r>
              <a:rPr lang="en-US" sz="2400" dirty="0"/>
              <a:t>de </a:t>
            </a:r>
            <a:r>
              <a:rPr lang="en-US" sz="2400" dirty="0" err="1"/>
              <a:t>educație</a:t>
            </a:r>
            <a:r>
              <a:rPr lang="en-US" sz="2400" dirty="0"/>
              <a:t> </a:t>
            </a:r>
            <a:r>
              <a:rPr lang="en-US" sz="2400" dirty="0" err="1"/>
              <a:t>și</a:t>
            </a:r>
            <a:r>
              <a:rPr lang="en-US" sz="2400" dirty="0"/>
              <a:t> </a:t>
            </a:r>
            <a:r>
              <a:rPr lang="en-US" sz="2400" dirty="0" err="1"/>
              <a:t>formare</a:t>
            </a:r>
            <a:r>
              <a:rPr lang="en-US" sz="2400" dirty="0"/>
              <a:t> </a:t>
            </a:r>
            <a:r>
              <a:rPr lang="en-US" sz="2400" dirty="0" err="1"/>
              <a:t>profesională</a:t>
            </a:r>
            <a:r>
              <a:rPr lang="en-US" sz="2400" dirty="0"/>
              <a:t> </a:t>
            </a:r>
            <a:r>
              <a:rPr lang="en-US" sz="2400" dirty="0" err="1"/>
              <a:t>corelat</a:t>
            </a:r>
            <a:r>
              <a:rPr lang="en-US" sz="2400" dirty="0"/>
              <a:t> cu </a:t>
            </a:r>
            <a:r>
              <a:rPr lang="en-US" sz="2400" dirty="0" err="1"/>
              <a:t>piața</a:t>
            </a:r>
            <a:r>
              <a:rPr lang="en-US" sz="2400" dirty="0"/>
              <a:t> </a:t>
            </a:r>
            <a:r>
              <a:rPr lang="en-US" sz="2400" dirty="0" err="1"/>
              <a:t>muncii</a:t>
            </a:r>
            <a:r>
              <a:rPr lang="en-US" sz="2400" dirty="0"/>
              <a:t> </a:t>
            </a:r>
            <a:r>
              <a:rPr lang="en-US" sz="2400" dirty="0" err="1"/>
              <a:t>pentru</a:t>
            </a:r>
            <a:r>
              <a:rPr lang="en-US" sz="2400" dirty="0"/>
              <a:t> </a:t>
            </a:r>
            <a:r>
              <a:rPr lang="en-US" sz="2400" dirty="0" err="1"/>
              <a:t>reducerea</a:t>
            </a:r>
            <a:r>
              <a:rPr lang="en-US" sz="2400" dirty="0"/>
              <a:t> </a:t>
            </a:r>
            <a:r>
              <a:rPr lang="en-US" sz="2400" dirty="0" err="1"/>
              <a:t>discrepanței</a:t>
            </a:r>
            <a:r>
              <a:rPr lang="en-US" sz="2400" dirty="0"/>
              <a:t> </a:t>
            </a:r>
            <a:r>
              <a:rPr lang="en-US" sz="2400" dirty="0" err="1"/>
              <a:t>dintre</a:t>
            </a:r>
            <a:r>
              <a:rPr lang="en-US" sz="2400" dirty="0"/>
              <a:t> </a:t>
            </a:r>
            <a:r>
              <a:rPr lang="en-US" sz="2400" dirty="0" err="1"/>
              <a:t>cererea</a:t>
            </a:r>
            <a:r>
              <a:rPr lang="en-US" sz="2400" dirty="0"/>
              <a:t> </a:t>
            </a:r>
            <a:r>
              <a:rPr lang="en-US" sz="2400" dirty="0" err="1"/>
              <a:t>pieței</a:t>
            </a:r>
            <a:r>
              <a:rPr lang="en-US" sz="2400" dirty="0"/>
              <a:t> </a:t>
            </a:r>
            <a:r>
              <a:rPr lang="en-US" sz="2400" dirty="0" err="1"/>
              <a:t>muncii</a:t>
            </a:r>
            <a:r>
              <a:rPr lang="en-US" sz="2400" dirty="0"/>
              <a:t> </a:t>
            </a:r>
            <a:r>
              <a:rPr lang="en-US" sz="2400" dirty="0" err="1"/>
              <a:t>și</a:t>
            </a:r>
            <a:r>
              <a:rPr lang="en-US" sz="2400" dirty="0"/>
              <a:t> </a:t>
            </a:r>
            <a:r>
              <a:rPr lang="en-US" sz="2400" dirty="0" err="1"/>
              <a:t>oferta</a:t>
            </a:r>
            <a:r>
              <a:rPr lang="en-US" sz="2400" dirty="0"/>
              <a:t> </a:t>
            </a:r>
            <a:r>
              <a:rPr lang="en-US" sz="2400" dirty="0" err="1"/>
              <a:t>educațională</a:t>
            </a:r>
            <a:endParaRPr lang="en-US" sz="2400" dirty="0"/>
          </a:p>
        </p:txBody>
      </p:sp>
      <p:sp>
        <p:nvSpPr>
          <p:cNvPr id="3" name="Content Placeholder 2"/>
          <p:cNvSpPr>
            <a:spLocks noGrp="1"/>
          </p:cNvSpPr>
          <p:nvPr>
            <p:ph idx="1"/>
          </p:nvPr>
        </p:nvSpPr>
        <p:spPr>
          <a:xfrm>
            <a:off x="838200" y="1825625"/>
            <a:ext cx="8102600" cy="4351338"/>
          </a:xfrm>
        </p:spPr>
        <p:txBody>
          <a:bodyPr/>
          <a:lstStyle/>
          <a:p>
            <a:pPr marL="0" indent="0">
              <a:buNone/>
            </a:pPr>
            <a:r>
              <a:rPr lang="en-US" dirty="0" smtClean="0"/>
              <a:t> </a:t>
            </a:r>
            <a:endParaRPr lang="en-US" dirty="0"/>
          </a:p>
        </p:txBody>
      </p:sp>
      <p:sp>
        <p:nvSpPr>
          <p:cNvPr id="5" name="Slide Number Placeholder 4"/>
          <p:cNvSpPr>
            <a:spLocks noGrp="1"/>
          </p:cNvSpPr>
          <p:nvPr>
            <p:ph type="sldNum" sz="quarter" idx="12"/>
          </p:nvPr>
        </p:nvSpPr>
        <p:spPr/>
        <p:txBody>
          <a:bodyPr/>
          <a:lstStyle/>
          <a:p>
            <a:fld id="{9E50D555-AD09-4184-8F27-884809BFB095}" type="slidenum">
              <a:rPr lang="en-US" smtClean="0"/>
              <a:pPr/>
              <a:t>119</a:t>
            </a:fld>
            <a:endParaRPr lang="en-US"/>
          </a:p>
        </p:txBody>
      </p:sp>
    </p:spTree>
    <p:extLst>
      <p:ext uri="{BB962C8B-B14F-4D97-AF65-F5344CB8AC3E}">
        <p14:creationId xmlns:p14="http://schemas.microsoft.com/office/powerpoint/2010/main" val="13807171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929962" cy="1320800"/>
          </a:xfrm>
        </p:spPr>
        <p:txBody>
          <a:bodyPr>
            <a:normAutofit fontScale="90000"/>
          </a:bodyPr>
          <a:lstStyle/>
          <a:p>
            <a:r>
              <a:rPr lang="ro-RO"/>
              <a:t>Priorități de acțiune ale</a:t>
            </a:r>
            <a:r>
              <a:rPr lang="ro-RO" smtClean="0"/>
              <a:t> Comisiei Europene pentru soluționarea aspectelor de la punctul 1 </a:t>
            </a:r>
            <a:endParaRPr lang="en-US"/>
          </a:p>
        </p:txBody>
      </p:sp>
      <p:sp>
        <p:nvSpPr>
          <p:cNvPr id="6" name="Content Placeholder 5"/>
          <p:cNvSpPr>
            <a:spLocks noGrp="1"/>
          </p:cNvSpPr>
          <p:nvPr>
            <p:ph idx="1"/>
          </p:nvPr>
        </p:nvSpPr>
        <p:spPr/>
        <p:txBody>
          <a:bodyPr>
            <a:normAutofit/>
          </a:bodyPr>
          <a:lstStyle/>
          <a:p>
            <a:r>
              <a:rPr lang="en-US" sz="2000" dirty="0"/>
              <a:t>2. </a:t>
            </a:r>
            <a:r>
              <a:rPr lang="en-US" sz="2000" dirty="0" err="1"/>
              <a:t>Va</a:t>
            </a:r>
            <a:r>
              <a:rPr lang="en-US" sz="2000" dirty="0"/>
              <a:t> </a:t>
            </a:r>
            <a:r>
              <a:rPr lang="en-US" sz="2000" dirty="0" err="1"/>
              <a:t>lansa</a:t>
            </a:r>
            <a:r>
              <a:rPr lang="en-US" sz="2000" dirty="0"/>
              <a:t> o </a:t>
            </a:r>
            <a:r>
              <a:rPr lang="en-US" sz="2000" b="1" dirty="0" err="1">
                <a:solidFill>
                  <a:srgbClr val="0070C0"/>
                </a:solidFill>
              </a:rPr>
              <a:t>coaliție</a:t>
            </a:r>
            <a:r>
              <a:rPr lang="en-US" sz="2000" b="1" dirty="0">
                <a:solidFill>
                  <a:srgbClr val="0070C0"/>
                </a:solidFill>
              </a:rPr>
              <a:t> STI(A)M a UE</a:t>
            </a:r>
            <a:r>
              <a:rPr lang="en-US" sz="2000" dirty="0">
                <a:solidFill>
                  <a:srgbClr val="0070C0"/>
                </a:solidFill>
              </a:rPr>
              <a:t> </a:t>
            </a:r>
            <a:r>
              <a:rPr lang="en-US" sz="2000" dirty="0"/>
              <a:t>la </a:t>
            </a:r>
            <a:r>
              <a:rPr lang="en-US" sz="2000" dirty="0" err="1"/>
              <a:t>scară</a:t>
            </a:r>
            <a:r>
              <a:rPr lang="en-US" sz="2000" dirty="0"/>
              <a:t> </a:t>
            </a:r>
            <a:r>
              <a:rPr lang="en-US" sz="2000" dirty="0" err="1"/>
              <a:t>mai</a:t>
            </a:r>
            <a:r>
              <a:rPr lang="en-US" sz="2000" dirty="0"/>
              <a:t> </a:t>
            </a:r>
            <a:r>
              <a:rPr lang="en-US" sz="2000" dirty="0" err="1"/>
              <a:t>largă</a:t>
            </a:r>
            <a:r>
              <a:rPr lang="en-US" sz="2000" dirty="0"/>
              <a:t>, </a:t>
            </a:r>
            <a:r>
              <a:rPr lang="en-US" sz="2000" dirty="0" err="1"/>
              <a:t>reunind</a:t>
            </a:r>
            <a:r>
              <a:rPr lang="en-US" sz="2000" dirty="0"/>
              <a:t> </a:t>
            </a:r>
            <a:r>
              <a:rPr lang="en-US" sz="2000" dirty="0" err="1"/>
              <a:t>diferite</a:t>
            </a:r>
            <a:r>
              <a:rPr lang="en-US" sz="2000" dirty="0"/>
              <a:t> </a:t>
            </a:r>
            <a:r>
              <a:rPr lang="en-US" sz="2000" dirty="0" err="1"/>
              <a:t>sectoare</a:t>
            </a:r>
            <a:r>
              <a:rPr lang="en-US" sz="2000" dirty="0"/>
              <a:t> ale </a:t>
            </a:r>
            <a:r>
              <a:rPr lang="en-US" sz="2000" dirty="0" err="1"/>
              <a:t>educației</a:t>
            </a:r>
            <a:r>
              <a:rPr lang="en-US" sz="2000" dirty="0"/>
              <a:t>, </a:t>
            </a:r>
            <a:r>
              <a:rPr lang="en-US" sz="2000" dirty="0" err="1"/>
              <a:t>angajatori</a:t>
            </a:r>
            <a:r>
              <a:rPr lang="en-US" sz="2000" dirty="0"/>
              <a:t> din </a:t>
            </a:r>
            <a:r>
              <a:rPr lang="en-US" sz="2000" dirty="0" err="1"/>
              <a:t>mediul</a:t>
            </a:r>
            <a:r>
              <a:rPr lang="en-US" sz="2000" dirty="0"/>
              <a:t> de </a:t>
            </a:r>
            <a:r>
              <a:rPr lang="en-US" sz="2000" dirty="0" err="1"/>
              <a:t>afaceri</a:t>
            </a:r>
            <a:r>
              <a:rPr lang="en-US" sz="2000" dirty="0"/>
              <a:t> </a:t>
            </a:r>
            <a:r>
              <a:rPr lang="en-US" sz="2000" dirty="0" err="1"/>
              <a:t>și</a:t>
            </a:r>
            <a:r>
              <a:rPr lang="en-US" sz="2000" dirty="0"/>
              <a:t> din </a:t>
            </a:r>
            <a:r>
              <a:rPr lang="en-US" sz="2000" dirty="0" err="1"/>
              <a:t>sectorul</a:t>
            </a:r>
            <a:r>
              <a:rPr lang="en-US" sz="2000" dirty="0"/>
              <a:t> public, </a:t>
            </a:r>
            <a:r>
              <a:rPr lang="en-US" sz="2000" dirty="0" err="1"/>
              <a:t>pentru</a:t>
            </a:r>
            <a:r>
              <a:rPr lang="en-US" sz="2000" dirty="0"/>
              <a:t> a </a:t>
            </a:r>
            <a:r>
              <a:rPr lang="en-US" sz="2000" dirty="0" err="1"/>
              <a:t>promova</a:t>
            </a:r>
            <a:r>
              <a:rPr lang="en-US" sz="2000" dirty="0"/>
              <a:t> </a:t>
            </a:r>
            <a:r>
              <a:rPr lang="en-US" sz="2000" dirty="0" err="1"/>
              <a:t>adoptarea</a:t>
            </a:r>
            <a:r>
              <a:rPr lang="en-US" sz="2000" dirty="0"/>
              <a:t> </a:t>
            </a:r>
            <a:r>
              <a:rPr lang="en-US" sz="2000" dirty="0" err="1"/>
              <a:t>unor</a:t>
            </a:r>
            <a:r>
              <a:rPr lang="en-US" sz="2000" dirty="0"/>
              <a:t> </a:t>
            </a:r>
            <a:r>
              <a:rPr lang="en-US" sz="2000" dirty="0" err="1"/>
              <a:t>subiecte</a:t>
            </a:r>
            <a:r>
              <a:rPr lang="en-US" sz="2000" dirty="0"/>
              <a:t> STI(A)M </a:t>
            </a:r>
            <a:r>
              <a:rPr lang="en-US" sz="2000" dirty="0" err="1"/>
              <a:t>relevante</a:t>
            </a:r>
            <a:r>
              <a:rPr lang="en-US" sz="2000" dirty="0"/>
              <a:t> </a:t>
            </a:r>
            <a:r>
              <a:rPr lang="en-US" sz="2000" dirty="0" err="1"/>
              <a:t>și</a:t>
            </a:r>
            <a:r>
              <a:rPr lang="en-US" sz="2000" dirty="0"/>
              <a:t> </a:t>
            </a:r>
            <a:r>
              <a:rPr lang="en-US" sz="2000" dirty="0" err="1"/>
              <a:t>pentru</a:t>
            </a:r>
            <a:r>
              <a:rPr lang="en-US" sz="2000" dirty="0"/>
              <a:t> a </a:t>
            </a:r>
            <a:r>
              <a:rPr lang="en-US" sz="2000" b="1" dirty="0" err="1">
                <a:solidFill>
                  <a:srgbClr val="0070C0"/>
                </a:solidFill>
              </a:rPr>
              <a:t>moderniza</a:t>
            </a:r>
            <a:r>
              <a:rPr lang="en-US" sz="2000" dirty="0">
                <a:solidFill>
                  <a:srgbClr val="0070C0"/>
                </a:solidFill>
              </a:rPr>
              <a:t> STI(A)M </a:t>
            </a:r>
            <a:r>
              <a:rPr lang="en-US" sz="2000" dirty="0" err="1">
                <a:solidFill>
                  <a:srgbClr val="0070C0"/>
                </a:solidFill>
              </a:rPr>
              <a:t>și</a:t>
            </a:r>
            <a:r>
              <a:rPr lang="en-US" sz="2000" dirty="0">
                <a:solidFill>
                  <a:srgbClr val="0070C0"/>
                </a:solidFill>
              </a:rPr>
              <a:t> </a:t>
            </a:r>
            <a:r>
              <a:rPr lang="en-US" sz="2000" dirty="0" err="1">
                <a:solidFill>
                  <a:srgbClr val="0070C0"/>
                </a:solidFill>
              </a:rPr>
              <a:t>alte</a:t>
            </a:r>
            <a:r>
              <a:rPr lang="en-US" sz="2000" dirty="0">
                <a:solidFill>
                  <a:srgbClr val="0070C0"/>
                </a:solidFill>
              </a:rPr>
              <a:t> </a:t>
            </a:r>
            <a:r>
              <a:rPr lang="en-US" sz="2000" dirty="0" err="1">
                <a:solidFill>
                  <a:srgbClr val="0070C0"/>
                </a:solidFill>
              </a:rPr>
              <a:t>programe</a:t>
            </a:r>
            <a:r>
              <a:rPr lang="en-US" sz="2000" dirty="0">
                <a:solidFill>
                  <a:srgbClr val="0070C0"/>
                </a:solidFill>
              </a:rPr>
              <a:t> de </a:t>
            </a:r>
            <a:r>
              <a:rPr lang="en-US" sz="2000" dirty="0" err="1">
                <a:solidFill>
                  <a:srgbClr val="0070C0"/>
                </a:solidFill>
              </a:rPr>
              <a:t>învățământ</a:t>
            </a:r>
            <a:r>
              <a:rPr lang="en-US" sz="2000" dirty="0"/>
              <a:t>, </a:t>
            </a:r>
            <a:r>
              <a:rPr lang="en-US" sz="2000" dirty="0" err="1"/>
              <a:t>inclusiv</a:t>
            </a:r>
            <a:r>
              <a:rPr lang="en-US" sz="2000" dirty="0"/>
              <a:t> </a:t>
            </a:r>
            <a:r>
              <a:rPr lang="en-US" sz="2000" dirty="0" err="1"/>
              <a:t>prin</a:t>
            </a:r>
            <a:r>
              <a:rPr lang="en-US" sz="2000" dirty="0"/>
              <a:t> </a:t>
            </a:r>
            <a:r>
              <a:rPr lang="en-US" sz="2000" dirty="0" err="1"/>
              <a:t>mai</a:t>
            </a:r>
            <a:r>
              <a:rPr lang="en-US" sz="2000" dirty="0"/>
              <a:t> </a:t>
            </a:r>
            <a:r>
              <a:rPr lang="en-US" sz="2000" dirty="0" err="1"/>
              <a:t>multe</a:t>
            </a:r>
            <a:r>
              <a:rPr lang="en-US" sz="2000" dirty="0"/>
              <a:t> </a:t>
            </a:r>
            <a:r>
              <a:rPr lang="en-US" sz="2000" b="1" dirty="0" err="1">
                <a:solidFill>
                  <a:srgbClr val="0070C0"/>
                </a:solidFill>
              </a:rPr>
              <a:t>programe</a:t>
            </a:r>
            <a:r>
              <a:rPr lang="en-US" sz="2000" b="1" dirty="0">
                <a:solidFill>
                  <a:srgbClr val="0070C0"/>
                </a:solidFill>
              </a:rPr>
              <a:t> </a:t>
            </a:r>
            <a:r>
              <a:rPr lang="en-US" sz="2000" b="1" dirty="0" err="1">
                <a:solidFill>
                  <a:srgbClr val="0070C0"/>
                </a:solidFill>
              </a:rPr>
              <a:t>multidisciplinare</a:t>
            </a:r>
            <a:r>
              <a:rPr lang="en-US" sz="2000" b="1" dirty="0">
                <a:solidFill>
                  <a:srgbClr val="0070C0"/>
                </a:solidFill>
              </a:rPr>
              <a:t> </a:t>
            </a:r>
            <a:r>
              <a:rPr lang="en-US" sz="2000" b="1" dirty="0" err="1">
                <a:solidFill>
                  <a:srgbClr val="0070C0"/>
                </a:solidFill>
              </a:rPr>
              <a:t>și</a:t>
            </a:r>
            <a:r>
              <a:rPr lang="en-US" sz="2000" b="1" dirty="0">
                <a:solidFill>
                  <a:srgbClr val="0070C0"/>
                </a:solidFill>
              </a:rPr>
              <a:t> </a:t>
            </a:r>
            <a:r>
              <a:rPr lang="en-US" sz="2000" b="1" dirty="0" err="1">
                <a:solidFill>
                  <a:srgbClr val="0070C0"/>
                </a:solidFill>
              </a:rPr>
              <a:t>prin</a:t>
            </a:r>
            <a:r>
              <a:rPr lang="en-US" sz="2000" b="1" dirty="0">
                <a:solidFill>
                  <a:srgbClr val="0070C0"/>
                </a:solidFill>
              </a:rPr>
              <a:t> </a:t>
            </a:r>
            <a:r>
              <a:rPr lang="en-US" sz="2000" b="1" dirty="0" err="1">
                <a:solidFill>
                  <a:srgbClr val="0070C0"/>
                </a:solidFill>
              </a:rPr>
              <a:t>cooperare</a:t>
            </a:r>
            <a:r>
              <a:rPr lang="en-US" sz="2000" b="1" dirty="0">
                <a:solidFill>
                  <a:srgbClr val="0070C0"/>
                </a:solidFill>
              </a:rPr>
              <a:t> </a:t>
            </a:r>
            <a:r>
              <a:rPr lang="en-US" sz="2000" dirty="0" err="1"/>
              <a:t>între</a:t>
            </a:r>
            <a:r>
              <a:rPr lang="en-US" sz="2000" dirty="0"/>
              <a:t> </a:t>
            </a:r>
            <a:r>
              <a:rPr lang="en-US" sz="2000" i="1" dirty="0" err="1"/>
              <a:t>facultățile</a:t>
            </a:r>
            <a:r>
              <a:rPr lang="en-US" sz="2000" i="1" dirty="0"/>
              <a:t> </a:t>
            </a:r>
            <a:r>
              <a:rPr lang="en-US" sz="2000" i="1" dirty="0" err="1"/>
              <a:t>relevante</a:t>
            </a:r>
            <a:r>
              <a:rPr lang="en-US" sz="2000" i="1" dirty="0"/>
              <a:t> </a:t>
            </a:r>
            <a:r>
              <a:rPr lang="en-US" sz="2000" i="1" dirty="0" err="1"/>
              <a:t>și</a:t>
            </a:r>
            <a:r>
              <a:rPr lang="en-US" sz="2000" i="1" dirty="0"/>
              <a:t> </a:t>
            </a:r>
            <a:r>
              <a:rPr lang="en-US" sz="2000" i="1" dirty="0" err="1"/>
              <a:t>instituțiile</a:t>
            </a:r>
            <a:r>
              <a:rPr lang="en-US" sz="2000" i="1" dirty="0"/>
              <a:t> de </a:t>
            </a:r>
            <a:r>
              <a:rPr lang="en-US" sz="2000" i="1" dirty="0" err="1"/>
              <a:t>învățământ</a:t>
            </a:r>
            <a:r>
              <a:rPr lang="en-US" sz="2000" i="1" dirty="0"/>
              <a:t> superior. </a:t>
            </a:r>
            <a:r>
              <a:rPr lang="en-US" sz="2000" i="1" dirty="0" smtClean="0"/>
              <a:t>(20 DE ASOCIATI UNIVERSITARE )</a:t>
            </a:r>
            <a:endParaRPr lang="en-US" sz="2000" i="1" dirty="0"/>
          </a:p>
          <a:p>
            <a:endParaRPr lang="en-US" sz="2000" dirty="0"/>
          </a:p>
        </p:txBody>
      </p:sp>
      <p:sp>
        <p:nvSpPr>
          <p:cNvPr id="3" name="Slide Number Placeholder 2"/>
          <p:cNvSpPr>
            <a:spLocks noGrp="1"/>
          </p:cNvSpPr>
          <p:nvPr>
            <p:ph type="sldNum" sz="quarter" idx="12"/>
          </p:nvPr>
        </p:nvSpPr>
        <p:spPr/>
        <p:txBody>
          <a:bodyPr/>
          <a:lstStyle/>
          <a:p>
            <a:fld id="{C69E05A2-079F-4246-8356-D956496D44E4}" type="slidenum">
              <a:rPr lang="en-US" smtClean="0"/>
              <a:t>12</a:t>
            </a:fld>
            <a:endParaRPr lang="en-US"/>
          </a:p>
        </p:txBody>
      </p:sp>
    </p:spTree>
    <p:extLst>
      <p:ext uri="{BB962C8B-B14F-4D97-AF65-F5344CB8AC3E}">
        <p14:creationId xmlns:p14="http://schemas.microsoft.com/office/powerpoint/2010/main" val="2320705878"/>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52340" y="445698"/>
            <a:ext cx="8596668" cy="1320800"/>
          </a:xfrm>
        </p:spPr>
        <p:txBody>
          <a:bodyPr>
            <a:normAutofit fontScale="90000"/>
          </a:bodyPr>
          <a:lstStyle/>
          <a:p>
            <a:r>
              <a:rPr lang="ro-RO" sz="3100" dirty="0" smtClean="0"/>
              <a:t>Exemplificare</a:t>
            </a:r>
            <a:r>
              <a:rPr lang="ro-RO" dirty="0" smtClean="0"/>
              <a:t> în piața muncii – în fișă de post/ anunț cu informații pentru angajare </a:t>
            </a:r>
            <a:endParaRPr lang="en-US" dirty="0"/>
          </a:p>
        </p:txBody>
      </p:sp>
      <p:sp>
        <p:nvSpPr>
          <p:cNvPr id="6" name="Content Placeholder 5"/>
          <p:cNvSpPr>
            <a:spLocks noGrp="1"/>
          </p:cNvSpPr>
          <p:nvPr>
            <p:ph sz="half" idx="2"/>
          </p:nvPr>
        </p:nvSpPr>
        <p:spPr>
          <a:xfrm>
            <a:off x="717718" y="2427060"/>
            <a:ext cx="3753394" cy="3286760"/>
          </a:xfrm>
        </p:spPr>
        <p:txBody>
          <a:bodyPr/>
          <a:lstStyle/>
          <a:p>
            <a:pPr marL="0" indent="0">
              <a:buNone/>
            </a:pPr>
            <a:r>
              <a:rPr lang="en-US" b="1" dirty="0"/>
              <a:t>Cost analyst with </a:t>
            </a:r>
            <a:r>
              <a:rPr lang="en-US" b="1" dirty="0" smtClean="0"/>
              <a:t>English</a:t>
            </a:r>
            <a:r>
              <a:rPr lang="ro-RO" b="1" dirty="0" smtClean="0"/>
              <a:t> / analist de costuri cu cunoștințe de limbă engleză </a:t>
            </a:r>
            <a:endParaRPr lang="en-US" b="1" dirty="0" smtClean="0"/>
          </a:p>
          <a:p>
            <a:pPr marL="0" indent="0">
              <a:buNone/>
            </a:pPr>
            <a:r>
              <a:rPr lang="en-US" dirty="0"/>
              <a:t>Michelin</a:t>
            </a:r>
          </a:p>
          <a:p>
            <a:pPr marL="0" indent="0">
              <a:buNone/>
            </a:pPr>
            <a:r>
              <a:rPr lang="en-US" dirty="0" err="1" smtClean="0"/>
              <a:t>Bucure</a:t>
            </a:r>
            <a:r>
              <a:rPr lang="ro-RO" dirty="0" smtClean="0"/>
              <a:t>ș</a:t>
            </a:r>
            <a:r>
              <a:rPr lang="en-US" dirty="0" err="1" smtClean="0"/>
              <a:t>ti</a:t>
            </a:r>
            <a:r>
              <a:rPr lang="en-US" dirty="0"/>
              <a:t>, RO</a:t>
            </a:r>
          </a:p>
        </p:txBody>
      </p:sp>
      <p:sp>
        <p:nvSpPr>
          <p:cNvPr id="7" name="Content Placeholder 6"/>
          <p:cNvSpPr>
            <a:spLocks noGrp="1"/>
          </p:cNvSpPr>
          <p:nvPr>
            <p:ph sz="quarter" idx="4"/>
          </p:nvPr>
        </p:nvSpPr>
        <p:spPr>
          <a:xfrm>
            <a:off x="4850674" y="2427060"/>
            <a:ext cx="4974813" cy="3286760"/>
          </a:xfrm>
        </p:spPr>
        <p:txBody>
          <a:bodyPr>
            <a:normAutofit fontScale="85000" lnSpcReduction="10000"/>
          </a:bodyPr>
          <a:lstStyle/>
          <a:p>
            <a:r>
              <a:rPr lang="en-US" b="1" dirty="0" err="1" smtClean="0"/>
              <a:t>Industr</a:t>
            </a:r>
            <a:r>
              <a:rPr lang="ro-RO" b="1" dirty="0" smtClean="0"/>
              <a:t>ie</a:t>
            </a:r>
            <a:r>
              <a:rPr lang="en-US" b="1" dirty="0" smtClean="0"/>
              <a:t>---CAEN </a:t>
            </a:r>
            <a:endParaRPr lang="en-US" b="1" dirty="0"/>
          </a:p>
          <a:p>
            <a:pPr marL="398463" indent="0">
              <a:buNone/>
            </a:pPr>
            <a:r>
              <a:rPr lang="en-US" dirty="0" err="1" smtClean="0"/>
              <a:t>Automotiv</a:t>
            </a:r>
            <a:r>
              <a:rPr lang="en-US" dirty="0" smtClean="0"/>
              <a:t>, </a:t>
            </a:r>
            <a:r>
              <a:rPr lang="ro-RO" dirty="0" smtClean="0"/>
              <a:t>Cercetare și transport / cale ferată </a:t>
            </a:r>
          </a:p>
          <a:p>
            <a:pPr marL="398463" indent="0">
              <a:buNone/>
            </a:pPr>
            <a:r>
              <a:rPr lang="ro-RO" dirty="0" smtClean="0"/>
              <a:t>(</a:t>
            </a:r>
            <a:r>
              <a:rPr lang="ro-RO" dirty="0" err="1" smtClean="0"/>
              <a:t>Automotive</a:t>
            </a:r>
            <a:r>
              <a:rPr lang="ro-RO" dirty="0" smtClean="0"/>
              <a:t>, </a:t>
            </a:r>
            <a:r>
              <a:rPr lang="en-US" dirty="0" smtClean="0"/>
              <a:t>Research</a:t>
            </a:r>
            <a:r>
              <a:rPr lang="en-US" dirty="0"/>
              <a:t>, and </a:t>
            </a:r>
            <a:r>
              <a:rPr lang="ro-RO" dirty="0" smtClean="0"/>
              <a:t>T</a:t>
            </a:r>
            <a:r>
              <a:rPr lang="en-US" dirty="0" err="1" smtClean="0"/>
              <a:t>ransportation</a:t>
            </a:r>
            <a:r>
              <a:rPr lang="en-US" dirty="0" smtClean="0"/>
              <a:t>/Trucking/Railroad</a:t>
            </a:r>
            <a:r>
              <a:rPr lang="ro-RO" dirty="0" smtClean="0"/>
              <a:t>) </a:t>
            </a:r>
            <a:endParaRPr lang="en-US" dirty="0"/>
          </a:p>
          <a:p>
            <a:r>
              <a:rPr lang="ro-RO" b="1" dirty="0" smtClean="0"/>
              <a:t>Tip de angajare</a:t>
            </a:r>
            <a:endParaRPr lang="en-US" b="1" dirty="0"/>
          </a:p>
          <a:p>
            <a:pPr marL="0" indent="398463">
              <a:buNone/>
            </a:pPr>
            <a:r>
              <a:rPr lang="ro-RO" dirty="0" smtClean="0"/>
              <a:t>Cu normă întreagă</a:t>
            </a:r>
            <a:endParaRPr lang="en-US" dirty="0"/>
          </a:p>
          <a:p>
            <a:r>
              <a:rPr lang="en-US" b="1" dirty="0" err="1" smtClean="0"/>
              <a:t>Experien</a:t>
            </a:r>
            <a:r>
              <a:rPr lang="ro-RO" b="1" dirty="0" err="1" smtClean="0"/>
              <a:t>ță</a:t>
            </a:r>
            <a:r>
              <a:rPr lang="ro-RO" b="1" dirty="0" smtClean="0"/>
              <a:t> </a:t>
            </a:r>
            <a:endParaRPr lang="en-US" b="1" dirty="0"/>
          </a:p>
          <a:p>
            <a:pPr marL="231775" indent="166688">
              <a:buNone/>
            </a:pPr>
            <a:r>
              <a:rPr lang="en-US" dirty="0" smtClean="0"/>
              <a:t>N</a:t>
            </a:r>
            <a:r>
              <a:rPr lang="ro-RO" dirty="0" smtClean="0"/>
              <a:t>u este aplicabil</a:t>
            </a:r>
            <a:endParaRPr lang="en-US" dirty="0"/>
          </a:p>
          <a:p>
            <a:r>
              <a:rPr lang="ro-RO" b="1" dirty="0" smtClean="0"/>
              <a:t>Funcțiune a locului de muncă</a:t>
            </a:r>
            <a:r>
              <a:rPr lang="en-US" b="1" dirty="0" smtClean="0"/>
              <a:t>-</a:t>
            </a:r>
            <a:r>
              <a:rPr lang="en-US" b="1" dirty="0" err="1" smtClean="0"/>
              <a:t>responsabilitate</a:t>
            </a:r>
            <a:r>
              <a:rPr lang="en-US" b="1" dirty="0" smtClean="0"/>
              <a:t> </a:t>
            </a:r>
            <a:endParaRPr lang="en-US" b="1" dirty="0"/>
          </a:p>
          <a:p>
            <a:pPr marL="0" indent="398463">
              <a:buNone/>
            </a:pPr>
            <a:r>
              <a:rPr lang="en-US" dirty="0" err="1" smtClean="0"/>
              <a:t>Finan</a:t>
            </a:r>
            <a:r>
              <a:rPr lang="ro-RO" dirty="0" err="1" smtClean="0"/>
              <a:t>țe</a:t>
            </a:r>
            <a:r>
              <a:rPr lang="ro-RO" dirty="0" smtClean="0"/>
              <a:t>, vânzări</a:t>
            </a:r>
            <a:endParaRPr lang="en-US" dirty="0"/>
          </a:p>
        </p:txBody>
      </p:sp>
      <p:sp>
        <p:nvSpPr>
          <p:cNvPr id="2" name="Slide Number Placeholder 1"/>
          <p:cNvSpPr>
            <a:spLocks noGrp="1"/>
          </p:cNvSpPr>
          <p:nvPr>
            <p:ph type="sldNum" sz="quarter" idx="12"/>
          </p:nvPr>
        </p:nvSpPr>
        <p:spPr/>
        <p:txBody>
          <a:bodyPr/>
          <a:lstStyle/>
          <a:p>
            <a:fld id="{9E50D555-AD09-4184-8F27-884809BFB095}" type="slidenum">
              <a:rPr lang="en-US" smtClean="0"/>
              <a:pPr/>
              <a:t>120</a:t>
            </a:fld>
            <a:endParaRPr lang="en-US"/>
          </a:p>
        </p:txBody>
      </p:sp>
    </p:spTree>
    <p:extLst>
      <p:ext uri="{BB962C8B-B14F-4D97-AF65-F5344CB8AC3E}">
        <p14:creationId xmlns:p14="http://schemas.microsoft.com/office/powerpoint/2010/main" val="3112676795"/>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0603" y="320738"/>
            <a:ext cx="8596668" cy="1320800"/>
          </a:xfrm>
        </p:spPr>
        <p:txBody>
          <a:bodyPr>
            <a:normAutofit/>
          </a:bodyPr>
          <a:lstStyle/>
          <a:p>
            <a:r>
              <a:rPr lang="ro-RO" sz="2800" dirty="0" smtClean="0"/>
              <a:t>Exemplu</a:t>
            </a:r>
            <a:r>
              <a:rPr lang="ro-RO" sz="3200" dirty="0" smtClean="0"/>
              <a:t>: anunț de angajare</a:t>
            </a:r>
            <a:r>
              <a:rPr lang="en-US" sz="3200" dirty="0" smtClean="0"/>
              <a:t>(2)</a:t>
            </a:r>
            <a:r>
              <a:rPr lang="ro-RO" sz="3200" dirty="0"/>
              <a:t> - Contabil de </a:t>
            </a:r>
            <a:r>
              <a:rPr lang="ro-RO" sz="3200" dirty="0" smtClean="0"/>
              <a:t>costuri (</a:t>
            </a:r>
            <a:r>
              <a:rPr lang="ro-RO" sz="3200" dirty="0" err="1" smtClean="0"/>
              <a:t>eng</a:t>
            </a:r>
            <a:r>
              <a:rPr lang="ro-RO" sz="3200" dirty="0" smtClean="0"/>
              <a:t>.) - Michelin  </a:t>
            </a:r>
            <a:endParaRPr lang="en-US" sz="3200" dirty="0"/>
          </a:p>
        </p:txBody>
      </p:sp>
      <p:sp>
        <p:nvSpPr>
          <p:cNvPr id="4" name="Text Placeholder 3"/>
          <p:cNvSpPr>
            <a:spLocks noGrp="1"/>
          </p:cNvSpPr>
          <p:nvPr>
            <p:ph type="body" idx="1"/>
          </p:nvPr>
        </p:nvSpPr>
        <p:spPr>
          <a:xfrm>
            <a:off x="470603" y="1526628"/>
            <a:ext cx="5087075" cy="714257"/>
          </a:xfrm>
        </p:spPr>
        <p:txBody>
          <a:bodyPr>
            <a:normAutofit/>
          </a:bodyPr>
          <a:lstStyle/>
          <a:p>
            <a:r>
              <a:rPr lang="ro-RO" sz="1800" b="1" dirty="0" smtClean="0"/>
              <a:t>Descrierea </a:t>
            </a:r>
            <a:r>
              <a:rPr lang="ro-RO" sz="1800" b="1" dirty="0"/>
              <a:t>locului de muncă – descriere – principale </a:t>
            </a:r>
            <a:r>
              <a:rPr lang="ro-RO" sz="1800" b="1" dirty="0" smtClean="0"/>
              <a:t>activități</a:t>
            </a:r>
            <a:r>
              <a:rPr lang="en-US" sz="1800" b="1" dirty="0" smtClean="0"/>
              <a:t>/</a:t>
            </a:r>
            <a:r>
              <a:rPr lang="ro-RO" sz="1800" b="1" dirty="0" smtClean="0"/>
              <a:t> </a:t>
            </a:r>
            <a:r>
              <a:rPr lang="en-US" sz="1800" b="1" dirty="0" err="1" smtClean="0"/>
              <a:t>sarcini</a:t>
            </a:r>
            <a:r>
              <a:rPr lang="en-US" sz="1800" b="1" dirty="0" smtClean="0"/>
              <a:t> </a:t>
            </a:r>
            <a:endParaRPr lang="en-US" sz="1800" dirty="0"/>
          </a:p>
        </p:txBody>
      </p:sp>
      <p:sp>
        <p:nvSpPr>
          <p:cNvPr id="3" name="Content Placeholder 2"/>
          <p:cNvSpPr>
            <a:spLocks noGrp="1"/>
          </p:cNvSpPr>
          <p:nvPr>
            <p:ph sz="half" idx="2"/>
          </p:nvPr>
        </p:nvSpPr>
        <p:spPr>
          <a:xfrm>
            <a:off x="0" y="2292499"/>
            <a:ext cx="5466555" cy="4375719"/>
          </a:xfrm>
        </p:spPr>
        <p:txBody>
          <a:bodyPr>
            <a:noAutofit/>
          </a:bodyPr>
          <a:lstStyle/>
          <a:p>
            <a:pPr marL="631825" indent="-349250">
              <a:spcBef>
                <a:spcPts val="0"/>
              </a:spcBef>
              <a:buFont typeface="Wingdings" panose="05000000000000000000" pitchFamily="2" charset="2"/>
              <a:buChar char="v"/>
            </a:pPr>
            <a:r>
              <a:rPr lang="ro-RO" sz="1200" dirty="0" smtClean="0"/>
              <a:t>Realizează sarcini de închidere a lunii în conformitate cu termene limită, niveluri de calitate așteptate și reguli ale Grupului</a:t>
            </a:r>
            <a:r>
              <a:rPr lang="en-US" sz="1200" dirty="0" smtClean="0"/>
              <a:t>;</a:t>
            </a:r>
            <a:endParaRPr lang="ro-RO" sz="1200" dirty="0" smtClean="0"/>
          </a:p>
          <a:p>
            <a:pPr marL="631825" indent="-349250">
              <a:spcBef>
                <a:spcPts val="0"/>
              </a:spcBef>
              <a:buFont typeface="Wingdings" panose="05000000000000000000" pitchFamily="2" charset="2"/>
              <a:buChar char="v"/>
            </a:pPr>
            <a:r>
              <a:rPr lang="en-US" sz="1200" dirty="0" smtClean="0"/>
              <a:t>Control</a:t>
            </a:r>
            <a:r>
              <a:rPr lang="ro-RO" sz="1200" dirty="0" err="1" smtClean="0"/>
              <a:t>ează</a:t>
            </a:r>
            <a:r>
              <a:rPr lang="ro-RO" sz="1200" dirty="0" smtClean="0"/>
              <a:t> calitatea datelor de intrare de sub-proces</a:t>
            </a:r>
            <a:r>
              <a:rPr lang="en-US" sz="1200" dirty="0" smtClean="0"/>
              <a:t>;</a:t>
            </a:r>
            <a:endParaRPr lang="en-US" sz="1200" dirty="0"/>
          </a:p>
          <a:p>
            <a:pPr marL="631825" indent="-349250">
              <a:spcBef>
                <a:spcPts val="0"/>
              </a:spcBef>
              <a:buFont typeface="Wingdings" panose="05000000000000000000" pitchFamily="2" charset="2"/>
              <a:buChar char="v"/>
            </a:pPr>
            <a:r>
              <a:rPr lang="en-US" sz="1200" dirty="0" smtClean="0"/>
              <a:t>Pre</a:t>
            </a:r>
            <a:r>
              <a:rPr lang="ro-RO" sz="1200" dirty="0" smtClean="0"/>
              <a:t>gătește și transmite indicatorii cheie către entități operaționale și Grup </a:t>
            </a:r>
            <a:r>
              <a:rPr lang="en-US" sz="1200" dirty="0" smtClean="0"/>
              <a:t>("</a:t>
            </a:r>
            <a:r>
              <a:rPr lang="en-US" sz="1200" dirty="0" err="1"/>
              <a:t>Coût</a:t>
            </a:r>
            <a:r>
              <a:rPr lang="en-US" sz="1200" dirty="0"/>
              <a:t> </a:t>
            </a:r>
            <a:r>
              <a:rPr lang="en-US" sz="1200" dirty="0" err="1"/>
              <a:t>Façon</a:t>
            </a:r>
            <a:r>
              <a:rPr lang="en-US" sz="1200" dirty="0"/>
              <a:t>", Cost of Materials, CRI, Measured Inventories, Variances, inventories discrepancies, etc.). </a:t>
            </a:r>
            <a:r>
              <a:rPr lang="ro-RO" sz="1200" dirty="0" smtClean="0"/>
              <a:t>Asigură integritatea lor cu termenele limită stabilite pentru a permite entităților să ia decizii în cunoștință de cauză / informate;</a:t>
            </a:r>
            <a:endParaRPr lang="en-US" sz="1200" dirty="0"/>
          </a:p>
          <a:p>
            <a:pPr marL="631825" indent="-349250">
              <a:spcBef>
                <a:spcPts val="0"/>
              </a:spcBef>
              <a:buFont typeface="Wingdings" panose="05000000000000000000" pitchFamily="2" charset="2"/>
              <a:buChar char="v"/>
            </a:pPr>
            <a:r>
              <a:rPr lang="ro-RO" sz="1200" dirty="0" smtClean="0"/>
              <a:t>Realizează sarcini de închidere anuale: consolidarea inventarului fizic, analize de varianță și planuri de acțiune;</a:t>
            </a:r>
            <a:endParaRPr lang="en-US" sz="1200" dirty="0"/>
          </a:p>
          <a:p>
            <a:pPr marL="631825" indent="-349250">
              <a:spcBef>
                <a:spcPts val="0"/>
              </a:spcBef>
              <a:buFont typeface="Wingdings" panose="05000000000000000000" pitchFamily="2" charset="2"/>
              <a:buChar char="v"/>
            </a:pPr>
            <a:r>
              <a:rPr lang="en-US" sz="1200" dirty="0" smtClean="0"/>
              <a:t>Col</a:t>
            </a:r>
            <a:r>
              <a:rPr lang="ro-RO" sz="1200" dirty="0" err="1" smtClean="0"/>
              <a:t>ecționează</a:t>
            </a:r>
            <a:r>
              <a:rPr lang="ro-RO" sz="1200" dirty="0" smtClean="0"/>
              <a:t> date necesare și calculează costurile standard</a:t>
            </a:r>
            <a:r>
              <a:rPr lang="en-US" sz="1200" dirty="0" smtClean="0"/>
              <a:t>;</a:t>
            </a:r>
            <a:endParaRPr lang="en-US" sz="1200" dirty="0"/>
          </a:p>
          <a:p>
            <a:pPr marL="631825" indent="-349250">
              <a:spcBef>
                <a:spcPts val="0"/>
              </a:spcBef>
              <a:buFont typeface="Wingdings" panose="05000000000000000000" pitchFamily="2" charset="2"/>
              <a:buChar char="v"/>
            </a:pPr>
            <a:r>
              <a:rPr lang="en-US" sz="1200" dirty="0" err="1" smtClean="0"/>
              <a:t>Contribu</a:t>
            </a:r>
            <a:r>
              <a:rPr lang="ro-RO" sz="1200" dirty="0" smtClean="0"/>
              <a:t>i</a:t>
            </a:r>
            <a:r>
              <a:rPr lang="en-US" sz="1200" dirty="0" smtClean="0"/>
              <a:t>e</a:t>
            </a:r>
            <a:r>
              <a:rPr lang="ro-RO" sz="1200" dirty="0" smtClean="0"/>
              <a:t> la îmbunătățirea proceselor, metodelor și sistemelor/ instrumentelor din domeniu pentru informare</a:t>
            </a:r>
            <a:r>
              <a:rPr lang="en-US" sz="1200" dirty="0" smtClean="0"/>
              <a:t>;</a:t>
            </a:r>
            <a:endParaRPr lang="en-US" sz="1200" dirty="0"/>
          </a:p>
          <a:p>
            <a:pPr marL="631825" indent="-349250">
              <a:spcBef>
                <a:spcPts val="0"/>
              </a:spcBef>
              <a:buFont typeface="Wingdings" panose="05000000000000000000" pitchFamily="2" charset="2"/>
              <a:buChar char="v"/>
            </a:pPr>
            <a:r>
              <a:rPr lang="ro-RO" sz="1200" dirty="0" smtClean="0"/>
              <a:t>Realizează autoevaluări pentru control intern și contribuie la planuri de acțiune din domeniul său în concordanță cu calendarul stabilit; </a:t>
            </a:r>
            <a:endParaRPr lang="en-US" sz="1200" dirty="0"/>
          </a:p>
          <a:p>
            <a:pPr marL="631825" indent="-349250">
              <a:spcBef>
                <a:spcPts val="0"/>
              </a:spcBef>
              <a:buFont typeface="Wingdings" panose="05000000000000000000" pitchFamily="2" charset="2"/>
              <a:buChar char="v"/>
            </a:pPr>
            <a:r>
              <a:rPr lang="en-US" sz="1200" dirty="0" err="1" smtClean="0"/>
              <a:t>Asist</a:t>
            </a:r>
            <a:r>
              <a:rPr lang="ro-RO" sz="1200" dirty="0" smtClean="0"/>
              <a:t>ă conducătorul companiei în pregătirea bugetului anual și apoi îl monitorizează pe principalele varianțe, prognoze actualizate etc.; </a:t>
            </a:r>
            <a:endParaRPr lang="en-US" sz="1200" dirty="0"/>
          </a:p>
          <a:p>
            <a:pPr marL="631825" indent="-349250">
              <a:spcBef>
                <a:spcPts val="0"/>
              </a:spcBef>
              <a:buFont typeface="Wingdings" panose="05000000000000000000" pitchFamily="2" charset="2"/>
              <a:buChar char="v"/>
            </a:pPr>
            <a:r>
              <a:rPr lang="ro-RO" sz="1200" dirty="0" smtClean="0"/>
              <a:t>Asistă conducătorul companiei în furnizarea de informații către auditori interni/ externi, autorități fiscale; </a:t>
            </a:r>
          </a:p>
          <a:p>
            <a:pPr marL="631825" indent="-349250">
              <a:spcBef>
                <a:spcPts val="0"/>
              </a:spcBef>
              <a:buFont typeface="Wingdings" panose="05000000000000000000" pitchFamily="2" charset="2"/>
              <a:buChar char="v"/>
            </a:pPr>
            <a:r>
              <a:rPr lang="ro-RO" sz="1200" dirty="0" smtClean="0"/>
              <a:t>Propune, în concordanță cu standardele Grupului, simplificări și îmbunătățiri menite să optimizeze procesele cu care lucrează, după caz</a:t>
            </a:r>
            <a:r>
              <a:rPr lang="en-US" sz="1200" dirty="0" smtClean="0"/>
              <a:t>.</a:t>
            </a:r>
            <a:endParaRPr lang="en-US" sz="1200" dirty="0"/>
          </a:p>
          <a:p>
            <a:endParaRPr lang="en-US" sz="1200" dirty="0"/>
          </a:p>
        </p:txBody>
      </p:sp>
      <p:sp>
        <p:nvSpPr>
          <p:cNvPr id="5" name="Text Placeholder 4"/>
          <p:cNvSpPr>
            <a:spLocks noGrp="1"/>
          </p:cNvSpPr>
          <p:nvPr>
            <p:ph type="body" sz="quarter" idx="3"/>
          </p:nvPr>
        </p:nvSpPr>
        <p:spPr>
          <a:xfrm>
            <a:off x="5868126" y="1535007"/>
            <a:ext cx="4129889" cy="731625"/>
          </a:xfrm>
        </p:spPr>
        <p:txBody>
          <a:bodyPr>
            <a:normAutofit/>
          </a:bodyPr>
          <a:lstStyle/>
          <a:p>
            <a:r>
              <a:rPr lang="ro-RO" sz="2000" b="1" dirty="0" smtClean="0"/>
              <a:t>Calificări și cerințe</a:t>
            </a:r>
            <a:r>
              <a:rPr lang="en-US" sz="2000" b="1" dirty="0" smtClean="0"/>
              <a:t>-</a:t>
            </a:r>
            <a:r>
              <a:rPr lang="en-US" sz="2000" b="1" dirty="0" err="1" smtClean="0"/>
              <a:t>cuno</a:t>
            </a:r>
            <a:r>
              <a:rPr lang="ro-RO" sz="2000" b="1" dirty="0" smtClean="0"/>
              <a:t>ș</a:t>
            </a:r>
            <a:r>
              <a:rPr lang="en-US" sz="2000" b="1" dirty="0" smtClean="0"/>
              <a:t>tin</a:t>
            </a:r>
            <a:r>
              <a:rPr lang="ro-RO" sz="2000" b="1" dirty="0" smtClean="0"/>
              <a:t>ț</a:t>
            </a:r>
            <a:r>
              <a:rPr lang="en-US" sz="2000" b="1" dirty="0" smtClean="0"/>
              <a:t>e,</a:t>
            </a:r>
            <a:r>
              <a:rPr lang="ro-RO" sz="2000" b="1" dirty="0" smtClean="0"/>
              <a:t> </a:t>
            </a:r>
            <a:r>
              <a:rPr lang="en-US" sz="2000" b="1" dirty="0" err="1" smtClean="0"/>
              <a:t>deprinderi</a:t>
            </a:r>
            <a:r>
              <a:rPr lang="en-US" sz="2000" b="1" dirty="0" smtClean="0"/>
              <a:t>,</a:t>
            </a:r>
            <a:r>
              <a:rPr lang="ro-RO" sz="2000" b="1" dirty="0" smtClean="0"/>
              <a:t> </a:t>
            </a:r>
            <a:r>
              <a:rPr lang="en-US" sz="2000" b="1" dirty="0" err="1" smtClean="0"/>
              <a:t>oferta</a:t>
            </a:r>
            <a:r>
              <a:rPr lang="en-US" sz="2000" b="1" dirty="0" smtClean="0"/>
              <a:t> </a:t>
            </a:r>
            <a:endParaRPr lang="en-US" sz="2000" b="1" dirty="0"/>
          </a:p>
        </p:txBody>
      </p:sp>
      <p:sp>
        <p:nvSpPr>
          <p:cNvPr id="6" name="Content Placeholder 5"/>
          <p:cNvSpPr>
            <a:spLocks noGrp="1"/>
          </p:cNvSpPr>
          <p:nvPr>
            <p:ph sz="quarter" idx="4"/>
          </p:nvPr>
        </p:nvSpPr>
        <p:spPr>
          <a:xfrm>
            <a:off x="5734628" y="2292499"/>
            <a:ext cx="3995967" cy="3997081"/>
          </a:xfrm>
        </p:spPr>
        <p:txBody>
          <a:bodyPr>
            <a:noAutofit/>
          </a:bodyPr>
          <a:lstStyle/>
          <a:p>
            <a:pPr marL="233363" lvl="1" indent="-233363">
              <a:spcBef>
                <a:spcPts val="0"/>
              </a:spcBef>
              <a:buFont typeface="Wingdings" panose="05000000000000000000" pitchFamily="2" charset="2"/>
              <a:buChar char="v"/>
            </a:pPr>
            <a:r>
              <a:rPr lang="en-US" sz="1200" dirty="0"/>
              <a:t>Minimum </a:t>
            </a:r>
            <a:r>
              <a:rPr lang="en-US" sz="1200" dirty="0" smtClean="0"/>
              <a:t>4</a:t>
            </a:r>
            <a:r>
              <a:rPr lang="ro-RO" sz="1200" dirty="0" smtClean="0"/>
              <a:t> ani experiență. </a:t>
            </a:r>
          </a:p>
          <a:p>
            <a:pPr marL="233363" lvl="1" indent="-233363">
              <a:spcBef>
                <a:spcPts val="0"/>
              </a:spcBef>
              <a:buFont typeface="Wingdings" panose="05000000000000000000" pitchFamily="2" charset="2"/>
              <a:buChar char="v"/>
            </a:pPr>
            <a:r>
              <a:rPr lang="ro-RO" sz="1200" dirty="0" smtClean="0"/>
              <a:t>Experiență relevantă: </a:t>
            </a:r>
          </a:p>
          <a:p>
            <a:pPr marL="233363" lvl="1" indent="-233363">
              <a:spcBef>
                <a:spcPts val="0"/>
              </a:spcBef>
              <a:buFont typeface="Wingdings" panose="05000000000000000000" pitchFamily="2" charset="2"/>
              <a:buChar char="v"/>
            </a:pPr>
            <a:r>
              <a:rPr lang="ro-RO" sz="1200" dirty="0" smtClean="0"/>
              <a:t> în contabilitate/ control/ control industrial; persoane cu experiență în companii de audit sunt de asemenea acceptate</a:t>
            </a:r>
            <a:endParaRPr lang="en-US" sz="1200" dirty="0"/>
          </a:p>
          <a:p>
            <a:pPr marL="233363" lvl="1" indent="-233363">
              <a:spcBef>
                <a:spcPts val="0"/>
              </a:spcBef>
              <a:buFont typeface="Wingdings" panose="05000000000000000000" pitchFamily="2" charset="2"/>
              <a:buChar char="v"/>
            </a:pPr>
            <a:r>
              <a:rPr lang="ro-RO" sz="1200" dirty="0" smtClean="0"/>
              <a:t>Experiență de coordonare în management de proiect este dorită, dar nu obligatorie</a:t>
            </a:r>
            <a:r>
              <a:rPr lang="en-US" sz="1200" dirty="0" smtClean="0"/>
              <a:t>;</a:t>
            </a:r>
            <a:endParaRPr lang="en-US" sz="1200" dirty="0"/>
          </a:p>
          <a:p>
            <a:pPr marL="233363" lvl="1" indent="-233363">
              <a:spcBef>
                <a:spcPts val="0"/>
              </a:spcBef>
              <a:buFont typeface="Wingdings" panose="05000000000000000000" pitchFamily="2" charset="2"/>
              <a:buChar char="v"/>
            </a:pPr>
            <a:r>
              <a:rPr lang="ro-RO" sz="1200" dirty="0" smtClean="0"/>
              <a:t>Nivel de limbă engleză avansat, </a:t>
            </a:r>
            <a:r>
              <a:rPr lang="ro-RO" sz="1200" dirty="0" err="1" smtClean="0"/>
              <a:t>cunoștinte</a:t>
            </a:r>
            <a:r>
              <a:rPr lang="ro-RO" sz="1200" dirty="0" smtClean="0"/>
              <a:t> de limba franceză sunt de dorit; </a:t>
            </a:r>
            <a:endParaRPr lang="en-US" sz="1200" dirty="0"/>
          </a:p>
          <a:p>
            <a:pPr marL="233363" lvl="1" indent="-233363">
              <a:spcBef>
                <a:spcPts val="0"/>
              </a:spcBef>
              <a:buFont typeface="Wingdings" panose="05000000000000000000" pitchFamily="2" charset="2"/>
              <a:buChar char="v"/>
            </a:pPr>
            <a:r>
              <a:rPr lang="ro-RO" sz="1200" dirty="0" smtClean="0"/>
              <a:t>Abilități bune de muncă în echipă</a:t>
            </a:r>
            <a:endParaRPr lang="en-US" sz="1200" dirty="0"/>
          </a:p>
          <a:p>
            <a:pPr marL="233363" lvl="1" indent="-233363">
              <a:spcBef>
                <a:spcPts val="0"/>
              </a:spcBef>
              <a:buFont typeface="Wingdings" panose="05000000000000000000" pitchFamily="2" charset="2"/>
              <a:buChar char="v"/>
            </a:pPr>
            <a:r>
              <a:rPr lang="ro-RO" sz="1200" dirty="0" smtClean="0"/>
              <a:t>Persoană analitică, structurată și orientată spre detalii; </a:t>
            </a:r>
            <a:endParaRPr lang="en-US" sz="1200" dirty="0"/>
          </a:p>
          <a:p>
            <a:pPr marL="233363" lvl="1" indent="-233363">
              <a:spcBef>
                <a:spcPts val="0"/>
              </a:spcBef>
              <a:buFont typeface="Wingdings" panose="05000000000000000000" pitchFamily="2" charset="2"/>
              <a:buChar char="v"/>
            </a:pPr>
            <a:r>
              <a:rPr lang="ro-RO" sz="1200" dirty="0" smtClean="0"/>
              <a:t>Nivel avansat în utilizarea Excel</a:t>
            </a:r>
            <a:endParaRPr lang="en-US" sz="1200" dirty="0"/>
          </a:p>
          <a:p>
            <a:pPr marL="233363" lvl="1" indent="-233363">
              <a:spcBef>
                <a:spcPts val="0"/>
              </a:spcBef>
              <a:buFont typeface="Wingdings" panose="05000000000000000000" pitchFamily="2" charset="2"/>
              <a:buChar char="v"/>
            </a:pPr>
            <a:r>
              <a:rPr lang="en-US" sz="1200" dirty="0" err="1" smtClean="0"/>
              <a:t>Dedicat</a:t>
            </a:r>
            <a:r>
              <a:rPr lang="ro-RO" sz="1200" dirty="0" smtClean="0"/>
              <a:t> și disponibil pentru munca peste program în perioade aglomerate;</a:t>
            </a:r>
            <a:endParaRPr lang="en-US" sz="1200" dirty="0" smtClean="0"/>
          </a:p>
          <a:p>
            <a:pPr marL="233363" lvl="1" indent="-233363">
              <a:spcBef>
                <a:spcPts val="0"/>
              </a:spcBef>
              <a:buNone/>
            </a:pPr>
            <a:r>
              <a:rPr lang="en-US" sz="1200" dirty="0" err="1" smtClean="0"/>
              <a:t>Oferta</a:t>
            </a:r>
            <a:r>
              <a:rPr lang="en-US" sz="1200" dirty="0" smtClean="0"/>
              <a:t> </a:t>
            </a:r>
            <a:endParaRPr lang="en-US" sz="1200" dirty="0"/>
          </a:p>
          <a:p>
            <a:pPr marL="233363" lvl="1" indent="-233363">
              <a:spcBef>
                <a:spcPts val="0"/>
              </a:spcBef>
              <a:buFont typeface="Wingdings" panose="05000000000000000000" pitchFamily="2" charset="2"/>
              <a:buChar char="v"/>
            </a:pPr>
            <a:r>
              <a:rPr lang="ro-RO" sz="1200" dirty="0" smtClean="0"/>
              <a:t>Salarizare corespunzătoare/ corectă</a:t>
            </a:r>
            <a:endParaRPr lang="en-US" sz="1200" dirty="0"/>
          </a:p>
          <a:p>
            <a:pPr marL="233363" lvl="1" indent="-233363">
              <a:spcBef>
                <a:spcPts val="0"/>
              </a:spcBef>
              <a:buFont typeface="Wingdings" panose="05000000000000000000" pitchFamily="2" charset="2"/>
              <a:buChar char="v"/>
            </a:pPr>
            <a:r>
              <a:rPr lang="ro-RO" sz="1200" dirty="0" smtClean="0"/>
              <a:t>Mediu de lucru plăcut</a:t>
            </a:r>
            <a:endParaRPr lang="en-US" sz="1200" dirty="0"/>
          </a:p>
          <a:p>
            <a:pPr marL="233363" lvl="1" indent="-233363">
              <a:spcBef>
                <a:spcPts val="0"/>
              </a:spcBef>
              <a:buFont typeface="Wingdings" panose="05000000000000000000" pitchFamily="2" charset="2"/>
              <a:buChar char="v"/>
            </a:pPr>
            <a:r>
              <a:rPr lang="ro-RO" sz="1200" dirty="0" smtClean="0"/>
              <a:t>Manageri dedicați pentru dezvoltarea carierei</a:t>
            </a:r>
            <a:endParaRPr lang="en-US" sz="1200" dirty="0"/>
          </a:p>
          <a:p>
            <a:pPr marL="233363" lvl="1" indent="-233363">
              <a:spcBef>
                <a:spcPts val="0"/>
              </a:spcBef>
              <a:buFont typeface="Wingdings" panose="05000000000000000000" pitchFamily="2" charset="2"/>
              <a:buChar char="v"/>
            </a:pPr>
            <a:r>
              <a:rPr lang="ro-RO" sz="1200" dirty="0" smtClean="0"/>
              <a:t>Program de training individualizat</a:t>
            </a:r>
            <a:endParaRPr lang="en-US" sz="1200" dirty="0"/>
          </a:p>
          <a:p>
            <a:pPr marL="233363" lvl="1" indent="-233363">
              <a:spcBef>
                <a:spcPts val="0"/>
              </a:spcBef>
              <a:buFont typeface="Wingdings" panose="05000000000000000000" pitchFamily="2" charset="2"/>
              <a:buChar char="v"/>
            </a:pPr>
            <a:r>
              <a:rPr lang="ro-RO" sz="1200" dirty="0" smtClean="0"/>
              <a:t>Management de înaltă calitate</a:t>
            </a:r>
            <a:endParaRPr lang="en-US" sz="1200" dirty="0"/>
          </a:p>
        </p:txBody>
      </p:sp>
      <p:sp>
        <p:nvSpPr>
          <p:cNvPr id="7" name="Slide Number Placeholder 6"/>
          <p:cNvSpPr>
            <a:spLocks noGrp="1"/>
          </p:cNvSpPr>
          <p:nvPr>
            <p:ph type="sldNum" sz="quarter" idx="12"/>
          </p:nvPr>
        </p:nvSpPr>
        <p:spPr/>
        <p:txBody>
          <a:bodyPr/>
          <a:lstStyle/>
          <a:p>
            <a:fld id="{9E50D555-AD09-4184-8F27-884809BFB095}" type="slidenum">
              <a:rPr lang="en-US" smtClean="0"/>
              <a:pPr/>
              <a:t>121</a:t>
            </a:fld>
            <a:endParaRPr lang="en-US"/>
          </a:p>
        </p:txBody>
      </p:sp>
    </p:spTree>
    <p:extLst>
      <p:ext uri="{BB962C8B-B14F-4D97-AF65-F5344CB8AC3E}">
        <p14:creationId xmlns:p14="http://schemas.microsoft.com/office/powerpoint/2010/main" val="2346881151"/>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365125"/>
            <a:ext cx="8590472" cy="1004215"/>
          </a:xfrm>
        </p:spPr>
        <p:txBody>
          <a:bodyPr>
            <a:normAutofit/>
          </a:bodyPr>
          <a:lstStyle/>
          <a:p>
            <a:pPr algn="ctr"/>
            <a:r>
              <a:rPr lang="en-US" sz="2800" dirty="0" err="1" smtClean="0"/>
              <a:t>Calificarea</a:t>
            </a:r>
            <a:r>
              <a:rPr lang="en-US" sz="2800" dirty="0" smtClean="0"/>
              <a:t> </a:t>
            </a:r>
            <a:r>
              <a:rPr lang="en-US" sz="2800" dirty="0" err="1" smtClean="0"/>
              <a:t>ocupa</a:t>
            </a:r>
            <a:r>
              <a:rPr lang="ro-RO" sz="2800" dirty="0" smtClean="0"/>
              <a:t>ț</a:t>
            </a:r>
            <a:r>
              <a:rPr lang="en-US" sz="2800" dirty="0" err="1" smtClean="0"/>
              <a:t>ional</a:t>
            </a:r>
            <a:r>
              <a:rPr lang="ro-RO" sz="2800" dirty="0" smtClean="0"/>
              <a:t>ă</a:t>
            </a:r>
            <a:r>
              <a:rPr lang="en-US" sz="2800" dirty="0" smtClean="0"/>
              <a:t> vs.</a:t>
            </a:r>
            <a:r>
              <a:rPr lang="ro-RO" sz="2800" dirty="0" smtClean="0"/>
              <a:t> </a:t>
            </a:r>
            <a:r>
              <a:rPr lang="en-US" sz="2800" dirty="0" err="1" smtClean="0"/>
              <a:t>educa</a:t>
            </a:r>
            <a:r>
              <a:rPr lang="ro-RO" sz="2800" dirty="0" smtClean="0"/>
              <a:t>ț</a:t>
            </a:r>
            <a:r>
              <a:rPr lang="en-US" sz="2800" dirty="0" err="1" smtClean="0"/>
              <a:t>ional</a:t>
            </a:r>
            <a:r>
              <a:rPr lang="ro-RO" sz="2800" dirty="0" smtClean="0"/>
              <a:t>ă</a:t>
            </a:r>
            <a:r>
              <a:rPr lang="en-US" sz="2800" dirty="0" smtClean="0"/>
              <a:t> </a:t>
            </a:r>
            <a:r>
              <a:rPr lang="ro-RO" sz="2800" dirty="0" smtClean="0"/>
              <a:t/>
            </a:r>
            <a:br>
              <a:rPr lang="ro-RO" sz="2800" dirty="0" smtClean="0"/>
            </a:br>
            <a:r>
              <a:rPr lang="ro-RO" sz="2800" dirty="0" smtClean="0"/>
              <a:t>Legături </a:t>
            </a:r>
            <a:r>
              <a:rPr lang="ro-RO" sz="2800" dirty="0"/>
              <a:t>între certificări și calificări</a:t>
            </a:r>
            <a:r>
              <a:rPr lang="en-US" sz="2800" dirty="0" smtClean="0"/>
              <a:t> </a:t>
            </a:r>
            <a:endParaRPr lang="en-US" sz="2800" dirty="0"/>
          </a:p>
        </p:txBody>
      </p:sp>
      <p:sp>
        <p:nvSpPr>
          <p:cNvPr id="2" name="Slide Number Placeholder 1"/>
          <p:cNvSpPr>
            <a:spLocks noGrp="1"/>
          </p:cNvSpPr>
          <p:nvPr>
            <p:ph type="sldNum" sz="quarter" idx="12"/>
          </p:nvPr>
        </p:nvSpPr>
        <p:spPr/>
        <p:txBody>
          <a:bodyPr/>
          <a:lstStyle/>
          <a:p>
            <a:fld id="{9E50D555-AD09-4184-8F27-884809BFB095}" type="slidenum">
              <a:rPr lang="en-US" smtClean="0"/>
              <a:pPr/>
              <a:t>122</a:t>
            </a:fld>
            <a:endParaRPr lang="en-US"/>
          </a:p>
        </p:txBody>
      </p:sp>
      <p:sp>
        <p:nvSpPr>
          <p:cNvPr id="7" name="Rectangle 6"/>
          <p:cNvSpPr/>
          <p:nvPr/>
        </p:nvSpPr>
        <p:spPr>
          <a:xfrm>
            <a:off x="2740823" y="5721322"/>
            <a:ext cx="5254708" cy="64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tx1"/>
                </a:solidFill>
              </a:rPr>
              <a:t>Competen</a:t>
            </a:r>
            <a:r>
              <a:rPr lang="ro-RO" dirty="0" err="1" smtClean="0">
                <a:solidFill>
                  <a:schemeClr val="tx1"/>
                </a:solidFill>
              </a:rPr>
              <a:t>ță</a:t>
            </a:r>
            <a:r>
              <a:rPr lang="en-US" dirty="0" smtClean="0">
                <a:solidFill>
                  <a:schemeClr val="tx1"/>
                </a:solidFill>
              </a:rPr>
              <a:t> =</a:t>
            </a:r>
            <a:r>
              <a:rPr lang="ro-RO" dirty="0" smtClean="0">
                <a:solidFill>
                  <a:schemeClr val="tx1"/>
                </a:solidFill>
              </a:rPr>
              <a:t> </a:t>
            </a:r>
            <a:r>
              <a:rPr lang="en-US" dirty="0" err="1" smtClean="0">
                <a:solidFill>
                  <a:schemeClr val="tx1"/>
                </a:solidFill>
              </a:rPr>
              <a:t>rezultat</a:t>
            </a:r>
            <a:r>
              <a:rPr lang="ro-RO" dirty="0" smtClean="0">
                <a:solidFill>
                  <a:schemeClr val="tx1"/>
                </a:solidFill>
              </a:rPr>
              <a:t>ele</a:t>
            </a:r>
            <a:r>
              <a:rPr lang="en-US" dirty="0" smtClean="0">
                <a:solidFill>
                  <a:schemeClr val="tx1"/>
                </a:solidFill>
              </a:rPr>
              <a:t> </a:t>
            </a:r>
            <a:r>
              <a:rPr lang="ro-RO" dirty="0">
                <a:solidFill>
                  <a:schemeClr val="tx1"/>
                </a:solidFill>
              </a:rPr>
              <a:t>î</a:t>
            </a:r>
            <a:r>
              <a:rPr lang="en-US" dirty="0" err="1" smtClean="0">
                <a:solidFill>
                  <a:schemeClr val="tx1"/>
                </a:solidFill>
              </a:rPr>
              <a:t>nv</a:t>
            </a:r>
            <a:r>
              <a:rPr lang="ro-RO" dirty="0" err="1" smtClean="0">
                <a:solidFill>
                  <a:schemeClr val="tx1"/>
                </a:solidFill>
              </a:rPr>
              <a:t>ăță</a:t>
            </a:r>
            <a:r>
              <a:rPr lang="en-US" dirty="0" err="1" smtClean="0">
                <a:solidFill>
                  <a:schemeClr val="tx1"/>
                </a:solidFill>
              </a:rPr>
              <a:t>ri</a:t>
            </a:r>
            <a:r>
              <a:rPr lang="ro-RO" dirty="0" smtClean="0">
                <a:solidFill>
                  <a:schemeClr val="tx1"/>
                </a:solidFill>
              </a:rPr>
              <a:t>i</a:t>
            </a:r>
            <a:endParaRPr lang="en-US" dirty="0">
              <a:solidFill>
                <a:schemeClr val="tx1"/>
              </a:solidFill>
            </a:endParaRPr>
          </a:p>
        </p:txBody>
      </p:sp>
      <p:grpSp>
        <p:nvGrpSpPr>
          <p:cNvPr id="3" name="Group 2"/>
          <p:cNvGrpSpPr/>
          <p:nvPr/>
        </p:nvGrpSpPr>
        <p:grpSpPr>
          <a:xfrm>
            <a:off x="155276" y="2154819"/>
            <a:ext cx="9652958" cy="3297075"/>
            <a:chOff x="858753" y="2255010"/>
            <a:chExt cx="10313691" cy="3073399"/>
          </a:xfrm>
        </p:grpSpPr>
        <p:sp>
          <p:nvSpPr>
            <p:cNvPr id="5" name="Rectangle 4"/>
            <p:cNvSpPr/>
            <p:nvPr/>
          </p:nvSpPr>
          <p:spPr>
            <a:xfrm>
              <a:off x="858753" y="3141981"/>
              <a:ext cx="1579648" cy="129031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dirty="0" smtClean="0">
                  <a:solidFill>
                    <a:schemeClr val="tx1"/>
                  </a:solidFill>
                </a:rPr>
                <a:t>Standard ocupațional</a:t>
              </a:r>
              <a:endParaRPr lang="en-US" dirty="0">
                <a:solidFill>
                  <a:schemeClr val="tx1"/>
                </a:solidFill>
              </a:endParaRPr>
            </a:p>
          </p:txBody>
        </p:sp>
        <p:sp>
          <p:nvSpPr>
            <p:cNvPr id="6" name="Rectangle 5"/>
            <p:cNvSpPr/>
            <p:nvPr/>
          </p:nvSpPr>
          <p:spPr>
            <a:xfrm>
              <a:off x="3621278" y="2255010"/>
              <a:ext cx="1714500" cy="307339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u="sng" dirty="0" err="1" smtClean="0">
                  <a:solidFill>
                    <a:schemeClr val="tx1"/>
                  </a:solidFill>
                </a:rPr>
                <a:t>Elemente</a:t>
              </a:r>
              <a:r>
                <a:rPr lang="en-US" u="sng" dirty="0" smtClean="0">
                  <a:solidFill>
                    <a:schemeClr val="tx1"/>
                  </a:solidFill>
                </a:rPr>
                <a:t>:</a:t>
              </a:r>
            </a:p>
            <a:p>
              <a:pPr algn="ctr"/>
              <a:r>
                <a:rPr lang="en-US" dirty="0" smtClean="0">
                  <a:solidFill>
                    <a:schemeClr val="tx1"/>
                  </a:solidFill>
                </a:rPr>
                <a:t>Sector </a:t>
              </a:r>
            </a:p>
            <a:p>
              <a:pPr algn="ctr"/>
              <a:r>
                <a:rPr lang="ro-RO" dirty="0" smtClean="0">
                  <a:solidFill>
                    <a:schemeClr val="tx1"/>
                  </a:solidFill>
                </a:rPr>
                <a:t>Atribuții</a:t>
              </a:r>
            </a:p>
            <a:p>
              <a:pPr algn="ctr"/>
              <a:r>
                <a:rPr lang="ro-RO" dirty="0" smtClean="0">
                  <a:solidFill>
                    <a:schemeClr val="tx1"/>
                  </a:solidFill>
                </a:rPr>
                <a:t>Sarcini</a:t>
              </a:r>
              <a:endParaRPr lang="en-US" dirty="0" smtClean="0">
                <a:solidFill>
                  <a:schemeClr val="tx1"/>
                </a:solidFill>
              </a:endParaRPr>
            </a:p>
            <a:p>
              <a:pPr algn="ctr"/>
              <a:r>
                <a:rPr lang="ro-RO" dirty="0">
                  <a:solidFill>
                    <a:schemeClr val="accent6"/>
                  </a:solidFill>
                </a:rPr>
                <a:t>Competenț</a:t>
              </a:r>
              <a:r>
                <a:rPr lang="en-US" dirty="0" smtClean="0">
                  <a:solidFill>
                    <a:schemeClr val="accent6"/>
                  </a:solidFill>
                </a:rPr>
                <a:t>e</a:t>
              </a:r>
              <a:endParaRPr lang="ro-RO" dirty="0" smtClean="0">
                <a:solidFill>
                  <a:schemeClr val="accent6"/>
                </a:solidFill>
              </a:endParaRPr>
            </a:p>
            <a:p>
              <a:pPr algn="ctr"/>
              <a:r>
                <a:rPr lang="en-US" dirty="0" err="1" smtClean="0">
                  <a:solidFill>
                    <a:schemeClr val="tx1"/>
                  </a:solidFill>
                </a:rPr>
                <a:t>Practicarea</a:t>
              </a:r>
              <a:r>
                <a:rPr lang="en-US" dirty="0" smtClean="0">
                  <a:solidFill>
                    <a:schemeClr val="tx1"/>
                  </a:solidFill>
                </a:rPr>
                <a:t> </a:t>
              </a:r>
              <a:r>
                <a:rPr lang="en-US" dirty="0" err="1" smtClean="0">
                  <a:solidFill>
                    <a:schemeClr val="tx1"/>
                  </a:solidFill>
                </a:rPr>
                <a:t>unei</a:t>
              </a:r>
              <a:r>
                <a:rPr lang="en-US" dirty="0" smtClean="0">
                  <a:solidFill>
                    <a:schemeClr val="tx1"/>
                  </a:solidFill>
                </a:rPr>
                <a:t> </a:t>
              </a:r>
              <a:r>
                <a:rPr lang="en-US" dirty="0" err="1" smtClean="0">
                  <a:solidFill>
                    <a:schemeClr val="tx1"/>
                  </a:solidFill>
                </a:rPr>
                <a:t>ocupatii</a:t>
              </a:r>
              <a:endParaRPr lang="en-US" dirty="0" smtClean="0">
                <a:solidFill>
                  <a:schemeClr val="tx1"/>
                </a:solidFill>
              </a:endParaRPr>
            </a:p>
            <a:p>
              <a:pPr algn="ctr"/>
              <a:r>
                <a:rPr lang="ro-RO" dirty="0" smtClean="0">
                  <a:solidFill>
                    <a:srgbClr val="FF0000"/>
                  </a:solidFill>
                </a:rPr>
                <a:t>Calificare</a:t>
              </a:r>
              <a:r>
                <a:rPr lang="en-US" dirty="0" smtClean="0">
                  <a:solidFill>
                    <a:srgbClr val="FF0000"/>
                  </a:solidFill>
                </a:rPr>
                <a:t> </a:t>
              </a:r>
              <a:r>
                <a:rPr lang="en-US" dirty="0" err="1" smtClean="0">
                  <a:solidFill>
                    <a:srgbClr val="FF0000"/>
                  </a:solidFill>
                </a:rPr>
                <a:t>ocupa</a:t>
              </a:r>
              <a:r>
                <a:rPr lang="ro-RO" dirty="0" smtClean="0">
                  <a:solidFill>
                    <a:srgbClr val="FF0000"/>
                  </a:solidFill>
                </a:rPr>
                <a:t>ț</a:t>
              </a:r>
              <a:r>
                <a:rPr lang="en-US" dirty="0" err="1" smtClean="0">
                  <a:solidFill>
                    <a:srgbClr val="FF0000"/>
                  </a:solidFill>
                </a:rPr>
                <a:t>ional</a:t>
              </a:r>
              <a:r>
                <a:rPr lang="ro-RO" dirty="0" smtClean="0">
                  <a:solidFill>
                    <a:srgbClr val="FF0000"/>
                  </a:solidFill>
                </a:rPr>
                <a:t>ă</a:t>
              </a:r>
              <a:endParaRPr lang="en-US" dirty="0" smtClean="0">
                <a:solidFill>
                  <a:srgbClr val="FF0000"/>
                </a:solidFill>
              </a:endParaRPr>
            </a:p>
            <a:p>
              <a:pPr algn="ctr"/>
              <a:r>
                <a:rPr lang="en-US" dirty="0" smtClean="0">
                  <a:solidFill>
                    <a:srgbClr val="FF0000"/>
                  </a:solidFill>
                </a:rPr>
                <a:t>(CAEN,ISCO) </a:t>
              </a:r>
              <a:endParaRPr lang="ro-RO" dirty="0" smtClean="0">
                <a:solidFill>
                  <a:srgbClr val="FF0000"/>
                </a:solidFill>
              </a:endParaRPr>
            </a:p>
          </p:txBody>
        </p:sp>
        <p:sp>
          <p:nvSpPr>
            <p:cNvPr id="8" name="Rectangle 7"/>
            <p:cNvSpPr/>
            <p:nvPr/>
          </p:nvSpPr>
          <p:spPr>
            <a:xfrm>
              <a:off x="7031228" y="2255010"/>
              <a:ext cx="1719072" cy="307238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u="sng" dirty="0" err="1">
                  <a:solidFill>
                    <a:schemeClr val="tx1"/>
                  </a:solidFill>
                </a:rPr>
                <a:t>Elemente</a:t>
              </a:r>
              <a:r>
                <a:rPr lang="en-US" u="sng" dirty="0">
                  <a:solidFill>
                    <a:schemeClr val="tx1"/>
                  </a:solidFill>
                </a:rPr>
                <a:t>:</a:t>
              </a:r>
            </a:p>
            <a:p>
              <a:pPr algn="ctr"/>
              <a:r>
                <a:rPr lang="en-US" dirty="0" err="1" smtClean="0">
                  <a:solidFill>
                    <a:srgbClr val="FF0000"/>
                  </a:solidFill>
                </a:rPr>
                <a:t>Calificare</a:t>
              </a:r>
              <a:r>
                <a:rPr lang="en-US" dirty="0" smtClean="0">
                  <a:solidFill>
                    <a:schemeClr val="tx1"/>
                  </a:solidFill>
                </a:rPr>
                <a:t> </a:t>
              </a:r>
            </a:p>
            <a:p>
              <a:pPr algn="ctr"/>
              <a:r>
                <a:rPr lang="en-US" dirty="0" err="1" smtClean="0">
                  <a:solidFill>
                    <a:schemeClr val="tx1"/>
                  </a:solidFill>
                </a:rPr>
                <a:t>Certificare</a:t>
              </a:r>
              <a:r>
                <a:rPr lang="en-US" dirty="0" smtClean="0">
                  <a:solidFill>
                    <a:schemeClr val="tx1"/>
                  </a:solidFill>
                </a:rPr>
                <a:t> </a:t>
              </a:r>
              <a:r>
                <a:rPr lang="ro-RO" dirty="0" smtClean="0">
                  <a:solidFill>
                    <a:schemeClr val="accent6"/>
                  </a:solidFill>
                </a:rPr>
                <a:t>Rezultate ale învățării</a:t>
              </a:r>
              <a:endParaRPr lang="en-US" dirty="0" smtClean="0">
                <a:solidFill>
                  <a:schemeClr val="accent6"/>
                </a:solidFill>
              </a:endParaRPr>
            </a:p>
            <a:p>
              <a:pPr algn="ctr"/>
              <a:r>
                <a:rPr lang="en-US" dirty="0" err="1" smtClean="0">
                  <a:solidFill>
                    <a:schemeClr val="tx1"/>
                  </a:solidFill>
                </a:rPr>
                <a:t>Evaluare</a:t>
              </a:r>
              <a:r>
                <a:rPr lang="en-US" dirty="0" smtClean="0">
                  <a:solidFill>
                    <a:schemeClr val="tx1"/>
                  </a:solidFill>
                </a:rPr>
                <a:t> </a:t>
              </a:r>
              <a:r>
                <a:rPr lang="ro-RO" dirty="0" smtClean="0">
                  <a:solidFill>
                    <a:schemeClr val="tx1"/>
                  </a:solidFill>
                </a:rPr>
                <a:t>Programe</a:t>
              </a:r>
              <a:r>
                <a:rPr lang="en-US" dirty="0" smtClean="0">
                  <a:solidFill>
                    <a:schemeClr val="tx1"/>
                  </a:solidFill>
                </a:rPr>
                <a:t> de </a:t>
              </a:r>
              <a:r>
                <a:rPr lang="en-US" dirty="0" err="1" smtClean="0">
                  <a:solidFill>
                    <a:schemeClr val="tx1"/>
                  </a:solidFill>
                </a:rPr>
                <a:t>studi</a:t>
              </a:r>
              <a:r>
                <a:rPr lang="en-US" dirty="0" smtClean="0">
                  <a:solidFill>
                    <a:schemeClr val="tx1"/>
                  </a:solidFill>
                </a:rPr>
                <a:t>/</a:t>
              </a:r>
              <a:r>
                <a:rPr lang="en-US" dirty="0" err="1" smtClean="0">
                  <a:solidFill>
                    <a:schemeClr val="tx1"/>
                  </a:solidFill>
                </a:rPr>
                <a:t>standarde</a:t>
              </a:r>
              <a:endParaRPr lang="ro-RO" dirty="0" smtClean="0">
                <a:solidFill>
                  <a:schemeClr val="tx1"/>
                </a:solidFill>
              </a:endParaRPr>
            </a:p>
            <a:p>
              <a:pPr algn="ctr"/>
              <a:r>
                <a:rPr lang="en-US" dirty="0" smtClean="0">
                  <a:solidFill>
                    <a:schemeClr val="tx1"/>
                  </a:solidFill>
                </a:rPr>
                <a:t>De </a:t>
              </a:r>
              <a:r>
                <a:rPr lang="en-US" dirty="0" err="1" smtClean="0">
                  <a:solidFill>
                    <a:schemeClr val="tx1"/>
                  </a:solidFill>
                </a:rPr>
                <a:t>calificare</a:t>
              </a:r>
              <a:endParaRPr lang="ro-RO" dirty="0" smtClean="0">
                <a:solidFill>
                  <a:schemeClr val="tx1"/>
                </a:solidFill>
              </a:endParaRPr>
            </a:p>
            <a:p>
              <a:pPr algn="ctr"/>
              <a:r>
                <a:rPr lang="ro-RO" dirty="0" smtClean="0">
                  <a:solidFill>
                    <a:schemeClr val="tx1"/>
                  </a:solidFill>
                </a:rPr>
                <a:t>Credite</a:t>
              </a:r>
              <a:endParaRPr lang="en-US" dirty="0" smtClean="0">
                <a:solidFill>
                  <a:schemeClr val="tx1"/>
                </a:solidFill>
              </a:endParaRPr>
            </a:p>
            <a:p>
              <a:pPr algn="ctr"/>
              <a:r>
                <a:rPr lang="en-US" dirty="0" smtClean="0">
                  <a:solidFill>
                    <a:schemeClr val="tx1"/>
                  </a:solidFill>
                </a:rPr>
                <a:t>(ISCED,CNC)</a:t>
              </a:r>
              <a:endParaRPr lang="ro-RO" dirty="0" smtClean="0">
                <a:solidFill>
                  <a:schemeClr val="tx1"/>
                </a:solidFill>
              </a:endParaRPr>
            </a:p>
          </p:txBody>
        </p:sp>
        <p:sp>
          <p:nvSpPr>
            <p:cNvPr id="9" name="Rectangle 8"/>
            <p:cNvSpPr/>
            <p:nvPr/>
          </p:nvSpPr>
          <p:spPr>
            <a:xfrm>
              <a:off x="9791700" y="3141981"/>
              <a:ext cx="1380744" cy="128930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dirty="0" smtClean="0">
                  <a:solidFill>
                    <a:schemeClr val="tx1"/>
                  </a:solidFill>
                </a:rPr>
                <a:t>Standard de calificare/ programe de studii</a:t>
              </a:r>
              <a:endParaRPr lang="en-US" dirty="0">
                <a:solidFill>
                  <a:schemeClr val="tx1"/>
                </a:solidFill>
              </a:endParaRPr>
            </a:p>
          </p:txBody>
        </p:sp>
        <p:cxnSp>
          <p:nvCxnSpPr>
            <p:cNvPr id="11" name="Straight Arrow Connector 10"/>
            <p:cNvCxnSpPr>
              <a:stCxn id="6" idx="1"/>
              <a:endCxn id="5" idx="3"/>
            </p:cNvCxnSpPr>
            <p:nvPr/>
          </p:nvCxnSpPr>
          <p:spPr>
            <a:xfrm flipH="1" flipV="1">
              <a:off x="2438400" y="3787141"/>
              <a:ext cx="1182878" cy="456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8" idx="3"/>
            </p:cNvCxnSpPr>
            <p:nvPr/>
          </p:nvCxnSpPr>
          <p:spPr>
            <a:xfrm flipV="1">
              <a:off x="8750300" y="3787140"/>
              <a:ext cx="1041400" cy="40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5878703" y="3619500"/>
              <a:ext cx="914400" cy="64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222222"/>
                  </a:solidFill>
                  <a:latin typeface="arial" panose="020B0604020202020204" pitchFamily="34" charset="0"/>
                </a:rPr>
                <a:t>≃</a:t>
              </a:r>
              <a:endParaRPr lang="en-US" dirty="0">
                <a:solidFill>
                  <a:schemeClr val="tx1"/>
                </a:solidFill>
              </a:endParaRPr>
            </a:p>
          </p:txBody>
        </p:sp>
      </p:grpSp>
    </p:spTree>
    <p:extLst>
      <p:ext uri="{BB962C8B-B14F-4D97-AF65-F5344CB8AC3E}">
        <p14:creationId xmlns:p14="http://schemas.microsoft.com/office/powerpoint/2010/main" val="3769894799"/>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6644" y="566410"/>
            <a:ext cx="8930747" cy="685800"/>
          </a:xfrm>
        </p:spPr>
        <p:txBody>
          <a:bodyPr>
            <a:noAutofit/>
          </a:bodyPr>
          <a:lstStyle/>
          <a:p>
            <a:pPr algn="ctr"/>
            <a:r>
              <a:rPr lang="en-US" sz="2800" dirty="0" err="1" smtClean="0"/>
              <a:t>Modelul</a:t>
            </a:r>
            <a:r>
              <a:rPr lang="en-US" sz="2800" dirty="0" smtClean="0"/>
              <a:t> </a:t>
            </a:r>
            <a:r>
              <a:rPr lang="en-US" sz="2800" dirty="0" err="1" smtClean="0"/>
              <a:t>trunchiului</a:t>
            </a:r>
            <a:r>
              <a:rPr lang="en-US" sz="2800" dirty="0" smtClean="0"/>
              <a:t> </a:t>
            </a:r>
            <a:r>
              <a:rPr lang="en-US" sz="2800" dirty="0" err="1" smtClean="0"/>
              <a:t>comun</a:t>
            </a:r>
            <a:r>
              <a:rPr lang="en-US" sz="2800" dirty="0" smtClean="0"/>
              <a:t> –</a:t>
            </a:r>
            <a:r>
              <a:rPr lang="ro-RO" sz="2800" dirty="0" smtClean="0"/>
              <a:t> </a:t>
            </a:r>
            <a:r>
              <a:rPr lang="en-US" sz="2800" dirty="0" err="1" smtClean="0"/>
              <a:t>idei</a:t>
            </a:r>
            <a:r>
              <a:rPr lang="en-US" sz="2800" dirty="0" smtClean="0"/>
              <a:t> </a:t>
            </a:r>
            <a:r>
              <a:rPr lang="en-US" sz="2800" dirty="0" err="1" smtClean="0"/>
              <a:t>principale</a:t>
            </a:r>
            <a:r>
              <a:rPr lang="en-US" sz="2800" dirty="0" smtClean="0"/>
              <a:t> </a:t>
            </a:r>
            <a:endParaRPr lang="en-US" sz="2800" dirty="0"/>
          </a:p>
        </p:txBody>
      </p:sp>
      <p:sp>
        <p:nvSpPr>
          <p:cNvPr id="3" name="Text Placeholder 2"/>
          <p:cNvSpPr>
            <a:spLocks noGrp="1"/>
          </p:cNvSpPr>
          <p:nvPr>
            <p:ph type="body" idx="1"/>
          </p:nvPr>
        </p:nvSpPr>
        <p:spPr>
          <a:xfrm>
            <a:off x="737439" y="1939232"/>
            <a:ext cx="8930748" cy="3756227"/>
          </a:xfrm>
        </p:spPr>
        <p:txBody>
          <a:bodyPr>
            <a:noAutofit/>
          </a:bodyPr>
          <a:lstStyle/>
          <a:p>
            <a:pPr marL="285750" indent="-285750" algn="l">
              <a:buFont typeface="Wingdings" panose="05000000000000000000" pitchFamily="2" charset="2"/>
              <a:buChar char="v"/>
            </a:pPr>
            <a:r>
              <a:rPr lang="ro-RO" sz="1800" dirty="0" smtClean="0">
                <a:solidFill>
                  <a:schemeClr val="tx1">
                    <a:lumMod val="75000"/>
                    <a:lumOff val="25000"/>
                  </a:schemeClr>
                </a:solidFill>
              </a:rPr>
              <a:t>propunerea  </a:t>
            </a:r>
            <a:r>
              <a:rPr lang="ro-RO" sz="1800" dirty="0">
                <a:solidFill>
                  <a:schemeClr val="tx1">
                    <a:lumMod val="75000"/>
                    <a:lumOff val="25000"/>
                  </a:schemeClr>
                </a:solidFill>
              </a:rPr>
              <a:t>va conduce </a:t>
            </a:r>
            <a:r>
              <a:rPr lang="ro-RO" sz="1800" dirty="0" smtClean="0">
                <a:solidFill>
                  <a:schemeClr val="tx1">
                    <a:lumMod val="75000"/>
                    <a:lumOff val="25000"/>
                  </a:schemeClr>
                </a:solidFill>
              </a:rPr>
              <a:t>la </a:t>
            </a:r>
            <a:r>
              <a:rPr lang="ro-RO" sz="1800" dirty="0">
                <a:solidFill>
                  <a:schemeClr val="tx1">
                    <a:lumMod val="75000"/>
                    <a:lumOff val="25000"/>
                  </a:schemeClr>
                </a:solidFill>
              </a:rPr>
              <a:t>reducerea numărului de programe</a:t>
            </a:r>
            <a:r>
              <a:rPr lang="en-US" sz="1800" dirty="0">
                <a:solidFill>
                  <a:schemeClr val="tx1">
                    <a:lumMod val="75000"/>
                    <a:lumOff val="25000"/>
                  </a:schemeClr>
                </a:solidFill>
              </a:rPr>
              <a:t> de </a:t>
            </a:r>
            <a:r>
              <a:rPr lang="en-US" sz="1800" dirty="0" err="1">
                <a:solidFill>
                  <a:schemeClr val="tx1">
                    <a:lumMod val="75000"/>
                    <a:lumOff val="25000"/>
                  </a:schemeClr>
                </a:solidFill>
              </a:rPr>
              <a:t>studii</a:t>
            </a:r>
            <a:r>
              <a:rPr lang="ro-RO" sz="1800" dirty="0">
                <a:solidFill>
                  <a:schemeClr val="tx1">
                    <a:lumMod val="75000"/>
                    <a:lumOff val="25000"/>
                  </a:schemeClr>
                </a:solidFill>
              </a:rPr>
              <a:t> și </a:t>
            </a:r>
            <a:r>
              <a:rPr lang="ro-RO" sz="1800" dirty="0" smtClean="0">
                <a:solidFill>
                  <a:schemeClr val="tx1">
                    <a:lumMod val="75000"/>
                    <a:lumOff val="25000"/>
                  </a:schemeClr>
                </a:solidFill>
              </a:rPr>
              <a:t>consolidarea legături</a:t>
            </a:r>
            <a:r>
              <a:rPr lang="en-US" sz="1800" dirty="0" err="1" smtClean="0">
                <a:solidFill>
                  <a:schemeClr val="tx1">
                    <a:lumMod val="75000"/>
                    <a:lumOff val="25000"/>
                  </a:schemeClr>
                </a:solidFill>
              </a:rPr>
              <a:t>i</a:t>
            </a:r>
            <a:r>
              <a:rPr lang="ro-RO" sz="1800" dirty="0" smtClean="0">
                <a:solidFill>
                  <a:schemeClr val="tx1">
                    <a:lumMod val="75000"/>
                    <a:lumOff val="25000"/>
                  </a:schemeClr>
                </a:solidFill>
              </a:rPr>
              <a:t> </a:t>
            </a:r>
            <a:r>
              <a:rPr lang="ro-RO" sz="1800" dirty="0">
                <a:solidFill>
                  <a:schemeClr val="tx1">
                    <a:lumMod val="75000"/>
                    <a:lumOff val="25000"/>
                  </a:schemeClr>
                </a:solidFill>
              </a:rPr>
              <a:t>lor cu piața </a:t>
            </a:r>
            <a:r>
              <a:rPr lang="en-US" sz="1800" dirty="0" err="1" smtClean="0">
                <a:solidFill>
                  <a:schemeClr val="tx1">
                    <a:lumMod val="75000"/>
                    <a:lumOff val="25000"/>
                  </a:schemeClr>
                </a:solidFill>
              </a:rPr>
              <a:t>muncii</a:t>
            </a:r>
            <a:r>
              <a:rPr lang="ro-RO" sz="1800" dirty="0" smtClean="0">
                <a:solidFill>
                  <a:schemeClr val="tx1">
                    <a:lumMod val="75000"/>
                    <a:lumOff val="25000"/>
                  </a:schemeClr>
                </a:solidFill>
              </a:rPr>
              <a:t>;</a:t>
            </a:r>
            <a:endParaRPr lang="ro-RO" sz="1800" dirty="0">
              <a:solidFill>
                <a:schemeClr val="tx1">
                  <a:lumMod val="75000"/>
                  <a:lumOff val="25000"/>
                </a:schemeClr>
              </a:solidFill>
            </a:endParaRPr>
          </a:p>
          <a:p>
            <a:pPr marL="285750" indent="-285750" algn="l">
              <a:buFont typeface="Wingdings" panose="05000000000000000000" pitchFamily="2" charset="2"/>
              <a:buChar char="v"/>
            </a:pPr>
            <a:endParaRPr lang="ro-RO" sz="1800" dirty="0">
              <a:solidFill>
                <a:schemeClr val="tx1">
                  <a:lumMod val="75000"/>
                  <a:lumOff val="25000"/>
                </a:schemeClr>
              </a:solidFill>
            </a:endParaRPr>
          </a:p>
          <a:p>
            <a:pPr marL="285750" indent="-285750" algn="l">
              <a:buFont typeface="Wingdings" panose="05000000000000000000" pitchFamily="2" charset="2"/>
              <a:buChar char="v"/>
            </a:pPr>
            <a:r>
              <a:rPr lang="ro-RO" sz="1800" dirty="0">
                <a:solidFill>
                  <a:schemeClr val="tx1">
                    <a:lumMod val="75000"/>
                    <a:lumOff val="25000"/>
                  </a:schemeClr>
                </a:solidFill>
              </a:rPr>
              <a:t>orice program de studii </a:t>
            </a:r>
            <a:r>
              <a:rPr lang="en-US" sz="1800" dirty="0">
                <a:solidFill>
                  <a:schemeClr val="tx1">
                    <a:lumMod val="75000"/>
                    <a:lumOff val="25000"/>
                  </a:schemeClr>
                </a:solidFill>
              </a:rPr>
              <a:t>care </a:t>
            </a:r>
            <a:r>
              <a:rPr lang="en-US" sz="1800" dirty="0" err="1">
                <a:solidFill>
                  <a:schemeClr val="tx1">
                    <a:lumMod val="75000"/>
                    <a:lumOff val="25000"/>
                  </a:schemeClr>
                </a:solidFill>
              </a:rPr>
              <a:t>va</a:t>
            </a:r>
            <a:r>
              <a:rPr lang="en-US" sz="1800" dirty="0">
                <a:solidFill>
                  <a:schemeClr val="tx1">
                    <a:lumMod val="75000"/>
                    <a:lumOff val="25000"/>
                  </a:schemeClr>
                </a:solidFill>
              </a:rPr>
              <a:t> </a:t>
            </a:r>
            <a:r>
              <a:rPr lang="en-US" sz="1800" dirty="0" err="1">
                <a:solidFill>
                  <a:schemeClr val="tx1">
                    <a:lumMod val="75000"/>
                    <a:lumOff val="25000"/>
                  </a:schemeClr>
                </a:solidFill>
              </a:rPr>
              <a:t>califica</a:t>
            </a:r>
            <a:r>
              <a:rPr lang="en-US" sz="1800" dirty="0">
                <a:solidFill>
                  <a:schemeClr val="tx1">
                    <a:lumMod val="75000"/>
                    <a:lumOff val="25000"/>
                  </a:schemeClr>
                </a:solidFill>
              </a:rPr>
              <a:t> </a:t>
            </a:r>
            <a:r>
              <a:rPr lang="ro-RO" sz="1800" dirty="0" smtClean="0">
                <a:solidFill>
                  <a:schemeClr val="tx1">
                    <a:lumMod val="75000"/>
                    <a:lumOff val="25000"/>
                  </a:schemeClr>
                </a:solidFill>
              </a:rPr>
              <a:t>î</a:t>
            </a:r>
            <a:r>
              <a:rPr lang="en-US" sz="1800" dirty="0" err="1" smtClean="0">
                <a:solidFill>
                  <a:schemeClr val="tx1">
                    <a:lumMod val="75000"/>
                    <a:lumOff val="25000"/>
                  </a:schemeClr>
                </a:solidFill>
              </a:rPr>
              <a:t>ntr</a:t>
            </a:r>
            <a:r>
              <a:rPr lang="en-US" sz="1800" dirty="0" smtClean="0">
                <a:solidFill>
                  <a:schemeClr val="tx1">
                    <a:lumMod val="75000"/>
                    <a:lumOff val="25000"/>
                  </a:schemeClr>
                </a:solidFill>
              </a:rPr>
              <a:t>-</a:t>
            </a:r>
            <a:r>
              <a:rPr lang="ro-RO" sz="1800" dirty="0" smtClean="0">
                <a:solidFill>
                  <a:schemeClr val="tx1">
                    <a:lumMod val="75000"/>
                    <a:lumOff val="25000"/>
                  </a:schemeClr>
                </a:solidFill>
              </a:rPr>
              <a:t>o </a:t>
            </a:r>
            <a:r>
              <a:rPr lang="ro-RO" sz="1800" dirty="0">
                <a:solidFill>
                  <a:schemeClr val="tx1">
                    <a:lumMod val="75000"/>
                    <a:lumOff val="25000"/>
                  </a:schemeClr>
                </a:solidFill>
              </a:rPr>
              <a:t>ocupație trebuie să plece de la sarcinile și atribuțiile celui care o va practica, iar </a:t>
            </a:r>
            <a:r>
              <a:rPr lang="en-US" sz="1800" dirty="0" err="1">
                <a:solidFill>
                  <a:schemeClr val="tx1">
                    <a:lumMod val="75000"/>
                    <a:lumOff val="25000"/>
                  </a:schemeClr>
                </a:solidFill>
              </a:rPr>
              <a:t>trunchiul</a:t>
            </a:r>
            <a:r>
              <a:rPr lang="en-US" sz="1800" dirty="0">
                <a:solidFill>
                  <a:schemeClr val="tx1">
                    <a:lumMod val="75000"/>
                    <a:lumOff val="25000"/>
                  </a:schemeClr>
                </a:solidFill>
              </a:rPr>
              <a:t> </a:t>
            </a:r>
            <a:r>
              <a:rPr lang="en-US" sz="1800" dirty="0" err="1">
                <a:solidFill>
                  <a:schemeClr val="tx1">
                    <a:lumMod val="75000"/>
                    <a:lumOff val="25000"/>
                  </a:schemeClr>
                </a:solidFill>
              </a:rPr>
              <a:t>comun</a:t>
            </a:r>
            <a:r>
              <a:rPr lang="en-US" sz="1800" dirty="0">
                <a:solidFill>
                  <a:schemeClr val="tx1">
                    <a:lumMod val="75000"/>
                    <a:lumOff val="25000"/>
                  </a:schemeClr>
                </a:solidFill>
              </a:rPr>
              <a:t> </a:t>
            </a:r>
            <a:r>
              <a:rPr lang="en-US" sz="1800" dirty="0" err="1">
                <a:solidFill>
                  <a:schemeClr val="tx1">
                    <a:lumMod val="75000"/>
                    <a:lumOff val="25000"/>
                  </a:schemeClr>
                </a:solidFill>
              </a:rPr>
              <a:t>va</a:t>
            </a:r>
            <a:r>
              <a:rPr lang="en-US" sz="1800" dirty="0">
                <a:solidFill>
                  <a:schemeClr val="tx1">
                    <a:lumMod val="75000"/>
                    <a:lumOff val="25000"/>
                  </a:schemeClr>
                </a:solidFill>
              </a:rPr>
              <a:t> </a:t>
            </a:r>
            <a:r>
              <a:rPr lang="en-US" sz="1800" dirty="0" err="1">
                <a:solidFill>
                  <a:schemeClr val="tx1">
                    <a:lumMod val="75000"/>
                    <a:lumOff val="25000"/>
                  </a:schemeClr>
                </a:solidFill>
              </a:rPr>
              <a:t>asigura</a:t>
            </a:r>
            <a:r>
              <a:rPr lang="en-US" sz="1800" dirty="0">
                <a:solidFill>
                  <a:schemeClr val="tx1">
                    <a:lumMod val="75000"/>
                    <a:lumOff val="25000"/>
                  </a:schemeClr>
                </a:solidFill>
              </a:rPr>
              <a:t> </a:t>
            </a:r>
            <a:r>
              <a:rPr lang="en-US" sz="1800" dirty="0" err="1" smtClean="0">
                <a:solidFill>
                  <a:schemeClr val="tx1">
                    <a:lumMod val="75000"/>
                    <a:lumOff val="25000"/>
                  </a:schemeClr>
                </a:solidFill>
              </a:rPr>
              <a:t>coresponden</a:t>
            </a:r>
            <a:r>
              <a:rPr lang="ro-RO" sz="1800" dirty="0" smtClean="0">
                <a:solidFill>
                  <a:schemeClr val="tx1">
                    <a:lumMod val="75000"/>
                    <a:lumOff val="25000"/>
                  </a:schemeClr>
                </a:solidFill>
              </a:rPr>
              <a:t>ț</a:t>
            </a:r>
            <a:r>
              <a:rPr lang="en-US" sz="1800" dirty="0" smtClean="0">
                <a:solidFill>
                  <a:schemeClr val="tx1">
                    <a:lumMod val="75000"/>
                    <a:lumOff val="25000"/>
                  </a:schemeClr>
                </a:solidFill>
              </a:rPr>
              <a:t>a </a:t>
            </a:r>
            <a:r>
              <a:rPr lang="en-US" sz="1800" dirty="0" err="1" smtClean="0">
                <a:solidFill>
                  <a:schemeClr val="tx1">
                    <a:lumMod val="75000"/>
                    <a:lumOff val="25000"/>
                  </a:schemeClr>
                </a:solidFill>
              </a:rPr>
              <a:t>interna</a:t>
            </a:r>
            <a:r>
              <a:rPr lang="ro-RO" sz="1800" dirty="0" smtClean="0">
                <a:solidFill>
                  <a:schemeClr val="tx1">
                    <a:lumMod val="75000"/>
                    <a:lumOff val="25000"/>
                  </a:schemeClr>
                </a:solidFill>
              </a:rPr>
              <a:t>ț</a:t>
            </a:r>
            <a:r>
              <a:rPr lang="en-US" sz="1800" dirty="0" err="1" smtClean="0">
                <a:solidFill>
                  <a:schemeClr val="tx1">
                    <a:lumMod val="75000"/>
                    <a:lumOff val="25000"/>
                  </a:schemeClr>
                </a:solidFill>
              </a:rPr>
              <a:t>ional</a:t>
            </a:r>
            <a:r>
              <a:rPr lang="ro-RO" sz="1800" dirty="0" smtClean="0">
                <a:solidFill>
                  <a:schemeClr val="tx1">
                    <a:lumMod val="75000"/>
                    <a:lumOff val="25000"/>
                  </a:schemeClr>
                </a:solidFill>
              </a:rPr>
              <a:t>ă</a:t>
            </a:r>
            <a:r>
              <a:rPr lang="en-US" sz="1800" dirty="0" smtClean="0">
                <a:solidFill>
                  <a:schemeClr val="tx1">
                    <a:lumMod val="75000"/>
                    <a:lumOff val="25000"/>
                  </a:schemeClr>
                </a:solidFill>
              </a:rPr>
              <a:t> </a:t>
            </a:r>
            <a:r>
              <a:rPr lang="en-US" sz="1800" dirty="0">
                <a:solidFill>
                  <a:schemeClr val="tx1">
                    <a:lumMod val="75000"/>
                    <a:lumOff val="25000"/>
                  </a:schemeClr>
                </a:solidFill>
              </a:rPr>
              <a:t>cu </a:t>
            </a:r>
            <a:r>
              <a:rPr lang="en-US" sz="1800" dirty="0" err="1">
                <a:solidFill>
                  <a:schemeClr val="tx1">
                    <a:lumMod val="75000"/>
                    <a:lumOff val="25000"/>
                  </a:schemeClr>
                </a:solidFill>
              </a:rPr>
              <a:t>cele</a:t>
            </a:r>
            <a:r>
              <a:rPr lang="en-US" sz="1800" dirty="0">
                <a:solidFill>
                  <a:schemeClr val="tx1">
                    <a:lumMod val="75000"/>
                    <a:lumOff val="25000"/>
                  </a:schemeClr>
                </a:solidFill>
              </a:rPr>
              <a:t> din </a:t>
            </a:r>
            <a:r>
              <a:rPr lang="ro-RO" sz="1800" dirty="0" smtClean="0">
                <a:solidFill>
                  <a:schemeClr val="tx1">
                    <a:lumMod val="75000"/>
                    <a:lumOff val="25000"/>
                  </a:schemeClr>
                </a:solidFill>
              </a:rPr>
              <a:t>ISCO </a:t>
            </a:r>
            <a:r>
              <a:rPr lang="ro-RO" sz="1800" dirty="0">
                <a:solidFill>
                  <a:schemeClr val="tx1">
                    <a:lumMod val="75000"/>
                    <a:lumOff val="25000"/>
                  </a:schemeClr>
                </a:solidFill>
              </a:rPr>
              <a:t>și </a:t>
            </a:r>
            <a:r>
              <a:rPr lang="en-US" sz="1800" dirty="0" err="1" smtClean="0">
                <a:solidFill>
                  <a:schemeClr val="tx1">
                    <a:lumMod val="75000"/>
                    <a:lumOff val="25000"/>
                  </a:schemeClr>
                </a:solidFill>
              </a:rPr>
              <a:t>na</a:t>
            </a:r>
            <a:r>
              <a:rPr lang="ro-RO" sz="1800" dirty="0" smtClean="0">
                <a:solidFill>
                  <a:schemeClr val="tx1">
                    <a:lumMod val="75000"/>
                    <a:lumOff val="25000"/>
                  </a:schemeClr>
                </a:solidFill>
              </a:rPr>
              <a:t>ț</a:t>
            </a:r>
            <a:r>
              <a:rPr lang="en-US" sz="1800" dirty="0" err="1" smtClean="0">
                <a:solidFill>
                  <a:schemeClr val="tx1">
                    <a:lumMod val="75000"/>
                    <a:lumOff val="25000"/>
                  </a:schemeClr>
                </a:solidFill>
              </a:rPr>
              <a:t>ional</a:t>
            </a:r>
            <a:r>
              <a:rPr lang="ro-RO" sz="1800" dirty="0" smtClean="0">
                <a:solidFill>
                  <a:schemeClr val="tx1">
                    <a:lumMod val="75000"/>
                    <a:lumOff val="25000"/>
                  </a:schemeClr>
                </a:solidFill>
              </a:rPr>
              <a:t>ă</a:t>
            </a:r>
            <a:r>
              <a:rPr lang="en-US" sz="1800" dirty="0" smtClean="0">
                <a:solidFill>
                  <a:schemeClr val="tx1">
                    <a:lumMod val="75000"/>
                    <a:lumOff val="25000"/>
                  </a:schemeClr>
                </a:solidFill>
              </a:rPr>
              <a:t> </a:t>
            </a:r>
            <a:r>
              <a:rPr lang="en-US" sz="1800" dirty="0">
                <a:solidFill>
                  <a:schemeClr val="tx1">
                    <a:lumMod val="75000"/>
                    <a:lumOff val="25000"/>
                  </a:schemeClr>
                </a:solidFill>
              </a:rPr>
              <a:t>cu </a:t>
            </a:r>
            <a:r>
              <a:rPr lang="ro-RO" sz="1800" dirty="0" smtClean="0">
                <a:solidFill>
                  <a:schemeClr val="tx1">
                    <a:lumMod val="75000"/>
                    <a:lumOff val="25000"/>
                  </a:schemeClr>
                </a:solidFill>
              </a:rPr>
              <a:t>COR;</a:t>
            </a:r>
            <a:endParaRPr lang="ro-RO" sz="1800" dirty="0">
              <a:solidFill>
                <a:schemeClr val="tx1">
                  <a:lumMod val="75000"/>
                  <a:lumOff val="25000"/>
                </a:schemeClr>
              </a:solidFill>
            </a:endParaRPr>
          </a:p>
          <a:p>
            <a:pPr marL="285750" indent="-285750" algn="l">
              <a:buFont typeface="Wingdings" panose="05000000000000000000" pitchFamily="2" charset="2"/>
              <a:buChar char="v"/>
            </a:pPr>
            <a:endParaRPr lang="ro-RO" sz="1800" dirty="0">
              <a:solidFill>
                <a:schemeClr val="tx1">
                  <a:lumMod val="75000"/>
                  <a:lumOff val="25000"/>
                </a:schemeClr>
              </a:solidFill>
            </a:endParaRPr>
          </a:p>
          <a:p>
            <a:pPr marL="285750" indent="-285750" algn="l">
              <a:buFont typeface="Wingdings" panose="05000000000000000000" pitchFamily="2" charset="2"/>
              <a:buChar char="v"/>
            </a:pPr>
            <a:r>
              <a:rPr lang="ro-RO" sz="1800" dirty="0" smtClean="0">
                <a:solidFill>
                  <a:schemeClr val="tx1">
                    <a:lumMod val="75000"/>
                    <a:lumOff val="25000"/>
                  </a:schemeClr>
                </a:solidFill>
              </a:rPr>
              <a:t>această </a:t>
            </a:r>
            <a:r>
              <a:rPr lang="ro-RO" sz="1800" dirty="0">
                <a:solidFill>
                  <a:schemeClr val="tx1">
                    <a:lumMod val="75000"/>
                    <a:lumOff val="25000"/>
                  </a:schemeClr>
                </a:solidFill>
              </a:rPr>
              <a:t>bază de competențe comune tuturor ocupațiilor dintr-o grupă de bază trebuie să se reîntâlnească în educație sub forma unui program cadru, la toate specializările care conduc la ocupații din respectiva grupă de </a:t>
            </a:r>
            <a:r>
              <a:rPr lang="ro-RO" sz="1800" dirty="0" smtClean="0">
                <a:solidFill>
                  <a:schemeClr val="tx1">
                    <a:lumMod val="75000"/>
                    <a:lumOff val="25000"/>
                  </a:schemeClr>
                </a:solidFill>
              </a:rPr>
              <a:t>bază.</a:t>
            </a:r>
            <a:r>
              <a:rPr lang="ro-RO" sz="1800" dirty="0">
                <a:solidFill>
                  <a:schemeClr val="tx1">
                    <a:lumMod val="75000"/>
                    <a:lumOff val="25000"/>
                  </a:schemeClr>
                </a:solidFill>
              </a:rPr>
              <a:t/>
            </a:r>
            <a:br>
              <a:rPr lang="ro-RO" sz="1800" dirty="0">
                <a:solidFill>
                  <a:schemeClr val="tx1">
                    <a:lumMod val="75000"/>
                    <a:lumOff val="25000"/>
                  </a:schemeClr>
                </a:solidFill>
              </a:rPr>
            </a:br>
            <a:r>
              <a:rPr lang="ro-RO" sz="1800" dirty="0">
                <a:solidFill>
                  <a:schemeClr val="tx1">
                    <a:lumMod val="75000"/>
                    <a:lumOff val="25000"/>
                  </a:schemeClr>
                </a:solidFill>
              </a:rPr>
              <a:t/>
            </a:r>
            <a:br>
              <a:rPr lang="ro-RO" sz="1800" dirty="0">
                <a:solidFill>
                  <a:schemeClr val="tx1">
                    <a:lumMod val="75000"/>
                    <a:lumOff val="25000"/>
                  </a:schemeClr>
                </a:solidFill>
              </a:rPr>
            </a:br>
            <a:endParaRPr lang="en-US" sz="1800" dirty="0">
              <a:solidFill>
                <a:schemeClr val="tx1">
                  <a:lumMod val="75000"/>
                  <a:lumOff val="25000"/>
                </a:schemeClr>
              </a:solidFill>
            </a:endParaRPr>
          </a:p>
        </p:txBody>
      </p:sp>
    </p:spTree>
    <p:extLst>
      <p:ext uri="{BB962C8B-B14F-4D97-AF65-F5344CB8AC3E}">
        <p14:creationId xmlns:p14="http://schemas.microsoft.com/office/powerpoint/2010/main" val="228780184"/>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4050" y="545400"/>
            <a:ext cx="6662252" cy="853342"/>
          </a:xfrm>
        </p:spPr>
        <p:txBody>
          <a:bodyPr>
            <a:normAutofit fontScale="90000"/>
          </a:bodyPr>
          <a:lstStyle/>
          <a:p>
            <a:r>
              <a:rPr lang="ro-RO" sz="3200" dirty="0"/>
              <a:t>Model trunchi comun </a:t>
            </a:r>
            <a:r>
              <a:rPr lang="ro-RO" sz="3200" dirty="0" smtClean="0"/>
              <a:t>domeniu ingineri</a:t>
            </a:r>
            <a:endParaRPr lang="en-US" sz="3200" dirty="0"/>
          </a:p>
        </p:txBody>
      </p:sp>
      <p:sp>
        <p:nvSpPr>
          <p:cNvPr id="4" name="Slide Number Placeholder 3"/>
          <p:cNvSpPr>
            <a:spLocks noGrp="1"/>
          </p:cNvSpPr>
          <p:nvPr>
            <p:ph type="sldNum" sz="quarter" idx="12"/>
          </p:nvPr>
        </p:nvSpPr>
        <p:spPr/>
        <p:txBody>
          <a:bodyPr/>
          <a:lstStyle/>
          <a:p>
            <a:fld id="{C69E05A2-079F-4246-8356-D956496D44E4}" type="slidenum">
              <a:rPr lang="en-US" smtClean="0"/>
              <a:t>124</a:t>
            </a:fld>
            <a:endParaRPr lang="en-US"/>
          </a:p>
        </p:txBody>
      </p:sp>
      <p:pic>
        <p:nvPicPr>
          <p:cNvPr id="5" name="Content Placeholder 4"/>
          <p:cNvPicPr>
            <a:picLocks noGrp="1"/>
          </p:cNvPicPr>
          <p:nvPr>
            <p:ph idx="1"/>
          </p:nvPr>
        </p:nvPicPr>
        <p:blipFill>
          <a:blip r:embed="rId2"/>
          <a:stretch>
            <a:fillRect/>
          </a:stretch>
        </p:blipFill>
        <p:spPr>
          <a:xfrm>
            <a:off x="281654" y="1600022"/>
            <a:ext cx="8992348" cy="4102037"/>
          </a:xfrm>
          <a:prstGeom prst="rect">
            <a:avLst/>
          </a:prstGeom>
        </p:spPr>
      </p:pic>
    </p:spTree>
    <p:extLst>
      <p:ext uri="{BB962C8B-B14F-4D97-AF65-F5344CB8AC3E}">
        <p14:creationId xmlns:p14="http://schemas.microsoft.com/office/powerpoint/2010/main" val="3376838685"/>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o-RO" sz="3200" dirty="0"/>
              <a:t>Model trunchi comun </a:t>
            </a:r>
            <a:r>
              <a:rPr lang="ro-RO" sz="3200" dirty="0" smtClean="0"/>
              <a:t>domeniu ingineri (cont.)</a:t>
            </a:r>
            <a:endParaRPr lang="en-US" sz="3200" dirty="0"/>
          </a:p>
        </p:txBody>
      </p:sp>
      <p:sp>
        <p:nvSpPr>
          <p:cNvPr id="3" name="Content Placeholder 2"/>
          <p:cNvSpPr>
            <a:spLocks noGrp="1"/>
          </p:cNvSpPr>
          <p:nvPr>
            <p:ph idx="1"/>
          </p:nvPr>
        </p:nvSpPr>
        <p:spPr/>
        <p:txBody>
          <a:bodyPr>
            <a:normAutofit fontScale="55000" lnSpcReduction="20000"/>
          </a:bodyPr>
          <a:lstStyle/>
          <a:p>
            <a:pPr marL="0" indent="0">
              <a:buNone/>
            </a:pPr>
            <a:r>
              <a:rPr lang="ro-RO" dirty="0"/>
              <a:t>PC – PROGRAM CADRU – competențe internaționale din ESCO și Rezultate ale Învățării similare </a:t>
            </a:r>
            <a:endParaRPr lang="en-US" dirty="0"/>
          </a:p>
          <a:p>
            <a:pPr marL="0" indent="0">
              <a:buNone/>
            </a:pPr>
            <a:r>
              <a:rPr lang="ro-RO" dirty="0"/>
              <a:t>PSO – PROGRAM SPECIFIC PE OCUPAȚII - competențe stabilite cu angajatori naționali (10-20%) și regionali (10-20%)-</a:t>
            </a:r>
            <a:endParaRPr lang="en-US" dirty="0"/>
          </a:p>
          <a:p>
            <a:pPr marL="0" indent="0">
              <a:buNone/>
            </a:pPr>
            <a:r>
              <a:rPr lang="ro-RO" dirty="0"/>
              <a:t>Se va pune accentul pe:</a:t>
            </a:r>
            <a:endParaRPr lang="en-US" dirty="0"/>
          </a:p>
          <a:p>
            <a:pPr marL="0" indent="0">
              <a:buNone/>
            </a:pPr>
            <a:r>
              <a:rPr lang="ro-RO" dirty="0"/>
              <a:t>Cursuri postuniversitare: - perfecționare în specialitate </a:t>
            </a:r>
            <a:endParaRPr lang="en-US" dirty="0"/>
          </a:p>
          <a:p>
            <a:pPr marL="0" indent="0">
              <a:buNone/>
            </a:pPr>
            <a:r>
              <a:rPr lang="ro-RO" dirty="0"/>
              <a:t>                                          - specializare în cadrul domeniului pentru alte ocupații </a:t>
            </a:r>
            <a:endParaRPr lang="en-US" dirty="0"/>
          </a:p>
          <a:p>
            <a:pPr marL="0" indent="0">
              <a:buNone/>
            </a:pPr>
            <a:r>
              <a:rPr lang="ro-RO" dirty="0"/>
              <a:t>                                          - de calificare în alte domenii </a:t>
            </a:r>
            <a:endParaRPr lang="en-US" dirty="0"/>
          </a:p>
          <a:p>
            <a:pPr marL="0" indent="0">
              <a:buNone/>
            </a:pPr>
            <a:r>
              <a:rPr lang="ro-RO" dirty="0"/>
              <a:t>                                          - de inițiere în alte științe, de ex. ingineri în informatică </a:t>
            </a:r>
            <a:endParaRPr lang="en-US" dirty="0"/>
          </a:p>
          <a:p>
            <a:pPr marL="0" indent="0">
              <a:buNone/>
            </a:pPr>
            <a:r>
              <a:rPr lang="ro-RO" dirty="0"/>
              <a:t>Masterul  :                         - de cercetare în domeniul ales </a:t>
            </a:r>
            <a:endParaRPr lang="en-US" dirty="0"/>
          </a:p>
          <a:p>
            <a:pPr marL="0" indent="0">
              <a:buNone/>
            </a:pPr>
            <a:r>
              <a:rPr lang="ro-RO" dirty="0"/>
              <a:t>                                          - profesional: dobândirea de calificări în mai multe ocupații din același domeniu: 2–4 ocupații </a:t>
            </a:r>
            <a:endParaRPr lang="en-US" dirty="0"/>
          </a:p>
          <a:p>
            <a:pPr marL="1655763" indent="-1655763">
              <a:buNone/>
            </a:pPr>
            <a:r>
              <a:rPr lang="ro-RO" dirty="0"/>
              <a:t>                                          - transversale /multidisciplinare (management/marketing/politică/administrație/afaceri ): pentru ocupare de posturi de conducere / marketing/ adm. din grupa majoră 1 </a:t>
            </a:r>
            <a:endParaRPr lang="en-US" dirty="0"/>
          </a:p>
          <a:p>
            <a:pPr marL="0" indent="0">
              <a:buNone/>
            </a:pPr>
            <a:r>
              <a:rPr lang="ro-RO" dirty="0"/>
              <a:t> </a:t>
            </a:r>
            <a:endParaRPr lang="en-US" dirty="0"/>
          </a:p>
          <a:p>
            <a:pPr marL="0" indent="0">
              <a:buNone/>
            </a:pPr>
            <a:r>
              <a:rPr lang="ro-RO" dirty="0"/>
              <a:t>Creditul = 25 de ore de clasă și individuale (</a:t>
            </a:r>
            <a:r>
              <a:rPr lang="ro-RO" dirty="0" smtClean="0"/>
              <a:t>recomandare </a:t>
            </a:r>
            <a:r>
              <a:rPr lang="ro-RO" dirty="0"/>
              <a:t>europeană)</a:t>
            </a:r>
            <a:endParaRPr lang="en-US" dirty="0"/>
          </a:p>
          <a:p>
            <a:pPr marL="0" indent="0">
              <a:buNone/>
            </a:pPr>
            <a:r>
              <a:rPr lang="ro-RO" dirty="0"/>
              <a:t>O </a:t>
            </a:r>
            <a:r>
              <a:rPr lang="ro-RO" dirty="0" smtClean="0"/>
              <a:t>disciplină </a:t>
            </a:r>
            <a:r>
              <a:rPr lang="ro-RO" dirty="0"/>
              <a:t>= 5 credite sau 56/70 de ore pe trimestru curs și aplicații</a:t>
            </a:r>
            <a:endParaRPr lang="en-US" dirty="0"/>
          </a:p>
          <a:p>
            <a:pPr marL="0" indent="0">
              <a:buNone/>
            </a:pPr>
            <a:r>
              <a:rPr lang="ro-RO" dirty="0"/>
              <a:t>Practica = 4 luni la 5 ani </a:t>
            </a:r>
            <a:endParaRPr lang="en-US" dirty="0"/>
          </a:p>
          <a:p>
            <a:pPr marL="0" indent="0">
              <a:buNone/>
            </a:pPr>
            <a:r>
              <a:rPr lang="ro-RO" b="1" dirty="0"/>
              <a:t>Titlul: inginer</a:t>
            </a:r>
            <a:r>
              <a:rPr lang="ro-RO" dirty="0"/>
              <a:t> – grupa de bază din COR și specializarea conform ocupației </a:t>
            </a: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C69E05A2-079F-4246-8356-D956496D44E4}" type="slidenum">
              <a:rPr lang="en-US" smtClean="0"/>
              <a:t>125</a:t>
            </a:fld>
            <a:endParaRPr lang="en-US"/>
          </a:p>
        </p:txBody>
      </p:sp>
    </p:spTree>
    <p:extLst>
      <p:ext uri="{BB962C8B-B14F-4D97-AF65-F5344CB8AC3E}">
        <p14:creationId xmlns:p14="http://schemas.microsoft.com/office/powerpoint/2010/main" val="3389790858"/>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718868"/>
          </a:xfrm>
        </p:spPr>
        <p:txBody>
          <a:bodyPr>
            <a:normAutofit/>
          </a:bodyPr>
          <a:lstStyle/>
          <a:p>
            <a:r>
              <a:rPr lang="ro-RO" sz="3200" dirty="0"/>
              <a:t>Model trunchi comun domeniu drept </a:t>
            </a:r>
            <a:endParaRPr lang="en-US" sz="3200" dirty="0"/>
          </a:p>
        </p:txBody>
      </p:sp>
      <p:sp>
        <p:nvSpPr>
          <p:cNvPr id="4" name="Slide Number Placeholder 3"/>
          <p:cNvSpPr>
            <a:spLocks noGrp="1"/>
          </p:cNvSpPr>
          <p:nvPr>
            <p:ph type="sldNum" sz="quarter" idx="12"/>
          </p:nvPr>
        </p:nvSpPr>
        <p:spPr/>
        <p:txBody>
          <a:bodyPr/>
          <a:lstStyle/>
          <a:p>
            <a:fld id="{C69E05A2-079F-4246-8356-D956496D44E4}" type="slidenum">
              <a:rPr lang="en-US" smtClean="0"/>
              <a:t>126</a:t>
            </a:fld>
            <a:endParaRPr lang="en-US"/>
          </a:p>
        </p:txBody>
      </p:sp>
      <p:pic>
        <p:nvPicPr>
          <p:cNvPr id="5" name="Picture 4"/>
          <p:cNvPicPr/>
          <p:nvPr/>
        </p:nvPicPr>
        <p:blipFill>
          <a:blip r:embed="rId2"/>
          <a:stretch>
            <a:fillRect/>
          </a:stretch>
        </p:blipFill>
        <p:spPr>
          <a:xfrm>
            <a:off x="264022" y="1539036"/>
            <a:ext cx="9268167" cy="3921485"/>
          </a:xfrm>
          <a:prstGeom prst="rect">
            <a:avLst/>
          </a:prstGeom>
        </p:spPr>
      </p:pic>
    </p:spTree>
    <p:extLst>
      <p:ext uri="{BB962C8B-B14F-4D97-AF65-F5344CB8AC3E}">
        <p14:creationId xmlns:p14="http://schemas.microsoft.com/office/powerpoint/2010/main" val="786114971"/>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3" y="609600"/>
            <a:ext cx="9105021" cy="1320800"/>
          </a:xfrm>
        </p:spPr>
        <p:txBody>
          <a:bodyPr>
            <a:normAutofit/>
          </a:bodyPr>
          <a:lstStyle/>
          <a:p>
            <a:r>
              <a:rPr lang="ro-RO" sz="3200" dirty="0"/>
              <a:t>Model trunchi comun domeniu </a:t>
            </a:r>
            <a:r>
              <a:rPr lang="ro-RO" sz="3200" dirty="0" smtClean="0"/>
              <a:t>drept (cont.)</a:t>
            </a:r>
            <a:endParaRPr lang="en-US" sz="3200" dirty="0"/>
          </a:p>
        </p:txBody>
      </p:sp>
      <p:sp>
        <p:nvSpPr>
          <p:cNvPr id="3" name="Content Placeholder 2"/>
          <p:cNvSpPr>
            <a:spLocks noGrp="1"/>
          </p:cNvSpPr>
          <p:nvPr>
            <p:ph idx="1"/>
          </p:nvPr>
        </p:nvSpPr>
        <p:spPr/>
        <p:txBody>
          <a:bodyPr>
            <a:normAutofit fontScale="70000" lnSpcReduction="20000"/>
          </a:bodyPr>
          <a:lstStyle/>
          <a:p>
            <a:pPr marL="0" indent="0">
              <a:buNone/>
            </a:pPr>
            <a:r>
              <a:rPr lang="ro-RO" dirty="0"/>
              <a:t>PC – PROGRAM CADRU – competențe internaționale din ESCO și Rezultate ale Învățării similare </a:t>
            </a:r>
            <a:endParaRPr lang="en-US" dirty="0"/>
          </a:p>
          <a:p>
            <a:pPr marL="0" indent="0">
              <a:buNone/>
            </a:pPr>
            <a:r>
              <a:rPr lang="ro-RO" dirty="0"/>
              <a:t>PSO – PROGRAM SPECIFIC PE OCUPAȚII – competențe stabilite cu angajatori naționali (10%) și regionali (20%)-</a:t>
            </a:r>
            <a:endParaRPr lang="en-US" dirty="0"/>
          </a:p>
          <a:p>
            <a:pPr marL="0" indent="0">
              <a:buNone/>
            </a:pPr>
            <a:r>
              <a:rPr lang="ro-RO" dirty="0"/>
              <a:t>Se va pune accentul pe:</a:t>
            </a:r>
            <a:endParaRPr lang="en-US" dirty="0"/>
          </a:p>
          <a:p>
            <a:pPr marL="0" indent="0">
              <a:buNone/>
            </a:pPr>
            <a:r>
              <a:rPr lang="ro-RO" dirty="0"/>
              <a:t>Cursuri postuniversitare:  - perfecționare în specialitate </a:t>
            </a:r>
            <a:endParaRPr lang="en-US" dirty="0"/>
          </a:p>
          <a:p>
            <a:pPr marL="0" indent="0">
              <a:buNone/>
            </a:pPr>
            <a:r>
              <a:rPr lang="ro-RO" dirty="0"/>
              <a:t>                                          - specializare în cadrul domeniului  pentru alte ocupații </a:t>
            </a:r>
            <a:endParaRPr lang="en-US" dirty="0"/>
          </a:p>
          <a:p>
            <a:pPr marL="0" indent="0">
              <a:buNone/>
            </a:pPr>
            <a:r>
              <a:rPr lang="ro-RO" dirty="0"/>
              <a:t>                                          - de calificare în alte domenii </a:t>
            </a:r>
            <a:endParaRPr lang="en-US" dirty="0"/>
          </a:p>
          <a:p>
            <a:pPr marL="0" indent="0">
              <a:buNone/>
            </a:pPr>
            <a:r>
              <a:rPr lang="ro-RO" dirty="0"/>
              <a:t>                                          - de inițiere în alte științe </a:t>
            </a:r>
            <a:endParaRPr lang="en-US" dirty="0"/>
          </a:p>
          <a:p>
            <a:pPr marL="0" indent="0">
              <a:buNone/>
            </a:pPr>
            <a:r>
              <a:rPr lang="ro-RO" dirty="0"/>
              <a:t>Masterul:                           - de cercetare în domeniul ales </a:t>
            </a:r>
            <a:endParaRPr lang="en-US" dirty="0"/>
          </a:p>
          <a:p>
            <a:pPr marL="0" indent="0">
              <a:buNone/>
            </a:pPr>
            <a:r>
              <a:rPr lang="ro-RO" dirty="0"/>
              <a:t>                                          - profesional: dobândirea de calificări în mai multe ocupații din același domeniu: 2 – 4 ocupații </a:t>
            </a:r>
            <a:endParaRPr lang="en-US" dirty="0"/>
          </a:p>
          <a:p>
            <a:pPr marL="2001838" indent="-2001838">
              <a:buNone/>
            </a:pPr>
            <a:r>
              <a:rPr lang="ro-RO" dirty="0"/>
              <a:t>                                          - transversale /multidisciplinare (management/marketing/politică/administrație/afaceri): pentru ocupare de posturi de conducere /marketing/adm. din grupa majoră 1 </a:t>
            </a:r>
            <a:endParaRPr lang="en-US" dirty="0"/>
          </a:p>
          <a:p>
            <a:pPr marL="0" indent="0">
              <a:buNone/>
            </a:pPr>
            <a:r>
              <a:rPr lang="ro-RO" dirty="0"/>
              <a:t>Creditul = 25 de ore de clasă și individuale (recomandare europeană)</a:t>
            </a:r>
            <a:endParaRPr lang="en-US" dirty="0"/>
          </a:p>
          <a:p>
            <a:pPr marL="0" indent="0">
              <a:buNone/>
            </a:pPr>
            <a:r>
              <a:rPr lang="ro-RO" dirty="0"/>
              <a:t>O </a:t>
            </a:r>
            <a:r>
              <a:rPr lang="ro-RO" dirty="0" smtClean="0"/>
              <a:t>disciplina </a:t>
            </a:r>
            <a:r>
              <a:rPr lang="ro-RO" dirty="0"/>
              <a:t>= 5 credite </a:t>
            </a:r>
            <a:endParaRPr lang="en-US" dirty="0"/>
          </a:p>
          <a:p>
            <a:endParaRPr lang="en-US" dirty="0"/>
          </a:p>
        </p:txBody>
      </p:sp>
      <p:sp>
        <p:nvSpPr>
          <p:cNvPr id="4" name="Slide Number Placeholder 3"/>
          <p:cNvSpPr>
            <a:spLocks noGrp="1"/>
          </p:cNvSpPr>
          <p:nvPr>
            <p:ph type="sldNum" sz="quarter" idx="12"/>
          </p:nvPr>
        </p:nvSpPr>
        <p:spPr/>
        <p:txBody>
          <a:bodyPr/>
          <a:lstStyle/>
          <a:p>
            <a:fld id="{C69E05A2-079F-4246-8356-D956496D44E4}" type="slidenum">
              <a:rPr lang="en-US" smtClean="0"/>
              <a:t>127</a:t>
            </a:fld>
            <a:endParaRPr lang="en-US"/>
          </a:p>
        </p:txBody>
      </p:sp>
    </p:spTree>
    <p:extLst>
      <p:ext uri="{BB962C8B-B14F-4D97-AF65-F5344CB8AC3E}">
        <p14:creationId xmlns:p14="http://schemas.microsoft.com/office/powerpoint/2010/main" val="2759460639"/>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3817" y="477863"/>
            <a:ext cx="8596668" cy="710242"/>
          </a:xfrm>
        </p:spPr>
        <p:txBody>
          <a:bodyPr>
            <a:normAutofit/>
          </a:bodyPr>
          <a:lstStyle/>
          <a:p>
            <a:r>
              <a:rPr lang="ro-RO" sz="3200" dirty="0"/>
              <a:t>Model trunchi comun domeniu administrație</a:t>
            </a:r>
            <a:endParaRPr lang="en-US" sz="3200" dirty="0"/>
          </a:p>
        </p:txBody>
      </p:sp>
      <p:sp>
        <p:nvSpPr>
          <p:cNvPr id="4" name="Slide Number Placeholder 3"/>
          <p:cNvSpPr>
            <a:spLocks noGrp="1"/>
          </p:cNvSpPr>
          <p:nvPr>
            <p:ph type="sldNum" sz="quarter" idx="12"/>
          </p:nvPr>
        </p:nvSpPr>
        <p:spPr/>
        <p:txBody>
          <a:bodyPr/>
          <a:lstStyle/>
          <a:p>
            <a:fld id="{C69E05A2-079F-4246-8356-D956496D44E4}" type="slidenum">
              <a:rPr lang="en-US" smtClean="0"/>
              <a:t>128</a:t>
            </a:fld>
            <a:endParaRPr lang="en-US"/>
          </a:p>
        </p:txBody>
      </p:sp>
      <p:pic>
        <p:nvPicPr>
          <p:cNvPr id="5" name="Content Placeholder 4"/>
          <p:cNvPicPr>
            <a:picLocks noGrp="1"/>
          </p:cNvPicPr>
          <p:nvPr>
            <p:ph idx="1"/>
          </p:nvPr>
        </p:nvPicPr>
        <p:blipFill>
          <a:blip r:embed="rId2"/>
          <a:stretch>
            <a:fillRect/>
          </a:stretch>
        </p:blipFill>
        <p:spPr>
          <a:xfrm>
            <a:off x="237914" y="1418141"/>
            <a:ext cx="9036088" cy="4163149"/>
          </a:xfrm>
          <a:prstGeom prst="rect">
            <a:avLst/>
          </a:prstGeom>
        </p:spPr>
      </p:pic>
    </p:spTree>
    <p:extLst>
      <p:ext uri="{BB962C8B-B14F-4D97-AF65-F5344CB8AC3E}">
        <p14:creationId xmlns:p14="http://schemas.microsoft.com/office/powerpoint/2010/main" val="3898491852"/>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3464" y="592348"/>
            <a:ext cx="9963509" cy="917275"/>
          </a:xfrm>
        </p:spPr>
        <p:txBody>
          <a:bodyPr>
            <a:noAutofit/>
          </a:bodyPr>
          <a:lstStyle/>
          <a:p>
            <a:r>
              <a:rPr lang="ro-RO" sz="2800" dirty="0"/>
              <a:t>Model trunchi comun domeniu </a:t>
            </a:r>
            <a:r>
              <a:rPr lang="ro-RO" sz="2800" dirty="0" smtClean="0"/>
              <a:t>administrație (cont.)</a:t>
            </a:r>
            <a:endParaRPr lang="en-US" sz="2800" dirty="0"/>
          </a:p>
        </p:txBody>
      </p:sp>
      <p:sp>
        <p:nvSpPr>
          <p:cNvPr id="3" name="Content Placeholder 2"/>
          <p:cNvSpPr>
            <a:spLocks noGrp="1"/>
          </p:cNvSpPr>
          <p:nvPr>
            <p:ph idx="1"/>
          </p:nvPr>
        </p:nvSpPr>
        <p:spPr/>
        <p:txBody>
          <a:bodyPr>
            <a:normAutofit fontScale="70000" lnSpcReduction="20000"/>
          </a:bodyPr>
          <a:lstStyle/>
          <a:p>
            <a:pPr marL="0" indent="0">
              <a:buNone/>
            </a:pPr>
            <a:r>
              <a:rPr lang="ro-RO" dirty="0"/>
              <a:t>PC – PROGRAM CADRU – competențe internaționale din ESCO și Rezultate ale Învățării similare </a:t>
            </a:r>
            <a:endParaRPr lang="en-US" dirty="0"/>
          </a:p>
          <a:p>
            <a:pPr marL="0" indent="0">
              <a:buNone/>
            </a:pPr>
            <a:r>
              <a:rPr lang="ro-RO" dirty="0"/>
              <a:t>PSO – PROGRAM SPECIFIC PE OCUPAȚII – competențe stabilite cu angajatori naționali (10%) și regionali (20%)-</a:t>
            </a:r>
            <a:endParaRPr lang="en-US" dirty="0"/>
          </a:p>
          <a:p>
            <a:pPr marL="0" indent="0">
              <a:buNone/>
            </a:pPr>
            <a:r>
              <a:rPr lang="ro-RO" dirty="0"/>
              <a:t>Se va pune accentul pe:</a:t>
            </a:r>
            <a:endParaRPr lang="en-US" dirty="0"/>
          </a:p>
          <a:p>
            <a:pPr marL="0" indent="0">
              <a:buNone/>
            </a:pPr>
            <a:r>
              <a:rPr lang="ro-RO" dirty="0"/>
              <a:t>Cursuri postuniversitare:  - perfecționare în specialitate </a:t>
            </a:r>
            <a:endParaRPr lang="en-US" dirty="0"/>
          </a:p>
          <a:p>
            <a:pPr marL="0" indent="0">
              <a:buNone/>
            </a:pPr>
            <a:r>
              <a:rPr lang="ro-RO" dirty="0"/>
              <a:t>                                          - specializare în cadrul domeniului  pentru alte ocupații </a:t>
            </a:r>
            <a:endParaRPr lang="en-US" dirty="0"/>
          </a:p>
          <a:p>
            <a:pPr marL="0" indent="0">
              <a:buNone/>
            </a:pPr>
            <a:r>
              <a:rPr lang="ro-RO" dirty="0"/>
              <a:t>                                          - de calificare în alte domenii </a:t>
            </a:r>
            <a:endParaRPr lang="en-US" dirty="0"/>
          </a:p>
          <a:p>
            <a:pPr marL="0" indent="0">
              <a:buNone/>
            </a:pPr>
            <a:r>
              <a:rPr lang="ro-RO" dirty="0"/>
              <a:t>                                          - de inițiere în alte științe </a:t>
            </a:r>
            <a:endParaRPr lang="en-US" dirty="0"/>
          </a:p>
          <a:p>
            <a:pPr marL="0" indent="0">
              <a:buNone/>
            </a:pPr>
            <a:r>
              <a:rPr lang="ro-RO" dirty="0"/>
              <a:t>Masterul:                           - de cercetare în domeniul ales </a:t>
            </a:r>
            <a:endParaRPr lang="en-US" dirty="0"/>
          </a:p>
          <a:p>
            <a:pPr marL="0" indent="0">
              <a:buNone/>
            </a:pPr>
            <a:r>
              <a:rPr lang="ro-RO" dirty="0"/>
              <a:t>                                          - profesional: dobândirea de calificări în mai multe ocupații din același domeniu: 2–4 ocupații </a:t>
            </a:r>
            <a:endParaRPr lang="en-US" dirty="0"/>
          </a:p>
          <a:p>
            <a:pPr marL="2225675" indent="-2225675">
              <a:buNone/>
            </a:pPr>
            <a:r>
              <a:rPr lang="ro-RO" dirty="0"/>
              <a:t>                                          - transversale /multidisciplinare (management/marketing/politică/administrație/afaceri): pentru ocupare de posturi de conducere /marketing/adm. din grupa majoră 1 Creditul = 25 de ore de clasă și individuale ( recomandare europeană</a:t>
            </a:r>
            <a:r>
              <a:rPr lang="ro-RO" dirty="0" smtClean="0"/>
              <a:t>)</a:t>
            </a:r>
          </a:p>
          <a:p>
            <a:pPr marL="2225675" indent="-2225675">
              <a:buNone/>
            </a:pPr>
            <a:r>
              <a:rPr lang="ro-RO" dirty="0" smtClean="0"/>
              <a:t>O disciplină </a:t>
            </a:r>
            <a:r>
              <a:rPr lang="ro-RO" dirty="0"/>
              <a:t>= 5 credite </a:t>
            </a: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C69E05A2-079F-4246-8356-D956496D44E4}" type="slidenum">
              <a:rPr lang="en-US" smtClean="0"/>
              <a:t>129</a:t>
            </a:fld>
            <a:endParaRPr lang="en-US"/>
          </a:p>
        </p:txBody>
      </p:sp>
    </p:spTree>
    <p:extLst>
      <p:ext uri="{BB962C8B-B14F-4D97-AF65-F5344CB8AC3E}">
        <p14:creationId xmlns:p14="http://schemas.microsoft.com/office/powerpoint/2010/main" val="15634170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781976" cy="1320800"/>
          </a:xfrm>
        </p:spPr>
        <p:txBody>
          <a:bodyPr>
            <a:normAutofit fontScale="90000"/>
          </a:bodyPr>
          <a:lstStyle/>
          <a:p>
            <a:r>
              <a:rPr lang="ro-RO" smtClean="0"/>
              <a:t>Priorități de acțiune ale Comisiei Europene </a:t>
            </a:r>
            <a:r>
              <a:rPr lang="ro-RO"/>
              <a:t>pentru soluționarea aspectelor de la punctul </a:t>
            </a:r>
            <a:r>
              <a:rPr lang="ro-RO" smtClean="0"/>
              <a:t>1</a:t>
            </a:r>
            <a:r>
              <a:rPr lang="ro-RO"/>
              <a:t> </a:t>
            </a:r>
            <a:r>
              <a:rPr lang="ro-RO" smtClean="0"/>
              <a:t>(cont.)</a:t>
            </a:r>
            <a:endParaRPr lang="en-US"/>
          </a:p>
        </p:txBody>
      </p:sp>
      <p:sp>
        <p:nvSpPr>
          <p:cNvPr id="3" name="Content Placeholder 2"/>
          <p:cNvSpPr>
            <a:spLocks noGrp="1"/>
          </p:cNvSpPr>
          <p:nvPr>
            <p:ph idx="1"/>
          </p:nvPr>
        </p:nvSpPr>
        <p:spPr>
          <a:xfrm>
            <a:off x="677334" y="2550733"/>
            <a:ext cx="8596668" cy="3880773"/>
          </a:xfrm>
        </p:spPr>
        <p:txBody>
          <a:bodyPr>
            <a:normAutofit/>
          </a:bodyPr>
          <a:lstStyle/>
          <a:p>
            <a:r>
              <a:rPr lang="ro-RO" sz="2000" smtClean="0"/>
              <a:t>3. </a:t>
            </a:r>
            <a:r>
              <a:rPr lang="en-US" sz="2000" err="1" smtClean="0"/>
              <a:t>Va</a:t>
            </a:r>
            <a:r>
              <a:rPr lang="en-US" sz="2000" smtClean="0"/>
              <a:t> încuraja</a:t>
            </a:r>
            <a:r>
              <a:rPr lang="ro-RO" sz="2000"/>
              <a:t>:</a:t>
            </a:r>
            <a:endParaRPr lang="ro-RO" sz="2000" smtClean="0"/>
          </a:p>
          <a:p>
            <a:pPr lvl="1"/>
            <a:r>
              <a:rPr lang="en-US" sz="2000" smtClean="0">
                <a:solidFill>
                  <a:srgbClr val="0070C0"/>
                </a:solidFill>
              </a:rPr>
              <a:t>integrarea </a:t>
            </a:r>
            <a:r>
              <a:rPr lang="en-US" sz="2000" b="1" err="1">
                <a:solidFill>
                  <a:srgbClr val="0070C0"/>
                </a:solidFill>
              </a:rPr>
              <a:t>stagiilor</a:t>
            </a:r>
            <a:r>
              <a:rPr lang="en-US" sz="2000" b="1">
                <a:solidFill>
                  <a:srgbClr val="0070C0"/>
                </a:solidFill>
              </a:rPr>
              <a:t> </a:t>
            </a:r>
            <a:r>
              <a:rPr lang="en-US" sz="2000" b="1" err="1">
                <a:solidFill>
                  <a:srgbClr val="0070C0"/>
                </a:solidFill>
              </a:rPr>
              <a:t>profesionale</a:t>
            </a:r>
            <a:r>
              <a:rPr lang="en-US" sz="2000"/>
              <a:t>, </a:t>
            </a:r>
            <a:r>
              <a:rPr lang="en-US" sz="2000" err="1"/>
              <a:t>recunoscute</a:t>
            </a:r>
            <a:r>
              <a:rPr lang="en-US" sz="2000"/>
              <a:t> </a:t>
            </a:r>
            <a:r>
              <a:rPr lang="en-US" sz="2000" err="1"/>
              <a:t>prin</a:t>
            </a:r>
            <a:r>
              <a:rPr lang="en-US" sz="2000"/>
              <a:t> </a:t>
            </a:r>
            <a:r>
              <a:rPr lang="en-US" sz="2000" err="1"/>
              <a:t>puncte</a:t>
            </a:r>
            <a:r>
              <a:rPr lang="en-US" sz="2000"/>
              <a:t> ECTS, </a:t>
            </a:r>
            <a:r>
              <a:rPr lang="en-US" sz="2000" err="1"/>
              <a:t>în</a:t>
            </a:r>
            <a:r>
              <a:rPr lang="en-US" sz="2000"/>
              <a:t> </a:t>
            </a:r>
            <a:r>
              <a:rPr lang="en-US" sz="2000" err="1"/>
              <a:t>programele</a:t>
            </a:r>
            <a:r>
              <a:rPr lang="en-US" sz="2000"/>
              <a:t> de </a:t>
            </a:r>
            <a:r>
              <a:rPr lang="en-US" sz="2000" err="1"/>
              <a:t>învățământ</a:t>
            </a:r>
            <a:r>
              <a:rPr lang="en-US" sz="2000"/>
              <a:t> superior, </a:t>
            </a:r>
            <a:endParaRPr lang="ro-RO" sz="2000" smtClean="0"/>
          </a:p>
          <a:p>
            <a:pPr lvl="1"/>
            <a:r>
              <a:rPr lang="en-US" sz="2000" smtClean="0"/>
              <a:t>va </a:t>
            </a:r>
            <a:r>
              <a:rPr lang="en-US" sz="2000" err="1"/>
              <a:t>consolida</a:t>
            </a:r>
            <a:r>
              <a:rPr lang="en-US" sz="2000"/>
              <a:t> </a:t>
            </a:r>
            <a:r>
              <a:rPr lang="en-US" sz="2000" err="1"/>
              <a:t>și</a:t>
            </a:r>
            <a:r>
              <a:rPr lang="en-US" sz="2000"/>
              <a:t> </a:t>
            </a:r>
            <a:r>
              <a:rPr lang="en-US" sz="2000" err="1"/>
              <a:t>mai</a:t>
            </a:r>
            <a:r>
              <a:rPr lang="en-US" sz="2000"/>
              <a:t> </a:t>
            </a:r>
            <a:r>
              <a:rPr lang="en-US" sz="2000" err="1"/>
              <a:t>mult</a:t>
            </a:r>
            <a:r>
              <a:rPr lang="en-US" sz="2000"/>
              <a:t> </a:t>
            </a:r>
            <a:r>
              <a:rPr lang="en-US" sz="2000" b="1" err="1">
                <a:solidFill>
                  <a:srgbClr val="0070C0"/>
                </a:solidFill>
              </a:rPr>
              <a:t>consorțiile</a:t>
            </a:r>
            <a:r>
              <a:rPr lang="en-US" sz="2000" b="1">
                <a:solidFill>
                  <a:srgbClr val="0070C0"/>
                </a:solidFill>
              </a:rPr>
              <a:t> de </a:t>
            </a:r>
            <a:r>
              <a:rPr lang="en-US" sz="2000" b="1" err="1">
                <a:solidFill>
                  <a:srgbClr val="0070C0"/>
                </a:solidFill>
              </a:rPr>
              <a:t>afaceri</a:t>
            </a:r>
            <a:r>
              <a:rPr lang="en-US" sz="2000" b="1">
                <a:solidFill>
                  <a:srgbClr val="0070C0"/>
                </a:solidFill>
              </a:rPr>
              <a:t> </a:t>
            </a:r>
            <a:r>
              <a:rPr lang="en-US" sz="2000" b="1" err="1">
                <a:solidFill>
                  <a:srgbClr val="0070C0"/>
                </a:solidFill>
              </a:rPr>
              <a:t>pentru</a:t>
            </a:r>
            <a:r>
              <a:rPr lang="en-US" sz="2000" b="1">
                <a:solidFill>
                  <a:srgbClr val="0070C0"/>
                </a:solidFill>
              </a:rPr>
              <a:t> Erasmus+ </a:t>
            </a:r>
            <a:r>
              <a:rPr lang="en-US" sz="2000" err="1"/>
              <a:t>pentru</a:t>
            </a:r>
            <a:r>
              <a:rPr lang="en-US" sz="2000"/>
              <a:t> a </a:t>
            </a:r>
            <a:r>
              <a:rPr lang="en-US" sz="2000" err="1"/>
              <a:t>spori</a:t>
            </a:r>
            <a:r>
              <a:rPr lang="en-US" sz="2000"/>
              <a:t> </a:t>
            </a:r>
            <a:r>
              <a:rPr lang="en-US" sz="2000" err="1"/>
              <a:t>disponibilitatea</a:t>
            </a:r>
            <a:r>
              <a:rPr lang="en-US" sz="2000"/>
              <a:t> </a:t>
            </a:r>
            <a:r>
              <a:rPr lang="en-US" sz="2000" err="1"/>
              <a:t>și</a:t>
            </a:r>
            <a:r>
              <a:rPr lang="en-US" sz="2000"/>
              <a:t> </a:t>
            </a:r>
            <a:r>
              <a:rPr lang="en-US" sz="2000" err="1"/>
              <a:t>calitatea</a:t>
            </a:r>
            <a:r>
              <a:rPr lang="en-US" sz="2000"/>
              <a:t> </a:t>
            </a:r>
            <a:r>
              <a:rPr lang="en-US" sz="2000" err="1"/>
              <a:t>stagiilor</a:t>
            </a:r>
            <a:r>
              <a:rPr lang="en-US" sz="2000"/>
              <a:t> </a:t>
            </a:r>
            <a:r>
              <a:rPr lang="en-US" sz="2000" err="1"/>
              <a:t>profesionale</a:t>
            </a:r>
            <a:r>
              <a:rPr lang="en-US" sz="2000"/>
              <a:t>, </a:t>
            </a:r>
            <a:endParaRPr lang="ro-RO" sz="2000" smtClean="0"/>
          </a:p>
          <a:p>
            <a:pPr lvl="1"/>
            <a:r>
              <a:rPr lang="en-US" sz="2000" smtClean="0"/>
              <a:t>va </a:t>
            </a:r>
            <a:r>
              <a:rPr lang="en-US" sz="2000" err="1" smtClean="0"/>
              <a:t>sprijini</a:t>
            </a:r>
            <a:r>
              <a:rPr lang="en-US" sz="2000" smtClean="0"/>
              <a:t> </a:t>
            </a:r>
            <a:r>
              <a:rPr lang="en-US" sz="2000" b="1" err="1">
                <a:solidFill>
                  <a:srgbClr val="0070C0"/>
                </a:solidFill>
              </a:rPr>
              <a:t>stagiile</a:t>
            </a:r>
            <a:r>
              <a:rPr lang="en-US" sz="2000" b="1">
                <a:solidFill>
                  <a:srgbClr val="0070C0"/>
                </a:solidFill>
              </a:rPr>
              <a:t> </a:t>
            </a:r>
            <a:r>
              <a:rPr lang="en-US" sz="2000" b="1" err="1">
                <a:solidFill>
                  <a:srgbClr val="0070C0"/>
                </a:solidFill>
              </a:rPr>
              <a:t>profesionale</a:t>
            </a:r>
            <a:r>
              <a:rPr lang="en-US" sz="2000" b="1">
                <a:solidFill>
                  <a:srgbClr val="0070C0"/>
                </a:solidFill>
              </a:rPr>
              <a:t> ale </a:t>
            </a:r>
            <a:r>
              <a:rPr lang="en-US" sz="2000" b="1" err="1">
                <a:solidFill>
                  <a:srgbClr val="0070C0"/>
                </a:solidFill>
              </a:rPr>
              <a:t>studenților</a:t>
            </a:r>
            <a:r>
              <a:rPr lang="en-US" sz="2000" b="1">
                <a:solidFill>
                  <a:srgbClr val="0070C0"/>
                </a:solidFill>
              </a:rPr>
              <a:t> </a:t>
            </a:r>
            <a:r>
              <a:rPr lang="en-US" sz="2000"/>
              <a:t>din </a:t>
            </a:r>
            <a:r>
              <a:rPr lang="en-US" sz="2000" err="1"/>
              <a:t>cadrul</a:t>
            </a:r>
            <a:r>
              <a:rPr lang="en-US" sz="2000"/>
              <a:t> Erasmus+, </a:t>
            </a:r>
            <a:r>
              <a:rPr lang="en-US" sz="2000" b="1" err="1">
                <a:solidFill>
                  <a:srgbClr val="0070C0"/>
                </a:solidFill>
              </a:rPr>
              <a:t>concentrându</a:t>
            </a:r>
            <a:r>
              <a:rPr lang="en-US" sz="2000" b="1">
                <a:solidFill>
                  <a:srgbClr val="0070C0"/>
                </a:solidFill>
              </a:rPr>
              <a:t>-se </a:t>
            </a:r>
            <a:r>
              <a:rPr lang="en-US" sz="2000" b="1" err="1">
                <a:solidFill>
                  <a:srgbClr val="0070C0"/>
                </a:solidFill>
              </a:rPr>
              <a:t>în</a:t>
            </a:r>
            <a:r>
              <a:rPr lang="en-US" sz="2000" b="1">
                <a:solidFill>
                  <a:srgbClr val="0070C0"/>
                </a:solidFill>
              </a:rPr>
              <a:t> special </a:t>
            </a:r>
            <a:r>
              <a:rPr lang="en-US" sz="2000" b="1" err="1">
                <a:solidFill>
                  <a:srgbClr val="0070C0"/>
                </a:solidFill>
              </a:rPr>
              <a:t>asupra</a:t>
            </a:r>
            <a:r>
              <a:rPr lang="en-US" sz="2000" b="1">
                <a:solidFill>
                  <a:srgbClr val="0070C0"/>
                </a:solidFill>
              </a:rPr>
              <a:t> </a:t>
            </a:r>
            <a:r>
              <a:rPr lang="en-US" sz="2000" b="1" err="1">
                <a:solidFill>
                  <a:srgbClr val="0070C0"/>
                </a:solidFill>
              </a:rPr>
              <a:t>competențelor</a:t>
            </a:r>
            <a:r>
              <a:rPr lang="en-US" sz="2000" b="1">
                <a:solidFill>
                  <a:srgbClr val="0070C0"/>
                </a:solidFill>
              </a:rPr>
              <a:t> </a:t>
            </a:r>
            <a:r>
              <a:rPr lang="en-US" sz="2000" b="1" err="1" smtClean="0">
                <a:solidFill>
                  <a:srgbClr val="0070C0"/>
                </a:solidFill>
              </a:rPr>
              <a:t>digitale</a:t>
            </a:r>
            <a:r>
              <a:rPr lang="en-US" sz="2000" smtClean="0"/>
              <a:t>. </a:t>
            </a:r>
            <a:endParaRPr lang="en-US" sz="2000"/>
          </a:p>
        </p:txBody>
      </p:sp>
      <p:sp>
        <p:nvSpPr>
          <p:cNvPr id="4" name="Slide Number Placeholder 3"/>
          <p:cNvSpPr>
            <a:spLocks noGrp="1"/>
          </p:cNvSpPr>
          <p:nvPr>
            <p:ph type="sldNum" sz="quarter" idx="12"/>
          </p:nvPr>
        </p:nvSpPr>
        <p:spPr/>
        <p:txBody>
          <a:bodyPr/>
          <a:lstStyle/>
          <a:p>
            <a:fld id="{C69E05A2-079F-4246-8356-D956496D44E4}" type="slidenum">
              <a:rPr lang="en-US" smtClean="0"/>
              <a:t>13</a:t>
            </a:fld>
            <a:endParaRPr lang="en-US"/>
          </a:p>
        </p:txBody>
      </p:sp>
    </p:spTree>
    <p:extLst>
      <p:ext uri="{BB962C8B-B14F-4D97-AF65-F5344CB8AC3E}">
        <p14:creationId xmlns:p14="http://schemas.microsoft.com/office/powerpoint/2010/main" val="3752738082"/>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10396" y="258763"/>
            <a:ext cx="8918276" cy="983442"/>
          </a:xfrm>
        </p:spPr>
        <p:txBody>
          <a:bodyPr>
            <a:normAutofit/>
          </a:bodyPr>
          <a:lstStyle/>
          <a:p>
            <a:r>
              <a:rPr lang="ro-RO" sz="2400" dirty="0" smtClean="0"/>
              <a:t>Propunere de abordare a scrierii </a:t>
            </a:r>
            <a:r>
              <a:rPr lang="en-US" sz="2400" dirty="0" err="1" smtClean="0"/>
              <a:t>programelor</a:t>
            </a:r>
            <a:r>
              <a:rPr lang="en-US" sz="2400" dirty="0" smtClean="0"/>
              <a:t> de </a:t>
            </a:r>
            <a:r>
              <a:rPr lang="en-US" sz="2400" dirty="0" err="1" smtClean="0"/>
              <a:t>studi</a:t>
            </a:r>
            <a:r>
              <a:rPr lang="ro-RO" sz="2400" dirty="0" smtClean="0"/>
              <a:t>i</a:t>
            </a:r>
            <a:r>
              <a:rPr lang="en-US" sz="2400" dirty="0" smtClean="0"/>
              <a:t> </a:t>
            </a:r>
            <a:r>
              <a:rPr lang="en-US" sz="2400" dirty="0" err="1" smtClean="0"/>
              <a:t>pe</a:t>
            </a:r>
            <a:r>
              <a:rPr lang="en-US" sz="2400" dirty="0" smtClean="0"/>
              <a:t> </a:t>
            </a:r>
            <a:r>
              <a:rPr lang="en-US" sz="2400" dirty="0" err="1" smtClean="0"/>
              <a:t>baz</a:t>
            </a:r>
            <a:r>
              <a:rPr lang="ro-RO" sz="2400" dirty="0"/>
              <a:t>a</a:t>
            </a:r>
            <a:r>
              <a:rPr lang="en-US" sz="2400" dirty="0" smtClean="0"/>
              <a:t> </a:t>
            </a:r>
            <a:r>
              <a:rPr lang="ro-RO" sz="2400" dirty="0" smtClean="0"/>
              <a:t>rezultatelor învățării</a:t>
            </a:r>
            <a:r>
              <a:rPr lang="ro-RO" sz="2400" b="1" dirty="0" smtClean="0"/>
              <a:t> </a:t>
            </a:r>
            <a:endParaRPr lang="en-US" sz="2400" dirty="0"/>
          </a:p>
        </p:txBody>
      </p:sp>
      <p:sp>
        <p:nvSpPr>
          <p:cNvPr id="2" name="Content Placeholder 1"/>
          <p:cNvSpPr>
            <a:spLocks noGrp="1"/>
          </p:cNvSpPr>
          <p:nvPr>
            <p:ph idx="1"/>
          </p:nvPr>
        </p:nvSpPr>
        <p:spPr/>
        <p:txBody>
          <a:bodyPr/>
          <a:lstStyle/>
          <a:p>
            <a:endParaRPr lang="en-US"/>
          </a:p>
        </p:txBody>
      </p:sp>
      <p:pic>
        <p:nvPicPr>
          <p:cNvPr id="3" name="Picture 2"/>
          <p:cNvPicPr>
            <a:picLocks noChangeAspect="1"/>
          </p:cNvPicPr>
          <p:nvPr/>
        </p:nvPicPr>
        <p:blipFill>
          <a:blip r:embed="rId2"/>
          <a:stretch>
            <a:fillRect/>
          </a:stretch>
        </p:blipFill>
        <p:spPr>
          <a:xfrm>
            <a:off x="580038" y="1155941"/>
            <a:ext cx="9952815" cy="5537947"/>
          </a:xfrm>
          <a:prstGeom prst="rect">
            <a:avLst/>
          </a:prstGeom>
        </p:spPr>
      </p:pic>
    </p:spTree>
    <p:extLst>
      <p:ext uri="{BB962C8B-B14F-4D97-AF65-F5344CB8AC3E}">
        <p14:creationId xmlns:p14="http://schemas.microsoft.com/office/powerpoint/2010/main" val="1212533503"/>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8435802" cy="985111"/>
          </a:xfrm>
        </p:spPr>
        <p:txBody>
          <a:bodyPr>
            <a:noAutofit/>
          </a:bodyPr>
          <a:lstStyle/>
          <a:p>
            <a:r>
              <a:rPr lang="ro-RO" sz="2400" dirty="0" smtClean="0"/>
              <a:t>Educația </a:t>
            </a:r>
            <a:r>
              <a:rPr lang="en-US" sz="2400" dirty="0" smtClean="0"/>
              <a:t>continua a </a:t>
            </a:r>
            <a:r>
              <a:rPr lang="ro-RO" sz="2400" dirty="0" smtClean="0"/>
              <a:t>adulților </a:t>
            </a:r>
            <a:r>
              <a:rPr lang="en-US" sz="2400" dirty="0" smtClean="0"/>
              <a:t>/</a:t>
            </a:r>
            <a:r>
              <a:rPr lang="en-US" sz="2400" dirty="0" err="1" smtClean="0"/>
              <a:t>universitar</a:t>
            </a:r>
            <a:r>
              <a:rPr lang="ro-RO" sz="2400" dirty="0" smtClean="0"/>
              <a:t>ă</a:t>
            </a:r>
            <a:r>
              <a:rPr lang="en-US" sz="2400" dirty="0" smtClean="0"/>
              <a:t>/</a:t>
            </a:r>
            <a:r>
              <a:rPr lang="en-US" sz="2400" dirty="0" err="1" smtClean="0"/>
              <a:t>profesional</a:t>
            </a:r>
            <a:r>
              <a:rPr lang="ro-RO" sz="2400" dirty="0" smtClean="0"/>
              <a:t>ă </a:t>
            </a:r>
            <a:r>
              <a:rPr lang="en-US" sz="2400" dirty="0" smtClean="0"/>
              <a:t>-</a:t>
            </a:r>
            <a:br>
              <a:rPr lang="en-US" sz="2400" dirty="0" smtClean="0"/>
            </a:br>
            <a:r>
              <a:rPr lang="en-US" sz="2400" dirty="0" err="1" smtClean="0"/>
              <a:t>propunere</a:t>
            </a:r>
            <a:r>
              <a:rPr lang="en-US" sz="2400" dirty="0" smtClean="0"/>
              <a:t> </a:t>
            </a:r>
            <a:r>
              <a:rPr lang="en-US" sz="2400" dirty="0" err="1" smtClean="0"/>
              <a:t>sistem</a:t>
            </a:r>
            <a:r>
              <a:rPr lang="en-US" sz="2400" dirty="0" smtClean="0"/>
              <a:t> </a:t>
            </a:r>
            <a:r>
              <a:rPr lang="en-US" sz="2400" dirty="0" err="1" smtClean="0"/>
              <a:t>bazat</a:t>
            </a:r>
            <a:r>
              <a:rPr lang="en-US" sz="2400" dirty="0" smtClean="0"/>
              <a:t> </a:t>
            </a:r>
            <a:r>
              <a:rPr lang="en-US" sz="2400" dirty="0" err="1" smtClean="0"/>
              <a:t>pe</a:t>
            </a:r>
            <a:r>
              <a:rPr lang="en-US" sz="2400" dirty="0" smtClean="0"/>
              <a:t>:</a:t>
            </a:r>
            <a:r>
              <a:rPr lang="ro-RO" sz="2400" dirty="0" smtClean="0"/>
              <a:t> </a:t>
            </a:r>
            <a:r>
              <a:rPr lang="en-US" sz="2400" dirty="0" smtClean="0"/>
              <a:t>ISCED,ISCO,CAEN,ESCO</a:t>
            </a:r>
            <a:endParaRPr lang="en-US" sz="2400" dirty="0"/>
          </a:p>
        </p:txBody>
      </p:sp>
      <p:sp>
        <p:nvSpPr>
          <p:cNvPr id="3" name="Content Placeholder 2"/>
          <p:cNvSpPr>
            <a:spLocks noGrp="1"/>
          </p:cNvSpPr>
          <p:nvPr>
            <p:ph idx="1"/>
          </p:nvPr>
        </p:nvSpPr>
        <p:spPr>
          <a:xfrm>
            <a:off x="838200" y="1452153"/>
            <a:ext cx="8762831" cy="5048518"/>
          </a:xfrm>
        </p:spPr>
        <p:txBody>
          <a:bodyPr>
            <a:noAutofit/>
          </a:bodyPr>
          <a:lstStyle/>
          <a:p>
            <a:r>
              <a:rPr lang="ro-RO" sz="1400" dirty="0" smtClean="0"/>
              <a:t>Învățământul adulților</a:t>
            </a:r>
            <a:r>
              <a:rPr lang="en-US" sz="1400" dirty="0" smtClean="0"/>
              <a:t>/</a:t>
            </a:r>
            <a:r>
              <a:rPr lang="en-US" sz="1400" dirty="0" err="1" smtClean="0"/>
              <a:t>universitar</a:t>
            </a:r>
            <a:r>
              <a:rPr lang="en-US" sz="1400" dirty="0" smtClean="0"/>
              <a:t> /</a:t>
            </a:r>
            <a:r>
              <a:rPr lang="en-US" sz="1400" dirty="0" err="1" smtClean="0"/>
              <a:t>profesional</a:t>
            </a:r>
            <a:r>
              <a:rPr lang="ro-RO" sz="1400" dirty="0" smtClean="0"/>
              <a:t> – avem competențe pentru grupele majore</a:t>
            </a:r>
            <a:r>
              <a:rPr lang="en-US" sz="1400" dirty="0" smtClean="0"/>
              <a:t>,</a:t>
            </a:r>
            <a:r>
              <a:rPr lang="ro-RO" sz="1400" dirty="0" smtClean="0"/>
              <a:t> </a:t>
            </a:r>
            <a:r>
              <a:rPr lang="en-US" sz="1400" dirty="0" err="1" smtClean="0"/>
              <a:t>minore</a:t>
            </a:r>
            <a:r>
              <a:rPr lang="en-US" sz="1400" dirty="0" smtClean="0"/>
              <a:t> </a:t>
            </a:r>
            <a:r>
              <a:rPr lang="ro-RO" sz="1400" dirty="0" smtClean="0"/>
              <a:t>ș</a:t>
            </a:r>
            <a:r>
              <a:rPr lang="en-US" sz="1400" dirty="0" err="1" smtClean="0"/>
              <a:t>i</a:t>
            </a:r>
            <a:r>
              <a:rPr lang="en-US" sz="1400" dirty="0" smtClean="0"/>
              <a:t> de </a:t>
            </a:r>
            <a:r>
              <a:rPr lang="en-US" sz="1400" dirty="0" err="1" smtClean="0"/>
              <a:t>baz</a:t>
            </a:r>
            <a:r>
              <a:rPr lang="ro-RO" sz="1400" dirty="0" smtClean="0"/>
              <a:t>ă</a:t>
            </a:r>
            <a:r>
              <a:rPr lang="en-US" sz="1400" dirty="0" smtClean="0"/>
              <a:t> </a:t>
            </a:r>
            <a:r>
              <a:rPr lang="en-US" sz="1400" dirty="0" err="1" smtClean="0"/>
              <a:t>comune</a:t>
            </a:r>
            <a:r>
              <a:rPr lang="en-US" sz="1400" dirty="0" smtClean="0"/>
              <a:t> la o </a:t>
            </a:r>
            <a:r>
              <a:rPr lang="en-US" sz="1400" dirty="0" err="1" smtClean="0"/>
              <a:t>ocupatie</a:t>
            </a:r>
            <a:r>
              <a:rPr lang="ro-RO" sz="1400" dirty="0" smtClean="0"/>
              <a:t>, standard</a:t>
            </a:r>
            <a:r>
              <a:rPr lang="en-US" sz="1400" dirty="0" err="1" smtClean="0"/>
              <a:t>ul</a:t>
            </a:r>
            <a:r>
              <a:rPr lang="en-US" sz="1400" dirty="0" smtClean="0"/>
              <a:t> se refer</a:t>
            </a:r>
            <a:r>
              <a:rPr lang="ro-RO" sz="1400" dirty="0" smtClean="0"/>
              <a:t>ă numai </a:t>
            </a:r>
            <a:r>
              <a:rPr lang="en-US" sz="1400" dirty="0" smtClean="0"/>
              <a:t>la </a:t>
            </a:r>
            <a:r>
              <a:rPr lang="en-US" sz="1400" dirty="0" err="1" smtClean="0"/>
              <a:t>ocupa</a:t>
            </a:r>
            <a:r>
              <a:rPr lang="ro-RO" sz="1400" dirty="0" smtClean="0"/>
              <a:t>ț</a:t>
            </a:r>
            <a:r>
              <a:rPr lang="en-US" sz="1400" dirty="0" smtClean="0"/>
              <a:t>ii-</a:t>
            </a:r>
            <a:r>
              <a:rPr lang="ro-RO" sz="1400" dirty="0" smtClean="0"/>
              <a:t>grupele de specialitate</a:t>
            </a:r>
          </a:p>
          <a:p>
            <a:r>
              <a:rPr lang="ro-RO" sz="1400" dirty="0" smtClean="0"/>
              <a:t>Educația adulților</a:t>
            </a:r>
            <a:r>
              <a:rPr lang="en-US" sz="1400" dirty="0" smtClean="0"/>
              <a:t>/</a:t>
            </a:r>
            <a:r>
              <a:rPr lang="en-US" sz="1400" dirty="0" err="1" smtClean="0"/>
              <a:t>universitar</a:t>
            </a:r>
            <a:r>
              <a:rPr lang="ro-RO" sz="1400" dirty="0" smtClean="0"/>
              <a:t>ă</a:t>
            </a:r>
            <a:r>
              <a:rPr lang="en-US" sz="1400" dirty="0" smtClean="0"/>
              <a:t>/</a:t>
            </a:r>
            <a:r>
              <a:rPr lang="en-US" sz="1400" dirty="0" err="1" smtClean="0"/>
              <a:t>profesional</a:t>
            </a:r>
            <a:r>
              <a:rPr lang="ro-RO" sz="1400" dirty="0" smtClean="0"/>
              <a:t>ă</a:t>
            </a:r>
            <a:r>
              <a:rPr lang="en-US" sz="1400" dirty="0" smtClean="0"/>
              <a:t> are la </a:t>
            </a:r>
            <a:r>
              <a:rPr lang="en-US" sz="1400" dirty="0" err="1" smtClean="0"/>
              <a:t>baz</a:t>
            </a:r>
            <a:r>
              <a:rPr lang="ro-RO" sz="1400" dirty="0" smtClean="0"/>
              <a:t>ă ocupația și standardul</a:t>
            </a:r>
            <a:r>
              <a:rPr lang="en-US" sz="1400" dirty="0" smtClean="0"/>
              <a:t> de </a:t>
            </a:r>
            <a:r>
              <a:rPr lang="en-US" sz="1400" dirty="0" err="1" smtClean="0"/>
              <a:t>calificare</a:t>
            </a:r>
            <a:r>
              <a:rPr lang="en-US" sz="1400" dirty="0" smtClean="0"/>
              <a:t>/ </a:t>
            </a:r>
            <a:r>
              <a:rPr lang="ro-RO" sz="1400" dirty="0" smtClean="0"/>
              <a:t> programul de studii aferent</a:t>
            </a:r>
            <a:r>
              <a:rPr lang="en-US" sz="1400" dirty="0" smtClean="0"/>
              <a:t>,</a:t>
            </a:r>
          </a:p>
          <a:p>
            <a:r>
              <a:rPr lang="en-US" sz="1400" dirty="0" err="1"/>
              <a:t>organizarea</a:t>
            </a:r>
            <a:r>
              <a:rPr lang="en-US" sz="1400" dirty="0"/>
              <a:t> </a:t>
            </a:r>
            <a:r>
              <a:rPr lang="en-US" sz="1400" dirty="0" err="1"/>
              <a:t>tipurilor</a:t>
            </a:r>
            <a:r>
              <a:rPr lang="en-US" sz="1400" dirty="0"/>
              <a:t> de </a:t>
            </a:r>
            <a:r>
              <a:rPr lang="en-US" sz="1400" dirty="0" err="1"/>
              <a:t>cursuri</a:t>
            </a:r>
            <a:r>
              <a:rPr lang="en-US" sz="1400" dirty="0"/>
              <a:t> de </a:t>
            </a:r>
            <a:r>
              <a:rPr lang="en-US" sz="1400" dirty="0" err="1" smtClean="0"/>
              <a:t>formare</a:t>
            </a:r>
            <a:r>
              <a:rPr lang="en-US" sz="1400" dirty="0" smtClean="0"/>
              <a:t> </a:t>
            </a:r>
            <a:r>
              <a:rPr lang="en-US" sz="1400" dirty="0" err="1" smtClean="0"/>
              <a:t>ar</a:t>
            </a:r>
            <a:r>
              <a:rPr lang="en-US" sz="1400" dirty="0" smtClean="0"/>
              <a:t> </a:t>
            </a:r>
            <a:r>
              <a:rPr lang="en-US" sz="1400" dirty="0" err="1"/>
              <a:t>trebui</a:t>
            </a:r>
            <a:r>
              <a:rPr lang="en-US" sz="1400" dirty="0"/>
              <a:t> </a:t>
            </a:r>
            <a:r>
              <a:rPr lang="en-US" sz="1400" dirty="0" smtClean="0"/>
              <a:t>s</a:t>
            </a:r>
            <a:r>
              <a:rPr lang="ro-RO" sz="1400" dirty="0" smtClean="0"/>
              <a:t>ă</a:t>
            </a:r>
            <a:r>
              <a:rPr lang="en-US" sz="1400" dirty="0" smtClean="0"/>
              <a:t> fie</a:t>
            </a:r>
            <a:r>
              <a:rPr lang="ro-RO" sz="1400" dirty="0"/>
              <a:t>:</a:t>
            </a:r>
            <a:endParaRPr lang="ro-RO" sz="1400" dirty="0" smtClean="0"/>
          </a:p>
          <a:p>
            <a:pPr marL="0" indent="0">
              <a:buNone/>
            </a:pPr>
            <a:r>
              <a:rPr lang="ro-RO" sz="1400" dirty="0"/>
              <a:t> </a:t>
            </a:r>
            <a:r>
              <a:rPr lang="ro-RO" sz="1400" dirty="0" smtClean="0"/>
              <a:t>	= aceeași ocupație              perfecționare</a:t>
            </a:r>
          </a:p>
          <a:p>
            <a:pPr marL="347663" indent="-347663">
              <a:buNone/>
            </a:pPr>
            <a:r>
              <a:rPr lang="ro-RO" sz="1400" dirty="0" smtClean="0"/>
              <a:t>  		= în aceeași grupă de bază	           specializare; </a:t>
            </a:r>
          </a:p>
          <a:p>
            <a:pPr marL="347663" indent="-347663">
              <a:buNone/>
            </a:pPr>
            <a:r>
              <a:rPr lang="ro-RO" sz="1400" dirty="0" smtClean="0"/>
              <a:t>   			</a:t>
            </a:r>
            <a:r>
              <a:rPr lang="ro-RO" dirty="0" smtClean="0"/>
              <a:t>ex. </a:t>
            </a:r>
            <a:r>
              <a:rPr lang="ro-RO" i="1" dirty="0"/>
              <a:t>inginer mecanic -</a:t>
            </a:r>
            <a:r>
              <a:rPr lang="en-US" i="1" dirty="0"/>
              <a:t>-&gt; </a:t>
            </a:r>
            <a:r>
              <a:rPr lang="ro-RO" i="1" dirty="0" smtClean="0"/>
              <a:t> inginer mașini termice</a:t>
            </a:r>
          </a:p>
          <a:p>
            <a:pPr marL="398463" indent="-398463">
              <a:buNone/>
            </a:pPr>
            <a:r>
              <a:rPr lang="ro-RO" sz="1400" dirty="0" smtClean="0"/>
              <a:t>  		= din grupe de bază diferite             calificare; </a:t>
            </a:r>
          </a:p>
          <a:p>
            <a:pPr marL="398463" indent="-398463">
              <a:buNone/>
            </a:pPr>
            <a:r>
              <a:rPr lang="ro-RO" sz="1400" dirty="0"/>
              <a:t> </a:t>
            </a:r>
            <a:r>
              <a:rPr lang="ro-RO" sz="1400" dirty="0" smtClean="0"/>
              <a:t>   			</a:t>
            </a:r>
            <a:r>
              <a:rPr lang="ro-RO" dirty="0" smtClean="0"/>
              <a:t>ex. </a:t>
            </a:r>
            <a:r>
              <a:rPr lang="ro-RO" i="1" dirty="0" smtClean="0"/>
              <a:t>inginer mecanic -</a:t>
            </a:r>
            <a:r>
              <a:rPr lang="en-US" i="1" dirty="0" smtClean="0"/>
              <a:t>-&gt; </a:t>
            </a:r>
            <a:r>
              <a:rPr lang="ro-RO" i="1" dirty="0" smtClean="0"/>
              <a:t>inginer hidroenergetică</a:t>
            </a:r>
          </a:p>
          <a:p>
            <a:pPr marL="0" indent="0">
              <a:buNone/>
            </a:pPr>
            <a:r>
              <a:rPr lang="ro-RO" sz="1400" dirty="0" smtClean="0"/>
              <a:t>  	= din grupe minore diferite	              policalificare; </a:t>
            </a:r>
          </a:p>
          <a:p>
            <a:pPr marL="0" indent="0">
              <a:buNone/>
            </a:pPr>
            <a:r>
              <a:rPr lang="ro-RO" sz="1400" dirty="0"/>
              <a:t> </a:t>
            </a:r>
            <a:r>
              <a:rPr lang="ro-RO" sz="1400" dirty="0" smtClean="0"/>
              <a:t>    		</a:t>
            </a:r>
            <a:r>
              <a:rPr lang="ro-RO" dirty="0" smtClean="0"/>
              <a:t>ex</a:t>
            </a:r>
            <a:r>
              <a:rPr lang="ro-RO" dirty="0"/>
              <a:t>. </a:t>
            </a:r>
            <a:r>
              <a:rPr lang="ro-RO" i="1" dirty="0" smtClean="0"/>
              <a:t>fizician -</a:t>
            </a:r>
            <a:r>
              <a:rPr lang="en-US" i="1" dirty="0" smtClean="0"/>
              <a:t>-&gt; </a:t>
            </a:r>
            <a:r>
              <a:rPr lang="ro-RO" i="1" dirty="0"/>
              <a:t>inginer </a:t>
            </a:r>
            <a:endParaRPr lang="ro-RO" i="1" dirty="0" smtClean="0"/>
          </a:p>
          <a:p>
            <a:pPr marL="0" indent="0">
              <a:buNone/>
            </a:pPr>
            <a:r>
              <a:rPr lang="ro-RO" sz="1400" i="1" dirty="0"/>
              <a:t> </a:t>
            </a:r>
            <a:r>
              <a:rPr lang="ro-RO" sz="1400" i="1" dirty="0" smtClean="0"/>
              <a:t> 	</a:t>
            </a:r>
            <a:r>
              <a:rPr lang="ro-RO" sz="1400" dirty="0" smtClean="0"/>
              <a:t>= din subgrupe majore diferite	       </a:t>
            </a:r>
            <a:r>
              <a:rPr lang="en-US" sz="1400" dirty="0" smtClean="0"/>
              <a:t>   </a:t>
            </a:r>
            <a:r>
              <a:rPr lang="ro-RO" sz="1400" dirty="0" smtClean="0"/>
              <a:t> inițiere; </a:t>
            </a:r>
          </a:p>
          <a:p>
            <a:pPr marL="0" indent="0">
              <a:buNone/>
            </a:pPr>
            <a:r>
              <a:rPr lang="ro-RO" sz="1400" dirty="0"/>
              <a:t> </a:t>
            </a:r>
            <a:r>
              <a:rPr lang="ro-RO" sz="1400" dirty="0" smtClean="0"/>
              <a:t>   		</a:t>
            </a:r>
            <a:r>
              <a:rPr lang="ro-RO" dirty="0" smtClean="0"/>
              <a:t>ex. </a:t>
            </a:r>
            <a:r>
              <a:rPr lang="ro-RO" i="1" dirty="0" smtClean="0"/>
              <a:t>medic -</a:t>
            </a:r>
            <a:r>
              <a:rPr lang="en-US" i="1" dirty="0" smtClean="0"/>
              <a:t>-&gt;</a:t>
            </a:r>
            <a:r>
              <a:rPr lang="ro-RO" i="1" dirty="0" smtClean="0"/>
              <a:t> fizician</a:t>
            </a:r>
            <a:endParaRPr lang="ro-RO" dirty="0" smtClean="0"/>
          </a:p>
        </p:txBody>
      </p:sp>
      <p:sp>
        <p:nvSpPr>
          <p:cNvPr id="4" name="Slide Number Placeholder 3"/>
          <p:cNvSpPr>
            <a:spLocks noGrp="1"/>
          </p:cNvSpPr>
          <p:nvPr>
            <p:ph type="sldNum" sz="quarter" idx="12"/>
          </p:nvPr>
        </p:nvSpPr>
        <p:spPr/>
        <p:txBody>
          <a:bodyPr/>
          <a:lstStyle/>
          <a:p>
            <a:fld id="{9E50D555-AD09-4184-8F27-884809BFB095}" type="slidenum">
              <a:rPr lang="en-US" smtClean="0"/>
              <a:pPr/>
              <a:t>131</a:t>
            </a:fld>
            <a:endParaRPr lang="en-US"/>
          </a:p>
        </p:txBody>
      </p:sp>
      <p:grpSp>
        <p:nvGrpSpPr>
          <p:cNvPr id="5" name="Group 4"/>
          <p:cNvGrpSpPr/>
          <p:nvPr/>
        </p:nvGrpSpPr>
        <p:grpSpPr>
          <a:xfrm>
            <a:off x="2933146" y="3060213"/>
            <a:ext cx="1746704" cy="2608077"/>
            <a:chOff x="2933146" y="2646145"/>
            <a:chExt cx="1746704" cy="2608077"/>
          </a:xfrm>
        </p:grpSpPr>
        <p:sp>
          <p:nvSpPr>
            <p:cNvPr id="7" name="Right Arrow 6"/>
            <p:cNvSpPr/>
            <p:nvPr/>
          </p:nvSpPr>
          <p:spPr>
            <a:xfrm>
              <a:off x="3695798" y="3715033"/>
              <a:ext cx="548640"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a:off x="3695798" y="4461768"/>
              <a:ext cx="679268" cy="4877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flipV="1">
              <a:off x="3913512" y="5208503"/>
              <a:ext cx="766338"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p:cNvSpPr/>
            <p:nvPr/>
          </p:nvSpPr>
          <p:spPr>
            <a:xfrm>
              <a:off x="2933146" y="2646145"/>
              <a:ext cx="661852" cy="4660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p:cNvSpPr/>
            <p:nvPr/>
          </p:nvSpPr>
          <p:spPr>
            <a:xfrm>
              <a:off x="3582586" y="2967416"/>
              <a:ext cx="661852" cy="4660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dirty="0" smtClean="0"/>
                <a:t>          </a:t>
              </a:r>
              <a:endParaRPr lang="en-US" dirty="0"/>
            </a:p>
          </p:txBody>
        </p:sp>
      </p:grpSp>
    </p:spTree>
    <p:extLst>
      <p:ext uri="{BB962C8B-B14F-4D97-AF65-F5344CB8AC3E}">
        <p14:creationId xmlns:p14="http://schemas.microsoft.com/office/powerpoint/2010/main" val="2468083242"/>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85111"/>
          </a:xfrm>
        </p:spPr>
        <p:txBody>
          <a:bodyPr>
            <a:normAutofit/>
          </a:bodyPr>
          <a:lstStyle/>
          <a:p>
            <a:r>
              <a:rPr lang="ro-RO" sz="2800" dirty="0" smtClean="0"/>
              <a:t>Educația </a:t>
            </a:r>
            <a:r>
              <a:rPr lang="en-US" sz="2800" dirty="0" smtClean="0"/>
              <a:t>continua a </a:t>
            </a:r>
            <a:r>
              <a:rPr lang="ro-RO" sz="2800" dirty="0" smtClean="0"/>
              <a:t>adulților</a:t>
            </a:r>
            <a:r>
              <a:rPr lang="en-US" sz="2800" dirty="0" smtClean="0"/>
              <a:t>/Univ./</a:t>
            </a:r>
            <a:r>
              <a:rPr lang="en-US" sz="2800" dirty="0" err="1" smtClean="0"/>
              <a:t>profes</a:t>
            </a:r>
            <a:r>
              <a:rPr lang="en-US" sz="2800" dirty="0" smtClean="0"/>
              <a:t>.</a:t>
            </a:r>
            <a:r>
              <a:rPr lang="ro-RO" sz="2800" dirty="0" smtClean="0"/>
              <a:t> </a:t>
            </a:r>
            <a:r>
              <a:rPr lang="en-US" sz="2800" dirty="0" smtClean="0"/>
              <a:t>–</a:t>
            </a:r>
            <a:r>
              <a:rPr lang="ro-RO" sz="2800" dirty="0" smtClean="0"/>
              <a:t> </a:t>
            </a:r>
            <a:r>
              <a:rPr lang="en-US" sz="2800" dirty="0" smtClean="0"/>
              <a:t/>
            </a:r>
            <a:br>
              <a:rPr lang="en-US" sz="2800" dirty="0" smtClean="0"/>
            </a:br>
            <a:r>
              <a:rPr lang="en-US" sz="2800" dirty="0" err="1" smtClean="0"/>
              <a:t>propunere</a:t>
            </a:r>
            <a:r>
              <a:rPr lang="en-US" sz="2800" dirty="0" smtClean="0"/>
              <a:t> </a:t>
            </a:r>
            <a:r>
              <a:rPr lang="en-US" sz="2800" dirty="0" err="1" smtClean="0"/>
              <a:t>sistem</a:t>
            </a:r>
            <a:r>
              <a:rPr lang="en-US" sz="2800" dirty="0" smtClean="0"/>
              <a:t> </a:t>
            </a:r>
            <a:endParaRPr lang="en-US" sz="2800" dirty="0"/>
          </a:p>
        </p:txBody>
      </p:sp>
      <p:sp>
        <p:nvSpPr>
          <p:cNvPr id="3" name="Content Placeholder 2"/>
          <p:cNvSpPr>
            <a:spLocks noGrp="1"/>
          </p:cNvSpPr>
          <p:nvPr>
            <p:ph idx="1"/>
          </p:nvPr>
        </p:nvSpPr>
        <p:spPr>
          <a:xfrm>
            <a:off x="596830" y="1735611"/>
            <a:ext cx="8227994" cy="5048518"/>
          </a:xfrm>
        </p:spPr>
        <p:txBody>
          <a:bodyPr>
            <a:normAutofit lnSpcReduction="10000"/>
          </a:bodyPr>
          <a:lstStyle/>
          <a:p>
            <a:pPr marL="0" indent="0">
              <a:buNone/>
            </a:pPr>
            <a:r>
              <a:rPr lang="en-US" i="1" dirty="0" err="1" smtClean="0"/>
              <a:t>Asigurarea</a:t>
            </a:r>
            <a:r>
              <a:rPr lang="en-US" i="1" dirty="0" smtClean="0"/>
              <a:t> </a:t>
            </a:r>
            <a:r>
              <a:rPr lang="en-US" i="1" dirty="0" err="1" smtClean="0"/>
              <a:t>calit</a:t>
            </a:r>
            <a:r>
              <a:rPr lang="ro-RO" i="1" dirty="0" err="1" smtClean="0"/>
              <a:t>ății</a:t>
            </a:r>
            <a:r>
              <a:rPr lang="en-US" i="1" dirty="0"/>
              <a:t>=</a:t>
            </a:r>
            <a:r>
              <a:rPr lang="en-US" i="1" dirty="0" smtClean="0"/>
              <a:t> </a:t>
            </a:r>
            <a:r>
              <a:rPr lang="en-US" i="1" dirty="0" err="1"/>
              <a:t>verificarea</a:t>
            </a:r>
            <a:r>
              <a:rPr lang="en-US" i="1" dirty="0"/>
              <a:t> </a:t>
            </a:r>
            <a:r>
              <a:rPr lang="ro-RO" i="1" dirty="0"/>
              <a:t>î</a:t>
            </a:r>
            <a:r>
              <a:rPr lang="en-US" i="1" dirty="0" err="1" smtClean="0"/>
              <a:t>ndeplinir</a:t>
            </a:r>
            <a:r>
              <a:rPr lang="ro-RO" i="1" dirty="0" smtClean="0"/>
              <a:t>i</a:t>
            </a:r>
            <a:r>
              <a:rPr lang="en-US" i="1" dirty="0" err="1" smtClean="0"/>
              <a:t>i</a:t>
            </a:r>
            <a:r>
              <a:rPr lang="en-US" i="1" dirty="0" smtClean="0"/>
              <a:t> </a:t>
            </a:r>
            <a:r>
              <a:rPr lang="en-US" i="1" dirty="0" err="1" smtClean="0"/>
              <a:t>conformit</a:t>
            </a:r>
            <a:r>
              <a:rPr lang="ro-RO" i="1" dirty="0" err="1" smtClean="0"/>
              <a:t>ăți</a:t>
            </a:r>
            <a:r>
              <a:rPr lang="en-US" i="1" dirty="0" err="1" smtClean="0"/>
              <a:t>i</a:t>
            </a:r>
            <a:r>
              <a:rPr lang="en-US" i="1" dirty="0" smtClean="0"/>
              <a:t> </a:t>
            </a:r>
            <a:r>
              <a:rPr lang="en-US" i="1" dirty="0" err="1" smtClean="0"/>
              <a:t>cerin</a:t>
            </a:r>
            <a:r>
              <a:rPr lang="ro-RO" i="1" dirty="0" smtClean="0"/>
              <a:t>ț</a:t>
            </a:r>
            <a:r>
              <a:rPr lang="en-US" i="1" dirty="0" err="1" smtClean="0"/>
              <a:t>elor</a:t>
            </a:r>
            <a:r>
              <a:rPr lang="en-US" i="1" dirty="0" smtClean="0"/>
              <a:t> </a:t>
            </a:r>
            <a:r>
              <a:rPr lang="en-US" i="1" dirty="0" err="1"/>
              <a:t>standardului</a:t>
            </a:r>
            <a:r>
              <a:rPr lang="en-US" i="1" dirty="0"/>
              <a:t> de </a:t>
            </a:r>
            <a:r>
              <a:rPr lang="en-US" i="1" dirty="0" err="1"/>
              <a:t>calificare</a:t>
            </a:r>
            <a:r>
              <a:rPr lang="en-US" i="1" dirty="0"/>
              <a:t> /</a:t>
            </a:r>
            <a:r>
              <a:rPr lang="en-US" i="1" dirty="0" err="1"/>
              <a:t>programului</a:t>
            </a:r>
            <a:r>
              <a:rPr lang="en-US" i="1" dirty="0"/>
              <a:t> de </a:t>
            </a:r>
            <a:r>
              <a:rPr lang="en-US" i="1" dirty="0" err="1" smtClean="0"/>
              <a:t>studi</a:t>
            </a:r>
            <a:r>
              <a:rPr lang="ro-RO" i="1" dirty="0" smtClean="0"/>
              <a:t>i</a:t>
            </a:r>
            <a:r>
              <a:rPr lang="en-US" i="1" dirty="0" smtClean="0"/>
              <a:t> </a:t>
            </a:r>
            <a:endParaRPr lang="en-US" i="1" dirty="0"/>
          </a:p>
          <a:p>
            <a:pPr marL="0" indent="0">
              <a:buNone/>
            </a:pPr>
            <a:r>
              <a:rPr lang="en-US" i="1" dirty="0"/>
              <a:t>Mai </a:t>
            </a:r>
            <a:r>
              <a:rPr lang="ro-RO" i="1" dirty="0"/>
              <a:t>î</a:t>
            </a:r>
            <a:r>
              <a:rPr lang="en-US" i="1" dirty="0" err="1" smtClean="0"/>
              <a:t>nt</a:t>
            </a:r>
            <a:r>
              <a:rPr lang="ro-RO" i="1" dirty="0" smtClean="0"/>
              <a:t>â</a:t>
            </a:r>
            <a:r>
              <a:rPr lang="en-US" i="1" dirty="0" err="1" smtClean="0"/>
              <a:t>i</a:t>
            </a:r>
            <a:r>
              <a:rPr lang="en-US" i="1" dirty="0" smtClean="0"/>
              <a:t> </a:t>
            </a:r>
            <a:r>
              <a:rPr lang="en-US" i="1" dirty="0" err="1"/>
              <a:t>este</a:t>
            </a:r>
            <a:r>
              <a:rPr lang="en-US" i="1" dirty="0"/>
              <a:t> </a:t>
            </a:r>
            <a:r>
              <a:rPr lang="en-US" i="1" dirty="0" err="1"/>
              <a:t>standardul</a:t>
            </a:r>
            <a:r>
              <a:rPr lang="en-US" i="1" dirty="0"/>
              <a:t> </a:t>
            </a:r>
            <a:r>
              <a:rPr lang="en-US" i="1" dirty="0" err="1"/>
              <a:t>sau</a:t>
            </a:r>
            <a:r>
              <a:rPr lang="en-US" i="1" dirty="0"/>
              <a:t> </a:t>
            </a:r>
            <a:r>
              <a:rPr lang="en-US" i="1" dirty="0" err="1" smtClean="0"/>
              <a:t>programul</a:t>
            </a:r>
            <a:r>
              <a:rPr lang="ro-RO" i="1" dirty="0" smtClean="0"/>
              <a:t>,</a:t>
            </a:r>
            <a:r>
              <a:rPr lang="en-US" i="1" dirty="0" smtClean="0"/>
              <a:t> </a:t>
            </a:r>
            <a:r>
              <a:rPr lang="en-US" i="1" dirty="0" err="1"/>
              <a:t>apoi</a:t>
            </a:r>
            <a:r>
              <a:rPr lang="en-US" i="1" dirty="0"/>
              <a:t> </a:t>
            </a:r>
            <a:r>
              <a:rPr lang="en-US" i="1" dirty="0" err="1"/>
              <a:t>asigurarea</a:t>
            </a:r>
            <a:r>
              <a:rPr lang="en-US" i="1" dirty="0"/>
              <a:t> </a:t>
            </a:r>
            <a:r>
              <a:rPr lang="en-US" i="1" dirty="0" err="1" smtClean="0"/>
              <a:t>calit</a:t>
            </a:r>
            <a:r>
              <a:rPr lang="ro-RO" i="1" dirty="0" err="1" smtClean="0"/>
              <a:t>ă</a:t>
            </a:r>
            <a:r>
              <a:rPr lang="ro-RO" i="1" dirty="0" err="1"/>
              <a:t>ț</a:t>
            </a:r>
            <a:r>
              <a:rPr lang="en-US" i="1" dirty="0" err="1" smtClean="0"/>
              <a:t>i</a:t>
            </a:r>
            <a:r>
              <a:rPr lang="ro-RO" i="1" dirty="0" smtClean="0"/>
              <a:t>i; </a:t>
            </a:r>
            <a:r>
              <a:rPr lang="en-US" i="1" dirty="0" smtClean="0">
                <a:solidFill>
                  <a:srgbClr val="FF0000"/>
                </a:solidFill>
              </a:rPr>
              <a:t>  </a:t>
            </a:r>
          </a:p>
          <a:p>
            <a:pPr marL="0" indent="0">
              <a:buNone/>
            </a:pPr>
            <a:r>
              <a:rPr lang="en-US" i="1" dirty="0" smtClean="0">
                <a:solidFill>
                  <a:srgbClr val="FF0000"/>
                </a:solidFill>
              </a:rPr>
              <a:t>                                                                                                                                                                                                               </a:t>
            </a:r>
            <a:r>
              <a:rPr lang="en-US" i="1" u="sng" dirty="0" err="1">
                <a:solidFill>
                  <a:srgbClr val="FF0000"/>
                </a:solidFill>
              </a:rPr>
              <a:t>P</a:t>
            </a:r>
            <a:r>
              <a:rPr lang="en-US" i="1" u="sng" dirty="0" err="1" smtClean="0">
                <a:solidFill>
                  <a:srgbClr val="FF0000"/>
                </a:solidFill>
              </a:rPr>
              <a:t>e</a:t>
            </a:r>
            <a:r>
              <a:rPr lang="en-US" i="1" u="sng" dirty="0" smtClean="0">
                <a:solidFill>
                  <a:srgbClr val="FF0000"/>
                </a:solidFill>
              </a:rPr>
              <a:t> </a:t>
            </a:r>
            <a:r>
              <a:rPr lang="en-US" i="1" u="sng" dirty="0">
                <a:solidFill>
                  <a:srgbClr val="FF0000"/>
                </a:solidFill>
              </a:rPr>
              <a:t>un standard </a:t>
            </a:r>
            <a:r>
              <a:rPr lang="en-US" i="1" u="sng" dirty="0" smtClean="0">
                <a:solidFill>
                  <a:srgbClr val="FF0000"/>
                </a:solidFill>
              </a:rPr>
              <a:t>prost</a:t>
            </a:r>
            <a:r>
              <a:rPr lang="ro-RO" i="1" u="sng" dirty="0" smtClean="0">
                <a:solidFill>
                  <a:srgbClr val="FF0000"/>
                </a:solidFill>
              </a:rPr>
              <a:t>,</a:t>
            </a:r>
            <a:r>
              <a:rPr lang="en-US" i="1" u="sng" dirty="0" smtClean="0">
                <a:solidFill>
                  <a:srgbClr val="FF0000"/>
                </a:solidFill>
              </a:rPr>
              <a:t> </a:t>
            </a:r>
            <a:r>
              <a:rPr lang="en-US" i="1" u="sng" dirty="0" err="1">
                <a:solidFill>
                  <a:srgbClr val="FF0000"/>
                </a:solidFill>
              </a:rPr>
              <a:t>degeaba</a:t>
            </a:r>
            <a:r>
              <a:rPr lang="en-US" i="1" u="sng" dirty="0">
                <a:solidFill>
                  <a:srgbClr val="FF0000"/>
                </a:solidFill>
              </a:rPr>
              <a:t> am o </a:t>
            </a:r>
            <a:r>
              <a:rPr lang="en-US" i="1" u="sng" dirty="0" err="1">
                <a:solidFill>
                  <a:srgbClr val="FF0000"/>
                </a:solidFill>
              </a:rPr>
              <a:t>calitate</a:t>
            </a:r>
            <a:r>
              <a:rPr lang="en-US" i="1" u="sng" dirty="0">
                <a:solidFill>
                  <a:srgbClr val="FF0000"/>
                </a:solidFill>
              </a:rPr>
              <a:t> </a:t>
            </a:r>
            <a:r>
              <a:rPr lang="en-US" i="1" u="sng" dirty="0" smtClean="0">
                <a:solidFill>
                  <a:srgbClr val="FF0000"/>
                </a:solidFill>
              </a:rPr>
              <a:t>bun</a:t>
            </a:r>
            <a:r>
              <a:rPr lang="ro-RO" i="1" u="sng" dirty="0" smtClean="0">
                <a:solidFill>
                  <a:srgbClr val="FF0000"/>
                </a:solidFill>
              </a:rPr>
              <a:t>ă</a:t>
            </a:r>
            <a:r>
              <a:rPr lang="en-US" i="1" u="sng" dirty="0" smtClean="0">
                <a:solidFill>
                  <a:srgbClr val="FF0000"/>
                </a:solidFill>
              </a:rPr>
              <a:t>!!!</a:t>
            </a:r>
          </a:p>
          <a:p>
            <a:pPr marL="0" indent="0">
              <a:buNone/>
            </a:pPr>
            <a:endParaRPr lang="en-US" i="1" u="sng" dirty="0" smtClean="0">
              <a:solidFill>
                <a:srgbClr val="FF0000"/>
              </a:solidFill>
            </a:endParaRPr>
          </a:p>
          <a:p>
            <a:pPr marL="0" indent="0">
              <a:buNone/>
            </a:pPr>
            <a:r>
              <a:rPr lang="en-US" dirty="0" err="1" smtClean="0">
                <a:solidFill>
                  <a:srgbClr val="7030A0"/>
                </a:solidFill>
              </a:rPr>
              <a:t>Succesul</a:t>
            </a:r>
            <a:r>
              <a:rPr lang="en-US" dirty="0" smtClean="0">
                <a:solidFill>
                  <a:srgbClr val="7030A0"/>
                </a:solidFill>
              </a:rPr>
              <a:t> </a:t>
            </a:r>
            <a:r>
              <a:rPr lang="ro-RO" dirty="0" smtClean="0">
                <a:solidFill>
                  <a:srgbClr val="7030A0"/>
                </a:solidFill>
              </a:rPr>
              <a:t>î</a:t>
            </a:r>
            <a:r>
              <a:rPr lang="en-US" dirty="0" smtClean="0">
                <a:solidFill>
                  <a:srgbClr val="7030A0"/>
                </a:solidFill>
              </a:rPr>
              <a:t>n </a:t>
            </a:r>
            <a:r>
              <a:rPr lang="en-US" dirty="0" err="1" smtClean="0">
                <a:solidFill>
                  <a:srgbClr val="7030A0"/>
                </a:solidFill>
              </a:rPr>
              <a:t>educa</a:t>
            </a:r>
            <a:r>
              <a:rPr lang="ro-RO" dirty="0" smtClean="0">
                <a:solidFill>
                  <a:srgbClr val="7030A0"/>
                </a:solidFill>
              </a:rPr>
              <a:t>ț</a:t>
            </a:r>
            <a:r>
              <a:rPr lang="en-US" dirty="0" err="1" smtClean="0">
                <a:solidFill>
                  <a:srgbClr val="7030A0"/>
                </a:solidFill>
              </a:rPr>
              <a:t>ie</a:t>
            </a:r>
            <a:r>
              <a:rPr lang="en-US" dirty="0" smtClean="0">
                <a:solidFill>
                  <a:srgbClr val="7030A0"/>
                </a:solidFill>
              </a:rPr>
              <a:t> </a:t>
            </a:r>
            <a:r>
              <a:rPr lang="en-US" i="1" dirty="0" smtClean="0">
                <a:solidFill>
                  <a:srgbClr val="FF0000"/>
                </a:solidFill>
              </a:rPr>
              <a:t>=</a:t>
            </a:r>
            <a:r>
              <a:rPr lang="ro-RO" i="1" dirty="0" smtClean="0">
                <a:solidFill>
                  <a:srgbClr val="FF0000"/>
                </a:solidFill>
              </a:rPr>
              <a:t> </a:t>
            </a:r>
            <a:r>
              <a:rPr lang="en-US" i="1" dirty="0" smtClean="0">
                <a:solidFill>
                  <a:srgbClr val="FF0000"/>
                </a:solidFill>
              </a:rPr>
              <a:t>standard/</a:t>
            </a:r>
            <a:r>
              <a:rPr lang="en-US" i="1" dirty="0" err="1" smtClean="0">
                <a:solidFill>
                  <a:srgbClr val="FF0000"/>
                </a:solidFill>
              </a:rPr>
              <a:t>programe</a:t>
            </a:r>
            <a:r>
              <a:rPr lang="en-US" i="1" dirty="0" smtClean="0">
                <a:solidFill>
                  <a:srgbClr val="FF0000"/>
                </a:solidFill>
              </a:rPr>
              <a:t>  </a:t>
            </a:r>
            <a:r>
              <a:rPr lang="en-US" i="1" dirty="0" err="1" smtClean="0">
                <a:solidFill>
                  <a:srgbClr val="FF0000"/>
                </a:solidFill>
              </a:rPr>
              <a:t>moderne</a:t>
            </a:r>
            <a:r>
              <a:rPr lang="en-US" i="1" dirty="0" smtClean="0">
                <a:solidFill>
                  <a:srgbClr val="FF0000"/>
                </a:solidFill>
              </a:rPr>
              <a:t>  ca </a:t>
            </a:r>
            <a:r>
              <a:rPr lang="ro-RO" i="1" dirty="0" smtClean="0">
                <a:solidFill>
                  <a:srgbClr val="FF0000"/>
                </a:solidFill>
              </a:rPr>
              <a:t>ș</a:t>
            </a:r>
            <a:r>
              <a:rPr lang="en-US" i="1" dirty="0" err="1" smtClean="0">
                <a:solidFill>
                  <a:srgbClr val="FF0000"/>
                </a:solidFill>
              </a:rPr>
              <a:t>i</a:t>
            </a:r>
            <a:r>
              <a:rPr lang="en-US" i="1" dirty="0" smtClean="0">
                <a:solidFill>
                  <a:srgbClr val="FF0000"/>
                </a:solidFill>
              </a:rPr>
              <a:t> con</a:t>
            </a:r>
            <a:r>
              <a:rPr lang="ro-RO" i="1" dirty="0" smtClean="0">
                <a:solidFill>
                  <a:srgbClr val="FF0000"/>
                </a:solidFill>
              </a:rPr>
              <a:t>ț</a:t>
            </a:r>
            <a:r>
              <a:rPr lang="en-US" i="1" dirty="0" err="1" smtClean="0">
                <a:solidFill>
                  <a:srgbClr val="FF0000"/>
                </a:solidFill>
              </a:rPr>
              <a:t>inut</a:t>
            </a:r>
            <a:r>
              <a:rPr lang="en-US" i="1" dirty="0" smtClean="0">
                <a:solidFill>
                  <a:srgbClr val="FF0000"/>
                </a:solidFill>
              </a:rPr>
              <a:t> </a:t>
            </a:r>
            <a:r>
              <a:rPr lang="ro-RO" i="1" dirty="0" err="1">
                <a:solidFill>
                  <a:srgbClr val="FF0000"/>
                </a:solidFill>
              </a:rPr>
              <a:t>ș</a:t>
            </a:r>
            <a:r>
              <a:rPr lang="en-US" i="1" dirty="0" err="1" smtClean="0">
                <a:solidFill>
                  <a:srgbClr val="FF0000"/>
                </a:solidFill>
              </a:rPr>
              <a:t>i</a:t>
            </a:r>
            <a:r>
              <a:rPr lang="en-US" i="1" dirty="0" smtClean="0">
                <a:solidFill>
                  <a:srgbClr val="FF0000"/>
                </a:solidFill>
              </a:rPr>
              <a:t> </a:t>
            </a:r>
            <a:r>
              <a:rPr lang="en-US" i="1" dirty="0" err="1" smtClean="0">
                <a:solidFill>
                  <a:srgbClr val="FF0000"/>
                </a:solidFill>
              </a:rPr>
              <a:t>livrate</a:t>
            </a:r>
            <a:r>
              <a:rPr lang="en-US" i="1" dirty="0" smtClean="0">
                <a:solidFill>
                  <a:srgbClr val="FF0000"/>
                </a:solidFill>
              </a:rPr>
              <a:t> la o </a:t>
            </a:r>
            <a:r>
              <a:rPr lang="en-US" i="1" dirty="0" err="1" smtClean="0">
                <a:solidFill>
                  <a:srgbClr val="FF0000"/>
                </a:solidFill>
              </a:rPr>
              <a:t>calitate</a:t>
            </a:r>
            <a:r>
              <a:rPr lang="en-US" i="1" dirty="0" smtClean="0">
                <a:solidFill>
                  <a:srgbClr val="FF0000"/>
                </a:solidFill>
              </a:rPr>
              <a:t> conform</a:t>
            </a:r>
            <a:r>
              <a:rPr lang="ro-RO" i="1" dirty="0" smtClean="0">
                <a:solidFill>
                  <a:srgbClr val="FF0000"/>
                </a:solidFill>
              </a:rPr>
              <a:t>ă</a:t>
            </a:r>
            <a:r>
              <a:rPr lang="en-US" i="1" dirty="0" smtClean="0">
                <a:solidFill>
                  <a:srgbClr val="FF0000"/>
                </a:solidFill>
              </a:rPr>
              <a:t> </a:t>
            </a:r>
          </a:p>
          <a:p>
            <a:pPr marL="0" indent="0">
              <a:buNone/>
            </a:pPr>
            <a:r>
              <a:rPr lang="en-US" i="1" dirty="0" err="1" smtClean="0">
                <a:solidFill>
                  <a:srgbClr val="7030A0"/>
                </a:solidFill>
              </a:rPr>
              <a:t>Moderne</a:t>
            </a:r>
            <a:r>
              <a:rPr lang="en-US" i="1" dirty="0" smtClean="0">
                <a:solidFill>
                  <a:srgbClr val="FF0000"/>
                </a:solidFill>
              </a:rPr>
              <a:t> </a:t>
            </a:r>
            <a:r>
              <a:rPr lang="en-US" i="1" dirty="0" err="1" smtClean="0">
                <a:solidFill>
                  <a:srgbClr val="FF0000"/>
                </a:solidFill>
              </a:rPr>
              <a:t>inseamna</a:t>
            </a:r>
            <a:r>
              <a:rPr lang="en-US" i="1" dirty="0" smtClean="0">
                <a:solidFill>
                  <a:srgbClr val="FF0000"/>
                </a:solidFill>
              </a:rPr>
              <a:t> </a:t>
            </a:r>
            <a:r>
              <a:rPr lang="en-US" i="1" dirty="0" err="1" smtClean="0">
                <a:solidFill>
                  <a:srgbClr val="FF0000"/>
                </a:solidFill>
              </a:rPr>
              <a:t>pe</a:t>
            </a:r>
            <a:r>
              <a:rPr lang="en-US" i="1" dirty="0" smtClean="0">
                <a:solidFill>
                  <a:srgbClr val="FF0000"/>
                </a:solidFill>
              </a:rPr>
              <a:t> </a:t>
            </a:r>
            <a:r>
              <a:rPr lang="en-US" i="1" dirty="0" err="1" smtClean="0">
                <a:solidFill>
                  <a:srgbClr val="FF0000"/>
                </a:solidFill>
              </a:rPr>
              <a:t>baza</a:t>
            </a:r>
            <a:r>
              <a:rPr lang="en-US" i="1" dirty="0" smtClean="0">
                <a:solidFill>
                  <a:srgbClr val="FF0000"/>
                </a:solidFill>
              </a:rPr>
              <a:t> de </a:t>
            </a:r>
            <a:r>
              <a:rPr lang="en-US" i="1" dirty="0" err="1" smtClean="0">
                <a:solidFill>
                  <a:srgbClr val="FF0000"/>
                </a:solidFill>
              </a:rPr>
              <a:t>rezultate</a:t>
            </a:r>
            <a:r>
              <a:rPr lang="en-US" i="1" dirty="0" smtClean="0">
                <a:solidFill>
                  <a:srgbClr val="FF0000"/>
                </a:solidFill>
              </a:rPr>
              <a:t> ale </a:t>
            </a:r>
            <a:r>
              <a:rPr lang="en-US" i="1" dirty="0" err="1" smtClean="0">
                <a:solidFill>
                  <a:srgbClr val="FF0000"/>
                </a:solidFill>
              </a:rPr>
              <a:t>invatari</a:t>
            </a:r>
            <a:r>
              <a:rPr lang="en-US" i="1" dirty="0" smtClean="0">
                <a:solidFill>
                  <a:srgbClr val="FF0000"/>
                </a:solidFill>
              </a:rPr>
              <a:t> </a:t>
            </a:r>
            <a:r>
              <a:rPr lang="en-US" i="1" dirty="0" err="1" smtClean="0">
                <a:solidFill>
                  <a:srgbClr val="FF0000"/>
                </a:solidFill>
              </a:rPr>
              <a:t>stabilite</a:t>
            </a:r>
            <a:r>
              <a:rPr lang="en-US" i="1" dirty="0" smtClean="0">
                <a:solidFill>
                  <a:srgbClr val="FF0000"/>
                </a:solidFill>
              </a:rPr>
              <a:t> cu </a:t>
            </a:r>
            <a:r>
              <a:rPr lang="en-US" i="1" dirty="0" err="1" smtClean="0">
                <a:solidFill>
                  <a:srgbClr val="FF0000"/>
                </a:solidFill>
              </a:rPr>
              <a:t>parteneri</a:t>
            </a:r>
            <a:r>
              <a:rPr lang="en-US" i="1" dirty="0" smtClean="0">
                <a:solidFill>
                  <a:srgbClr val="FF0000"/>
                </a:solidFill>
              </a:rPr>
              <a:t> </a:t>
            </a:r>
            <a:r>
              <a:rPr lang="en-US" i="1" dirty="0" err="1" smtClean="0">
                <a:solidFill>
                  <a:srgbClr val="FF0000"/>
                </a:solidFill>
              </a:rPr>
              <a:t>sociali</a:t>
            </a:r>
            <a:r>
              <a:rPr lang="en-US" i="1" dirty="0" smtClean="0">
                <a:solidFill>
                  <a:srgbClr val="FF0000"/>
                </a:solidFill>
              </a:rPr>
              <a:t>.</a:t>
            </a:r>
          </a:p>
          <a:p>
            <a:pPr marL="0" indent="0">
              <a:buNone/>
            </a:pPr>
            <a:r>
              <a:rPr lang="en-US" i="1" dirty="0" err="1" smtClean="0">
                <a:solidFill>
                  <a:srgbClr val="7030A0"/>
                </a:solidFill>
              </a:rPr>
              <a:t>Educa</a:t>
            </a:r>
            <a:r>
              <a:rPr lang="ro-RO" i="1" dirty="0" smtClean="0">
                <a:solidFill>
                  <a:srgbClr val="7030A0"/>
                </a:solidFill>
              </a:rPr>
              <a:t>ț</a:t>
            </a:r>
            <a:r>
              <a:rPr lang="en-US" i="1" dirty="0" err="1" smtClean="0">
                <a:solidFill>
                  <a:srgbClr val="7030A0"/>
                </a:solidFill>
              </a:rPr>
              <a:t>ia</a:t>
            </a:r>
            <a:r>
              <a:rPr lang="en-US" i="1" dirty="0" smtClean="0">
                <a:solidFill>
                  <a:srgbClr val="7030A0"/>
                </a:solidFill>
              </a:rPr>
              <a:t> </a:t>
            </a:r>
            <a:r>
              <a:rPr lang="ro-RO" i="1" dirty="0" smtClean="0">
                <a:solidFill>
                  <a:srgbClr val="7030A0"/>
                </a:solidFill>
              </a:rPr>
              <a:t>ș</a:t>
            </a:r>
            <a:r>
              <a:rPr lang="en-US" i="1" dirty="0" err="1" smtClean="0">
                <a:solidFill>
                  <a:srgbClr val="7030A0"/>
                </a:solidFill>
              </a:rPr>
              <a:t>i</a:t>
            </a:r>
            <a:r>
              <a:rPr lang="en-US" i="1" dirty="0" smtClean="0">
                <a:solidFill>
                  <a:srgbClr val="7030A0"/>
                </a:solidFill>
              </a:rPr>
              <a:t> </a:t>
            </a:r>
            <a:r>
              <a:rPr lang="en-US" i="1" dirty="0" err="1" smtClean="0">
                <a:solidFill>
                  <a:srgbClr val="7030A0"/>
                </a:solidFill>
              </a:rPr>
              <a:t>formarea</a:t>
            </a:r>
            <a:r>
              <a:rPr lang="en-US" i="1" dirty="0" smtClean="0">
                <a:solidFill>
                  <a:srgbClr val="7030A0"/>
                </a:solidFill>
              </a:rPr>
              <a:t> </a:t>
            </a:r>
            <a:r>
              <a:rPr lang="en-US" i="1" dirty="0" err="1" smtClean="0">
                <a:solidFill>
                  <a:srgbClr val="7030A0"/>
                </a:solidFill>
              </a:rPr>
              <a:t>profesion</a:t>
            </a:r>
            <a:r>
              <a:rPr lang="ro-RO" i="1" dirty="0" smtClean="0">
                <a:solidFill>
                  <a:srgbClr val="7030A0"/>
                </a:solidFill>
              </a:rPr>
              <a:t>ă</a:t>
            </a:r>
            <a:r>
              <a:rPr lang="en-US" i="1" dirty="0" smtClean="0">
                <a:solidFill>
                  <a:srgbClr val="7030A0"/>
                </a:solidFill>
              </a:rPr>
              <a:t> </a:t>
            </a:r>
            <a:r>
              <a:rPr lang="en-US" i="1" dirty="0" err="1" smtClean="0">
                <a:solidFill>
                  <a:srgbClr val="7030A0"/>
                </a:solidFill>
              </a:rPr>
              <a:t>cuprind</a:t>
            </a:r>
            <a:r>
              <a:rPr lang="en-US" i="1" dirty="0" err="1">
                <a:solidFill>
                  <a:srgbClr val="7030A0"/>
                </a:solidFill>
              </a:rPr>
              <a:t>e</a:t>
            </a:r>
            <a:r>
              <a:rPr lang="en-US" i="1" dirty="0" err="1" smtClean="0">
                <a:solidFill>
                  <a:srgbClr val="FF0000"/>
                </a:solidFill>
              </a:rPr>
              <a:t>:i</a:t>
            </a:r>
            <a:r>
              <a:rPr lang="en-US" i="1" dirty="0" smtClean="0">
                <a:solidFill>
                  <a:srgbClr val="FF0000"/>
                </a:solidFill>
              </a:rPr>
              <a:t>).curricula ii).</a:t>
            </a:r>
            <a:r>
              <a:rPr lang="en-US" i="1" dirty="0" err="1" smtClean="0">
                <a:solidFill>
                  <a:srgbClr val="FF0000"/>
                </a:solidFill>
              </a:rPr>
              <a:t>procesul</a:t>
            </a:r>
            <a:r>
              <a:rPr lang="en-US" i="1" dirty="0" smtClean="0">
                <a:solidFill>
                  <a:srgbClr val="FF0000"/>
                </a:solidFill>
              </a:rPr>
              <a:t> de </a:t>
            </a:r>
            <a:r>
              <a:rPr lang="en-US" i="1" dirty="0" err="1" smtClean="0">
                <a:solidFill>
                  <a:srgbClr val="FF0000"/>
                </a:solidFill>
              </a:rPr>
              <a:t>educa</a:t>
            </a:r>
            <a:r>
              <a:rPr lang="ro-RO" i="1" dirty="0" smtClean="0">
                <a:solidFill>
                  <a:srgbClr val="FF0000"/>
                </a:solidFill>
              </a:rPr>
              <a:t>ț</a:t>
            </a:r>
            <a:r>
              <a:rPr lang="en-US" i="1" dirty="0" err="1" smtClean="0">
                <a:solidFill>
                  <a:srgbClr val="FF0000"/>
                </a:solidFill>
              </a:rPr>
              <a:t>ie</a:t>
            </a:r>
            <a:r>
              <a:rPr lang="en-US" i="1" dirty="0" smtClean="0">
                <a:solidFill>
                  <a:srgbClr val="FF0000"/>
                </a:solidFill>
              </a:rPr>
              <a:t> iii).</a:t>
            </a:r>
            <a:r>
              <a:rPr lang="en-US" i="1" dirty="0" err="1" smtClean="0">
                <a:solidFill>
                  <a:srgbClr val="FF0000"/>
                </a:solidFill>
              </a:rPr>
              <a:t>standardul</a:t>
            </a:r>
            <a:r>
              <a:rPr lang="en-US" i="1" dirty="0" smtClean="0">
                <a:solidFill>
                  <a:srgbClr val="FF0000"/>
                </a:solidFill>
              </a:rPr>
              <a:t> de </a:t>
            </a:r>
            <a:r>
              <a:rPr lang="en-US" i="1" dirty="0" err="1" smtClean="0">
                <a:solidFill>
                  <a:srgbClr val="FF0000"/>
                </a:solidFill>
              </a:rPr>
              <a:t>evaluare</a:t>
            </a:r>
            <a:r>
              <a:rPr lang="en-US" i="1" dirty="0" smtClean="0">
                <a:solidFill>
                  <a:srgbClr val="FF0000"/>
                </a:solidFill>
              </a:rPr>
              <a:t> iv).</a:t>
            </a:r>
            <a:r>
              <a:rPr lang="en-US" i="1" dirty="0" err="1" smtClean="0">
                <a:solidFill>
                  <a:srgbClr val="FF0000"/>
                </a:solidFill>
              </a:rPr>
              <a:t>atingerea</a:t>
            </a:r>
            <a:r>
              <a:rPr lang="en-US" i="1" dirty="0" smtClean="0">
                <a:solidFill>
                  <a:srgbClr val="FF0000"/>
                </a:solidFill>
              </a:rPr>
              <a:t> </a:t>
            </a:r>
            <a:r>
              <a:rPr lang="en-US" i="1" dirty="0" err="1" smtClean="0">
                <a:solidFill>
                  <a:srgbClr val="FF0000"/>
                </a:solidFill>
              </a:rPr>
              <a:t>rezultatelor</a:t>
            </a:r>
            <a:r>
              <a:rPr lang="en-US" i="1" dirty="0" smtClean="0">
                <a:solidFill>
                  <a:srgbClr val="FF0000"/>
                </a:solidFill>
              </a:rPr>
              <a:t> </a:t>
            </a:r>
            <a:r>
              <a:rPr lang="ro-RO" i="1" dirty="0" smtClean="0">
                <a:solidFill>
                  <a:srgbClr val="FF0000"/>
                </a:solidFill>
              </a:rPr>
              <a:t>î</a:t>
            </a:r>
            <a:r>
              <a:rPr lang="en-US" i="1" dirty="0" err="1" smtClean="0">
                <a:solidFill>
                  <a:srgbClr val="FF0000"/>
                </a:solidFill>
              </a:rPr>
              <a:t>nv</a:t>
            </a:r>
            <a:r>
              <a:rPr lang="ro-RO" i="1" dirty="0" smtClean="0">
                <a:solidFill>
                  <a:srgbClr val="FF0000"/>
                </a:solidFill>
              </a:rPr>
              <a:t>ăță</a:t>
            </a:r>
            <a:r>
              <a:rPr lang="en-US" i="1" dirty="0" err="1" smtClean="0">
                <a:solidFill>
                  <a:srgbClr val="FF0000"/>
                </a:solidFill>
              </a:rPr>
              <a:t>ri</a:t>
            </a:r>
            <a:r>
              <a:rPr lang="ro-RO" i="1" dirty="0" smtClean="0">
                <a:solidFill>
                  <a:srgbClr val="FF0000"/>
                </a:solidFill>
              </a:rPr>
              <a:t>i</a:t>
            </a:r>
            <a:r>
              <a:rPr lang="en-US" i="1" dirty="0" smtClean="0">
                <a:solidFill>
                  <a:srgbClr val="FF0000"/>
                </a:solidFill>
              </a:rPr>
              <a:t> v).</a:t>
            </a:r>
            <a:r>
              <a:rPr lang="en-US" i="1" dirty="0" err="1" smtClean="0">
                <a:solidFill>
                  <a:srgbClr val="FF0000"/>
                </a:solidFill>
              </a:rPr>
              <a:t>validarea</a:t>
            </a:r>
            <a:r>
              <a:rPr lang="en-US" i="1" dirty="0" smtClean="0">
                <a:solidFill>
                  <a:srgbClr val="FF0000"/>
                </a:solidFill>
              </a:rPr>
              <a:t> vi).</a:t>
            </a:r>
            <a:r>
              <a:rPr lang="en-US" i="1" dirty="0" err="1" smtClean="0">
                <a:solidFill>
                  <a:srgbClr val="FF0000"/>
                </a:solidFill>
              </a:rPr>
              <a:t>certificarea</a:t>
            </a:r>
            <a:r>
              <a:rPr lang="en-US" i="1" dirty="0" smtClean="0">
                <a:solidFill>
                  <a:srgbClr val="FF0000"/>
                </a:solidFill>
              </a:rPr>
              <a:t> vii).diploma/certificate viii).</a:t>
            </a:r>
            <a:r>
              <a:rPr lang="en-US" i="1" dirty="0" err="1" smtClean="0">
                <a:solidFill>
                  <a:srgbClr val="FF0000"/>
                </a:solidFill>
              </a:rPr>
              <a:t>recunoa</a:t>
            </a:r>
            <a:r>
              <a:rPr lang="ro-RO" i="1" dirty="0" smtClean="0">
                <a:solidFill>
                  <a:srgbClr val="FF0000"/>
                </a:solidFill>
              </a:rPr>
              <a:t>ș</a:t>
            </a:r>
            <a:r>
              <a:rPr lang="en-US" i="1" dirty="0" err="1" smtClean="0">
                <a:solidFill>
                  <a:srgbClr val="FF0000"/>
                </a:solidFill>
              </a:rPr>
              <a:t>tere</a:t>
            </a:r>
            <a:r>
              <a:rPr lang="en-US" i="1" dirty="0" smtClean="0">
                <a:solidFill>
                  <a:srgbClr val="FF0000"/>
                </a:solidFill>
              </a:rPr>
              <a:t> viii).</a:t>
            </a:r>
            <a:r>
              <a:rPr lang="en-US" i="1" dirty="0" err="1" smtClean="0">
                <a:solidFill>
                  <a:srgbClr val="FF0000"/>
                </a:solidFill>
              </a:rPr>
              <a:t>mobilitate</a:t>
            </a:r>
            <a:endParaRPr lang="en-US" i="1" dirty="0" smtClean="0">
              <a:solidFill>
                <a:srgbClr val="FF0000"/>
              </a:solidFill>
            </a:endParaRPr>
          </a:p>
          <a:p>
            <a:pPr marL="0" indent="0">
              <a:buNone/>
            </a:pPr>
            <a:r>
              <a:rPr lang="en-US" i="1" dirty="0" err="1" smtClean="0">
                <a:solidFill>
                  <a:srgbClr val="7030A0"/>
                </a:solidFill>
              </a:rPr>
              <a:t>Recunoa</a:t>
            </a:r>
            <a:r>
              <a:rPr lang="ro-RO" i="1" dirty="0" smtClean="0">
                <a:solidFill>
                  <a:srgbClr val="7030A0"/>
                </a:solidFill>
              </a:rPr>
              <a:t>ș</a:t>
            </a:r>
            <a:r>
              <a:rPr lang="en-US" i="1" dirty="0" err="1" smtClean="0">
                <a:solidFill>
                  <a:srgbClr val="7030A0"/>
                </a:solidFill>
              </a:rPr>
              <a:t>terea</a:t>
            </a:r>
            <a:r>
              <a:rPr lang="en-US" i="1" dirty="0" smtClean="0">
                <a:solidFill>
                  <a:srgbClr val="7030A0"/>
                </a:solidFill>
              </a:rPr>
              <a:t> se face </a:t>
            </a:r>
            <a:r>
              <a:rPr lang="en-US" i="1" dirty="0" err="1" smtClean="0">
                <a:solidFill>
                  <a:srgbClr val="7030A0"/>
                </a:solidFill>
              </a:rPr>
              <a:t>pe</a:t>
            </a:r>
            <a:r>
              <a:rPr lang="en-US" i="1" dirty="0" smtClean="0">
                <a:solidFill>
                  <a:srgbClr val="7030A0"/>
                </a:solidFill>
              </a:rPr>
              <a:t> </a:t>
            </a:r>
            <a:r>
              <a:rPr lang="en-US" i="1" dirty="0" err="1" smtClean="0">
                <a:solidFill>
                  <a:srgbClr val="7030A0"/>
                </a:solidFill>
              </a:rPr>
              <a:t>baz</a:t>
            </a:r>
            <a:r>
              <a:rPr lang="ro-RO" i="1" dirty="0" smtClean="0">
                <a:solidFill>
                  <a:srgbClr val="7030A0"/>
                </a:solidFill>
              </a:rPr>
              <a:t>ă</a:t>
            </a:r>
            <a:r>
              <a:rPr lang="en-US" i="1" dirty="0" smtClean="0">
                <a:solidFill>
                  <a:srgbClr val="7030A0"/>
                </a:solidFill>
              </a:rPr>
              <a:t> de </a:t>
            </a:r>
            <a:r>
              <a:rPr lang="en-US" i="1" dirty="0" err="1" smtClean="0">
                <a:solidFill>
                  <a:srgbClr val="7030A0"/>
                </a:solidFill>
              </a:rPr>
              <a:t>rezultate</a:t>
            </a:r>
            <a:r>
              <a:rPr lang="en-US" i="1" dirty="0" smtClean="0">
                <a:solidFill>
                  <a:srgbClr val="7030A0"/>
                </a:solidFill>
              </a:rPr>
              <a:t> ale </a:t>
            </a:r>
            <a:r>
              <a:rPr lang="ro-RO" i="1" dirty="0" smtClean="0">
                <a:solidFill>
                  <a:srgbClr val="7030A0"/>
                </a:solidFill>
              </a:rPr>
              <a:t>î</a:t>
            </a:r>
            <a:r>
              <a:rPr lang="en-US" i="1" dirty="0" err="1" smtClean="0">
                <a:solidFill>
                  <a:srgbClr val="7030A0"/>
                </a:solidFill>
              </a:rPr>
              <a:t>nv</a:t>
            </a:r>
            <a:r>
              <a:rPr lang="ro-RO" i="1" dirty="0" smtClean="0">
                <a:solidFill>
                  <a:srgbClr val="7030A0"/>
                </a:solidFill>
              </a:rPr>
              <a:t>ăță</a:t>
            </a:r>
            <a:r>
              <a:rPr lang="en-US" i="1" dirty="0" err="1" smtClean="0">
                <a:solidFill>
                  <a:srgbClr val="7030A0"/>
                </a:solidFill>
              </a:rPr>
              <a:t>ri</a:t>
            </a:r>
            <a:r>
              <a:rPr lang="ro-RO" i="1" dirty="0" smtClean="0">
                <a:solidFill>
                  <a:srgbClr val="7030A0"/>
                </a:solidFill>
              </a:rPr>
              <a:t>i,</a:t>
            </a:r>
            <a:r>
              <a:rPr lang="en-US" i="1" dirty="0" smtClean="0">
                <a:solidFill>
                  <a:srgbClr val="7030A0"/>
                </a:solidFill>
              </a:rPr>
              <a:t> nu </a:t>
            </a:r>
            <a:r>
              <a:rPr lang="en-US" i="1" dirty="0" err="1" smtClean="0">
                <a:solidFill>
                  <a:srgbClr val="7030A0"/>
                </a:solidFill>
              </a:rPr>
              <a:t>pe</a:t>
            </a:r>
            <a:r>
              <a:rPr lang="en-US" i="1" dirty="0" smtClean="0">
                <a:solidFill>
                  <a:srgbClr val="7030A0"/>
                </a:solidFill>
              </a:rPr>
              <a:t> </a:t>
            </a:r>
            <a:r>
              <a:rPr lang="en-US" i="1" dirty="0" err="1" smtClean="0">
                <a:solidFill>
                  <a:srgbClr val="7030A0"/>
                </a:solidFill>
              </a:rPr>
              <a:t>competen</a:t>
            </a:r>
            <a:r>
              <a:rPr lang="ro-RO" i="1" dirty="0" smtClean="0">
                <a:solidFill>
                  <a:srgbClr val="7030A0"/>
                </a:solidFill>
              </a:rPr>
              <a:t>ț</a:t>
            </a:r>
            <a:r>
              <a:rPr lang="en-US" i="1" dirty="0" smtClean="0">
                <a:solidFill>
                  <a:srgbClr val="7030A0"/>
                </a:solidFill>
              </a:rPr>
              <a:t>e cum se </a:t>
            </a:r>
            <a:r>
              <a:rPr lang="ro-RO" i="1" dirty="0" smtClean="0">
                <a:solidFill>
                  <a:srgbClr val="7030A0"/>
                </a:solidFill>
              </a:rPr>
              <a:t>ș</a:t>
            </a:r>
            <a:r>
              <a:rPr lang="en-US" i="1" dirty="0" err="1" smtClean="0">
                <a:solidFill>
                  <a:srgbClr val="7030A0"/>
                </a:solidFill>
              </a:rPr>
              <a:t>tia</a:t>
            </a:r>
            <a:r>
              <a:rPr lang="en-US" i="1" dirty="0" smtClean="0">
                <a:solidFill>
                  <a:srgbClr val="7030A0"/>
                </a:solidFill>
              </a:rPr>
              <a:t> </a:t>
            </a:r>
            <a:r>
              <a:rPr lang="ro-RO" i="1" dirty="0" smtClean="0">
                <a:solidFill>
                  <a:srgbClr val="7030A0"/>
                </a:solidFill>
              </a:rPr>
              <a:t>î</a:t>
            </a:r>
            <a:r>
              <a:rPr lang="en-US" i="1" dirty="0" smtClean="0">
                <a:solidFill>
                  <a:srgbClr val="7030A0"/>
                </a:solidFill>
              </a:rPr>
              <a:t>n 2010.</a:t>
            </a:r>
            <a:endParaRPr lang="en-US" i="1" dirty="0">
              <a:solidFill>
                <a:srgbClr val="7030A0"/>
              </a:solidFill>
            </a:endParaRPr>
          </a:p>
          <a:p>
            <a:endParaRPr lang="en-US" dirty="0"/>
          </a:p>
        </p:txBody>
      </p:sp>
      <p:sp>
        <p:nvSpPr>
          <p:cNvPr id="4" name="Slide Number Placeholder 3"/>
          <p:cNvSpPr>
            <a:spLocks noGrp="1"/>
          </p:cNvSpPr>
          <p:nvPr>
            <p:ph type="sldNum" sz="quarter" idx="12"/>
          </p:nvPr>
        </p:nvSpPr>
        <p:spPr/>
        <p:txBody>
          <a:bodyPr/>
          <a:lstStyle/>
          <a:p>
            <a:fld id="{9E50D555-AD09-4184-8F27-884809BFB095}" type="slidenum">
              <a:rPr lang="en-US" smtClean="0"/>
              <a:pPr/>
              <a:t>132</a:t>
            </a:fld>
            <a:endParaRPr lang="en-US"/>
          </a:p>
        </p:txBody>
      </p:sp>
    </p:spTree>
    <p:extLst>
      <p:ext uri="{BB962C8B-B14F-4D97-AF65-F5344CB8AC3E}">
        <p14:creationId xmlns:p14="http://schemas.microsoft.com/office/powerpoint/2010/main" val="3047678653"/>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err="1" smtClean="0"/>
              <a:t>Noul</a:t>
            </a:r>
            <a:r>
              <a:rPr lang="en-US" sz="3200" dirty="0" smtClean="0"/>
              <a:t> </a:t>
            </a:r>
            <a:r>
              <a:rPr lang="en-US" sz="3200" dirty="0" err="1" smtClean="0"/>
              <a:t>sistem</a:t>
            </a:r>
            <a:r>
              <a:rPr lang="en-US" sz="3200" dirty="0" smtClean="0"/>
              <a:t> -</a:t>
            </a:r>
            <a:r>
              <a:rPr lang="ro-RO" sz="3200" dirty="0" smtClean="0"/>
              <a:t> </a:t>
            </a:r>
            <a:r>
              <a:rPr lang="en-US" sz="3200" dirty="0" err="1" smtClean="0"/>
              <a:t>principii</a:t>
            </a:r>
            <a:endParaRPr lang="en-US" sz="3200" dirty="0"/>
          </a:p>
        </p:txBody>
      </p:sp>
      <p:sp>
        <p:nvSpPr>
          <p:cNvPr id="3" name="Content Placeholder 2"/>
          <p:cNvSpPr>
            <a:spLocks noGrp="1"/>
          </p:cNvSpPr>
          <p:nvPr>
            <p:ph idx="1"/>
          </p:nvPr>
        </p:nvSpPr>
        <p:spPr/>
        <p:txBody>
          <a:bodyPr>
            <a:normAutofit fontScale="85000" lnSpcReduction="10000"/>
          </a:bodyPr>
          <a:lstStyle/>
          <a:p>
            <a:r>
              <a:rPr lang="en-US" dirty="0" err="1" smtClean="0"/>
              <a:t>Sarcinile</a:t>
            </a:r>
            <a:r>
              <a:rPr lang="en-US" dirty="0" smtClean="0"/>
              <a:t> </a:t>
            </a:r>
            <a:r>
              <a:rPr lang="ro-RO" dirty="0" err="1"/>
              <a:t>ș</a:t>
            </a:r>
            <a:r>
              <a:rPr lang="en-US" dirty="0" err="1" smtClean="0"/>
              <a:t>i</a:t>
            </a:r>
            <a:r>
              <a:rPr lang="en-US" dirty="0" smtClean="0"/>
              <a:t> </a:t>
            </a:r>
            <a:r>
              <a:rPr lang="en-US" dirty="0" err="1" smtClean="0"/>
              <a:t>atribu</a:t>
            </a:r>
            <a:r>
              <a:rPr lang="ro-RO" dirty="0" smtClean="0"/>
              <a:t>ți</a:t>
            </a:r>
            <a:r>
              <a:rPr lang="en-US" dirty="0" err="1" smtClean="0"/>
              <a:t>ile</a:t>
            </a:r>
            <a:r>
              <a:rPr lang="en-US" dirty="0" smtClean="0"/>
              <a:t> </a:t>
            </a:r>
            <a:r>
              <a:rPr lang="en-US" dirty="0" err="1" smtClean="0"/>
              <a:t>pentru</a:t>
            </a:r>
            <a:r>
              <a:rPr lang="en-US" dirty="0" smtClean="0"/>
              <a:t> </a:t>
            </a:r>
            <a:r>
              <a:rPr lang="en-US" dirty="0" err="1" smtClean="0"/>
              <a:t>grupele</a:t>
            </a:r>
            <a:r>
              <a:rPr lang="en-US" dirty="0" smtClean="0"/>
              <a:t> </a:t>
            </a:r>
            <a:r>
              <a:rPr lang="en-US" dirty="0" err="1" smtClean="0"/>
              <a:t>majore</a:t>
            </a:r>
            <a:r>
              <a:rPr lang="en-US" dirty="0" smtClean="0"/>
              <a:t>,</a:t>
            </a:r>
            <a:r>
              <a:rPr lang="ro-RO" dirty="0" smtClean="0"/>
              <a:t> </a:t>
            </a:r>
            <a:r>
              <a:rPr lang="en-US" dirty="0" err="1" smtClean="0"/>
              <a:t>grupele</a:t>
            </a:r>
            <a:r>
              <a:rPr lang="en-US" dirty="0" smtClean="0"/>
              <a:t> </a:t>
            </a:r>
            <a:r>
              <a:rPr lang="en-US" dirty="0" err="1" smtClean="0"/>
              <a:t>minore</a:t>
            </a:r>
            <a:r>
              <a:rPr lang="en-US" dirty="0" smtClean="0"/>
              <a:t> </a:t>
            </a:r>
            <a:r>
              <a:rPr lang="ro-RO" dirty="0" err="1"/>
              <a:t>ș</a:t>
            </a:r>
            <a:r>
              <a:rPr lang="en-US" dirty="0" err="1" smtClean="0"/>
              <a:t>i</a:t>
            </a:r>
            <a:r>
              <a:rPr lang="en-US" dirty="0" smtClean="0"/>
              <a:t> de </a:t>
            </a:r>
            <a:r>
              <a:rPr lang="en-US" dirty="0" err="1" smtClean="0"/>
              <a:t>baz</a:t>
            </a:r>
            <a:r>
              <a:rPr lang="ro-RO" dirty="0" smtClean="0"/>
              <a:t>ă</a:t>
            </a:r>
            <a:r>
              <a:rPr lang="en-US" dirty="0" smtClean="0"/>
              <a:t> </a:t>
            </a:r>
            <a:r>
              <a:rPr lang="en-US" dirty="0" err="1" smtClean="0"/>
              <a:t>sunt</a:t>
            </a:r>
            <a:r>
              <a:rPr lang="en-US" dirty="0" smtClean="0"/>
              <a:t> </a:t>
            </a:r>
            <a:r>
              <a:rPr lang="en-US" dirty="0" err="1" smtClean="0"/>
              <a:t>standardizate</a:t>
            </a:r>
            <a:r>
              <a:rPr lang="en-US" dirty="0" smtClean="0"/>
              <a:t> la </a:t>
            </a:r>
            <a:r>
              <a:rPr lang="en-US" dirty="0" err="1" smtClean="0"/>
              <a:t>nivel</a:t>
            </a:r>
            <a:r>
              <a:rPr lang="en-US" dirty="0" smtClean="0"/>
              <a:t> </a:t>
            </a:r>
            <a:r>
              <a:rPr lang="en-US" dirty="0" err="1" smtClean="0"/>
              <a:t>interna</a:t>
            </a:r>
            <a:r>
              <a:rPr lang="ro-RO" dirty="0" smtClean="0"/>
              <a:t>ț</a:t>
            </a:r>
            <a:r>
              <a:rPr lang="en-US" dirty="0" err="1" smtClean="0"/>
              <a:t>ional</a:t>
            </a:r>
            <a:r>
              <a:rPr lang="en-US" dirty="0" smtClean="0"/>
              <a:t>;</a:t>
            </a:r>
          </a:p>
          <a:p>
            <a:r>
              <a:rPr lang="en-US" dirty="0" err="1" smtClean="0"/>
              <a:t>Acestora</a:t>
            </a:r>
            <a:r>
              <a:rPr lang="en-US" dirty="0" smtClean="0"/>
              <a:t> le </a:t>
            </a:r>
            <a:r>
              <a:rPr lang="en-US" dirty="0" err="1" smtClean="0"/>
              <a:t>corespund</a:t>
            </a:r>
            <a:r>
              <a:rPr lang="en-US" dirty="0" smtClean="0"/>
              <a:t> </a:t>
            </a:r>
            <a:r>
              <a:rPr lang="en-US" dirty="0" err="1" smtClean="0"/>
              <a:t>competen</a:t>
            </a:r>
            <a:r>
              <a:rPr lang="ro-RO" dirty="0" smtClean="0"/>
              <a:t>ț</a:t>
            </a:r>
            <a:r>
              <a:rPr lang="en-US" dirty="0" smtClean="0"/>
              <a:t>e care </a:t>
            </a:r>
            <a:r>
              <a:rPr lang="en-US" dirty="0" err="1" smtClean="0"/>
              <a:t>trebuie</a:t>
            </a:r>
            <a:r>
              <a:rPr lang="en-US" dirty="0" smtClean="0"/>
              <a:t> </a:t>
            </a:r>
            <a:r>
              <a:rPr lang="en-US" dirty="0" err="1" smtClean="0"/>
              <a:t>transpuse</a:t>
            </a:r>
            <a:r>
              <a:rPr lang="en-US" dirty="0" smtClean="0"/>
              <a:t> </a:t>
            </a:r>
            <a:r>
              <a:rPr lang="ro-RO" dirty="0" smtClean="0"/>
              <a:t>î</a:t>
            </a:r>
            <a:r>
              <a:rPr lang="en-US" dirty="0" smtClean="0"/>
              <a:t>n </a:t>
            </a:r>
            <a:r>
              <a:rPr lang="en-US" dirty="0" err="1" smtClean="0"/>
              <a:t>rezultate</a:t>
            </a:r>
            <a:r>
              <a:rPr lang="en-US" dirty="0" smtClean="0"/>
              <a:t> ale </a:t>
            </a:r>
            <a:r>
              <a:rPr lang="ro-RO" dirty="0"/>
              <a:t>î</a:t>
            </a:r>
            <a:r>
              <a:rPr lang="en-US" dirty="0" err="1" smtClean="0"/>
              <a:t>nv</a:t>
            </a:r>
            <a:r>
              <a:rPr lang="ro-RO" dirty="0" err="1" smtClean="0"/>
              <a:t>ăță</a:t>
            </a:r>
            <a:r>
              <a:rPr lang="en-US" dirty="0" smtClean="0"/>
              <a:t>r</a:t>
            </a:r>
            <a:r>
              <a:rPr lang="ro-RO" dirty="0" smtClean="0"/>
              <a:t>i</a:t>
            </a:r>
            <a:r>
              <a:rPr lang="en-US" dirty="0" err="1" smtClean="0"/>
              <a:t>i</a:t>
            </a:r>
            <a:r>
              <a:rPr lang="ro-RO" dirty="0" smtClean="0"/>
              <a:t>,</a:t>
            </a:r>
            <a:r>
              <a:rPr lang="en-US" dirty="0" smtClean="0"/>
              <a:t> </a:t>
            </a:r>
            <a:r>
              <a:rPr lang="en-US" dirty="0" err="1" smtClean="0"/>
              <a:t>apoi</a:t>
            </a:r>
            <a:r>
              <a:rPr lang="en-US" dirty="0" smtClean="0"/>
              <a:t> </a:t>
            </a:r>
            <a:r>
              <a:rPr lang="ro-RO" dirty="0" smtClean="0"/>
              <a:t>î</a:t>
            </a:r>
            <a:r>
              <a:rPr lang="en-US" dirty="0" smtClean="0"/>
              <a:t>n </a:t>
            </a:r>
            <a:r>
              <a:rPr lang="en-US" dirty="0" err="1" smtClean="0"/>
              <a:t>programe</a:t>
            </a:r>
            <a:r>
              <a:rPr lang="en-US" dirty="0" smtClean="0"/>
              <a:t> de </a:t>
            </a:r>
            <a:r>
              <a:rPr lang="en-US" dirty="0" err="1" smtClean="0"/>
              <a:t>studii</a:t>
            </a:r>
            <a:r>
              <a:rPr lang="en-US" dirty="0" smtClean="0"/>
              <a:t>/standard de </a:t>
            </a:r>
            <a:r>
              <a:rPr lang="en-US" dirty="0" err="1" smtClean="0"/>
              <a:t>calificare</a:t>
            </a:r>
            <a:r>
              <a:rPr lang="ro-RO" dirty="0" smtClean="0"/>
              <a:t>;</a:t>
            </a:r>
            <a:endParaRPr lang="en-US" dirty="0" smtClean="0"/>
          </a:p>
          <a:p>
            <a:r>
              <a:rPr lang="ro-RO" dirty="0" smtClean="0"/>
              <a:t>A</a:t>
            </a:r>
            <a:r>
              <a:rPr lang="en-US" dirty="0" err="1" smtClean="0"/>
              <a:t>cestea</a:t>
            </a:r>
            <a:r>
              <a:rPr lang="en-US" dirty="0" smtClean="0"/>
              <a:t> nu </a:t>
            </a:r>
            <a:r>
              <a:rPr lang="en-US" dirty="0" err="1" smtClean="0"/>
              <a:t>ar</a:t>
            </a:r>
            <a:r>
              <a:rPr lang="en-US" dirty="0" smtClean="0"/>
              <a:t> </a:t>
            </a:r>
            <a:r>
              <a:rPr lang="en-US" dirty="0" err="1" smtClean="0"/>
              <a:t>trebui</a:t>
            </a:r>
            <a:r>
              <a:rPr lang="en-US" dirty="0" smtClean="0"/>
              <a:t> s</a:t>
            </a:r>
            <a:r>
              <a:rPr lang="ro-RO" dirty="0" smtClean="0"/>
              <a:t>ă</a:t>
            </a:r>
            <a:r>
              <a:rPr lang="en-US" dirty="0" smtClean="0"/>
              <a:t> </a:t>
            </a:r>
            <a:r>
              <a:rPr lang="en-US" dirty="0" err="1" smtClean="0"/>
              <a:t>depind</a:t>
            </a:r>
            <a:r>
              <a:rPr lang="ro-RO" dirty="0" smtClean="0"/>
              <a:t>ă</a:t>
            </a:r>
            <a:r>
              <a:rPr lang="en-US" dirty="0" smtClean="0"/>
              <a:t> de </a:t>
            </a:r>
            <a:r>
              <a:rPr lang="ro-RO" dirty="0" smtClean="0"/>
              <a:t>ț</a:t>
            </a:r>
            <a:r>
              <a:rPr lang="en-US" dirty="0" err="1" smtClean="0"/>
              <a:t>ar</a:t>
            </a:r>
            <a:r>
              <a:rPr lang="ro-RO" dirty="0" smtClean="0"/>
              <a:t>ă;</a:t>
            </a:r>
            <a:endParaRPr lang="en-US" dirty="0" smtClean="0"/>
          </a:p>
          <a:p>
            <a:r>
              <a:rPr lang="en-US" dirty="0" err="1" smtClean="0"/>
              <a:t>programele</a:t>
            </a:r>
            <a:r>
              <a:rPr lang="en-US" dirty="0" smtClean="0"/>
              <a:t>  </a:t>
            </a:r>
            <a:r>
              <a:rPr lang="en-US" dirty="0" err="1" smtClean="0"/>
              <a:t>aferente</a:t>
            </a:r>
            <a:r>
              <a:rPr lang="en-US" dirty="0" smtClean="0"/>
              <a:t> </a:t>
            </a:r>
            <a:r>
              <a:rPr lang="en-US" dirty="0" err="1" smtClean="0"/>
              <a:t>lor</a:t>
            </a:r>
            <a:r>
              <a:rPr lang="en-US" dirty="0" smtClean="0"/>
              <a:t> pot </a:t>
            </a:r>
            <a:r>
              <a:rPr lang="en-US" dirty="0" err="1" smtClean="0"/>
              <a:t>constitui</a:t>
            </a:r>
            <a:r>
              <a:rPr lang="en-US" dirty="0" smtClean="0"/>
              <a:t> un </a:t>
            </a:r>
            <a:r>
              <a:rPr lang="en-US" dirty="0" smtClean="0">
                <a:solidFill>
                  <a:srgbClr val="C00000"/>
                </a:solidFill>
              </a:rPr>
              <a:t>program </a:t>
            </a:r>
            <a:r>
              <a:rPr lang="en-US" dirty="0" err="1" smtClean="0">
                <a:solidFill>
                  <a:srgbClr val="C00000"/>
                </a:solidFill>
              </a:rPr>
              <a:t>cadru</a:t>
            </a:r>
            <a:r>
              <a:rPr lang="en-US" dirty="0" smtClean="0"/>
              <a:t>,</a:t>
            </a:r>
            <a:r>
              <a:rPr lang="ro-RO" dirty="0" smtClean="0"/>
              <a:t> </a:t>
            </a:r>
            <a:r>
              <a:rPr lang="en-US" dirty="0" err="1" smtClean="0"/>
              <a:t>actualizat</a:t>
            </a:r>
            <a:r>
              <a:rPr lang="en-US" dirty="0" smtClean="0"/>
              <a:t> </a:t>
            </a:r>
            <a:r>
              <a:rPr lang="en-US" dirty="0" err="1" smtClean="0"/>
              <a:t>odat</a:t>
            </a:r>
            <a:r>
              <a:rPr lang="ro-RO" dirty="0" smtClean="0"/>
              <a:t>ă</a:t>
            </a:r>
            <a:r>
              <a:rPr lang="en-US" dirty="0" smtClean="0"/>
              <a:t> cu ISCO la 5 </a:t>
            </a:r>
            <a:r>
              <a:rPr lang="en-US" dirty="0" err="1" smtClean="0"/>
              <a:t>ani</a:t>
            </a:r>
            <a:r>
              <a:rPr lang="en-US" dirty="0" smtClean="0"/>
              <a:t>.</a:t>
            </a:r>
            <a:r>
              <a:rPr lang="ro-RO" dirty="0" smtClean="0"/>
              <a:t> </a:t>
            </a:r>
            <a:r>
              <a:rPr lang="en-US" dirty="0" smtClean="0"/>
              <a:t>(</a:t>
            </a:r>
            <a:r>
              <a:rPr lang="en-US" dirty="0" err="1" smtClean="0"/>
              <a:t>similitudinea</a:t>
            </a:r>
            <a:r>
              <a:rPr lang="en-US" dirty="0" smtClean="0"/>
              <a:t> </a:t>
            </a:r>
            <a:r>
              <a:rPr lang="ro-RO" dirty="0" err="1"/>
              <a:t>î</a:t>
            </a:r>
            <a:r>
              <a:rPr lang="en-US" dirty="0" err="1" smtClean="0"/>
              <a:t>ntre</a:t>
            </a:r>
            <a:r>
              <a:rPr lang="en-US" dirty="0" smtClean="0"/>
              <a:t> </a:t>
            </a:r>
            <a:r>
              <a:rPr lang="ro-RO" dirty="0" err="1" smtClean="0"/>
              <a:t>ță</a:t>
            </a:r>
            <a:r>
              <a:rPr lang="en-US" dirty="0" err="1" smtClean="0"/>
              <a:t>ri</a:t>
            </a:r>
            <a:r>
              <a:rPr lang="en-US" dirty="0" smtClean="0"/>
              <a:t> </a:t>
            </a:r>
            <a:r>
              <a:rPr lang="en-US" dirty="0" err="1" smtClean="0"/>
              <a:t>ar</a:t>
            </a:r>
            <a:r>
              <a:rPr lang="en-US" dirty="0" smtClean="0"/>
              <a:t> </a:t>
            </a:r>
            <a:r>
              <a:rPr lang="en-US" dirty="0" err="1" smtClean="0"/>
              <a:t>trebui</a:t>
            </a:r>
            <a:r>
              <a:rPr lang="en-US" dirty="0" smtClean="0"/>
              <a:t> s</a:t>
            </a:r>
            <a:r>
              <a:rPr lang="ro-RO" dirty="0" smtClean="0"/>
              <a:t>ă</a:t>
            </a:r>
            <a:r>
              <a:rPr lang="en-US" dirty="0" smtClean="0"/>
              <a:t> </a:t>
            </a:r>
            <a:r>
              <a:rPr lang="en-US" dirty="0" err="1" smtClean="0"/>
              <a:t>ajung</a:t>
            </a:r>
            <a:r>
              <a:rPr lang="ro-RO" dirty="0" smtClean="0"/>
              <a:t>ă</a:t>
            </a:r>
            <a:r>
              <a:rPr lang="en-US" dirty="0" smtClean="0"/>
              <a:t> la </a:t>
            </a:r>
            <a:r>
              <a:rPr lang="en-US" dirty="0" err="1" smtClean="0"/>
              <a:t>aproape</a:t>
            </a:r>
            <a:r>
              <a:rPr lang="en-US" dirty="0" smtClean="0"/>
              <a:t> 100%)</a:t>
            </a:r>
            <a:r>
              <a:rPr lang="ro-RO" dirty="0" smtClean="0"/>
              <a:t>;</a:t>
            </a:r>
            <a:endParaRPr lang="en-US" dirty="0" smtClean="0"/>
          </a:p>
          <a:p>
            <a:r>
              <a:rPr lang="en-US" dirty="0" err="1" smtClean="0"/>
              <a:t>Aceste</a:t>
            </a:r>
            <a:r>
              <a:rPr lang="en-US" dirty="0" smtClean="0"/>
              <a:t> </a:t>
            </a:r>
            <a:r>
              <a:rPr lang="en-US" dirty="0" err="1" smtClean="0"/>
              <a:t>programe</a:t>
            </a:r>
            <a:r>
              <a:rPr lang="en-US" dirty="0" smtClean="0"/>
              <a:t> </a:t>
            </a:r>
            <a:r>
              <a:rPr lang="en-US" dirty="0" err="1" smtClean="0"/>
              <a:t>cadru</a:t>
            </a:r>
            <a:r>
              <a:rPr lang="en-US" dirty="0" smtClean="0"/>
              <a:t> </a:t>
            </a:r>
            <a:r>
              <a:rPr lang="en-US" dirty="0" err="1" smtClean="0"/>
              <a:t>ar</a:t>
            </a:r>
            <a:r>
              <a:rPr lang="en-US" dirty="0" smtClean="0"/>
              <a:t> </a:t>
            </a:r>
            <a:r>
              <a:rPr lang="en-US" dirty="0" err="1" smtClean="0"/>
              <a:t>trebui</a:t>
            </a:r>
            <a:r>
              <a:rPr lang="en-US" dirty="0" smtClean="0"/>
              <a:t> s</a:t>
            </a:r>
            <a:r>
              <a:rPr lang="ro-RO" dirty="0" smtClean="0"/>
              <a:t>ă</a:t>
            </a:r>
            <a:r>
              <a:rPr lang="en-US" dirty="0" smtClean="0"/>
              <a:t> fie </a:t>
            </a:r>
            <a:r>
              <a:rPr lang="en-US" dirty="0" err="1" smtClean="0"/>
              <a:t>sarcina</a:t>
            </a:r>
            <a:r>
              <a:rPr lang="en-US" dirty="0" smtClean="0"/>
              <a:t> </a:t>
            </a:r>
            <a:r>
              <a:rPr lang="en-US" dirty="0" err="1" smtClean="0"/>
              <a:t>institu</a:t>
            </a:r>
            <a:r>
              <a:rPr lang="ro-RO" dirty="0" smtClean="0"/>
              <a:t>ți</a:t>
            </a:r>
            <a:r>
              <a:rPr lang="en-US" dirty="0" err="1" smtClean="0"/>
              <a:t>ilor</a:t>
            </a:r>
            <a:r>
              <a:rPr lang="en-US" dirty="0" smtClean="0"/>
              <a:t> </a:t>
            </a:r>
            <a:r>
              <a:rPr lang="en-US" dirty="0" err="1" smtClean="0"/>
              <a:t>abilitate</a:t>
            </a:r>
            <a:r>
              <a:rPr lang="en-US" dirty="0" smtClean="0"/>
              <a:t> la </a:t>
            </a:r>
            <a:r>
              <a:rPr lang="en-US" dirty="0" err="1" smtClean="0"/>
              <a:t>nivel</a:t>
            </a:r>
            <a:r>
              <a:rPr lang="en-US" dirty="0" smtClean="0"/>
              <a:t> </a:t>
            </a:r>
            <a:r>
              <a:rPr lang="en-US" dirty="0" err="1" smtClean="0"/>
              <a:t>na</a:t>
            </a:r>
            <a:r>
              <a:rPr lang="ro-RO" dirty="0" smtClean="0"/>
              <a:t>ț</a:t>
            </a:r>
            <a:r>
              <a:rPr lang="en-US" dirty="0" err="1" smtClean="0"/>
              <a:t>ional</a:t>
            </a:r>
            <a:r>
              <a:rPr lang="en-US" dirty="0" smtClean="0"/>
              <a:t>,</a:t>
            </a:r>
            <a:r>
              <a:rPr lang="ro-RO" dirty="0" smtClean="0"/>
              <a:t> </a:t>
            </a:r>
            <a:r>
              <a:rPr lang="en-US" dirty="0" smtClean="0"/>
              <a:t>de ex </a:t>
            </a:r>
            <a:r>
              <a:rPr lang="ro-RO" dirty="0" smtClean="0"/>
              <a:t>î</a:t>
            </a:r>
            <a:r>
              <a:rPr lang="en-US" dirty="0" smtClean="0"/>
              <a:t>n </a:t>
            </a:r>
            <a:r>
              <a:rPr lang="ro-RO" dirty="0"/>
              <a:t>î</a:t>
            </a:r>
            <a:r>
              <a:rPr lang="en-US" dirty="0" err="1" smtClean="0"/>
              <a:t>nv</a:t>
            </a:r>
            <a:r>
              <a:rPr lang="ro-RO" dirty="0" err="1" smtClean="0"/>
              <a:t>ățământul</a:t>
            </a:r>
            <a:r>
              <a:rPr lang="ro-RO" dirty="0" smtClean="0"/>
              <a:t> </a:t>
            </a:r>
            <a:r>
              <a:rPr lang="en-US" dirty="0" smtClean="0"/>
              <a:t>superior:</a:t>
            </a:r>
            <a:r>
              <a:rPr lang="ro-RO" dirty="0" smtClean="0"/>
              <a:t> </a:t>
            </a:r>
            <a:r>
              <a:rPr lang="en-US" dirty="0" smtClean="0"/>
              <a:t>ANC </a:t>
            </a:r>
            <a:r>
              <a:rPr lang="ro-RO" dirty="0" smtClean="0"/>
              <a:t>ș</a:t>
            </a:r>
            <a:r>
              <a:rPr lang="en-US" dirty="0" err="1" smtClean="0"/>
              <a:t>i</a:t>
            </a:r>
            <a:r>
              <a:rPr lang="en-US" dirty="0" smtClean="0"/>
              <a:t> ARACIS</a:t>
            </a:r>
            <a:r>
              <a:rPr lang="ro-RO" dirty="0" smtClean="0"/>
              <a:t>,</a:t>
            </a:r>
            <a:r>
              <a:rPr lang="en-US" dirty="0" smtClean="0"/>
              <a:t> plus  </a:t>
            </a:r>
            <a:r>
              <a:rPr lang="en-US" dirty="0" err="1" smtClean="0"/>
              <a:t>reprezentan</a:t>
            </a:r>
            <a:r>
              <a:rPr lang="ro-RO" dirty="0" smtClean="0"/>
              <a:t>ț</a:t>
            </a:r>
            <a:r>
              <a:rPr lang="en-US" dirty="0" err="1" smtClean="0"/>
              <a:t>i</a:t>
            </a:r>
            <a:r>
              <a:rPr lang="ro-RO" dirty="0" smtClean="0"/>
              <a:t> ai</a:t>
            </a:r>
            <a:r>
              <a:rPr lang="en-US" dirty="0" smtClean="0"/>
              <a:t> pie</a:t>
            </a:r>
            <a:r>
              <a:rPr lang="ro-RO" dirty="0" err="1" smtClean="0"/>
              <a:t>țe</a:t>
            </a:r>
            <a:r>
              <a:rPr lang="en-US" dirty="0" err="1" smtClean="0"/>
              <a:t>i</a:t>
            </a:r>
            <a:r>
              <a:rPr lang="en-US" dirty="0" smtClean="0"/>
              <a:t> </a:t>
            </a:r>
            <a:r>
              <a:rPr lang="en-US" dirty="0" err="1" smtClean="0"/>
              <a:t>munc</a:t>
            </a:r>
            <a:r>
              <a:rPr lang="ro-RO" dirty="0" smtClean="0"/>
              <a:t>i</a:t>
            </a:r>
            <a:r>
              <a:rPr lang="en-US" dirty="0" err="1" smtClean="0"/>
              <a:t>i</a:t>
            </a:r>
            <a:r>
              <a:rPr lang="ro-RO" dirty="0"/>
              <a:t>;</a:t>
            </a:r>
            <a:endParaRPr lang="en-US" dirty="0" smtClean="0"/>
          </a:p>
          <a:p>
            <a:r>
              <a:rPr lang="ro-RO" dirty="0" smtClean="0"/>
              <a:t>P</a:t>
            </a:r>
            <a:r>
              <a:rPr lang="en-US" dirty="0" err="1" smtClean="0"/>
              <a:t>entru</a:t>
            </a:r>
            <a:r>
              <a:rPr lang="en-US" dirty="0" smtClean="0"/>
              <a:t> </a:t>
            </a:r>
            <a:r>
              <a:rPr lang="ro-RO" dirty="0" smtClean="0"/>
              <a:t>î</a:t>
            </a:r>
            <a:r>
              <a:rPr lang="en-US" dirty="0" err="1" smtClean="0"/>
              <a:t>nv</a:t>
            </a:r>
            <a:r>
              <a:rPr lang="ro-RO" dirty="0" smtClean="0"/>
              <a:t>ăță</a:t>
            </a:r>
            <a:r>
              <a:rPr lang="en-US" dirty="0" smtClean="0"/>
              <a:t>m</a:t>
            </a:r>
            <a:r>
              <a:rPr lang="ro-RO" dirty="0" smtClean="0"/>
              <a:t>â</a:t>
            </a:r>
            <a:r>
              <a:rPr lang="en-US" dirty="0" err="1" smtClean="0"/>
              <a:t>ntul</a:t>
            </a:r>
            <a:r>
              <a:rPr lang="en-US" dirty="0" smtClean="0"/>
              <a:t> </a:t>
            </a:r>
            <a:r>
              <a:rPr lang="en-US" dirty="0" err="1" smtClean="0"/>
              <a:t>adul</a:t>
            </a:r>
            <a:r>
              <a:rPr lang="ro-RO" dirty="0" smtClean="0"/>
              <a:t>ț</a:t>
            </a:r>
            <a:r>
              <a:rPr lang="en-US" dirty="0" err="1" smtClean="0"/>
              <a:t>ilor</a:t>
            </a:r>
            <a:r>
              <a:rPr lang="en-US" dirty="0" smtClean="0"/>
              <a:t>/</a:t>
            </a:r>
            <a:r>
              <a:rPr lang="ro-RO" dirty="0" smtClean="0"/>
              <a:t> </a:t>
            </a:r>
            <a:r>
              <a:rPr lang="en-US" dirty="0" err="1" smtClean="0"/>
              <a:t>profesional</a:t>
            </a:r>
            <a:r>
              <a:rPr lang="ro-RO" dirty="0" smtClean="0"/>
              <a:t>,</a:t>
            </a:r>
            <a:r>
              <a:rPr lang="en-US" dirty="0" smtClean="0"/>
              <a:t> </a:t>
            </a:r>
            <a:r>
              <a:rPr lang="en-US" dirty="0" err="1" smtClean="0"/>
              <a:t>programul</a:t>
            </a:r>
            <a:r>
              <a:rPr lang="en-US" dirty="0" smtClean="0"/>
              <a:t> </a:t>
            </a:r>
            <a:r>
              <a:rPr lang="en-US" dirty="0" err="1" smtClean="0"/>
              <a:t>cadru</a:t>
            </a:r>
            <a:r>
              <a:rPr lang="en-US" dirty="0" smtClean="0"/>
              <a:t> din </a:t>
            </a:r>
            <a:r>
              <a:rPr lang="en-US" dirty="0" err="1" smtClean="0"/>
              <a:t>standardul</a:t>
            </a:r>
            <a:r>
              <a:rPr lang="en-US" dirty="0" smtClean="0"/>
              <a:t> de </a:t>
            </a:r>
            <a:r>
              <a:rPr lang="en-US" dirty="0" err="1" smtClean="0"/>
              <a:t>calificare</a:t>
            </a:r>
            <a:r>
              <a:rPr lang="en-US" dirty="0" smtClean="0"/>
              <a:t> </a:t>
            </a:r>
            <a:r>
              <a:rPr lang="ro-RO" dirty="0" smtClean="0"/>
              <a:t>î</a:t>
            </a:r>
            <a:r>
              <a:rPr lang="en-US" dirty="0" smtClean="0"/>
              <a:t>l </a:t>
            </a:r>
            <a:r>
              <a:rPr lang="en-US" dirty="0" err="1" smtClean="0"/>
              <a:t>vedem</a:t>
            </a:r>
            <a:r>
              <a:rPr lang="en-US" dirty="0" smtClean="0"/>
              <a:t> </a:t>
            </a:r>
            <a:r>
              <a:rPr lang="en-US" dirty="0" err="1" smtClean="0"/>
              <a:t>realizat</a:t>
            </a:r>
            <a:r>
              <a:rPr lang="en-US" dirty="0" smtClean="0"/>
              <a:t> de </a:t>
            </a:r>
            <a:r>
              <a:rPr lang="en-US" dirty="0" err="1" smtClean="0"/>
              <a:t>comitetele</a:t>
            </a:r>
            <a:r>
              <a:rPr lang="en-US" dirty="0" smtClean="0"/>
              <a:t> </a:t>
            </a:r>
            <a:r>
              <a:rPr lang="en-US" dirty="0" err="1" smtClean="0"/>
              <a:t>sectoriale</a:t>
            </a:r>
            <a:r>
              <a:rPr lang="en-US" dirty="0" smtClean="0"/>
              <a:t> </a:t>
            </a:r>
            <a:r>
              <a:rPr lang="ro-RO" dirty="0" smtClean="0"/>
              <a:t>îm</a:t>
            </a:r>
            <a:r>
              <a:rPr lang="en-US" dirty="0" err="1" smtClean="0"/>
              <a:t>preun</a:t>
            </a:r>
            <a:r>
              <a:rPr lang="ro-RO" dirty="0" smtClean="0"/>
              <a:t>ă</a:t>
            </a:r>
            <a:r>
              <a:rPr lang="en-US" dirty="0" smtClean="0"/>
              <a:t> cu ANC </a:t>
            </a:r>
            <a:r>
              <a:rPr lang="ro-RO" dirty="0" smtClean="0"/>
              <a:t>ș</a:t>
            </a:r>
            <a:r>
              <a:rPr lang="en-US" dirty="0" err="1" smtClean="0"/>
              <a:t>i</a:t>
            </a:r>
            <a:r>
              <a:rPr lang="en-US" dirty="0" smtClean="0"/>
              <a:t> </a:t>
            </a:r>
            <a:r>
              <a:rPr lang="en-US" dirty="0" err="1" smtClean="0"/>
              <a:t>speciali</a:t>
            </a:r>
            <a:r>
              <a:rPr lang="ro-RO" dirty="0" smtClean="0"/>
              <a:t>ș</a:t>
            </a:r>
            <a:r>
              <a:rPr lang="en-US" dirty="0" err="1" smtClean="0"/>
              <a:t>ti</a:t>
            </a:r>
            <a:r>
              <a:rPr lang="ro-RO" dirty="0" smtClean="0"/>
              <a:t> </a:t>
            </a:r>
            <a:r>
              <a:rPr lang="en-US" dirty="0" smtClean="0"/>
              <a:t>din pia</a:t>
            </a:r>
            <a:r>
              <a:rPr lang="ro-RO" dirty="0" err="1" smtClean="0"/>
              <a:t>ță</a:t>
            </a:r>
            <a:r>
              <a:rPr lang="ro-RO" dirty="0" smtClean="0"/>
              <a:t>;</a:t>
            </a:r>
            <a:r>
              <a:rPr lang="en-US" dirty="0" smtClean="0"/>
              <a:t> </a:t>
            </a:r>
          </a:p>
          <a:p>
            <a:r>
              <a:rPr lang="en-US" dirty="0" smtClean="0"/>
              <a:t>La </a:t>
            </a:r>
            <a:r>
              <a:rPr lang="en-US" dirty="0" err="1" smtClean="0"/>
              <a:t>programul</a:t>
            </a:r>
            <a:r>
              <a:rPr lang="en-US" dirty="0" smtClean="0"/>
              <a:t> </a:t>
            </a:r>
            <a:r>
              <a:rPr lang="en-US" dirty="0" err="1" smtClean="0"/>
              <a:t>cadru</a:t>
            </a:r>
            <a:r>
              <a:rPr lang="ro-RO" dirty="0" smtClean="0"/>
              <a:t>,</a:t>
            </a:r>
            <a:r>
              <a:rPr lang="en-US" dirty="0" smtClean="0"/>
              <a:t> </a:t>
            </a:r>
            <a:r>
              <a:rPr lang="en-US" dirty="0" err="1" smtClean="0"/>
              <a:t>pentru</a:t>
            </a:r>
            <a:r>
              <a:rPr lang="en-US" dirty="0" smtClean="0"/>
              <a:t> a </a:t>
            </a:r>
            <a:r>
              <a:rPr lang="en-US" dirty="0" err="1" smtClean="0"/>
              <a:t>avea</a:t>
            </a:r>
            <a:r>
              <a:rPr lang="en-US" dirty="0" smtClean="0"/>
              <a:t> un program/standard de </a:t>
            </a:r>
            <a:r>
              <a:rPr lang="en-US" dirty="0" err="1" smtClean="0"/>
              <a:t>calificare</a:t>
            </a:r>
            <a:r>
              <a:rPr lang="en-US" dirty="0" smtClean="0"/>
              <a:t>  </a:t>
            </a:r>
            <a:r>
              <a:rPr lang="en-US" dirty="0" err="1" smtClean="0"/>
              <a:t>pentru</a:t>
            </a:r>
            <a:r>
              <a:rPr lang="en-US" dirty="0" smtClean="0"/>
              <a:t> o </a:t>
            </a:r>
            <a:r>
              <a:rPr lang="en-US" dirty="0" err="1" smtClean="0"/>
              <a:t>ocupa</a:t>
            </a:r>
            <a:r>
              <a:rPr lang="ro-RO" dirty="0" smtClean="0"/>
              <a:t>ț</a:t>
            </a:r>
            <a:r>
              <a:rPr lang="en-US" dirty="0" err="1" smtClean="0"/>
              <a:t>ie</a:t>
            </a:r>
            <a:r>
              <a:rPr lang="ro-RO" dirty="0" smtClean="0"/>
              <a:t>,</a:t>
            </a:r>
            <a:r>
              <a:rPr lang="en-US" dirty="0" smtClean="0"/>
              <a:t> </a:t>
            </a:r>
            <a:r>
              <a:rPr lang="en-US" dirty="0" err="1" smtClean="0"/>
              <a:t>ar</a:t>
            </a:r>
            <a:r>
              <a:rPr lang="en-US" dirty="0" smtClean="0"/>
              <a:t> </a:t>
            </a:r>
            <a:r>
              <a:rPr lang="en-US" dirty="0" err="1" smtClean="0"/>
              <a:t>trebui</a:t>
            </a:r>
            <a:r>
              <a:rPr lang="en-US" dirty="0" smtClean="0"/>
              <a:t> s</a:t>
            </a:r>
            <a:r>
              <a:rPr lang="ro-RO" dirty="0" smtClean="0"/>
              <a:t>ă</a:t>
            </a:r>
            <a:r>
              <a:rPr lang="en-US" dirty="0" smtClean="0"/>
              <a:t> </a:t>
            </a:r>
            <a:r>
              <a:rPr lang="ro-RO" dirty="0" smtClean="0"/>
              <a:t>i</a:t>
            </a:r>
            <a:r>
              <a:rPr lang="en-US" dirty="0" smtClean="0"/>
              <a:t> se </a:t>
            </a:r>
            <a:r>
              <a:rPr lang="en-US" dirty="0" err="1" smtClean="0"/>
              <a:t>adauge</a:t>
            </a:r>
            <a:r>
              <a:rPr lang="en-US" dirty="0" smtClean="0"/>
              <a:t> </a:t>
            </a:r>
            <a:r>
              <a:rPr lang="en-US" dirty="0" err="1" smtClean="0"/>
              <a:t>planul</a:t>
            </a:r>
            <a:r>
              <a:rPr lang="en-US" dirty="0" smtClean="0"/>
              <a:t> de </a:t>
            </a:r>
            <a:r>
              <a:rPr lang="en-US" dirty="0" err="1" smtClean="0"/>
              <a:t>educa</a:t>
            </a:r>
            <a:r>
              <a:rPr lang="ro-RO" dirty="0" smtClean="0"/>
              <a:t>ț</a:t>
            </a:r>
            <a:r>
              <a:rPr lang="en-US" dirty="0" err="1" smtClean="0"/>
              <a:t>ie</a:t>
            </a:r>
            <a:r>
              <a:rPr lang="en-US" dirty="0" smtClean="0"/>
              <a:t> </a:t>
            </a:r>
            <a:r>
              <a:rPr lang="ro-RO" dirty="0" err="1"/>
              <a:t>ș</a:t>
            </a:r>
            <a:r>
              <a:rPr lang="en-US" dirty="0" err="1" smtClean="0"/>
              <a:t>i</a:t>
            </a:r>
            <a:r>
              <a:rPr lang="en-US" dirty="0" smtClean="0"/>
              <a:t> </a:t>
            </a:r>
            <a:r>
              <a:rPr lang="en-US" dirty="0" err="1" smtClean="0"/>
              <a:t>formare</a:t>
            </a:r>
            <a:r>
              <a:rPr lang="en-US" dirty="0" smtClean="0"/>
              <a:t> </a:t>
            </a:r>
            <a:r>
              <a:rPr lang="en-US" dirty="0" err="1" smtClean="0"/>
              <a:t>aferent</a:t>
            </a:r>
            <a:r>
              <a:rPr lang="en-US" dirty="0" smtClean="0"/>
              <a:t> </a:t>
            </a:r>
            <a:r>
              <a:rPr lang="en-US" dirty="0" err="1" smtClean="0"/>
              <a:t>competen</a:t>
            </a:r>
            <a:r>
              <a:rPr lang="ro-RO" dirty="0" smtClean="0"/>
              <a:t>ț</a:t>
            </a:r>
            <a:r>
              <a:rPr lang="en-US" dirty="0" err="1" smtClean="0"/>
              <a:t>elor</a:t>
            </a:r>
            <a:r>
              <a:rPr lang="en-US" dirty="0" smtClean="0"/>
              <a:t> </a:t>
            </a:r>
            <a:r>
              <a:rPr lang="en-US" dirty="0" err="1" smtClean="0"/>
              <a:t>specifice</a:t>
            </a:r>
            <a:r>
              <a:rPr lang="ro-RO" dirty="0" smtClean="0"/>
              <a:t>.</a:t>
            </a:r>
            <a:endParaRPr lang="en-US" dirty="0" smtClean="0"/>
          </a:p>
        </p:txBody>
      </p:sp>
      <p:sp>
        <p:nvSpPr>
          <p:cNvPr id="4" name="Slide Number Placeholder 3"/>
          <p:cNvSpPr>
            <a:spLocks noGrp="1"/>
          </p:cNvSpPr>
          <p:nvPr>
            <p:ph type="sldNum" sz="quarter" idx="12"/>
          </p:nvPr>
        </p:nvSpPr>
        <p:spPr/>
        <p:txBody>
          <a:bodyPr/>
          <a:lstStyle/>
          <a:p>
            <a:fld id="{9E50D555-AD09-4184-8F27-884809BFB095}" type="slidenum">
              <a:rPr lang="en-US" smtClean="0"/>
              <a:pPr/>
              <a:t>133</a:t>
            </a:fld>
            <a:endParaRPr lang="en-US"/>
          </a:p>
        </p:txBody>
      </p:sp>
    </p:spTree>
    <p:extLst>
      <p:ext uri="{BB962C8B-B14F-4D97-AF65-F5344CB8AC3E}">
        <p14:creationId xmlns:p14="http://schemas.microsoft.com/office/powerpoint/2010/main" val="1054690644"/>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Continuare</a:t>
            </a:r>
            <a:r>
              <a:rPr lang="en-US" dirty="0" smtClean="0"/>
              <a:t> </a:t>
            </a:r>
            <a:endParaRPr lang="en-US" dirty="0"/>
          </a:p>
        </p:txBody>
      </p:sp>
      <p:sp>
        <p:nvSpPr>
          <p:cNvPr id="3" name="Content Placeholder 2"/>
          <p:cNvSpPr>
            <a:spLocks noGrp="1"/>
          </p:cNvSpPr>
          <p:nvPr>
            <p:ph idx="1"/>
          </p:nvPr>
        </p:nvSpPr>
        <p:spPr/>
        <p:txBody>
          <a:bodyPr>
            <a:normAutofit/>
          </a:bodyPr>
          <a:lstStyle/>
          <a:p>
            <a:r>
              <a:rPr lang="en-US" dirty="0" err="1"/>
              <a:t>Acestea</a:t>
            </a:r>
            <a:r>
              <a:rPr lang="en-US" dirty="0"/>
              <a:t> </a:t>
            </a:r>
            <a:r>
              <a:rPr lang="en-US" dirty="0" err="1"/>
              <a:t>ar</a:t>
            </a:r>
            <a:r>
              <a:rPr lang="en-US" dirty="0"/>
              <a:t> </a:t>
            </a:r>
            <a:r>
              <a:rPr lang="en-US" dirty="0" err="1"/>
              <a:t>trebui</a:t>
            </a:r>
            <a:r>
              <a:rPr lang="en-US" dirty="0"/>
              <a:t> s</a:t>
            </a:r>
            <a:r>
              <a:rPr lang="ro-RO" dirty="0"/>
              <a:t>ă</a:t>
            </a:r>
            <a:r>
              <a:rPr lang="en-US" dirty="0"/>
              <a:t> se </a:t>
            </a:r>
            <a:r>
              <a:rPr lang="en-US" dirty="0" err="1"/>
              <a:t>realizeze</a:t>
            </a:r>
            <a:r>
              <a:rPr lang="en-US" dirty="0"/>
              <a:t> la </a:t>
            </a:r>
            <a:r>
              <a:rPr lang="en-US" dirty="0" err="1"/>
              <a:t>nivel</a:t>
            </a:r>
            <a:r>
              <a:rPr lang="en-US" dirty="0"/>
              <a:t> </a:t>
            </a:r>
            <a:r>
              <a:rPr lang="en-US" dirty="0" err="1"/>
              <a:t>na</a:t>
            </a:r>
            <a:r>
              <a:rPr lang="ro-RO" dirty="0"/>
              <a:t>ț</a:t>
            </a:r>
            <a:r>
              <a:rPr lang="en-US" dirty="0" err="1"/>
              <a:t>ional</a:t>
            </a:r>
            <a:r>
              <a:rPr lang="en-US" dirty="0"/>
              <a:t> </a:t>
            </a:r>
            <a:r>
              <a:rPr lang="ro-RO" dirty="0"/>
              <a:t>î</a:t>
            </a:r>
            <a:r>
              <a:rPr lang="en-US" dirty="0" err="1"/>
              <a:t>ntre</a:t>
            </a:r>
            <a:r>
              <a:rPr lang="en-US" dirty="0"/>
              <a:t> </a:t>
            </a:r>
            <a:r>
              <a:rPr lang="en-US" dirty="0" err="1"/>
              <a:t>reprezentan</a:t>
            </a:r>
            <a:r>
              <a:rPr lang="ro-RO" dirty="0"/>
              <a:t>ț</a:t>
            </a:r>
            <a:r>
              <a:rPr lang="en-US" dirty="0" err="1"/>
              <a:t>i</a:t>
            </a:r>
            <a:r>
              <a:rPr lang="ro-RO" dirty="0"/>
              <a:t> ai</a:t>
            </a:r>
            <a:r>
              <a:rPr lang="en-US" dirty="0"/>
              <a:t> </a:t>
            </a:r>
            <a:r>
              <a:rPr lang="en-US" dirty="0" err="1"/>
              <a:t>furnizorilor</a:t>
            </a:r>
            <a:r>
              <a:rPr lang="en-US" dirty="0"/>
              <a:t> de </a:t>
            </a:r>
            <a:r>
              <a:rPr lang="en-US" dirty="0" err="1"/>
              <a:t>educa</a:t>
            </a:r>
            <a:r>
              <a:rPr lang="ro-RO" dirty="0"/>
              <a:t>ț</a:t>
            </a:r>
            <a:r>
              <a:rPr lang="en-US" dirty="0" err="1"/>
              <a:t>ie</a:t>
            </a:r>
            <a:r>
              <a:rPr lang="en-US" dirty="0"/>
              <a:t> </a:t>
            </a:r>
            <a:r>
              <a:rPr lang="ro-RO" dirty="0"/>
              <a:t>ș</a:t>
            </a:r>
            <a:r>
              <a:rPr lang="en-US" dirty="0" err="1"/>
              <a:t>i</a:t>
            </a:r>
            <a:r>
              <a:rPr lang="en-US" dirty="0"/>
              <a:t> </a:t>
            </a:r>
            <a:r>
              <a:rPr lang="en-US" dirty="0" err="1"/>
              <a:t>cei</a:t>
            </a:r>
            <a:r>
              <a:rPr lang="en-US" dirty="0"/>
              <a:t> </a:t>
            </a:r>
            <a:r>
              <a:rPr lang="en-US" dirty="0" err="1"/>
              <a:t>ai</a:t>
            </a:r>
            <a:r>
              <a:rPr lang="en-US" dirty="0"/>
              <a:t> pie</a:t>
            </a:r>
            <a:r>
              <a:rPr lang="ro-RO" dirty="0" err="1"/>
              <a:t>țe</a:t>
            </a:r>
            <a:r>
              <a:rPr lang="en-US" dirty="0" err="1"/>
              <a:t>i</a:t>
            </a:r>
            <a:r>
              <a:rPr lang="en-US" dirty="0"/>
              <a:t> </a:t>
            </a:r>
            <a:r>
              <a:rPr lang="en-US" dirty="0" err="1"/>
              <a:t>munc</a:t>
            </a:r>
            <a:r>
              <a:rPr lang="ro-RO" dirty="0"/>
              <a:t>i</a:t>
            </a:r>
            <a:r>
              <a:rPr lang="en-US" dirty="0" err="1"/>
              <a:t>i</a:t>
            </a:r>
            <a:r>
              <a:rPr lang="en-US" dirty="0"/>
              <a:t> din </a:t>
            </a:r>
            <a:r>
              <a:rPr lang="en-US" dirty="0" err="1"/>
              <a:t>domeniu</a:t>
            </a:r>
            <a:r>
              <a:rPr lang="en-US" dirty="0"/>
              <a:t>, </a:t>
            </a:r>
            <a:r>
              <a:rPr lang="en-US" dirty="0" err="1"/>
              <a:t>sunt</a:t>
            </a:r>
            <a:r>
              <a:rPr lang="en-US" dirty="0"/>
              <a:t> </a:t>
            </a:r>
            <a:r>
              <a:rPr lang="en-US" dirty="0" err="1"/>
              <a:t>unice</a:t>
            </a:r>
            <a:r>
              <a:rPr lang="en-US" dirty="0"/>
              <a:t> la </a:t>
            </a:r>
            <a:r>
              <a:rPr lang="en-US" dirty="0" err="1"/>
              <a:t>nivel</a:t>
            </a:r>
            <a:r>
              <a:rPr lang="en-US" dirty="0"/>
              <a:t> de </a:t>
            </a:r>
            <a:r>
              <a:rPr lang="ro-RO" dirty="0"/>
              <a:t>ț</a:t>
            </a:r>
            <a:r>
              <a:rPr lang="en-US" dirty="0" err="1"/>
              <a:t>ar</a:t>
            </a:r>
            <a:r>
              <a:rPr lang="ro-RO" dirty="0" smtClean="0"/>
              <a:t>ă</a:t>
            </a:r>
            <a:r>
              <a:rPr lang="ro-RO" dirty="0"/>
              <a:t>;</a:t>
            </a:r>
            <a:endParaRPr lang="en-US" dirty="0"/>
          </a:p>
          <a:p>
            <a:r>
              <a:rPr lang="en-US" dirty="0" err="1"/>
              <a:t>Programul</a:t>
            </a:r>
            <a:r>
              <a:rPr lang="en-US" dirty="0"/>
              <a:t> de </a:t>
            </a:r>
            <a:r>
              <a:rPr lang="en-US" dirty="0" err="1"/>
              <a:t>studi</a:t>
            </a:r>
            <a:r>
              <a:rPr lang="ro-RO" dirty="0" smtClean="0"/>
              <a:t>i</a:t>
            </a:r>
            <a:r>
              <a:rPr lang="en-US" dirty="0" smtClean="0"/>
              <a:t>/</a:t>
            </a:r>
            <a:r>
              <a:rPr lang="ro-RO" dirty="0" smtClean="0"/>
              <a:t> </a:t>
            </a:r>
            <a:r>
              <a:rPr lang="en-US" dirty="0" err="1" smtClean="0"/>
              <a:t>standardul</a:t>
            </a:r>
            <a:r>
              <a:rPr lang="en-US" dirty="0" smtClean="0"/>
              <a:t> </a:t>
            </a:r>
            <a:r>
              <a:rPr lang="en-US" dirty="0"/>
              <a:t>de </a:t>
            </a:r>
            <a:r>
              <a:rPr lang="en-US" dirty="0" err="1"/>
              <a:t>calificare</a:t>
            </a:r>
            <a:r>
              <a:rPr lang="en-US" dirty="0"/>
              <a:t> =</a:t>
            </a:r>
            <a:r>
              <a:rPr lang="ro-RO" dirty="0"/>
              <a:t> </a:t>
            </a:r>
            <a:r>
              <a:rPr lang="en-US" dirty="0"/>
              <a:t>program </a:t>
            </a:r>
            <a:r>
              <a:rPr lang="en-US" dirty="0" err="1"/>
              <a:t>cadru</a:t>
            </a:r>
            <a:r>
              <a:rPr lang="en-US" dirty="0"/>
              <a:t> +</a:t>
            </a:r>
            <a:r>
              <a:rPr lang="ro-RO" dirty="0"/>
              <a:t> </a:t>
            </a:r>
            <a:r>
              <a:rPr lang="en-US" dirty="0"/>
              <a:t>program de </a:t>
            </a:r>
            <a:r>
              <a:rPr lang="en-US" dirty="0" err="1"/>
              <a:t>specialitate</a:t>
            </a:r>
            <a:r>
              <a:rPr lang="en-US" dirty="0"/>
              <a:t> (PC+PS</a:t>
            </a:r>
            <a:r>
              <a:rPr lang="en-US" dirty="0" smtClean="0"/>
              <a:t>)</a:t>
            </a:r>
            <a:r>
              <a:rPr lang="ro-RO" dirty="0" smtClean="0"/>
              <a:t>;</a:t>
            </a:r>
            <a:endParaRPr lang="en-US" dirty="0"/>
          </a:p>
          <a:p>
            <a:r>
              <a:rPr lang="en-US" dirty="0" err="1"/>
              <a:t>Adic</a:t>
            </a:r>
            <a:r>
              <a:rPr lang="ro-RO" dirty="0"/>
              <a:t>ă</a:t>
            </a:r>
            <a:r>
              <a:rPr lang="en-US" dirty="0"/>
              <a:t> </a:t>
            </a:r>
            <a:r>
              <a:rPr lang="en-US" dirty="0" err="1"/>
              <a:t>vom</a:t>
            </a:r>
            <a:r>
              <a:rPr lang="en-US" dirty="0"/>
              <a:t> </a:t>
            </a:r>
            <a:r>
              <a:rPr lang="en-US" dirty="0" err="1"/>
              <a:t>avea</a:t>
            </a:r>
            <a:r>
              <a:rPr lang="en-US" dirty="0"/>
              <a:t>:</a:t>
            </a:r>
            <a:r>
              <a:rPr lang="ro-RO" dirty="0"/>
              <a:t> </a:t>
            </a:r>
            <a:r>
              <a:rPr lang="en-US" dirty="0" err="1">
                <a:solidFill>
                  <a:srgbClr val="C00000"/>
                </a:solidFill>
              </a:rPr>
              <a:t>rezultate</a:t>
            </a:r>
            <a:r>
              <a:rPr lang="en-US" dirty="0">
                <a:solidFill>
                  <a:srgbClr val="C00000"/>
                </a:solidFill>
              </a:rPr>
              <a:t> ale </a:t>
            </a:r>
            <a:r>
              <a:rPr lang="ro-RO" dirty="0">
                <a:solidFill>
                  <a:srgbClr val="C00000"/>
                </a:solidFill>
              </a:rPr>
              <a:t>î</a:t>
            </a:r>
            <a:r>
              <a:rPr lang="en-US" dirty="0" err="1">
                <a:solidFill>
                  <a:srgbClr val="C00000"/>
                </a:solidFill>
              </a:rPr>
              <a:t>nv</a:t>
            </a:r>
            <a:r>
              <a:rPr lang="ro-RO" dirty="0" err="1">
                <a:solidFill>
                  <a:srgbClr val="C00000"/>
                </a:solidFill>
              </a:rPr>
              <a:t>ăță</a:t>
            </a:r>
            <a:r>
              <a:rPr lang="en-US" dirty="0">
                <a:solidFill>
                  <a:srgbClr val="C00000"/>
                </a:solidFill>
              </a:rPr>
              <a:t>r</a:t>
            </a:r>
            <a:r>
              <a:rPr lang="ro-RO" dirty="0">
                <a:solidFill>
                  <a:srgbClr val="C00000"/>
                </a:solidFill>
              </a:rPr>
              <a:t>i</a:t>
            </a:r>
            <a:r>
              <a:rPr lang="en-US" dirty="0" err="1">
                <a:solidFill>
                  <a:srgbClr val="C00000"/>
                </a:solidFill>
              </a:rPr>
              <a:t>i</a:t>
            </a:r>
            <a:r>
              <a:rPr lang="en-US" dirty="0">
                <a:solidFill>
                  <a:srgbClr val="C00000"/>
                </a:solidFill>
              </a:rPr>
              <a:t> </a:t>
            </a:r>
            <a:r>
              <a:rPr lang="en-US" dirty="0" err="1"/>
              <a:t>cadru</a:t>
            </a:r>
            <a:r>
              <a:rPr lang="en-US" dirty="0"/>
              <a:t> (la </a:t>
            </a:r>
            <a:r>
              <a:rPr lang="en-US" dirty="0" err="1"/>
              <a:t>nivel</a:t>
            </a:r>
            <a:r>
              <a:rPr lang="en-US" dirty="0"/>
              <a:t> de </a:t>
            </a:r>
            <a:r>
              <a:rPr lang="en-US" dirty="0" err="1"/>
              <a:t>grup</a:t>
            </a:r>
            <a:r>
              <a:rPr lang="ro-RO" dirty="0"/>
              <a:t>ă</a:t>
            </a:r>
            <a:r>
              <a:rPr lang="en-US" dirty="0"/>
              <a:t> de </a:t>
            </a:r>
            <a:r>
              <a:rPr lang="en-US" dirty="0" err="1"/>
              <a:t>baz</a:t>
            </a:r>
            <a:r>
              <a:rPr lang="ro-RO" dirty="0"/>
              <a:t>ă</a:t>
            </a:r>
            <a:r>
              <a:rPr lang="en-US" dirty="0"/>
              <a:t>) +</a:t>
            </a:r>
            <a:r>
              <a:rPr lang="ro-RO" dirty="0"/>
              <a:t> </a:t>
            </a:r>
            <a:r>
              <a:rPr lang="en-US" dirty="0" err="1">
                <a:solidFill>
                  <a:srgbClr val="C00000"/>
                </a:solidFill>
              </a:rPr>
              <a:t>rezultate</a:t>
            </a:r>
            <a:r>
              <a:rPr lang="en-US" dirty="0">
                <a:solidFill>
                  <a:srgbClr val="C00000"/>
                </a:solidFill>
              </a:rPr>
              <a:t> ale </a:t>
            </a:r>
            <a:r>
              <a:rPr lang="ro-RO" dirty="0">
                <a:solidFill>
                  <a:srgbClr val="C00000"/>
                </a:solidFill>
              </a:rPr>
              <a:t>î</a:t>
            </a:r>
            <a:r>
              <a:rPr lang="en-US" dirty="0" err="1">
                <a:solidFill>
                  <a:srgbClr val="C00000"/>
                </a:solidFill>
              </a:rPr>
              <a:t>nv</a:t>
            </a:r>
            <a:r>
              <a:rPr lang="ro-RO" dirty="0" err="1">
                <a:solidFill>
                  <a:srgbClr val="C00000"/>
                </a:solidFill>
              </a:rPr>
              <a:t>ăță</a:t>
            </a:r>
            <a:r>
              <a:rPr lang="en-US" dirty="0">
                <a:solidFill>
                  <a:srgbClr val="C00000"/>
                </a:solidFill>
              </a:rPr>
              <a:t>r</a:t>
            </a:r>
            <a:r>
              <a:rPr lang="ro-RO" dirty="0">
                <a:solidFill>
                  <a:srgbClr val="C00000"/>
                </a:solidFill>
              </a:rPr>
              <a:t>i</a:t>
            </a:r>
            <a:r>
              <a:rPr lang="en-US" dirty="0" err="1">
                <a:solidFill>
                  <a:srgbClr val="C00000"/>
                </a:solidFill>
              </a:rPr>
              <a:t>i</a:t>
            </a:r>
            <a:r>
              <a:rPr lang="en-US" dirty="0">
                <a:solidFill>
                  <a:srgbClr val="C00000"/>
                </a:solidFill>
              </a:rPr>
              <a:t> </a:t>
            </a:r>
            <a:r>
              <a:rPr lang="en-US" dirty="0" err="1"/>
              <a:t>specifice</a:t>
            </a:r>
            <a:r>
              <a:rPr lang="en-US" dirty="0"/>
              <a:t> la </a:t>
            </a:r>
            <a:r>
              <a:rPr lang="en-US" dirty="0" err="1"/>
              <a:t>nivel</a:t>
            </a:r>
            <a:r>
              <a:rPr lang="en-US" dirty="0"/>
              <a:t> de </a:t>
            </a:r>
            <a:r>
              <a:rPr lang="en-US" dirty="0" err="1"/>
              <a:t>ocupa</a:t>
            </a:r>
            <a:r>
              <a:rPr lang="ro-RO" dirty="0"/>
              <a:t>ț</a:t>
            </a:r>
            <a:r>
              <a:rPr lang="en-US" dirty="0" err="1" smtClean="0"/>
              <a:t>ie</a:t>
            </a:r>
            <a:r>
              <a:rPr lang="ro-RO" dirty="0" smtClean="0"/>
              <a:t>;</a:t>
            </a:r>
            <a:endParaRPr lang="en-US" dirty="0"/>
          </a:p>
          <a:p>
            <a:r>
              <a:rPr lang="en-US" dirty="0" err="1"/>
              <a:t>Sistemul</a:t>
            </a:r>
            <a:r>
              <a:rPr lang="en-US" dirty="0"/>
              <a:t> </a:t>
            </a:r>
            <a:r>
              <a:rPr lang="en-US" dirty="0" err="1"/>
              <a:t>va</a:t>
            </a:r>
            <a:r>
              <a:rPr lang="en-US" dirty="0"/>
              <a:t> u</a:t>
            </a:r>
            <a:r>
              <a:rPr lang="ro-RO" dirty="0"/>
              <a:t>ș</a:t>
            </a:r>
            <a:r>
              <a:rPr lang="en-US" dirty="0" err="1"/>
              <a:t>ura</a:t>
            </a:r>
            <a:r>
              <a:rPr lang="en-US" dirty="0"/>
              <a:t>:</a:t>
            </a:r>
            <a:r>
              <a:rPr lang="ro-RO" dirty="0"/>
              <a:t> </a:t>
            </a:r>
            <a:r>
              <a:rPr lang="en-US" dirty="0" err="1"/>
              <a:t>recunoa</a:t>
            </a:r>
            <a:r>
              <a:rPr lang="ro-RO" dirty="0"/>
              <a:t>ș</a:t>
            </a:r>
            <a:r>
              <a:rPr lang="en-US" dirty="0" err="1"/>
              <a:t>terea</a:t>
            </a:r>
            <a:r>
              <a:rPr lang="en-US" dirty="0"/>
              <a:t>,</a:t>
            </a:r>
            <a:r>
              <a:rPr lang="ro-RO" dirty="0"/>
              <a:t> </a:t>
            </a:r>
            <a:r>
              <a:rPr lang="en-US" dirty="0" err="1"/>
              <a:t>echivalarea</a:t>
            </a:r>
            <a:r>
              <a:rPr lang="en-US" dirty="0"/>
              <a:t> stud</a:t>
            </a:r>
            <a:r>
              <a:rPr lang="ro-RO" dirty="0"/>
              <a:t>i</a:t>
            </a:r>
            <a:r>
              <a:rPr lang="en-US" dirty="0" err="1"/>
              <a:t>ilor</a:t>
            </a:r>
            <a:r>
              <a:rPr lang="en-US" dirty="0"/>
              <a:t> </a:t>
            </a:r>
            <a:r>
              <a:rPr lang="en-US" dirty="0" err="1"/>
              <a:t>anterioare</a:t>
            </a:r>
            <a:r>
              <a:rPr lang="en-US" dirty="0"/>
              <a:t>,</a:t>
            </a:r>
            <a:r>
              <a:rPr lang="ro-RO" dirty="0"/>
              <a:t> </a:t>
            </a:r>
            <a:r>
              <a:rPr lang="en-US" dirty="0" err="1"/>
              <a:t>echivalarea</a:t>
            </a:r>
            <a:r>
              <a:rPr lang="en-US" dirty="0"/>
              <a:t> </a:t>
            </a:r>
            <a:r>
              <a:rPr lang="ro-RO" dirty="0"/>
              <a:t>î</a:t>
            </a:r>
            <a:r>
              <a:rPr lang="en-US" dirty="0" err="1"/>
              <a:t>nv</a:t>
            </a:r>
            <a:r>
              <a:rPr lang="ro-RO" dirty="0" err="1"/>
              <a:t>ăță</a:t>
            </a:r>
            <a:r>
              <a:rPr lang="en-US" dirty="0"/>
              <a:t>r</a:t>
            </a:r>
            <a:r>
              <a:rPr lang="ro-RO" dirty="0"/>
              <a:t>i</a:t>
            </a:r>
            <a:r>
              <a:rPr lang="en-US" dirty="0" err="1"/>
              <a:t>i</a:t>
            </a:r>
            <a:r>
              <a:rPr lang="en-US" dirty="0"/>
              <a:t> </a:t>
            </a:r>
            <a:r>
              <a:rPr lang="en-US" dirty="0" err="1"/>
              <a:t>informale</a:t>
            </a:r>
            <a:r>
              <a:rPr lang="en-US" dirty="0"/>
              <a:t>,</a:t>
            </a:r>
            <a:r>
              <a:rPr lang="ro-RO" dirty="0"/>
              <a:t> </a:t>
            </a:r>
            <a:r>
              <a:rPr lang="en-US" dirty="0" err="1"/>
              <a:t>formarea</a:t>
            </a:r>
            <a:r>
              <a:rPr lang="en-US" dirty="0"/>
              <a:t> </a:t>
            </a:r>
            <a:r>
              <a:rPr lang="en-US" dirty="0" err="1"/>
              <a:t>continu</a:t>
            </a:r>
            <a:r>
              <a:rPr lang="ro-RO" dirty="0"/>
              <a:t>ă</a:t>
            </a:r>
            <a:r>
              <a:rPr lang="en-US" dirty="0"/>
              <a:t> </a:t>
            </a:r>
            <a:r>
              <a:rPr lang="ro-RO" dirty="0"/>
              <a:t>ș</a:t>
            </a:r>
            <a:r>
              <a:rPr lang="en-US" dirty="0" err="1"/>
              <a:t>i</a:t>
            </a:r>
            <a:r>
              <a:rPr lang="en-US" dirty="0"/>
              <a:t> </a:t>
            </a:r>
            <a:r>
              <a:rPr lang="en-US" dirty="0" err="1"/>
              <a:t>calific</a:t>
            </a:r>
            <a:r>
              <a:rPr lang="ro-RO" dirty="0"/>
              <a:t>ă</a:t>
            </a:r>
            <a:r>
              <a:rPr lang="en-US" dirty="0"/>
              <a:t>rile </a:t>
            </a:r>
            <a:r>
              <a:rPr lang="en-US" dirty="0" smtClean="0"/>
              <a:t>multiple</a:t>
            </a:r>
            <a:r>
              <a:rPr lang="ro-RO" dirty="0" smtClean="0"/>
              <a:t>;</a:t>
            </a:r>
            <a:endParaRPr lang="en-US" dirty="0"/>
          </a:p>
          <a:p>
            <a:r>
              <a:rPr lang="en-US" dirty="0"/>
              <a:t>LEG</a:t>
            </a:r>
            <a:r>
              <a:rPr lang="ro-RO" dirty="0"/>
              <a:t>Ă</a:t>
            </a:r>
            <a:r>
              <a:rPr lang="en-US" dirty="0"/>
              <a:t>TURA CU PIA</a:t>
            </a:r>
            <a:r>
              <a:rPr lang="ro-RO" dirty="0"/>
              <a:t>Ț</a:t>
            </a:r>
            <a:r>
              <a:rPr lang="en-US" dirty="0"/>
              <a:t>A MUNC</a:t>
            </a:r>
            <a:r>
              <a:rPr lang="ro-RO" dirty="0"/>
              <a:t>I</a:t>
            </a:r>
            <a:r>
              <a:rPr lang="en-US" dirty="0"/>
              <a:t>I NA</a:t>
            </a:r>
            <a:r>
              <a:rPr lang="ro-RO" dirty="0"/>
              <a:t>Ț</a:t>
            </a:r>
            <a:r>
              <a:rPr lang="en-US" dirty="0"/>
              <a:t>IONALE </a:t>
            </a:r>
            <a:r>
              <a:rPr lang="ro-RO" dirty="0"/>
              <a:t>Ș</a:t>
            </a:r>
            <a:r>
              <a:rPr lang="en-US" dirty="0"/>
              <a:t>I INTERNA</a:t>
            </a:r>
            <a:r>
              <a:rPr lang="ro-RO" dirty="0"/>
              <a:t>Ț</a:t>
            </a:r>
            <a:r>
              <a:rPr lang="en-US" dirty="0"/>
              <a:t>IONALE AR FI</a:t>
            </a:r>
            <a:r>
              <a:rPr lang="ro-RO" dirty="0"/>
              <a:t> </a:t>
            </a:r>
            <a:r>
              <a:rPr lang="en-US" dirty="0"/>
              <a:t>EVIDENT</a:t>
            </a:r>
            <a:r>
              <a:rPr lang="ro-RO" dirty="0"/>
              <a:t>Ă.</a:t>
            </a:r>
            <a:r>
              <a:rPr lang="en-US" dirty="0"/>
              <a:t> </a:t>
            </a:r>
          </a:p>
          <a:p>
            <a:endParaRPr lang="en-US" dirty="0"/>
          </a:p>
        </p:txBody>
      </p:sp>
      <p:sp>
        <p:nvSpPr>
          <p:cNvPr id="4" name="Slide Number Placeholder 3"/>
          <p:cNvSpPr>
            <a:spLocks noGrp="1"/>
          </p:cNvSpPr>
          <p:nvPr>
            <p:ph type="sldNum" sz="quarter" idx="12"/>
          </p:nvPr>
        </p:nvSpPr>
        <p:spPr/>
        <p:txBody>
          <a:bodyPr/>
          <a:lstStyle/>
          <a:p>
            <a:fld id="{9E50D555-AD09-4184-8F27-884809BFB095}" type="slidenum">
              <a:rPr lang="en-US" smtClean="0"/>
              <a:pPr/>
              <a:t>134</a:t>
            </a:fld>
            <a:endParaRPr lang="en-US"/>
          </a:p>
        </p:txBody>
      </p:sp>
    </p:spTree>
    <p:extLst>
      <p:ext uri="{BB962C8B-B14F-4D97-AF65-F5344CB8AC3E}">
        <p14:creationId xmlns:p14="http://schemas.microsoft.com/office/powerpoint/2010/main" val="3427175048"/>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8435802" cy="1092739"/>
          </a:xfrm>
        </p:spPr>
        <p:txBody>
          <a:bodyPr>
            <a:normAutofit/>
          </a:bodyPr>
          <a:lstStyle/>
          <a:p>
            <a:r>
              <a:rPr lang="ro-RO" sz="3200" dirty="0" smtClean="0"/>
              <a:t>Abordarea scrierii rezultatelor învățării</a:t>
            </a:r>
            <a:endParaRPr lang="en-US" sz="3200" dirty="0"/>
          </a:p>
        </p:txBody>
      </p:sp>
      <p:sp>
        <p:nvSpPr>
          <p:cNvPr id="4" name="Slide Number Placeholder 3"/>
          <p:cNvSpPr>
            <a:spLocks noGrp="1"/>
          </p:cNvSpPr>
          <p:nvPr>
            <p:ph type="sldNum" sz="quarter" idx="12"/>
          </p:nvPr>
        </p:nvSpPr>
        <p:spPr/>
        <p:txBody>
          <a:bodyPr/>
          <a:lstStyle/>
          <a:p>
            <a:fld id="{9E50D555-AD09-4184-8F27-884809BFB095}" type="slidenum">
              <a:rPr lang="en-US" smtClean="0"/>
              <a:pPr/>
              <a:t>135</a:t>
            </a:fld>
            <a:endParaRPr lang="en-US"/>
          </a:p>
        </p:txBody>
      </p:sp>
      <p:pic>
        <p:nvPicPr>
          <p:cNvPr id="15362" name="Picture 2"/>
          <p:cNvPicPr>
            <a:picLocks noGrp="1" noChangeAspect="1" noChangeArrowheads="1"/>
          </p:cNvPicPr>
          <p:nvPr>
            <p:ph idx="1"/>
          </p:nvPr>
        </p:nvPicPr>
        <p:blipFill>
          <a:blip r:embed="rId2" cstate="print"/>
          <a:srcRect/>
          <a:stretch>
            <a:fillRect/>
          </a:stretch>
        </p:blipFill>
        <p:spPr bwMode="auto">
          <a:xfrm>
            <a:off x="217098" y="1328468"/>
            <a:ext cx="9017894" cy="3873260"/>
          </a:xfrm>
          <a:prstGeom prst="rect">
            <a:avLst/>
          </a:prstGeom>
          <a:noFill/>
          <a:ln w="9525">
            <a:noFill/>
            <a:miter lim="800000"/>
            <a:headEnd/>
            <a:tailEnd/>
          </a:ln>
        </p:spPr>
      </p:pic>
      <p:sp>
        <p:nvSpPr>
          <p:cNvPr id="7" name="Title 1"/>
          <p:cNvSpPr txBox="1">
            <a:spLocks/>
          </p:cNvSpPr>
          <p:nvPr/>
        </p:nvSpPr>
        <p:spPr>
          <a:xfrm>
            <a:off x="1143479" y="5404151"/>
            <a:ext cx="8854536" cy="1062846"/>
          </a:xfrm>
          <a:prstGeom prst="rect">
            <a:avLst/>
          </a:prstGeom>
        </p:spPr>
        <p:txBody>
          <a:bodyPr vert="horz" lIns="91440" tIns="45720" rIns="91440" bIns="45720" rtlCol="0" anchor="ctr">
            <a:normAutofit/>
          </a:bodyPr>
          <a:lstStyle/>
          <a:p>
            <a:pPr lvl="0">
              <a:lnSpc>
                <a:spcPct val="90000"/>
              </a:lnSpc>
              <a:spcBef>
                <a:spcPct val="0"/>
              </a:spcBef>
            </a:pPr>
            <a:r>
              <a:rPr lang="ro-RO" sz="2800" b="1" dirty="0" smtClean="0"/>
              <a:t>Taxonomia lui Bloom: domeniul cognitiv, psihomotor și afectiv </a:t>
            </a:r>
            <a:r>
              <a:rPr lang="ro-RO" sz="2400" i="1" dirty="0" smtClean="0"/>
              <a:t>(Sursa: CEDEFOP, 2016)</a:t>
            </a:r>
            <a:endParaRPr kumimoji="0" lang="en-US" sz="2400" b="0" i="0" u="none" strike="noStrike" kern="1200" cap="none" spc="0" normalizeH="0" baseline="0" noProof="0" dirty="0">
              <a:ln>
                <a:noFill/>
              </a:ln>
              <a:solidFill>
                <a:schemeClr val="tx1"/>
              </a:solidFill>
              <a:effectLst/>
              <a:uLnTx/>
              <a:uFillTx/>
              <a:latin typeface="+mj-lt"/>
              <a:ea typeface="+mj-ea"/>
              <a:cs typeface="+mj-cs"/>
            </a:endParaRPr>
          </a:p>
        </p:txBody>
      </p:sp>
    </p:spTree>
    <p:extLst>
      <p:ext uri="{BB962C8B-B14F-4D97-AF65-F5344CB8AC3E}">
        <p14:creationId xmlns:p14="http://schemas.microsoft.com/office/powerpoint/2010/main" val="1240582501"/>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273170"/>
            <a:ext cx="8596668" cy="832391"/>
          </a:xfrm>
        </p:spPr>
        <p:txBody>
          <a:bodyPr>
            <a:normAutofit/>
          </a:bodyPr>
          <a:lstStyle/>
          <a:p>
            <a:r>
              <a:rPr lang="ro-RO" sz="3200" dirty="0" smtClean="0"/>
              <a:t>Exemple de verbe de acțiune</a:t>
            </a:r>
            <a:endParaRPr lang="en-US" sz="32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148218580"/>
              </p:ext>
            </p:extLst>
          </p:nvPr>
        </p:nvGraphicFramePr>
        <p:xfrm>
          <a:off x="311989" y="1356056"/>
          <a:ext cx="10668000" cy="3495675"/>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gridCol w="1524000">
                  <a:extLst>
                    <a:ext uri="{9D8B030D-6E8A-4147-A177-3AD203B41FA5}">
                      <a16:colId xmlns:a16="http://schemas.microsoft.com/office/drawing/2014/main" val="20002"/>
                    </a:ext>
                  </a:extLst>
                </a:gridCol>
                <a:gridCol w="1524000">
                  <a:extLst>
                    <a:ext uri="{9D8B030D-6E8A-4147-A177-3AD203B41FA5}">
                      <a16:colId xmlns:a16="http://schemas.microsoft.com/office/drawing/2014/main" val="20003"/>
                    </a:ext>
                  </a:extLst>
                </a:gridCol>
                <a:gridCol w="1524000">
                  <a:extLst>
                    <a:ext uri="{9D8B030D-6E8A-4147-A177-3AD203B41FA5}">
                      <a16:colId xmlns:a16="http://schemas.microsoft.com/office/drawing/2014/main" val="20004"/>
                    </a:ext>
                  </a:extLst>
                </a:gridCol>
                <a:gridCol w="1524000">
                  <a:extLst>
                    <a:ext uri="{9D8B030D-6E8A-4147-A177-3AD203B41FA5}">
                      <a16:colId xmlns:a16="http://schemas.microsoft.com/office/drawing/2014/main" val="20005"/>
                    </a:ext>
                  </a:extLst>
                </a:gridCol>
                <a:gridCol w="1524000">
                  <a:extLst>
                    <a:ext uri="{9D8B030D-6E8A-4147-A177-3AD203B41FA5}">
                      <a16:colId xmlns:a16="http://schemas.microsoft.com/office/drawing/2014/main" val="20006"/>
                    </a:ext>
                  </a:extLst>
                </a:gridCol>
              </a:tblGrid>
              <a:tr h="416832">
                <a:tc>
                  <a:txBody>
                    <a:bodyPr/>
                    <a:lstStyle/>
                    <a:p>
                      <a:pPr algn="just">
                        <a:lnSpc>
                          <a:spcPct val="107000"/>
                        </a:lnSpc>
                        <a:spcAft>
                          <a:spcPts val="0"/>
                        </a:spcAft>
                      </a:pPr>
                      <a:r>
                        <a:rPr lang="ro-RO" sz="1050" b="1" dirty="0">
                          <a:latin typeface="Times New Roman"/>
                          <a:ea typeface="Calibri"/>
                          <a:cs typeface="Times New Roman"/>
                        </a:rPr>
                        <a:t>Definiție</a:t>
                      </a:r>
                      <a:endParaRPr lang="en-US" sz="1100" dirty="0">
                        <a:latin typeface="Calibri"/>
                        <a:ea typeface="Calibri"/>
                        <a:cs typeface="Times New Roman"/>
                      </a:endParaRPr>
                    </a:p>
                  </a:txBody>
                  <a:tcPr marL="68580" marR="68580" marT="0" marB="0"/>
                </a:tc>
                <a:tc>
                  <a:txBody>
                    <a:bodyPr/>
                    <a:lstStyle/>
                    <a:p>
                      <a:pPr algn="just">
                        <a:lnSpc>
                          <a:spcPct val="107000"/>
                        </a:lnSpc>
                        <a:spcAft>
                          <a:spcPts val="0"/>
                        </a:spcAft>
                      </a:pPr>
                      <a:r>
                        <a:rPr lang="ro-RO" sz="1050" b="1">
                          <a:latin typeface="Times New Roman"/>
                          <a:ea typeface="Calibri"/>
                          <a:cs typeface="Times New Roman"/>
                        </a:rPr>
                        <a:t>I. Reamintire</a:t>
                      </a:r>
                      <a:endParaRPr lang="en-US" sz="1100">
                        <a:latin typeface="Calibri"/>
                        <a:ea typeface="Calibri"/>
                        <a:cs typeface="Times New Roman"/>
                      </a:endParaRPr>
                    </a:p>
                  </a:txBody>
                  <a:tcPr marL="68580" marR="68580" marT="0" marB="0"/>
                </a:tc>
                <a:tc>
                  <a:txBody>
                    <a:bodyPr/>
                    <a:lstStyle/>
                    <a:p>
                      <a:pPr algn="just">
                        <a:lnSpc>
                          <a:spcPct val="107000"/>
                        </a:lnSpc>
                        <a:spcAft>
                          <a:spcPts val="0"/>
                        </a:spcAft>
                      </a:pPr>
                      <a:r>
                        <a:rPr lang="ro-RO" sz="1050" b="1">
                          <a:latin typeface="Times New Roman"/>
                          <a:ea typeface="Calibri"/>
                          <a:cs typeface="Times New Roman"/>
                        </a:rPr>
                        <a:t>II. Înțelegere</a:t>
                      </a:r>
                      <a:endParaRPr lang="en-US" sz="1100">
                        <a:latin typeface="Calibri"/>
                        <a:ea typeface="Calibri"/>
                        <a:cs typeface="Times New Roman"/>
                      </a:endParaRPr>
                    </a:p>
                  </a:txBody>
                  <a:tcPr marL="68580" marR="68580" marT="0" marB="0"/>
                </a:tc>
                <a:tc>
                  <a:txBody>
                    <a:bodyPr/>
                    <a:lstStyle/>
                    <a:p>
                      <a:pPr algn="just">
                        <a:lnSpc>
                          <a:spcPct val="107000"/>
                        </a:lnSpc>
                        <a:spcAft>
                          <a:spcPts val="0"/>
                        </a:spcAft>
                      </a:pPr>
                      <a:r>
                        <a:rPr lang="ro-RO" sz="1050" b="1">
                          <a:latin typeface="Times New Roman"/>
                          <a:ea typeface="Calibri"/>
                          <a:cs typeface="Times New Roman"/>
                        </a:rPr>
                        <a:t>III. Aplicare</a:t>
                      </a:r>
                      <a:endParaRPr lang="en-US" sz="1100">
                        <a:latin typeface="Calibri"/>
                        <a:ea typeface="Calibri"/>
                        <a:cs typeface="Times New Roman"/>
                      </a:endParaRPr>
                    </a:p>
                  </a:txBody>
                  <a:tcPr marL="68580" marR="68580" marT="0" marB="0"/>
                </a:tc>
                <a:tc>
                  <a:txBody>
                    <a:bodyPr/>
                    <a:lstStyle/>
                    <a:p>
                      <a:pPr algn="just">
                        <a:lnSpc>
                          <a:spcPct val="107000"/>
                        </a:lnSpc>
                        <a:spcAft>
                          <a:spcPts val="0"/>
                        </a:spcAft>
                      </a:pPr>
                      <a:r>
                        <a:rPr lang="ro-RO" sz="1050" b="1">
                          <a:latin typeface="Times New Roman"/>
                          <a:ea typeface="Calibri"/>
                          <a:cs typeface="Times New Roman"/>
                        </a:rPr>
                        <a:t>IV. Analizare</a:t>
                      </a:r>
                      <a:endParaRPr lang="en-US" sz="1100">
                        <a:latin typeface="Calibri"/>
                        <a:ea typeface="Calibri"/>
                        <a:cs typeface="Times New Roman"/>
                      </a:endParaRPr>
                    </a:p>
                  </a:txBody>
                  <a:tcPr marL="68580" marR="68580" marT="0" marB="0"/>
                </a:tc>
                <a:tc>
                  <a:txBody>
                    <a:bodyPr/>
                    <a:lstStyle/>
                    <a:p>
                      <a:pPr algn="just">
                        <a:lnSpc>
                          <a:spcPct val="107000"/>
                        </a:lnSpc>
                        <a:spcAft>
                          <a:spcPts val="0"/>
                        </a:spcAft>
                      </a:pPr>
                      <a:r>
                        <a:rPr lang="ro-RO" sz="1050" b="1">
                          <a:latin typeface="Times New Roman"/>
                          <a:ea typeface="Calibri"/>
                          <a:cs typeface="Times New Roman"/>
                        </a:rPr>
                        <a:t>V. Evaluare</a:t>
                      </a:r>
                      <a:endParaRPr lang="en-US" sz="1100">
                        <a:latin typeface="Calibri"/>
                        <a:ea typeface="Calibri"/>
                        <a:cs typeface="Times New Roman"/>
                      </a:endParaRPr>
                    </a:p>
                  </a:txBody>
                  <a:tcPr marL="68580" marR="68580" marT="0" marB="0"/>
                </a:tc>
                <a:tc>
                  <a:txBody>
                    <a:bodyPr/>
                    <a:lstStyle/>
                    <a:p>
                      <a:pPr algn="just">
                        <a:lnSpc>
                          <a:spcPct val="107000"/>
                        </a:lnSpc>
                        <a:spcAft>
                          <a:spcPts val="0"/>
                        </a:spcAft>
                      </a:pPr>
                      <a:r>
                        <a:rPr lang="ro-RO" sz="1050" b="1">
                          <a:latin typeface="Times New Roman"/>
                          <a:ea typeface="Calibri"/>
                          <a:cs typeface="Times New Roman"/>
                        </a:rPr>
                        <a:t>VI. Creare</a:t>
                      </a:r>
                      <a:endParaRPr lang="en-US" sz="1100">
                        <a:latin typeface="Calibri"/>
                        <a:ea typeface="Calibri"/>
                        <a:cs typeface="Times New Roman"/>
                      </a:endParaRPr>
                    </a:p>
                  </a:txBody>
                  <a:tcPr marL="68580" marR="68580" marT="0" marB="0"/>
                </a:tc>
                <a:extLst>
                  <a:ext uri="{0D108BD9-81ED-4DB2-BD59-A6C34878D82A}">
                    <a16:rowId xmlns:a16="http://schemas.microsoft.com/office/drawing/2014/main" val="10000"/>
                  </a:ext>
                </a:extLst>
              </a:tr>
              <a:tr h="1346994">
                <a:tc>
                  <a:txBody>
                    <a:bodyPr/>
                    <a:lstStyle/>
                    <a:p>
                      <a:pPr algn="just">
                        <a:lnSpc>
                          <a:spcPct val="107000"/>
                        </a:lnSpc>
                        <a:spcAft>
                          <a:spcPts val="0"/>
                        </a:spcAft>
                      </a:pPr>
                      <a:r>
                        <a:rPr lang="ro-RO" sz="1050">
                          <a:latin typeface="Times New Roman"/>
                          <a:ea typeface="Calibri"/>
                          <a:cs typeface="Times New Roman"/>
                        </a:rPr>
                        <a:t>Definiția lui Bloom</a:t>
                      </a:r>
                      <a:endParaRPr lang="en-US" sz="1100">
                        <a:latin typeface="Calibri"/>
                        <a:ea typeface="Calibri"/>
                        <a:cs typeface="Times New Roman"/>
                      </a:endParaRPr>
                    </a:p>
                  </a:txBody>
                  <a:tcPr marL="68580" marR="68580" marT="0" marB="0"/>
                </a:tc>
                <a:tc>
                  <a:txBody>
                    <a:bodyPr/>
                    <a:lstStyle/>
                    <a:p>
                      <a:pPr algn="just">
                        <a:lnSpc>
                          <a:spcPct val="107000"/>
                        </a:lnSpc>
                        <a:spcAft>
                          <a:spcPts val="0"/>
                        </a:spcAft>
                      </a:pPr>
                      <a:r>
                        <a:rPr lang="ro-RO" sz="1050">
                          <a:latin typeface="Times New Roman"/>
                          <a:ea typeface="Calibri"/>
                          <a:cs typeface="Times New Roman"/>
                        </a:rPr>
                        <a:t>Demonstează memorarea materialului anterior învățat, prin reamintirea datelor, termenilor, conceptelor de bază și răspunsuri</a:t>
                      </a:r>
                      <a:endParaRPr lang="en-US" sz="1100">
                        <a:latin typeface="Calibri"/>
                        <a:ea typeface="Calibri"/>
                        <a:cs typeface="Times New Roman"/>
                      </a:endParaRPr>
                    </a:p>
                  </a:txBody>
                  <a:tcPr marL="68580" marR="68580" marT="0" marB="0"/>
                </a:tc>
                <a:tc>
                  <a:txBody>
                    <a:bodyPr/>
                    <a:lstStyle/>
                    <a:p>
                      <a:pPr algn="just">
                        <a:lnSpc>
                          <a:spcPct val="107000"/>
                        </a:lnSpc>
                        <a:spcAft>
                          <a:spcPts val="0"/>
                        </a:spcAft>
                      </a:pPr>
                      <a:r>
                        <a:rPr lang="ro-RO" sz="1050">
                          <a:latin typeface="Times New Roman"/>
                          <a:ea typeface="Calibri"/>
                          <a:cs typeface="Times New Roman"/>
                        </a:rPr>
                        <a:t>Demonstrează înțelegerea faptelor și ideilor prin organizare, comparare, traducere, interpretare, realizarea de descrieri și expimarea ideilor principale</a:t>
                      </a:r>
                      <a:endParaRPr lang="en-US" sz="1100">
                        <a:latin typeface="Calibri"/>
                        <a:ea typeface="Calibri"/>
                        <a:cs typeface="Times New Roman"/>
                      </a:endParaRPr>
                    </a:p>
                  </a:txBody>
                  <a:tcPr marL="68580" marR="68580" marT="0" marB="0"/>
                </a:tc>
                <a:tc>
                  <a:txBody>
                    <a:bodyPr/>
                    <a:lstStyle/>
                    <a:p>
                      <a:pPr algn="just">
                        <a:lnSpc>
                          <a:spcPct val="107000"/>
                        </a:lnSpc>
                        <a:spcAft>
                          <a:spcPts val="0"/>
                        </a:spcAft>
                      </a:pPr>
                      <a:r>
                        <a:rPr lang="ro-RO" sz="1050">
                          <a:latin typeface="Times New Roman"/>
                          <a:ea typeface="Calibri"/>
                          <a:cs typeface="Times New Roman"/>
                        </a:rPr>
                        <a:t>Rezolvă problemele legate de situații noi prin aplicarea în alt fel a cunoștințelor, datelor, tehnicilor  și regulilor dobândite </a:t>
                      </a:r>
                      <a:endParaRPr lang="en-US" sz="1100">
                        <a:latin typeface="Calibri"/>
                        <a:ea typeface="Calibri"/>
                        <a:cs typeface="Times New Roman"/>
                      </a:endParaRPr>
                    </a:p>
                  </a:txBody>
                  <a:tcPr marL="68580" marR="68580" marT="0" marB="0"/>
                </a:tc>
                <a:tc>
                  <a:txBody>
                    <a:bodyPr/>
                    <a:lstStyle/>
                    <a:p>
                      <a:pPr algn="just">
                        <a:lnSpc>
                          <a:spcPct val="107000"/>
                        </a:lnSpc>
                        <a:spcAft>
                          <a:spcPts val="0"/>
                        </a:spcAft>
                      </a:pPr>
                      <a:r>
                        <a:rPr lang="ro-RO" sz="1050">
                          <a:latin typeface="Times New Roman"/>
                          <a:ea typeface="Calibri"/>
                          <a:cs typeface="Times New Roman"/>
                        </a:rPr>
                        <a:t>Analizează și fracțiunează infomația prin identificarea motivelor și cauzelor.</a:t>
                      </a:r>
                      <a:endParaRPr lang="en-US" sz="1100">
                        <a:latin typeface="Calibri"/>
                        <a:ea typeface="Calibri"/>
                        <a:cs typeface="Times New Roman"/>
                      </a:endParaRPr>
                    </a:p>
                    <a:p>
                      <a:pPr algn="just">
                        <a:lnSpc>
                          <a:spcPct val="107000"/>
                        </a:lnSpc>
                        <a:spcAft>
                          <a:spcPts val="0"/>
                        </a:spcAft>
                      </a:pPr>
                      <a:r>
                        <a:rPr lang="ro-RO" sz="1050">
                          <a:latin typeface="Times New Roman"/>
                          <a:ea typeface="Calibri"/>
                          <a:cs typeface="Times New Roman"/>
                        </a:rPr>
                        <a:t>Face deducții și găsesște dovezi în sprijinul generalizărilor</a:t>
                      </a:r>
                      <a:endParaRPr lang="en-US" sz="1100">
                        <a:latin typeface="Calibri"/>
                        <a:ea typeface="Calibri"/>
                        <a:cs typeface="Times New Roman"/>
                      </a:endParaRPr>
                    </a:p>
                  </a:txBody>
                  <a:tcPr marL="68580" marR="68580" marT="0" marB="0"/>
                </a:tc>
                <a:tc>
                  <a:txBody>
                    <a:bodyPr/>
                    <a:lstStyle/>
                    <a:p>
                      <a:pPr algn="just">
                        <a:lnSpc>
                          <a:spcPct val="107000"/>
                        </a:lnSpc>
                        <a:spcAft>
                          <a:spcPts val="0"/>
                        </a:spcAft>
                      </a:pPr>
                      <a:r>
                        <a:rPr lang="ro-RO" sz="1050">
                          <a:latin typeface="Times New Roman"/>
                          <a:ea typeface="Calibri"/>
                          <a:cs typeface="Times New Roman"/>
                        </a:rPr>
                        <a:t>Prezintă și susține opinii prin expimarea de judecăți cu privire la informații, validitatea ideilor, sau calitatea muncii pe baza unui set de criterii</a:t>
                      </a:r>
                      <a:endParaRPr lang="en-US" sz="1100">
                        <a:latin typeface="Calibri"/>
                        <a:ea typeface="Calibri"/>
                        <a:cs typeface="Times New Roman"/>
                      </a:endParaRPr>
                    </a:p>
                  </a:txBody>
                  <a:tcPr marL="68580" marR="68580" marT="0" marB="0"/>
                </a:tc>
                <a:tc>
                  <a:txBody>
                    <a:bodyPr/>
                    <a:lstStyle/>
                    <a:p>
                      <a:pPr algn="just">
                        <a:lnSpc>
                          <a:spcPct val="107000"/>
                        </a:lnSpc>
                        <a:spcAft>
                          <a:spcPts val="0"/>
                        </a:spcAft>
                      </a:pPr>
                      <a:r>
                        <a:rPr lang="ro-RO" sz="1050">
                          <a:latin typeface="Times New Roman"/>
                          <a:ea typeface="Calibri"/>
                          <a:cs typeface="Times New Roman"/>
                        </a:rPr>
                        <a:t>Îmbină infomații în mod diferit prin combinarea elementelor într-un nou șablon sau prin propunerea de soluții alternative</a:t>
                      </a:r>
                      <a:endParaRPr lang="en-US" sz="1100">
                        <a:latin typeface="Calibri"/>
                        <a:ea typeface="Calibri"/>
                        <a:cs typeface="Times New Roman"/>
                      </a:endParaRPr>
                    </a:p>
                  </a:txBody>
                  <a:tcPr marL="68580" marR="68580" marT="0" marB="0"/>
                </a:tc>
                <a:extLst>
                  <a:ext uri="{0D108BD9-81ED-4DB2-BD59-A6C34878D82A}">
                    <a16:rowId xmlns:a16="http://schemas.microsoft.com/office/drawing/2014/main" val="10001"/>
                  </a:ext>
                </a:extLst>
              </a:tr>
              <a:tr h="1731849">
                <a:tc>
                  <a:txBody>
                    <a:bodyPr/>
                    <a:lstStyle/>
                    <a:p>
                      <a:pPr algn="just">
                        <a:lnSpc>
                          <a:spcPct val="107000"/>
                        </a:lnSpc>
                        <a:spcAft>
                          <a:spcPts val="0"/>
                        </a:spcAft>
                      </a:pPr>
                      <a:r>
                        <a:rPr lang="ro-RO" sz="1050" dirty="0">
                          <a:latin typeface="Times New Roman"/>
                          <a:ea typeface="Calibri"/>
                          <a:cs typeface="Times New Roman"/>
                        </a:rPr>
                        <a:t>Verbe</a:t>
                      </a:r>
                      <a:endParaRPr lang="en-US" sz="1100" dirty="0">
                        <a:latin typeface="Calibri"/>
                        <a:ea typeface="Calibri"/>
                        <a:cs typeface="Times New Roman"/>
                      </a:endParaRPr>
                    </a:p>
                  </a:txBody>
                  <a:tcPr marL="68580" marR="68580" marT="0" marB="0"/>
                </a:tc>
                <a:tc>
                  <a:txBody>
                    <a:bodyPr/>
                    <a:lstStyle/>
                    <a:p>
                      <a:pPr algn="just">
                        <a:lnSpc>
                          <a:spcPct val="107000"/>
                        </a:lnSpc>
                        <a:spcAft>
                          <a:spcPts val="0"/>
                        </a:spcAft>
                      </a:pPr>
                      <a:r>
                        <a:rPr lang="ro-RO" sz="1050">
                          <a:latin typeface="Times New Roman"/>
                          <a:ea typeface="Calibri"/>
                          <a:cs typeface="Times New Roman"/>
                        </a:rPr>
                        <a:t>A alege</a:t>
                      </a:r>
                      <a:endParaRPr lang="en-US" sz="1100">
                        <a:latin typeface="Calibri"/>
                        <a:ea typeface="Calibri"/>
                        <a:cs typeface="Times New Roman"/>
                      </a:endParaRPr>
                    </a:p>
                    <a:p>
                      <a:pPr algn="just">
                        <a:lnSpc>
                          <a:spcPct val="107000"/>
                        </a:lnSpc>
                        <a:spcAft>
                          <a:spcPts val="0"/>
                        </a:spcAft>
                      </a:pPr>
                      <a:r>
                        <a:rPr lang="ro-RO" sz="1050">
                          <a:latin typeface="Times New Roman"/>
                          <a:ea typeface="Calibri"/>
                          <a:cs typeface="Times New Roman"/>
                        </a:rPr>
                        <a:t>A defini</a:t>
                      </a:r>
                      <a:endParaRPr lang="en-US" sz="1100">
                        <a:latin typeface="Calibri"/>
                        <a:ea typeface="Calibri"/>
                        <a:cs typeface="Times New Roman"/>
                      </a:endParaRPr>
                    </a:p>
                    <a:p>
                      <a:pPr algn="just">
                        <a:lnSpc>
                          <a:spcPct val="107000"/>
                        </a:lnSpc>
                        <a:spcAft>
                          <a:spcPts val="0"/>
                        </a:spcAft>
                      </a:pPr>
                      <a:r>
                        <a:rPr lang="ro-RO" sz="1050">
                          <a:latin typeface="Times New Roman"/>
                          <a:ea typeface="Calibri"/>
                          <a:cs typeface="Times New Roman"/>
                        </a:rPr>
                        <a:t>A găsi</a:t>
                      </a:r>
                      <a:endParaRPr lang="en-US" sz="1100">
                        <a:latin typeface="Calibri"/>
                        <a:ea typeface="Calibri"/>
                        <a:cs typeface="Times New Roman"/>
                      </a:endParaRPr>
                    </a:p>
                    <a:p>
                      <a:pPr algn="just">
                        <a:lnSpc>
                          <a:spcPct val="107000"/>
                        </a:lnSpc>
                        <a:spcAft>
                          <a:spcPts val="0"/>
                        </a:spcAft>
                      </a:pPr>
                      <a:r>
                        <a:rPr lang="ro-RO" sz="1050">
                          <a:latin typeface="Times New Roman"/>
                          <a:ea typeface="Calibri"/>
                          <a:cs typeface="Times New Roman"/>
                        </a:rPr>
                        <a:t>A eticheta</a:t>
                      </a:r>
                      <a:endParaRPr lang="en-US" sz="1100">
                        <a:latin typeface="Calibri"/>
                        <a:ea typeface="Calibri"/>
                        <a:cs typeface="Times New Roman"/>
                      </a:endParaRPr>
                    </a:p>
                    <a:p>
                      <a:pPr algn="just">
                        <a:lnSpc>
                          <a:spcPct val="107000"/>
                        </a:lnSpc>
                        <a:spcAft>
                          <a:spcPts val="0"/>
                        </a:spcAft>
                      </a:pPr>
                      <a:r>
                        <a:rPr lang="ro-RO" sz="1050">
                          <a:latin typeface="Times New Roman"/>
                          <a:ea typeface="Calibri"/>
                          <a:cs typeface="Times New Roman"/>
                        </a:rPr>
                        <a:t>A lista</a:t>
                      </a:r>
                      <a:endParaRPr lang="en-US" sz="1100">
                        <a:latin typeface="Calibri"/>
                        <a:ea typeface="Calibri"/>
                        <a:cs typeface="Times New Roman"/>
                      </a:endParaRPr>
                    </a:p>
                    <a:p>
                      <a:pPr algn="just">
                        <a:lnSpc>
                          <a:spcPct val="107000"/>
                        </a:lnSpc>
                        <a:spcAft>
                          <a:spcPts val="0"/>
                        </a:spcAft>
                      </a:pPr>
                      <a:r>
                        <a:rPr lang="ro-RO" sz="1050">
                          <a:latin typeface="Times New Roman"/>
                          <a:ea typeface="Calibri"/>
                          <a:cs typeface="Times New Roman"/>
                        </a:rPr>
                        <a:t>A numi</a:t>
                      </a:r>
                      <a:endParaRPr lang="en-US" sz="1100">
                        <a:latin typeface="Calibri"/>
                        <a:ea typeface="Calibri"/>
                        <a:cs typeface="Times New Roman"/>
                      </a:endParaRPr>
                    </a:p>
                    <a:p>
                      <a:pPr algn="just">
                        <a:lnSpc>
                          <a:spcPct val="107000"/>
                        </a:lnSpc>
                        <a:spcAft>
                          <a:spcPts val="0"/>
                        </a:spcAft>
                      </a:pPr>
                      <a:r>
                        <a:rPr lang="ro-RO" sz="1050">
                          <a:latin typeface="Times New Roman"/>
                          <a:ea typeface="Calibri"/>
                          <a:cs typeface="Times New Roman"/>
                        </a:rPr>
                        <a:t>A omite</a:t>
                      </a:r>
                      <a:endParaRPr lang="en-US" sz="1100">
                        <a:latin typeface="Calibri"/>
                        <a:ea typeface="Calibri"/>
                        <a:cs typeface="Times New Roman"/>
                      </a:endParaRPr>
                    </a:p>
                    <a:p>
                      <a:pPr algn="just">
                        <a:lnSpc>
                          <a:spcPct val="107000"/>
                        </a:lnSpc>
                        <a:spcAft>
                          <a:spcPts val="0"/>
                        </a:spcAft>
                      </a:pPr>
                      <a:r>
                        <a:rPr lang="ro-RO" sz="1050">
                          <a:latin typeface="Times New Roman"/>
                          <a:ea typeface="Calibri"/>
                          <a:cs typeface="Times New Roman"/>
                        </a:rPr>
                        <a:t>A relata</a:t>
                      </a:r>
                      <a:endParaRPr lang="en-US" sz="1100">
                        <a:latin typeface="Calibri"/>
                        <a:ea typeface="Calibri"/>
                        <a:cs typeface="Times New Roman"/>
                      </a:endParaRPr>
                    </a:p>
                    <a:p>
                      <a:pPr algn="just">
                        <a:lnSpc>
                          <a:spcPct val="107000"/>
                        </a:lnSpc>
                        <a:spcAft>
                          <a:spcPts val="0"/>
                        </a:spcAft>
                      </a:pPr>
                      <a:r>
                        <a:rPr lang="ro-RO" sz="1050">
                          <a:latin typeface="Times New Roman"/>
                          <a:ea typeface="Calibri"/>
                          <a:cs typeface="Times New Roman"/>
                        </a:rPr>
                        <a:t>A selecta</a:t>
                      </a:r>
                      <a:endParaRPr lang="en-US" sz="1100">
                        <a:latin typeface="Calibri"/>
                        <a:ea typeface="Calibri"/>
                        <a:cs typeface="Times New Roman"/>
                      </a:endParaRPr>
                    </a:p>
                  </a:txBody>
                  <a:tcPr marL="68580" marR="68580" marT="0" marB="0"/>
                </a:tc>
                <a:tc>
                  <a:txBody>
                    <a:bodyPr/>
                    <a:lstStyle/>
                    <a:p>
                      <a:pPr algn="just">
                        <a:lnSpc>
                          <a:spcPct val="107000"/>
                        </a:lnSpc>
                        <a:spcAft>
                          <a:spcPts val="0"/>
                        </a:spcAft>
                      </a:pPr>
                      <a:r>
                        <a:rPr lang="ro-RO" sz="1050" dirty="0">
                          <a:latin typeface="Times New Roman"/>
                          <a:ea typeface="Calibri"/>
                          <a:cs typeface="Times New Roman"/>
                        </a:rPr>
                        <a:t>A clasifica</a:t>
                      </a:r>
                      <a:endParaRPr lang="en-US" sz="1100" dirty="0">
                        <a:latin typeface="Calibri"/>
                        <a:ea typeface="Calibri"/>
                        <a:cs typeface="Times New Roman"/>
                      </a:endParaRPr>
                    </a:p>
                    <a:p>
                      <a:pPr algn="just">
                        <a:lnSpc>
                          <a:spcPct val="107000"/>
                        </a:lnSpc>
                        <a:spcAft>
                          <a:spcPts val="0"/>
                        </a:spcAft>
                      </a:pPr>
                      <a:r>
                        <a:rPr lang="ro-RO" sz="1050" dirty="0">
                          <a:latin typeface="Times New Roman"/>
                          <a:ea typeface="Calibri"/>
                          <a:cs typeface="Times New Roman"/>
                        </a:rPr>
                        <a:t>A compara</a:t>
                      </a:r>
                      <a:endParaRPr lang="en-US" sz="1100" dirty="0">
                        <a:latin typeface="Calibri"/>
                        <a:ea typeface="Calibri"/>
                        <a:cs typeface="Times New Roman"/>
                      </a:endParaRPr>
                    </a:p>
                    <a:p>
                      <a:pPr algn="just">
                        <a:lnSpc>
                          <a:spcPct val="107000"/>
                        </a:lnSpc>
                        <a:spcAft>
                          <a:spcPts val="0"/>
                        </a:spcAft>
                      </a:pPr>
                      <a:r>
                        <a:rPr lang="ro-RO" sz="1050" dirty="0">
                          <a:latin typeface="Times New Roman"/>
                          <a:ea typeface="Calibri"/>
                          <a:cs typeface="Times New Roman"/>
                        </a:rPr>
                        <a:t>A deosebi</a:t>
                      </a:r>
                      <a:endParaRPr lang="en-US" sz="1100" dirty="0">
                        <a:latin typeface="Calibri"/>
                        <a:ea typeface="Calibri"/>
                        <a:cs typeface="Times New Roman"/>
                      </a:endParaRPr>
                    </a:p>
                    <a:p>
                      <a:pPr algn="just">
                        <a:lnSpc>
                          <a:spcPct val="107000"/>
                        </a:lnSpc>
                        <a:spcAft>
                          <a:spcPts val="0"/>
                        </a:spcAft>
                      </a:pPr>
                      <a:r>
                        <a:rPr lang="ro-RO" sz="1050" dirty="0">
                          <a:latin typeface="Times New Roman"/>
                          <a:ea typeface="Calibri"/>
                          <a:cs typeface="Times New Roman"/>
                        </a:rPr>
                        <a:t>A demonstra</a:t>
                      </a:r>
                      <a:endParaRPr lang="en-US" sz="1100" dirty="0">
                        <a:latin typeface="Calibri"/>
                        <a:ea typeface="Calibri"/>
                        <a:cs typeface="Times New Roman"/>
                      </a:endParaRPr>
                    </a:p>
                    <a:p>
                      <a:pPr algn="just">
                        <a:lnSpc>
                          <a:spcPct val="107000"/>
                        </a:lnSpc>
                        <a:spcAft>
                          <a:spcPts val="0"/>
                        </a:spcAft>
                      </a:pPr>
                      <a:r>
                        <a:rPr lang="ro-RO" sz="1050" dirty="0">
                          <a:latin typeface="Times New Roman"/>
                          <a:ea typeface="Calibri"/>
                          <a:cs typeface="Times New Roman"/>
                        </a:rPr>
                        <a:t>A explica</a:t>
                      </a:r>
                      <a:endParaRPr lang="en-US" sz="1100" dirty="0">
                        <a:latin typeface="Calibri"/>
                        <a:ea typeface="Calibri"/>
                        <a:cs typeface="Times New Roman"/>
                      </a:endParaRPr>
                    </a:p>
                    <a:p>
                      <a:pPr algn="just">
                        <a:lnSpc>
                          <a:spcPct val="107000"/>
                        </a:lnSpc>
                        <a:spcAft>
                          <a:spcPts val="0"/>
                        </a:spcAft>
                      </a:pPr>
                      <a:r>
                        <a:rPr lang="ro-RO" sz="1050" dirty="0">
                          <a:latin typeface="Times New Roman"/>
                          <a:ea typeface="Calibri"/>
                          <a:cs typeface="Times New Roman"/>
                        </a:rPr>
                        <a:t>A ilustra</a:t>
                      </a:r>
                      <a:endParaRPr lang="en-US" sz="1100" dirty="0">
                        <a:latin typeface="Calibri"/>
                        <a:ea typeface="Calibri"/>
                        <a:cs typeface="Times New Roman"/>
                      </a:endParaRPr>
                    </a:p>
                    <a:p>
                      <a:pPr algn="just">
                        <a:lnSpc>
                          <a:spcPct val="107000"/>
                        </a:lnSpc>
                        <a:spcAft>
                          <a:spcPts val="0"/>
                        </a:spcAft>
                      </a:pPr>
                      <a:r>
                        <a:rPr lang="ro-RO" sz="1050" dirty="0">
                          <a:latin typeface="Times New Roman"/>
                          <a:ea typeface="Calibri"/>
                          <a:cs typeface="Times New Roman"/>
                        </a:rPr>
                        <a:t>A interpreta</a:t>
                      </a:r>
                      <a:endParaRPr lang="en-US" sz="1100" dirty="0">
                        <a:latin typeface="Calibri"/>
                        <a:ea typeface="Calibri"/>
                        <a:cs typeface="Times New Roman"/>
                      </a:endParaRPr>
                    </a:p>
                    <a:p>
                      <a:pPr algn="just">
                        <a:lnSpc>
                          <a:spcPct val="107000"/>
                        </a:lnSpc>
                        <a:spcAft>
                          <a:spcPts val="0"/>
                        </a:spcAft>
                      </a:pPr>
                      <a:r>
                        <a:rPr lang="ro-RO" sz="1050" dirty="0">
                          <a:latin typeface="Times New Roman"/>
                          <a:ea typeface="Calibri"/>
                          <a:cs typeface="Times New Roman"/>
                        </a:rPr>
                        <a:t>A sublinia</a:t>
                      </a:r>
                      <a:endParaRPr lang="en-US" sz="1100" dirty="0">
                        <a:latin typeface="Calibri"/>
                        <a:ea typeface="Calibri"/>
                        <a:cs typeface="Times New Roman"/>
                      </a:endParaRPr>
                    </a:p>
                    <a:p>
                      <a:pPr algn="just">
                        <a:lnSpc>
                          <a:spcPct val="107000"/>
                        </a:lnSpc>
                        <a:spcAft>
                          <a:spcPts val="0"/>
                        </a:spcAft>
                      </a:pPr>
                      <a:r>
                        <a:rPr lang="ro-RO" sz="1050" dirty="0">
                          <a:latin typeface="Times New Roman"/>
                          <a:ea typeface="Calibri"/>
                          <a:cs typeface="Times New Roman"/>
                        </a:rPr>
                        <a:t>A reformula </a:t>
                      </a:r>
                      <a:endParaRPr lang="en-US" sz="1100" dirty="0">
                        <a:latin typeface="Calibri"/>
                        <a:ea typeface="Calibri"/>
                        <a:cs typeface="Times New Roman"/>
                      </a:endParaRPr>
                    </a:p>
                  </a:txBody>
                  <a:tcPr marL="68580" marR="68580" marT="0" marB="0"/>
                </a:tc>
                <a:tc>
                  <a:txBody>
                    <a:bodyPr/>
                    <a:lstStyle/>
                    <a:p>
                      <a:pPr algn="just">
                        <a:lnSpc>
                          <a:spcPct val="107000"/>
                        </a:lnSpc>
                        <a:spcAft>
                          <a:spcPts val="0"/>
                        </a:spcAft>
                      </a:pPr>
                      <a:r>
                        <a:rPr lang="ro-RO" sz="1050" dirty="0">
                          <a:latin typeface="Times New Roman"/>
                          <a:ea typeface="Calibri"/>
                          <a:cs typeface="Times New Roman"/>
                        </a:rPr>
                        <a:t>A aplica</a:t>
                      </a:r>
                      <a:endParaRPr lang="en-US" sz="1100" dirty="0">
                        <a:latin typeface="Calibri"/>
                        <a:ea typeface="Calibri"/>
                        <a:cs typeface="Times New Roman"/>
                      </a:endParaRPr>
                    </a:p>
                    <a:p>
                      <a:pPr algn="just">
                        <a:lnSpc>
                          <a:spcPct val="107000"/>
                        </a:lnSpc>
                        <a:spcAft>
                          <a:spcPts val="0"/>
                        </a:spcAft>
                      </a:pPr>
                      <a:r>
                        <a:rPr lang="ro-RO" sz="1050" dirty="0">
                          <a:latin typeface="Times New Roman"/>
                          <a:ea typeface="Calibri"/>
                          <a:cs typeface="Times New Roman"/>
                        </a:rPr>
                        <a:t>A construi</a:t>
                      </a:r>
                      <a:endParaRPr lang="en-US" sz="1100" dirty="0">
                        <a:latin typeface="Calibri"/>
                        <a:ea typeface="Calibri"/>
                        <a:cs typeface="Times New Roman"/>
                      </a:endParaRPr>
                    </a:p>
                    <a:p>
                      <a:pPr algn="just">
                        <a:lnSpc>
                          <a:spcPct val="107000"/>
                        </a:lnSpc>
                        <a:spcAft>
                          <a:spcPts val="0"/>
                        </a:spcAft>
                      </a:pPr>
                      <a:r>
                        <a:rPr lang="ro-RO" sz="1050" dirty="0">
                          <a:latin typeface="Times New Roman"/>
                          <a:ea typeface="Calibri"/>
                          <a:cs typeface="Times New Roman"/>
                        </a:rPr>
                        <a:t>A alege</a:t>
                      </a:r>
                      <a:endParaRPr lang="en-US" sz="1100" dirty="0">
                        <a:latin typeface="Calibri"/>
                        <a:ea typeface="Calibri"/>
                        <a:cs typeface="Times New Roman"/>
                      </a:endParaRPr>
                    </a:p>
                    <a:p>
                      <a:pPr algn="just">
                        <a:lnSpc>
                          <a:spcPct val="107000"/>
                        </a:lnSpc>
                        <a:spcAft>
                          <a:spcPts val="0"/>
                        </a:spcAft>
                      </a:pPr>
                      <a:r>
                        <a:rPr lang="ro-RO" sz="1050" dirty="0">
                          <a:latin typeface="Times New Roman"/>
                          <a:ea typeface="Calibri"/>
                          <a:cs typeface="Times New Roman"/>
                        </a:rPr>
                        <a:t>A dezvolta</a:t>
                      </a:r>
                      <a:endParaRPr lang="en-US" sz="1100" dirty="0">
                        <a:latin typeface="Calibri"/>
                        <a:ea typeface="Calibri"/>
                        <a:cs typeface="Times New Roman"/>
                      </a:endParaRPr>
                    </a:p>
                    <a:p>
                      <a:pPr algn="just">
                        <a:lnSpc>
                          <a:spcPct val="107000"/>
                        </a:lnSpc>
                        <a:spcAft>
                          <a:spcPts val="0"/>
                        </a:spcAft>
                      </a:pPr>
                      <a:r>
                        <a:rPr lang="ro-RO" sz="1050" dirty="0">
                          <a:latin typeface="Times New Roman"/>
                          <a:ea typeface="Calibri"/>
                          <a:cs typeface="Times New Roman"/>
                        </a:rPr>
                        <a:t>A identifica</a:t>
                      </a:r>
                      <a:endParaRPr lang="en-US" sz="1100" dirty="0">
                        <a:latin typeface="Calibri"/>
                        <a:ea typeface="Calibri"/>
                        <a:cs typeface="Times New Roman"/>
                      </a:endParaRPr>
                    </a:p>
                    <a:p>
                      <a:pPr algn="just">
                        <a:lnSpc>
                          <a:spcPct val="107000"/>
                        </a:lnSpc>
                        <a:spcAft>
                          <a:spcPts val="0"/>
                        </a:spcAft>
                      </a:pPr>
                      <a:r>
                        <a:rPr lang="ro-RO" sz="1050" dirty="0">
                          <a:latin typeface="Times New Roman"/>
                          <a:ea typeface="Calibri"/>
                          <a:cs typeface="Times New Roman"/>
                        </a:rPr>
                        <a:t>A folosi</a:t>
                      </a:r>
                      <a:endParaRPr lang="en-US" sz="1100" dirty="0">
                        <a:latin typeface="Calibri"/>
                        <a:ea typeface="Calibri"/>
                        <a:cs typeface="Times New Roman"/>
                      </a:endParaRPr>
                    </a:p>
                    <a:p>
                      <a:pPr algn="just">
                        <a:lnSpc>
                          <a:spcPct val="107000"/>
                        </a:lnSpc>
                        <a:spcAft>
                          <a:spcPts val="0"/>
                        </a:spcAft>
                      </a:pPr>
                      <a:r>
                        <a:rPr lang="ro-RO" sz="1050" dirty="0">
                          <a:latin typeface="Times New Roman"/>
                          <a:ea typeface="Calibri"/>
                          <a:cs typeface="Times New Roman"/>
                        </a:rPr>
                        <a:t>A organiza</a:t>
                      </a:r>
                      <a:endParaRPr lang="en-US" sz="1100" dirty="0">
                        <a:latin typeface="Calibri"/>
                        <a:ea typeface="Calibri"/>
                        <a:cs typeface="Times New Roman"/>
                      </a:endParaRPr>
                    </a:p>
                    <a:p>
                      <a:pPr algn="just">
                        <a:lnSpc>
                          <a:spcPct val="107000"/>
                        </a:lnSpc>
                        <a:spcAft>
                          <a:spcPts val="0"/>
                        </a:spcAft>
                      </a:pPr>
                      <a:r>
                        <a:rPr lang="ro-RO" sz="1050" dirty="0">
                          <a:latin typeface="Times New Roman"/>
                          <a:ea typeface="Calibri"/>
                          <a:cs typeface="Times New Roman"/>
                        </a:rPr>
                        <a:t>A planifica</a:t>
                      </a:r>
                      <a:endParaRPr lang="en-US" sz="1100" dirty="0">
                        <a:latin typeface="Calibri"/>
                        <a:ea typeface="Calibri"/>
                        <a:cs typeface="Times New Roman"/>
                      </a:endParaRPr>
                    </a:p>
                    <a:p>
                      <a:pPr algn="just">
                        <a:lnSpc>
                          <a:spcPct val="107000"/>
                        </a:lnSpc>
                        <a:spcAft>
                          <a:spcPts val="0"/>
                        </a:spcAft>
                      </a:pPr>
                      <a:r>
                        <a:rPr lang="ro-RO" sz="1050" dirty="0">
                          <a:latin typeface="Times New Roman"/>
                          <a:ea typeface="Calibri"/>
                          <a:cs typeface="Times New Roman"/>
                        </a:rPr>
                        <a:t>A selecta</a:t>
                      </a:r>
                      <a:endParaRPr lang="en-US" sz="1100" dirty="0">
                        <a:latin typeface="Calibri"/>
                        <a:ea typeface="Calibri"/>
                        <a:cs typeface="Times New Roman"/>
                      </a:endParaRPr>
                    </a:p>
                  </a:txBody>
                  <a:tcPr marL="68580" marR="68580" marT="0" marB="0"/>
                </a:tc>
                <a:tc>
                  <a:txBody>
                    <a:bodyPr/>
                    <a:lstStyle/>
                    <a:p>
                      <a:pPr algn="just">
                        <a:lnSpc>
                          <a:spcPct val="107000"/>
                        </a:lnSpc>
                        <a:spcAft>
                          <a:spcPts val="0"/>
                        </a:spcAft>
                      </a:pPr>
                      <a:r>
                        <a:rPr lang="ro-RO" sz="1050">
                          <a:latin typeface="Times New Roman"/>
                          <a:ea typeface="Calibri"/>
                          <a:cs typeface="Times New Roman"/>
                        </a:rPr>
                        <a:t>A analiza</a:t>
                      </a:r>
                      <a:endParaRPr lang="en-US" sz="1100">
                        <a:latin typeface="Calibri"/>
                        <a:ea typeface="Calibri"/>
                        <a:cs typeface="Times New Roman"/>
                      </a:endParaRPr>
                    </a:p>
                    <a:p>
                      <a:pPr algn="just">
                        <a:lnSpc>
                          <a:spcPct val="107000"/>
                        </a:lnSpc>
                        <a:spcAft>
                          <a:spcPts val="0"/>
                        </a:spcAft>
                      </a:pPr>
                      <a:r>
                        <a:rPr lang="ro-RO" sz="1050">
                          <a:latin typeface="Times New Roman"/>
                          <a:ea typeface="Calibri"/>
                          <a:cs typeface="Times New Roman"/>
                        </a:rPr>
                        <a:t>A clasifica</a:t>
                      </a:r>
                      <a:endParaRPr lang="en-US" sz="1100">
                        <a:latin typeface="Calibri"/>
                        <a:ea typeface="Calibri"/>
                        <a:cs typeface="Times New Roman"/>
                      </a:endParaRPr>
                    </a:p>
                    <a:p>
                      <a:pPr algn="just">
                        <a:lnSpc>
                          <a:spcPct val="107000"/>
                        </a:lnSpc>
                        <a:spcAft>
                          <a:spcPts val="0"/>
                        </a:spcAft>
                      </a:pPr>
                      <a:r>
                        <a:rPr lang="ro-RO" sz="1050">
                          <a:latin typeface="Times New Roman"/>
                          <a:ea typeface="Calibri"/>
                          <a:cs typeface="Times New Roman"/>
                        </a:rPr>
                        <a:t>A compara</a:t>
                      </a:r>
                      <a:endParaRPr lang="en-US" sz="1100">
                        <a:latin typeface="Calibri"/>
                        <a:ea typeface="Calibri"/>
                        <a:cs typeface="Times New Roman"/>
                      </a:endParaRPr>
                    </a:p>
                    <a:p>
                      <a:pPr algn="just">
                        <a:lnSpc>
                          <a:spcPct val="107000"/>
                        </a:lnSpc>
                        <a:spcAft>
                          <a:spcPts val="0"/>
                        </a:spcAft>
                      </a:pPr>
                      <a:r>
                        <a:rPr lang="ro-RO" sz="1050">
                          <a:latin typeface="Times New Roman"/>
                          <a:ea typeface="Calibri"/>
                          <a:cs typeface="Times New Roman"/>
                        </a:rPr>
                        <a:t>A descoperi</a:t>
                      </a:r>
                      <a:endParaRPr lang="en-US" sz="1100">
                        <a:latin typeface="Calibri"/>
                        <a:ea typeface="Calibri"/>
                        <a:cs typeface="Times New Roman"/>
                      </a:endParaRPr>
                    </a:p>
                    <a:p>
                      <a:pPr algn="just">
                        <a:lnSpc>
                          <a:spcPct val="107000"/>
                        </a:lnSpc>
                        <a:spcAft>
                          <a:spcPts val="0"/>
                        </a:spcAft>
                      </a:pPr>
                      <a:r>
                        <a:rPr lang="ro-RO" sz="1050">
                          <a:latin typeface="Times New Roman"/>
                          <a:ea typeface="Calibri"/>
                          <a:cs typeface="Times New Roman"/>
                        </a:rPr>
                        <a:t>A distinge între</a:t>
                      </a:r>
                      <a:endParaRPr lang="en-US" sz="1100">
                        <a:latin typeface="Calibri"/>
                        <a:ea typeface="Calibri"/>
                        <a:cs typeface="Times New Roman"/>
                      </a:endParaRPr>
                    </a:p>
                    <a:p>
                      <a:pPr algn="just">
                        <a:lnSpc>
                          <a:spcPct val="107000"/>
                        </a:lnSpc>
                        <a:spcAft>
                          <a:spcPts val="0"/>
                        </a:spcAft>
                      </a:pPr>
                      <a:r>
                        <a:rPr lang="ro-RO" sz="1050">
                          <a:latin typeface="Times New Roman"/>
                          <a:ea typeface="Calibri"/>
                          <a:cs typeface="Times New Roman"/>
                        </a:rPr>
                        <a:t>A motiva</a:t>
                      </a:r>
                      <a:endParaRPr lang="en-US" sz="1100">
                        <a:latin typeface="Calibri"/>
                        <a:ea typeface="Calibri"/>
                        <a:cs typeface="Times New Roman"/>
                      </a:endParaRPr>
                    </a:p>
                    <a:p>
                      <a:pPr algn="just">
                        <a:lnSpc>
                          <a:spcPct val="107000"/>
                        </a:lnSpc>
                        <a:spcAft>
                          <a:spcPts val="0"/>
                        </a:spcAft>
                      </a:pPr>
                      <a:r>
                        <a:rPr lang="ro-RO" sz="1050">
                          <a:latin typeface="Times New Roman"/>
                          <a:ea typeface="Calibri"/>
                          <a:cs typeface="Times New Roman"/>
                        </a:rPr>
                        <a:t>A simplifica</a:t>
                      </a:r>
                      <a:endParaRPr lang="en-US" sz="1100">
                        <a:latin typeface="Calibri"/>
                        <a:ea typeface="Calibri"/>
                        <a:cs typeface="Times New Roman"/>
                      </a:endParaRPr>
                    </a:p>
                    <a:p>
                      <a:pPr algn="just">
                        <a:lnSpc>
                          <a:spcPct val="107000"/>
                        </a:lnSpc>
                        <a:spcAft>
                          <a:spcPts val="0"/>
                        </a:spcAft>
                      </a:pPr>
                      <a:r>
                        <a:rPr lang="ro-RO" sz="1050">
                          <a:latin typeface="Times New Roman"/>
                          <a:ea typeface="Calibri"/>
                          <a:cs typeface="Times New Roman"/>
                        </a:rPr>
                        <a:t>A testa pentru</a:t>
                      </a:r>
                      <a:endParaRPr lang="en-US" sz="1100">
                        <a:latin typeface="Calibri"/>
                        <a:ea typeface="Calibri"/>
                        <a:cs typeface="Times New Roman"/>
                      </a:endParaRPr>
                    </a:p>
                    <a:p>
                      <a:pPr algn="just">
                        <a:lnSpc>
                          <a:spcPct val="107000"/>
                        </a:lnSpc>
                        <a:spcAft>
                          <a:spcPts val="0"/>
                        </a:spcAft>
                      </a:pPr>
                      <a:r>
                        <a:rPr lang="ro-RO" sz="1050">
                          <a:latin typeface="Times New Roman"/>
                          <a:ea typeface="Calibri"/>
                          <a:cs typeface="Times New Roman"/>
                        </a:rPr>
                        <a:t>A concluziona</a:t>
                      </a:r>
                      <a:endParaRPr lang="en-US" sz="1100">
                        <a:latin typeface="Calibri"/>
                        <a:ea typeface="Calibri"/>
                        <a:cs typeface="Times New Roman"/>
                      </a:endParaRPr>
                    </a:p>
                  </a:txBody>
                  <a:tcPr marL="68580" marR="68580" marT="0" marB="0"/>
                </a:tc>
                <a:tc>
                  <a:txBody>
                    <a:bodyPr/>
                    <a:lstStyle/>
                    <a:p>
                      <a:pPr algn="just">
                        <a:lnSpc>
                          <a:spcPct val="107000"/>
                        </a:lnSpc>
                        <a:spcAft>
                          <a:spcPts val="0"/>
                        </a:spcAft>
                      </a:pPr>
                      <a:r>
                        <a:rPr lang="ro-RO" sz="1050">
                          <a:latin typeface="Times New Roman"/>
                          <a:ea typeface="Calibri"/>
                          <a:cs typeface="Times New Roman"/>
                        </a:rPr>
                        <a:t>A agrea</a:t>
                      </a:r>
                      <a:endParaRPr lang="en-US" sz="1100">
                        <a:latin typeface="Calibri"/>
                        <a:ea typeface="Calibri"/>
                        <a:cs typeface="Times New Roman"/>
                      </a:endParaRPr>
                    </a:p>
                    <a:p>
                      <a:pPr algn="just">
                        <a:lnSpc>
                          <a:spcPct val="107000"/>
                        </a:lnSpc>
                        <a:spcAft>
                          <a:spcPts val="0"/>
                        </a:spcAft>
                      </a:pPr>
                      <a:r>
                        <a:rPr lang="ro-RO" sz="1050">
                          <a:latin typeface="Times New Roman"/>
                          <a:ea typeface="Calibri"/>
                          <a:cs typeface="Times New Roman"/>
                        </a:rPr>
                        <a:t>A evalua</a:t>
                      </a:r>
                      <a:endParaRPr lang="en-US" sz="1100">
                        <a:latin typeface="Calibri"/>
                        <a:ea typeface="Calibri"/>
                        <a:cs typeface="Times New Roman"/>
                      </a:endParaRPr>
                    </a:p>
                    <a:p>
                      <a:pPr algn="just">
                        <a:lnSpc>
                          <a:spcPct val="107000"/>
                        </a:lnSpc>
                        <a:spcAft>
                          <a:spcPts val="0"/>
                        </a:spcAft>
                      </a:pPr>
                      <a:r>
                        <a:rPr lang="ro-RO" sz="1050">
                          <a:latin typeface="Times New Roman"/>
                          <a:ea typeface="Calibri"/>
                          <a:cs typeface="Times New Roman"/>
                        </a:rPr>
                        <a:t>A alege</a:t>
                      </a:r>
                      <a:endParaRPr lang="en-US" sz="1100">
                        <a:latin typeface="Calibri"/>
                        <a:ea typeface="Calibri"/>
                        <a:cs typeface="Times New Roman"/>
                      </a:endParaRPr>
                    </a:p>
                    <a:p>
                      <a:pPr algn="just">
                        <a:lnSpc>
                          <a:spcPct val="107000"/>
                        </a:lnSpc>
                        <a:spcAft>
                          <a:spcPts val="0"/>
                        </a:spcAft>
                      </a:pPr>
                      <a:r>
                        <a:rPr lang="ro-RO" sz="1050">
                          <a:latin typeface="Times New Roman"/>
                          <a:ea typeface="Calibri"/>
                          <a:cs typeface="Times New Roman"/>
                        </a:rPr>
                        <a:t>A compara</a:t>
                      </a:r>
                      <a:endParaRPr lang="en-US" sz="1100">
                        <a:latin typeface="Calibri"/>
                        <a:ea typeface="Calibri"/>
                        <a:cs typeface="Times New Roman"/>
                      </a:endParaRPr>
                    </a:p>
                    <a:p>
                      <a:pPr algn="just">
                        <a:lnSpc>
                          <a:spcPct val="107000"/>
                        </a:lnSpc>
                        <a:spcAft>
                          <a:spcPts val="0"/>
                        </a:spcAft>
                      </a:pPr>
                      <a:r>
                        <a:rPr lang="ro-RO" sz="1050">
                          <a:latin typeface="Times New Roman"/>
                          <a:ea typeface="Calibri"/>
                          <a:cs typeface="Times New Roman"/>
                        </a:rPr>
                        <a:t>A decide</a:t>
                      </a:r>
                      <a:endParaRPr lang="en-US" sz="1100">
                        <a:latin typeface="Calibri"/>
                        <a:ea typeface="Calibri"/>
                        <a:cs typeface="Times New Roman"/>
                      </a:endParaRPr>
                    </a:p>
                    <a:p>
                      <a:pPr algn="just">
                        <a:lnSpc>
                          <a:spcPct val="107000"/>
                        </a:lnSpc>
                        <a:spcAft>
                          <a:spcPts val="0"/>
                        </a:spcAft>
                      </a:pPr>
                      <a:r>
                        <a:rPr lang="ro-RO" sz="1050">
                          <a:latin typeface="Times New Roman"/>
                          <a:ea typeface="Calibri"/>
                          <a:cs typeface="Times New Roman"/>
                        </a:rPr>
                        <a:t>A demonstra</a:t>
                      </a:r>
                      <a:endParaRPr lang="en-US" sz="1100">
                        <a:latin typeface="Calibri"/>
                        <a:ea typeface="Calibri"/>
                        <a:cs typeface="Times New Roman"/>
                      </a:endParaRPr>
                    </a:p>
                    <a:p>
                      <a:pPr algn="just">
                        <a:lnSpc>
                          <a:spcPct val="107000"/>
                        </a:lnSpc>
                        <a:spcAft>
                          <a:spcPts val="0"/>
                        </a:spcAft>
                      </a:pPr>
                      <a:r>
                        <a:rPr lang="ro-RO" sz="1050">
                          <a:latin typeface="Times New Roman"/>
                          <a:ea typeface="Calibri"/>
                          <a:cs typeface="Times New Roman"/>
                        </a:rPr>
                        <a:t>A stabili</a:t>
                      </a:r>
                      <a:endParaRPr lang="en-US" sz="1100">
                        <a:latin typeface="Calibri"/>
                        <a:ea typeface="Calibri"/>
                        <a:cs typeface="Times New Roman"/>
                      </a:endParaRPr>
                    </a:p>
                    <a:p>
                      <a:pPr algn="just">
                        <a:lnSpc>
                          <a:spcPct val="107000"/>
                        </a:lnSpc>
                        <a:spcAft>
                          <a:spcPts val="0"/>
                        </a:spcAft>
                      </a:pPr>
                      <a:r>
                        <a:rPr lang="ro-RO" sz="1050">
                          <a:latin typeface="Times New Roman"/>
                          <a:ea typeface="Calibri"/>
                          <a:cs typeface="Times New Roman"/>
                        </a:rPr>
                        <a:t>A măsura</a:t>
                      </a:r>
                      <a:endParaRPr lang="en-US" sz="1100">
                        <a:latin typeface="Calibri"/>
                        <a:ea typeface="Calibri"/>
                        <a:cs typeface="Times New Roman"/>
                      </a:endParaRPr>
                    </a:p>
                    <a:p>
                      <a:pPr algn="just">
                        <a:lnSpc>
                          <a:spcPct val="107000"/>
                        </a:lnSpc>
                        <a:spcAft>
                          <a:spcPts val="0"/>
                        </a:spcAft>
                      </a:pPr>
                      <a:r>
                        <a:rPr lang="ro-RO" sz="1050">
                          <a:latin typeface="Times New Roman"/>
                          <a:ea typeface="Calibri"/>
                          <a:cs typeface="Times New Roman"/>
                        </a:rPr>
                        <a:t>A explica</a:t>
                      </a:r>
                      <a:endParaRPr lang="en-US" sz="1100">
                        <a:latin typeface="Calibri"/>
                        <a:ea typeface="Calibri"/>
                        <a:cs typeface="Times New Roman"/>
                      </a:endParaRPr>
                    </a:p>
                  </a:txBody>
                  <a:tcPr marL="68580" marR="68580" marT="0" marB="0"/>
                </a:tc>
                <a:tc>
                  <a:txBody>
                    <a:bodyPr/>
                    <a:lstStyle/>
                    <a:p>
                      <a:pPr algn="just">
                        <a:lnSpc>
                          <a:spcPct val="107000"/>
                        </a:lnSpc>
                        <a:spcAft>
                          <a:spcPts val="0"/>
                        </a:spcAft>
                      </a:pPr>
                      <a:r>
                        <a:rPr lang="ro-RO" sz="1050" dirty="0">
                          <a:latin typeface="Times New Roman"/>
                          <a:ea typeface="Calibri"/>
                          <a:cs typeface="Times New Roman"/>
                        </a:rPr>
                        <a:t>A adapta</a:t>
                      </a:r>
                      <a:endParaRPr lang="en-US" sz="1100" dirty="0">
                        <a:latin typeface="Calibri"/>
                        <a:ea typeface="Calibri"/>
                        <a:cs typeface="Times New Roman"/>
                      </a:endParaRPr>
                    </a:p>
                    <a:p>
                      <a:pPr algn="just">
                        <a:lnSpc>
                          <a:spcPct val="107000"/>
                        </a:lnSpc>
                        <a:spcAft>
                          <a:spcPts val="0"/>
                        </a:spcAft>
                      </a:pPr>
                      <a:r>
                        <a:rPr lang="ro-RO" sz="1050" dirty="0">
                          <a:latin typeface="Times New Roman"/>
                          <a:ea typeface="Calibri"/>
                          <a:cs typeface="Times New Roman"/>
                        </a:rPr>
                        <a:t>A schimba</a:t>
                      </a:r>
                      <a:endParaRPr lang="en-US" sz="1100" dirty="0">
                        <a:latin typeface="Calibri"/>
                        <a:ea typeface="Calibri"/>
                        <a:cs typeface="Times New Roman"/>
                      </a:endParaRPr>
                    </a:p>
                    <a:p>
                      <a:pPr algn="just">
                        <a:lnSpc>
                          <a:spcPct val="107000"/>
                        </a:lnSpc>
                        <a:spcAft>
                          <a:spcPts val="0"/>
                        </a:spcAft>
                      </a:pPr>
                      <a:r>
                        <a:rPr lang="ro-RO" sz="1050" dirty="0">
                          <a:latin typeface="Times New Roman"/>
                          <a:ea typeface="Calibri"/>
                          <a:cs typeface="Times New Roman"/>
                        </a:rPr>
                        <a:t>A construi</a:t>
                      </a:r>
                      <a:endParaRPr lang="en-US" sz="1100" dirty="0">
                        <a:latin typeface="Calibri"/>
                        <a:ea typeface="Calibri"/>
                        <a:cs typeface="Times New Roman"/>
                      </a:endParaRPr>
                    </a:p>
                    <a:p>
                      <a:pPr algn="just">
                        <a:lnSpc>
                          <a:spcPct val="107000"/>
                        </a:lnSpc>
                        <a:spcAft>
                          <a:spcPts val="0"/>
                        </a:spcAft>
                      </a:pPr>
                      <a:r>
                        <a:rPr lang="ro-RO" sz="1050" dirty="0">
                          <a:latin typeface="Times New Roman"/>
                          <a:ea typeface="Calibri"/>
                          <a:cs typeface="Times New Roman"/>
                        </a:rPr>
                        <a:t>A combina</a:t>
                      </a:r>
                      <a:endParaRPr lang="en-US" sz="1100" dirty="0">
                        <a:latin typeface="Calibri"/>
                        <a:ea typeface="Calibri"/>
                        <a:cs typeface="Times New Roman"/>
                      </a:endParaRPr>
                    </a:p>
                    <a:p>
                      <a:pPr algn="just">
                        <a:lnSpc>
                          <a:spcPct val="107000"/>
                        </a:lnSpc>
                        <a:spcAft>
                          <a:spcPts val="0"/>
                        </a:spcAft>
                      </a:pPr>
                      <a:r>
                        <a:rPr lang="ro-RO" sz="1050" dirty="0">
                          <a:latin typeface="Times New Roman"/>
                          <a:ea typeface="Calibri"/>
                          <a:cs typeface="Times New Roman"/>
                        </a:rPr>
                        <a:t>A crea</a:t>
                      </a:r>
                      <a:endParaRPr lang="en-US" sz="1100" dirty="0">
                        <a:latin typeface="Calibri"/>
                        <a:ea typeface="Calibri"/>
                        <a:cs typeface="Times New Roman"/>
                      </a:endParaRPr>
                    </a:p>
                    <a:p>
                      <a:pPr algn="just">
                        <a:lnSpc>
                          <a:spcPct val="107000"/>
                        </a:lnSpc>
                        <a:spcAft>
                          <a:spcPts val="0"/>
                        </a:spcAft>
                      </a:pPr>
                      <a:r>
                        <a:rPr lang="ro-RO" sz="1050" dirty="0">
                          <a:latin typeface="Times New Roman"/>
                          <a:ea typeface="Calibri"/>
                          <a:cs typeface="Times New Roman"/>
                        </a:rPr>
                        <a:t>A inventa</a:t>
                      </a:r>
                      <a:endParaRPr lang="en-US" sz="1100" dirty="0">
                        <a:latin typeface="Calibri"/>
                        <a:ea typeface="Calibri"/>
                        <a:cs typeface="Times New Roman"/>
                      </a:endParaRPr>
                    </a:p>
                    <a:p>
                      <a:pPr algn="just">
                        <a:lnSpc>
                          <a:spcPct val="107000"/>
                        </a:lnSpc>
                        <a:spcAft>
                          <a:spcPts val="0"/>
                        </a:spcAft>
                      </a:pPr>
                      <a:r>
                        <a:rPr lang="ro-RO" sz="1050" dirty="0">
                          <a:latin typeface="Times New Roman"/>
                          <a:ea typeface="Calibri"/>
                          <a:cs typeface="Times New Roman"/>
                        </a:rPr>
                        <a:t>A propune</a:t>
                      </a:r>
                      <a:endParaRPr lang="en-US" sz="1100" dirty="0">
                        <a:latin typeface="Calibri"/>
                        <a:ea typeface="Calibri"/>
                        <a:cs typeface="Times New Roman"/>
                      </a:endParaRPr>
                    </a:p>
                    <a:p>
                      <a:pPr algn="just">
                        <a:lnSpc>
                          <a:spcPct val="107000"/>
                        </a:lnSpc>
                        <a:spcAft>
                          <a:spcPts val="0"/>
                        </a:spcAft>
                      </a:pPr>
                      <a:r>
                        <a:rPr lang="ro-RO" sz="1050" dirty="0">
                          <a:latin typeface="Times New Roman"/>
                          <a:ea typeface="Calibri"/>
                          <a:cs typeface="Times New Roman"/>
                        </a:rPr>
                        <a:t>A rezolva</a:t>
                      </a:r>
                      <a:endParaRPr lang="en-US" sz="1100" dirty="0">
                        <a:latin typeface="Calibri"/>
                        <a:ea typeface="Calibri"/>
                        <a:cs typeface="Times New Roman"/>
                      </a:endParaRPr>
                    </a:p>
                    <a:p>
                      <a:pPr algn="just">
                        <a:lnSpc>
                          <a:spcPct val="107000"/>
                        </a:lnSpc>
                        <a:spcAft>
                          <a:spcPts val="0"/>
                        </a:spcAft>
                      </a:pPr>
                      <a:r>
                        <a:rPr lang="ro-RO" sz="1050" dirty="0">
                          <a:latin typeface="Times New Roman"/>
                          <a:ea typeface="Calibri"/>
                          <a:cs typeface="Times New Roman"/>
                        </a:rPr>
                        <a:t>A testa</a:t>
                      </a:r>
                      <a:endParaRPr lang="en-US" sz="1100" dirty="0">
                        <a:latin typeface="Calibri"/>
                        <a:ea typeface="Calibri"/>
                        <a:cs typeface="Times New Roman"/>
                      </a:endParaRPr>
                    </a:p>
                  </a:txBody>
                  <a:tcPr marL="68580" marR="68580" marT="0" marB="0"/>
                </a:tc>
                <a:extLst>
                  <a:ext uri="{0D108BD9-81ED-4DB2-BD59-A6C34878D82A}">
                    <a16:rowId xmlns:a16="http://schemas.microsoft.com/office/drawing/2014/main" val="10002"/>
                  </a:ext>
                </a:extLst>
              </a:tr>
            </a:tbl>
          </a:graphicData>
        </a:graphic>
      </p:graphicFrame>
      <p:sp>
        <p:nvSpPr>
          <p:cNvPr id="4" name="Slide Number Placeholder 3"/>
          <p:cNvSpPr>
            <a:spLocks noGrp="1"/>
          </p:cNvSpPr>
          <p:nvPr>
            <p:ph type="sldNum" sz="quarter" idx="12"/>
          </p:nvPr>
        </p:nvSpPr>
        <p:spPr/>
        <p:txBody>
          <a:bodyPr/>
          <a:lstStyle/>
          <a:p>
            <a:fld id="{9E50D555-AD09-4184-8F27-884809BFB095}" type="slidenum">
              <a:rPr lang="en-US" smtClean="0"/>
              <a:pPr/>
              <a:t>136</a:t>
            </a:fld>
            <a:endParaRPr lang="en-US"/>
          </a:p>
        </p:txBody>
      </p:sp>
      <p:sp>
        <p:nvSpPr>
          <p:cNvPr id="6" name="Title 1"/>
          <p:cNvSpPr txBox="1">
            <a:spLocks/>
          </p:cNvSpPr>
          <p:nvPr/>
        </p:nvSpPr>
        <p:spPr>
          <a:xfrm>
            <a:off x="876300" y="5153025"/>
            <a:ext cx="10515600" cy="1325563"/>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8" name="Title 1"/>
          <p:cNvSpPr txBox="1">
            <a:spLocks/>
          </p:cNvSpPr>
          <p:nvPr/>
        </p:nvSpPr>
        <p:spPr>
          <a:xfrm>
            <a:off x="519820" y="5015928"/>
            <a:ext cx="9133137" cy="1325563"/>
          </a:xfrm>
          <a:prstGeom prst="rect">
            <a:avLst/>
          </a:prstGeom>
        </p:spPr>
        <p:txBody>
          <a:bodyPr vert="horz" lIns="91440" tIns="45720" rIns="91440" bIns="45720" rtlCol="0" anchor="ctr">
            <a:normAutofit/>
          </a:bodyPr>
          <a:lstStyle/>
          <a:p>
            <a:r>
              <a:rPr lang="ro-RO" sz="2000" dirty="0" smtClean="0"/>
              <a:t>(</a:t>
            </a:r>
            <a:r>
              <a:rPr lang="ro-RO" sz="2000" i="1" dirty="0" smtClean="0"/>
              <a:t>Sursa: Anderson, L.W. &amp; Krathwohl, D.R. (2001). A taxonomy for learning, teaching and assessing, Abridged edition, Boston, MA:Allyn and Bacon</a:t>
            </a:r>
            <a:r>
              <a:rPr lang="ro-RO" sz="2000" dirty="0" smtClean="0"/>
              <a:t>)</a:t>
            </a:r>
            <a:endParaRPr lang="en-US" sz="2000" dirty="0"/>
          </a:p>
        </p:txBody>
      </p:sp>
    </p:spTree>
    <p:extLst>
      <p:ext uri="{BB962C8B-B14F-4D97-AF65-F5344CB8AC3E}">
        <p14:creationId xmlns:p14="http://schemas.microsoft.com/office/powerpoint/2010/main" val="880702886"/>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943155"/>
          </a:xfrm>
        </p:spPr>
        <p:txBody>
          <a:bodyPr>
            <a:normAutofit/>
          </a:bodyPr>
          <a:lstStyle/>
          <a:p>
            <a:r>
              <a:rPr lang="en-US" sz="3200" dirty="0" err="1" smtClean="0"/>
              <a:t>Structura</a:t>
            </a:r>
            <a:r>
              <a:rPr lang="en-US" sz="3200" dirty="0" smtClean="0"/>
              <a:t> de </a:t>
            </a:r>
            <a:r>
              <a:rPr lang="en-US" sz="3200" dirty="0" err="1" smtClean="0"/>
              <a:t>bază</a:t>
            </a:r>
            <a:r>
              <a:rPr lang="en-US" sz="3200" dirty="0" smtClean="0"/>
              <a:t> a </a:t>
            </a:r>
            <a:r>
              <a:rPr lang="en-US" sz="3200" dirty="0" err="1" smtClean="0"/>
              <a:t>rezultatelor</a:t>
            </a:r>
            <a:r>
              <a:rPr lang="en-US" sz="3200" dirty="0" smtClean="0"/>
              <a:t> </a:t>
            </a:r>
            <a:r>
              <a:rPr lang="en-US" sz="3200" dirty="0" err="1" smtClean="0"/>
              <a:t>învățării</a:t>
            </a:r>
            <a:endParaRPr lang="en-US" sz="32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465424933"/>
              </p:ext>
            </p:extLst>
          </p:nvPr>
        </p:nvGraphicFramePr>
        <p:xfrm>
          <a:off x="605286" y="2093044"/>
          <a:ext cx="8944156" cy="2789508"/>
        </p:xfrm>
        <a:graphic>
          <a:graphicData uri="http://schemas.openxmlformats.org/drawingml/2006/table">
            <a:tbl>
              <a:tblPr firstRow="1" bandRow="1">
                <a:tableStyleId>{5C22544A-7EE6-4342-B048-85BDC9FD1C3A}</a:tableStyleId>
              </a:tblPr>
              <a:tblGrid>
                <a:gridCol w="1847163">
                  <a:extLst>
                    <a:ext uri="{9D8B030D-6E8A-4147-A177-3AD203B41FA5}">
                      <a16:colId xmlns:a16="http://schemas.microsoft.com/office/drawing/2014/main" val="20000"/>
                    </a:ext>
                  </a:extLst>
                </a:gridCol>
                <a:gridCol w="2441279">
                  <a:extLst>
                    <a:ext uri="{9D8B030D-6E8A-4147-A177-3AD203B41FA5}">
                      <a16:colId xmlns:a16="http://schemas.microsoft.com/office/drawing/2014/main" val="20001"/>
                    </a:ext>
                  </a:extLst>
                </a:gridCol>
                <a:gridCol w="2419675">
                  <a:extLst>
                    <a:ext uri="{9D8B030D-6E8A-4147-A177-3AD203B41FA5}">
                      <a16:colId xmlns:a16="http://schemas.microsoft.com/office/drawing/2014/main" val="20002"/>
                    </a:ext>
                  </a:extLst>
                </a:gridCol>
                <a:gridCol w="2236039">
                  <a:extLst>
                    <a:ext uri="{9D8B030D-6E8A-4147-A177-3AD203B41FA5}">
                      <a16:colId xmlns:a16="http://schemas.microsoft.com/office/drawing/2014/main" val="20003"/>
                    </a:ext>
                  </a:extLst>
                </a:gridCol>
              </a:tblGrid>
              <a:tr h="643733">
                <a:tc>
                  <a:txBody>
                    <a:bodyPr/>
                    <a:lstStyle/>
                    <a:p>
                      <a:pPr algn="ctr">
                        <a:lnSpc>
                          <a:spcPct val="107000"/>
                        </a:lnSpc>
                        <a:spcBef>
                          <a:spcPts val="300"/>
                        </a:spcBef>
                        <a:spcAft>
                          <a:spcPts val="300"/>
                        </a:spcAft>
                      </a:pPr>
                      <a:r>
                        <a:rPr lang="ro-RO" sz="1100" b="1" dirty="0">
                          <a:latin typeface="Times New Roman"/>
                          <a:ea typeface="Calibri"/>
                          <a:cs typeface="Times New Roman"/>
                        </a:rPr>
                        <a:t>Cine</a:t>
                      </a:r>
                      <a:endParaRPr lang="en-US" sz="1100" dirty="0">
                        <a:latin typeface="Calibri"/>
                        <a:ea typeface="Calibri"/>
                        <a:cs typeface="Times New Roman"/>
                      </a:endParaRPr>
                    </a:p>
                  </a:txBody>
                  <a:tcPr marL="68580" marR="68580" marT="0" marB="0"/>
                </a:tc>
                <a:tc>
                  <a:txBody>
                    <a:bodyPr/>
                    <a:lstStyle/>
                    <a:p>
                      <a:pPr algn="ctr">
                        <a:lnSpc>
                          <a:spcPct val="107000"/>
                        </a:lnSpc>
                        <a:spcBef>
                          <a:spcPts val="300"/>
                        </a:spcBef>
                        <a:spcAft>
                          <a:spcPts val="300"/>
                        </a:spcAft>
                      </a:pPr>
                      <a:r>
                        <a:rPr lang="ro-RO" sz="1100" b="1" dirty="0">
                          <a:latin typeface="Times New Roman"/>
                          <a:ea typeface="Calibri"/>
                          <a:cs typeface="Times New Roman"/>
                        </a:rPr>
                        <a:t>Ce / verb </a:t>
                      </a:r>
                      <a:r>
                        <a:rPr lang="ro-RO" sz="1100" b="1" dirty="0" err="1">
                          <a:latin typeface="Times New Roman"/>
                          <a:ea typeface="Calibri"/>
                          <a:cs typeface="Times New Roman"/>
                        </a:rPr>
                        <a:t>acţiune</a:t>
                      </a:r>
                      <a:endParaRPr lang="en-US" sz="1100" dirty="0">
                        <a:latin typeface="Calibri"/>
                        <a:ea typeface="Calibri"/>
                        <a:cs typeface="Times New Roman"/>
                      </a:endParaRPr>
                    </a:p>
                  </a:txBody>
                  <a:tcPr marL="68580" marR="68580" marT="0" marB="0"/>
                </a:tc>
                <a:tc>
                  <a:txBody>
                    <a:bodyPr/>
                    <a:lstStyle/>
                    <a:p>
                      <a:pPr algn="ctr">
                        <a:lnSpc>
                          <a:spcPct val="107000"/>
                        </a:lnSpc>
                        <a:spcBef>
                          <a:spcPts val="300"/>
                        </a:spcBef>
                        <a:spcAft>
                          <a:spcPts val="300"/>
                        </a:spcAft>
                      </a:pPr>
                      <a:r>
                        <a:rPr lang="ro-RO" sz="1100" b="1">
                          <a:latin typeface="Times New Roman"/>
                          <a:ea typeface="Calibri"/>
                          <a:cs typeface="Times New Roman"/>
                        </a:rPr>
                        <a:t>Obiectul și scopul învățării anticipate</a:t>
                      </a:r>
                      <a:endParaRPr lang="en-US" sz="1100">
                        <a:latin typeface="Calibri"/>
                        <a:ea typeface="Calibri"/>
                        <a:cs typeface="Times New Roman"/>
                      </a:endParaRPr>
                    </a:p>
                  </a:txBody>
                  <a:tcPr marL="68580" marR="68580" marT="0" marB="0"/>
                </a:tc>
                <a:tc>
                  <a:txBody>
                    <a:bodyPr/>
                    <a:lstStyle/>
                    <a:p>
                      <a:pPr algn="ctr">
                        <a:lnSpc>
                          <a:spcPct val="107000"/>
                        </a:lnSpc>
                        <a:spcBef>
                          <a:spcPts val="300"/>
                        </a:spcBef>
                        <a:spcAft>
                          <a:spcPts val="300"/>
                        </a:spcAft>
                      </a:pPr>
                      <a:r>
                        <a:rPr lang="ro-RO" sz="1100" b="1" dirty="0">
                          <a:latin typeface="Times New Roman"/>
                          <a:ea typeface="Calibri"/>
                          <a:cs typeface="Times New Roman"/>
                        </a:rPr>
                        <a:t>Contextul ocupational și/sau social pentru care este relevantă calificarea</a:t>
                      </a:r>
                      <a:endParaRPr lang="en-US" sz="1100" dirty="0">
                        <a:latin typeface="Calibri"/>
                        <a:ea typeface="Calibri"/>
                        <a:cs typeface="Times New Roman"/>
                      </a:endParaRPr>
                    </a:p>
                  </a:txBody>
                  <a:tcPr marL="68580" marR="68580" marT="0" marB="0"/>
                </a:tc>
                <a:extLst>
                  <a:ext uri="{0D108BD9-81ED-4DB2-BD59-A6C34878D82A}">
                    <a16:rowId xmlns:a16="http://schemas.microsoft.com/office/drawing/2014/main" val="10000"/>
                  </a:ext>
                </a:extLst>
              </a:tr>
              <a:tr h="643733">
                <a:tc>
                  <a:txBody>
                    <a:bodyPr/>
                    <a:lstStyle/>
                    <a:p>
                      <a:pPr>
                        <a:lnSpc>
                          <a:spcPct val="107000"/>
                        </a:lnSpc>
                        <a:spcAft>
                          <a:spcPts val="0"/>
                        </a:spcAft>
                      </a:pPr>
                      <a:r>
                        <a:rPr lang="en-US" sz="1100" dirty="0" err="1">
                          <a:latin typeface="Times New Roman"/>
                          <a:ea typeface="Calibri"/>
                          <a:cs typeface="Times New Roman"/>
                        </a:rPr>
                        <a:t>Trebuie</a:t>
                      </a:r>
                      <a:r>
                        <a:rPr lang="en-US" sz="1100" dirty="0">
                          <a:latin typeface="Times New Roman"/>
                          <a:ea typeface="Calibri"/>
                          <a:cs typeface="Times New Roman"/>
                        </a:rPr>
                        <a:t> </a:t>
                      </a:r>
                      <a:r>
                        <a:rPr lang="en-US" sz="1100" dirty="0" err="1">
                          <a:latin typeface="Times New Roman"/>
                          <a:ea typeface="Calibri"/>
                          <a:cs typeface="Times New Roman"/>
                        </a:rPr>
                        <a:t>să</a:t>
                      </a:r>
                      <a:r>
                        <a:rPr lang="en-US" sz="1100" dirty="0">
                          <a:latin typeface="Times New Roman"/>
                          <a:ea typeface="Calibri"/>
                          <a:cs typeface="Times New Roman"/>
                        </a:rPr>
                        <a:t> se </a:t>
                      </a:r>
                      <a:r>
                        <a:rPr lang="en-US" sz="1100" dirty="0" err="1">
                          <a:latin typeface="Times New Roman"/>
                          <a:ea typeface="Calibri"/>
                          <a:cs typeface="Times New Roman"/>
                        </a:rPr>
                        <a:t>refere</a:t>
                      </a:r>
                      <a:r>
                        <a:rPr lang="en-US" sz="1100" dirty="0">
                          <a:latin typeface="Times New Roman"/>
                          <a:ea typeface="Calibri"/>
                          <a:cs typeface="Times New Roman"/>
                        </a:rPr>
                        <a:t> la</a:t>
                      </a:r>
                      <a:r>
                        <a:rPr lang="en-US" sz="1100" u="sng" dirty="0">
                          <a:latin typeface="Times New Roman"/>
                          <a:ea typeface="Calibri"/>
                          <a:cs typeface="Times New Roman"/>
                        </a:rPr>
                        <a:t> </a:t>
                      </a:r>
                      <a:r>
                        <a:rPr lang="en-US" sz="1100" u="sng" dirty="0" err="1">
                          <a:latin typeface="Times New Roman"/>
                          <a:ea typeface="Calibri"/>
                          <a:cs typeface="Times New Roman"/>
                        </a:rPr>
                        <a:t>elev</a:t>
                      </a:r>
                      <a:r>
                        <a:rPr lang="en-US" sz="1100" u="sng" dirty="0">
                          <a:latin typeface="Times New Roman"/>
                          <a:ea typeface="Calibri"/>
                          <a:cs typeface="Times New Roman"/>
                        </a:rPr>
                        <a:t>/student</a:t>
                      </a:r>
                      <a:endParaRPr lang="en-US" sz="1100" dirty="0">
                        <a:latin typeface="Calibri"/>
                        <a:ea typeface="Calibri"/>
                        <a:cs typeface="Times New Roman"/>
                      </a:endParaRPr>
                    </a:p>
                  </a:txBody>
                  <a:tcPr marL="68580" marR="68580" marT="0" marB="0"/>
                </a:tc>
                <a:tc>
                  <a:txBody>
                    <a:bodyPr/>
                    <a:lstStyle/>
                    <a:p>
                      <a:pPr>
                        <a:lnSpc>
                          <a:spcPct val="107000"/>
                        </a:lnSpc>
                        <a:spcAft>
                          <a:spcPts val="0"/>
                        </a:spcAft>
                      </a:pPr>
                      <a:r>
                        <a:rPr lang="en-US" sz="1100">
                          <a:latin typeface="Times New Roman"/>
                          <a:ea typeface="Calibri"/>
                          <a:cs typeface="Times New Roman"/>
                        </a:rPr>
                        <a:t>Trebuie să folosească un </a:t>
                      </a:r>
                      <a:r>
                        <a:rPr lang="en-US" sz="1100" u="sng">
                          <a:latin typeface="Times New Roman"/>
                          <a:ea typeface="Calibri"/>
                          <a:cs typeface="Times New Roman"/>
                        </a:rPr>
                        <a:t>verb de acțiune</a:t>
                      </a:r>
                      <a:r>
                        <a:rPr lang="en-US" sz="1100">
                          <a:latin typeface="Times New Roman"/>
                          <a:ea typeface="Calibri"/>
                          <a:cs typeface="Times New Roman"/>
                        </a:rPr>
                        <a:t> pentru a semnala nivelul de învățare urmărit</a:t>
                      </a:r>
                      <a:endParaRPr lang="en-US" sz="1100">
                        <a:latin typeface="Calibri"/>
                        <a:ea typeface="Calibri"/>
                        <a:cs typeface="Times New Roman"/>
                      </a:endParaRPr>
                    </a:p>
                  </a:txBody>
                  <a:tcPr marL="68580" marR="68580" marT="0" marB="0"/>
                </a:tc>
                <a:tc>
                  <a:txBody>
                    <a:bodyPr/>
                    <a:lstStyle/>
                    <a:p>
                      <a:pPr>
                        <a:lnSpc>
                          <a:spcPct val="107000"/>
                        </a:lnSpc>
                        <a:spcAft>
                          <a:spcPts val="0"/>
                        </a:spcAft>
                      </a:pPr>
                      <a:r>
                        <a:rPr lang="en-US" sz="1100">
                          <a:latin typeface="Times New Roman"/>
                          <a:ea typeface="Calibri"/>
                          <a:cs typeface="Times New Roman"/>
                        </a:rPr>
                        <a:t>Trebuie să indice </a:t>
                      </a:r>
                      <a:r>
                        <a:rPr lang="en-US" sz="1100" u="sng">
                          <a:latin typeface="Times New Roman"/>
                          <a:ea typeface="Calibri"/>
                          <a:cs typeface="Times New Roman"/>
                        </a:rPr>
                        <a:t>obiectul și scopul</a:t>
                      </a:r>
                      <a:r>
                        <a:rPr lang="en-US" sz="1100">
                          <a:latin typeface="Times New Roman"/>
                          <a:ea typeface="Calibri"/>
                          <a:cs typeface="Times New Roman"/>
                        </a:rPr>
                        <a:t> învățării anticipate </a:t>
                      </a:r>
                      <a:endParaRPr lang="en-US" sz="1100">
                        <a:latin typeface="Calibri"/>
                        <a:ea typeface="Calibri"/>
                        <a:cs typeface="Times New Roman"/>
                      </a:endParaRPr>
                    </a:p>
                  </a:txBody>
                  <a:tcPr marL="68580" marR="68580" marT="0" marB="0"/>
                </a:tc>
                <a:tc>
                  <a:txBody>
                    <a:bodyPr/>
                    <a:lstStyle/>
                    <a:p>
                      <a:pPr>
                        <a:lnSpc>
                          <a:spcPct val="107000"/>
                        </a:lnSpc>
                        <a:spcAft>
                          <a:spcPts val="0"/>
                        </a:spcAft>
                      </a:pPr>
                      <a:r>
                        <a:rPr lang="en-US" sz="1100" dirty="0" err="1">
                          <a:latin typeface="Times New Roman"/>
                          <a:ea typeface="Calibri"/>
                          <a:cs typeface="Times New Roman"/>
                        </a:rPr>
                        <a:t>Trebuie</a:t>
                      </a:r>
                      <a:r>
                        <a:rPr lang="en-US" sz="1100" dirty="0">
                          <a:latin typeface="Times New Roman"/>
                          <a:ea typeface="Calibri"/>
                          <a:cs typeface="Times New Roman"/>
                        </a:rPr>
                        <a:t> </a:t>
                      </a:r>
                      <a:r>
                        <a:rPr lang="en-US" sz="1100" dirty="0" err="1">
                          <a:latin typeface="Times New Roman"/>
                          <a:ea typeface="Calibri"/>
                          <a:cs typeface="Times New Roman"/>
                        </a:rPr>
                        <a:t>să</a:t>
                      </a:r>
                      <a:r>
                        <a:rPr lang="en-US" sz="1100" dirty="0">
                          <a:latin typeface="Times New Roman"/>
                          <a:ea typeface="Calibri"/>
                          <a:cs typeface="Times New Roman"/>
                        </a:rPr>
                        <a:t> </a:t>
                      </a:r>
                      <a:r>
                        <a:rPr lang="en-US" sz="1100" dirty="0" err="1">
                          <a:latin typeface="Times New Roman"/>
                          <a:ea typeface="Calibri"/>
                          <a:cs typeface="Times New Roman"/>
                        </a:rPr>
                        <a:t>clarifice</a:t>
                      </a:r>
                      <a:r>
                        <a:rPr lang="en-US" sz="1100" dirty="0">
                          <a:latin typeface="Times New Roman"/>
                          <a:ea typeface="Calibri"/>
                          <a:cs typeface="Times New Roman"/>
                        </a:rPr>
                        <a:t> </a:t>
                      </a:r>
                      <a:r>
                        <a:rPr lang="en-US" sz="1100" u="sng" dirty="0" err="1">
                          <a:latin typeface="Times New Roman"/>
                          <a:ea typeface="Calibri"/>
                          <a:cs typeface="Times New Roman"/>
                        </a:rPr>
                        <a:t>contextul</a:t>
                      </a:r>
                      <a:r>
                        <a:rPr lang="en-US" sz="1100" u="sng" dirty="0">
                          <a:latin typeface="Times New Roman"/>
                          <a:ea typeface="Calibri"/>
                          <a:cs typeface="Times New Roman"/>
                        </a:rPr>
                        <a:t> </a:t>
                      </a:r>
                      <a:r>
                        <a:rPr lang="en-US" sz="1100" dirty="0">
                          <a:latin typeface="Times New Roman"/>
                          <a:ea typeface="Calibri"/>
                          <a:cs typeface="Times New Roman"/>
                        </a:rPr>
                        <a:t>occupational </a:t>
                      </a:r>
                      <a:r>
                        <a:rPr lang="en-US" sz="1100" dirty="0" err="1">
                          <a:latin typeface="Times New Roman"/>
                          <a:ea typeface="Calibri"/>
                          <a:cs typeface="Times New Roman"/>
                        </a:rPr>
                        <a:t>și</a:t>
                      </a:r>
                      <a:r>
                        <a:rPr lang="en-US" sz="1100" dirty="0">
                          <a:latin typeface="Times New Roman"/>
                          <a:ea typeface="Calibri"/>
                          <a:cs typeface="Times New Roman"/>
                        </a:rPr>
                        <a:t>/</a:t>
                      </a:r>
                      <a:r>
                        <a:rPr lang="en-US" sz="1100" dirty="0" err="1">
                          <a:latin typeface="Times New Roman"/>
                          <a:ea typeface="Calibri"/>
                          <a:cs typeface="Times New Roman"/>
                        </a:rPr>
                        <a:t>sau</a:t>
                      </a:r>
                      <a:r>
                        <a:rPr lang="en-US" sz="1100" dirty="0">
                          <a:latin typeface="Times New Roman"/>
                          <a:ea typeface="Calibri"/>
                          <a:cs typeface="Times New Roman"/>
                        </a:rPr>
                        <a:t> social </a:t>
                      </a:r>
                      <a:r>
                        <a:rPr lang="en-US" sz="1100" dirty="0" err="1">
                          <a:latin typeface="Times New Roman"/>
                          <a:ea typeface="Calibri"/>
                          <a:cs typeface="Times New Roman"/>
                        </a:rPr>
                        <a:t>pentru</a:t>
                      </a:r>
                      <a:r>
                        <a:rPr lang="en-US" sz="1100" dirty="0">
                          <a:latin typeface="Times New Roman"/>
                          <a:ea typeface="Calibri"/>
                          <a:cs typeface="Times New Roman"/>
                        </a:rPr>
                        <a:t> care </a:t>
                      </a:r>
                      <a:r>
                        <a:rPr lang="en-US" sz="1100" dirty="0" err="1">
                          <a:latin typeface="Times New Roman"/>
                          <a:ea typeface="Calibri"/>
                          <a:cs typeface="Times New Roman"/>
                        </a:rPr>
                        <a:t>este</a:t>
                      </a:r>
                      <a:r>
                        <a:rPr lang="en-US" sz="1100" dirty="0">
                          <a:latin typeface="Times New Roman"/>
                          <a:ea typeface="Calibri"/>
                          <a:cs typeface="Times New Roman"/>
                        </a:rPr>
                        <a:t> </a:t>
                      </a:r>
                      <a:r>
                        <a:rPr lang="en-US" sz="1100" dirty="0" err="1">
                          <a:latin typeface="Times New Roman"/>
                          <a:ea typeface="Calibri"/>
                          <a:cs typeface="Times New Roman"/>
                        </a:rPr>
                        <a:t>relevantă</a:t>
                      </a:r>
                      <a:r>
                        <a:rPr lang="en-US" sz="1100" dirty="0">
                          <a:latin typeface="Times New Roman"/>
                          <a:ea typeface="Calibri"/>
                          <a:cs typeface="Times New Roman"/>
                        </a:rPr>
                        <a:t> </a:t>
                      </a:r>
                      <a:r>
                        <a:rPr lang="en-US" sz="1100" dirty="0" err="1">
                          <a:latin typeface="Times New Roman"/>
                          <a:ea typeface="Calibri"/>
                          <a:cs typeface="Times New Roman"/>
                        </a:rPr>
                        <a:t>calificarea</a:t>
                      </a:r>
                      <a:endParaRPr lang="en-US" sz="1100" dirty="0">
                        <a:latin typeface="Calibri"/>
                        <a:ea typeface="Calibri"/>
                        <a:cs typeface="Times New Roman"/>
                      </a:endParaRPr>
                    </a:p>
                  </a:txBody>
                  <a:tcPr marL="68580" marR="68580" marT="0" marB="0"/>
                </a:tc>
                <a:extLst>
                  <a:ext uri="{0D108BD9-81ED-4DB2-BD59-A6C34878D82A}">
                    <a16:rowId xmlns:a16="http://schemas.microsoft.com/office/drawing/2014/main" val="10001"/>
                  </a:ext>
                </a:extLst>
              </a:tr>
              <a:tr h="1502042">
                <a:tc>
                  <a:txBody>
                    <a:bodyPr/>
                    <a:lstStyle/>
                    <a:p>
                      <a:pPr>
                        <a:lnSpc>
                          <a:spcPct val="107000"/>
                        </a:lnSpc>
                        <a:spcAft>
                          <a:spcPts val="0"/>
                        </a:spcAft>
                      </a:pPr>
                      <a:r>
                        <a:rPr lang="en-US" sz="1100" kern="1200" dirty="0" err="1">
                          <a:solidFill>
                            <a:srgbClr val="000000"/>
                          </a:solidFill>
                          <a:latin typeface="Times New Roman"/>
                          <a:ea typeface="Calibri"/>
                          <a:cs typeface="Times New Roman"/>
                        </a:rPr>
                        <a:t>Ar</a:t>
                      </a:r>
                      <a:r>
                        <a:rPr lang="en-US" sz="1100" kern="1200" dirty="0">
                          <a:solidFill>
                            <a:srgbClr val="000000"/>
                          </a:solidFill>
                          <a:latin typeface="Times New Roman"/>
                          <a:ea typeface="Calibri"/>
                          <a:cs typeface="Times New Roman"/>
                        </a:rPr>
                        <a:t> </a:t>
                      </a:r>
                      <a:r>
                        <a:rPr lang="en-US" sz="1100" kern="1200" dirty="0" err="1">
                          <a:solidFill>
                            <a:srgbClr val="000000"/>
                          </a:solidFill>
                          <a:latin typeface="Times New Roman"/>
                          <a:ea typeface="Calibri"/>
                          <a:cs typeface="Times New Roman"/>
                        </a:rPr>
                        <a:t>trebui</a:t>
                      </a:r>
                      <a:r>
                        <a:rPr lang="en-US" sz="1100" kern="1200" dirty="0">
                          <a:solidFill>
                            <a:srgbClr val="000000"/>
                          </a:solidFill>
                          <a:latin typeface="Times New Roman"/>
                          <a:ea typeface="Calibri"/>
                          <a:cs typeface="Times New Roman"/>
                        </a:rPr>
                        <a:t> </a:t>
                      </a:r>
                      <a:r>
                        <a:rPr lang="en-US" sz="1100" kern="1200" dirty="0" err="1">
                          <a:solidFill>
                            <a:srgbClr val="000000"/>
                          </a:solidFill>
                          <a:latin typeface="Times New Roman"/>
                          <a:ea typeface="Calibri"/>
                          <a:cs typeface="Times New Roman"/>
                        </a:rPr>
                        <a:t>să</a:t>
                      </a:r>
                      <a:r>
                        <a:rPr lang="en-US" sz="1100" kern="1200" dirty="0">
                          <a:solidFill>
                            <a:srgbClr val="000000"/>
                          </a:solidFill>
                          <a:latin typeface="Times New Roman"/>
                          <a:ea typeface="Calibri"/>
                          <a:cs typeface="Times New Roman"/>
                        </a:rPr>
                        <a:t> </a:t>
                      </a:r>
                      <a:r>
                        <a:rPr lang="en-US" sz="1100" kern="1200" dirty="0" err="1">
                          <a:solidFill>
                            <a:srgbClr val="000000"/>
                          </a:solidFill>
                          <a:latin typeface="Times New Roman"/>
                          <a:ea typeface="Calibri"/>
                          <a:cs typeface="Times New Roman"/>
                        </a:rPr>
                        <a:t>prezinte</a:t>
                      </a:r>
                      <a:r>
                        <a:rPr lang="en-US" sz="1100" kern="1200" dirty="0">
                          <a:solidFill>
                            <a:srgbClr val="000000"/>
                          </a:solidFill>
                          <a:latin typeface="Times New Roman"/>
                          <a:ea typeface="Calibri"/>
                          <a:cs typeface="Times New Roman"/>
                        </a:rPr>
                        <a:t> </a:t>
                      </a:r>
                      <a:r>
                        <a:rPr lang="en-US" sz="1100" kern="1200" dirty="0" err="1">
                          <a:solidFill>
                            <a:srgbClr val="000000"/>
                          </a:solidFill>
                          <a:latin typeface="Times New Roman"/>
                          <a:ea typeface="Calibri"/>
                          <a:cs typeface="Times New Roman"/>
                        </a:rPr>
                        <a:t>calificarea</a:t>
                      </a:r>
                      <a:r>
                        <a:rPr lang="en-US" sz="1100" kern="1200" dirty="0">
                          <a:solidFill>
                            <a:srgbClr val="000000"/>
                          </a:solidFill>
                          <a:latin typeface="Times New Roman"/>
                          <a:ea typeface="Calibri"/>
                          <a:cs typeface="Times New Roman"/>
                        </a:rPr>
                        <a:t> din </a:t>
                      </a:r>
                      <a:r>
                        <a:rPr lang="en-US" sz="1100" kern="1200" dirty="0" err="1">
                          <a:solidFill>
                            <a:srgbClr val="000000"/>
                          </a:solidFill>
                          <a:latin typeface="Times New Roman"/>
                          <a:ea typeface="Calibri"/>
                          <a:cs typeface="Times New Roman"/>
                        </a:rPr>
                        <a:t>pespectiva</a:t>
                      </a:r>
                      <a:r>
                        <a:rPr lang="en-US" sz="1100" kern="1200" dirty="0">
                          <a:solidFill>
                            <a:srgbClr val="000000"/>
                          </a:solidFill>
                          <a:latin typeface="Times New Roman"/>
                          <a:ea typeface="Calibri"/>
                          <a:cs typeface="Times New Roman"/>
                        </a:rPr>
                        <a:t> </a:t>
                      </a:r>
                      <a:r>
                        <a:rPr lang="en-US" sz="1100" u="sng" kern="1200" dirty="0" err="1">
                          <a:solidFill>
                            <a:srgbClr val="000000"/>
                          </a:solidFill>
                          <a:latin typeface="Times New Roman"/>
                          <a:ea typeface="Calibri"/>
                          <a:cs typeface="Times New Roman"/>
                        </a:rPr>
                        <a:t>cursantului</a:t>
                      </a:r>
                      <a:r>
                        <a:rPr lang="en-US" sz="1100" kern="1200" dirty="0">
                          <a:solidFill>
                            <a:srgbClr val="000000"/>
                          </a:solidFill>
                          <a:latin typeface="Times New Roman"/>
                          <a:ea typeface="Calibri"/>
                          <a:cs typeface="Times New Roman"/>
                        </a:rPr>
                        <a:t> </a:t>
                      </a:r>
                      <a:r>
                        <a:rPr lang="en-US" sz="1100" kern="1200" dirty="0" err="1">
                          <a:solidFill>
                            <a:srgbClr val="000000"/>
                          </a:solidFill>
                          <a:latin typeface="Times New Roman"/>
                          <a:ea typeface="Calibri"/>
                          <a:cs typeface="Times New Roman"/>
                        </a:rPr>
                        <a:t>și</a:t>
                      </a:r>
                      <a:r>
                        <a:rPr lang="en-US" sz="1100" kern="1200" dirty="0">
                          <a:solidFill>
                            <a:srgbClr val="000000"/>
                          </a:solidFill>
                          <a:latin typeface="Times New Roman"/>
                          <a:ea typeface="Calibri"/>
                          <a:cs typeface="Times New Roman"/>
                        </a:rPr>
                        <a:t> a </a:t>
                      </a:r>
                      <a:r>
                        <a:rPr lang="en-US" sz="1100" kern="1200" dirty="0" err="1">
                          <a:solidFill>
                            <a:srgbClr val="000000"/>
                          </a:solidFill>
                          <a:latin typeface="Times New Roman"/>
                          <a:ea typeface="Calibri"/>
                          <a:cs typeface="Times New Roman"/>
                        </a:rPr>
                        <a:t>ceea</a:t>
                      </a:r>
                      <a:r>
                        <a:rPr lang="en-US" sz="1100" kern="1200" dirty="0">
                          <a:solidFill>
                            <a:srgbClr val="000000"/>
                          </a:solidFill>
                          <a:latin typeface="Times New Roman"/>
                          <a:ea typeface="Calibri"/>
                          <a:cs typeface="Times New Roman"/>
                        </a:rPr>
                        <a:t> </a:t>
                      </a:r>
                      <a:r>
                        <a:rPr lang="en-US" sz="1100" kern="1200" dirty="0" err="1">
                          <a:solidFill>
                            <a:srgbClr val="000000"/>
                          </a:solidFill>
                          <a:latin typeface="Times New Roman"/>
                          <a:ea typeface="Calibri"/>
                          <a:cs typeface="Times New Roman"/>
                        </a:rPr>
                        <a:t>ce</a:t>
                      </a:r>
                      <a:r>
                        <a:rPr lang="en-US" sz="1100" kern="1200" dirty="0">
                          <a:solidFill>
                            <a:srgbClr val="000000"/>
                          </a:solidFill>
                          <a:latin typeface="Times New Roman"/>
                          <a:ea typeface="Calibri"/>
                          <a:cs typeface="Times New Roman"/>
                        </a:rPr>
                        <a:t> </a:t>
                      </a:r>
                      <a:r>
                        <a:rPr lang="en-US" sz="1100" kern="1200" dirty="0" err="1">
                          <a:solidFill>
                            <a:srgbClr val="000000"/>
                          </a:solidFill>
                          <a:latin typeface="Times New Roman"/>
                          <a:ea typeface="Calibri"/>
                          <a:cs typeface="Times New Roman"/>
                        </a:rPr>
                        <a:t>acesta</a:t>
                      </a:r>
                      <a:r>
                        <a:rPr lang="en-US" sz="1100" kern="1200" dirty="0">
                          <a:solidFill>
                            <a:srgbClr val="000000"/>
                          </a:solidFill>
                          <a:latin typeface="Times New Roman"/>
                          <a:ea typeface="Calibri"/>
                          <a:cs typeface="Times New Roman"/>
                        </a:rPr>
                        <a:t> se </a:t>
                      </a:r>
                      <a:r>
                        <a:rPr lang="en-US" sz="1100" kern="1200" dirty="0" err="1">
                          <a:solidFill>
                            <a:srgbClr val="000000"/>
                          </a:solidFill>
                          <a:latin typeface="Times New Roman"/>
                          <a:ea typeface="Calibri"/>
                          <a:cs typeface="Times New Roman"/>
                        </a:rPr>
                        <a:t>dorește</a:t>
                      </a:r>
                      <a:r>
                        <a:rPr lang="en-US" sz="1100" kern="1200" dirty="0">
                          <a:solidFill>
                            <a:srgbClr val="000000"/>
                          </a:solidFill>
                          <a:latin typeface="Times New Roman"/>
                          <a:ea typeface="Calibri"/>
                          <a:cs typeface="Times New Roman"/>
                        </a:rPr>
                        <a:t> a </a:t>
                      </a:r>
                      <a:r>
                        <a:rPr lang="en-US" sz="1100" kern="1200" dirty="0" err="1">
                          <a:solidFill>
                            <a:srgbClr val="000000"/>
                          </a:solidFill>
                          <a:latin typeface="Times New Roman"/>
                          <a:ea typeface="Calibri"/>
                          <a:cs typeface="Times New Roman"/>
                        </a:rPr>
                        <a:t>ști</a:t>
                      </a:r>
                      <a:r>
                        <a:rPr lang="en-US" sz="1100" kern="1200" dirty="0">
                          <a:solidFill>
                            <a:srgbClr val="000000"/>
                          </a:solidFill>
                          <a:latin typeface="Times New Roman"/>
                          <a:ea typeface="Calibri"/>
                          <a:cs typeface="Times New Roman"/>
                        </a:rPr>
                        <a:t>, </a:t>
                      </a:r>
                      <a:r>
                        <a:rPr lang="en-US" sz="1100" kern="1200" dirty="0" err="1">
                          <a:solidFill>
                            <a:srgbClr val="000000"/>
                          </a:solidFill>
                          <a:latin typeface="Times New Roman"/>
                          <a:ea typeface="Calibri"/>
                          <a:cs typeface="Times New Roman"/>
                        </a:rPr>
                        <a:t>putea</a:t>
                      </a:r>
                      <a:r>
                        <a:rPr lang="en-US" sz="1100" kern="1200" dirty="0">
                          <a:solidFill>
                            <a:srgbClr val="000000"/>
                          </a:solidFill>
                          <a:latin typeface="Times New Roman"/>
                          <a:ea typeface="Calibri"/>
                          <a:cs typeface="Times New Roman"/>
                        </a:rPr>
                        <a:t> face </a:t>
                      </a:r>
                      <a:r>
                        <a:rPr lang="en-US" sz="1100" kern="1200" dirty="0" err="1">
                          <a:solidFill>
                            <a:srgbClr val="000000"/>
                          </a:solidFill>
                          <a:latin typeface="Times New Roman"/>
                          <a:ea typeface="Calibri"/>
                          <a:cs typeface="Times New Roman"/>
                        </a:rPr>
                        <a:t>și</a:t>
                      </a:r>
                      <a:r>
                        <a:rPr lang="en-US" sz="1100" kern="1200" dirty="0">
                          <a:solidFill>
                            <a:srgbClr val="000000"/>
                          </a:solidFill>
                          <a:latin typeface="Times New Roman"/>
                          <a:ea typeface="Calibri"/>
                          <a:cs typeface="Times New Roman"/>
                        </a:rPr>
                        <a:t> </a:t>
                      </a:r>
                      <a:r>
                        <a:rPr lang="en-US" sz="1100" kern="1200" dirty="0" err="1">
                          <a:solidFill>
                            <a:srgbClr val="000000"/>
                          </a:solidFill>
                          <a:latin typeface="Times New Roman"/>
                          <a:ea typeface="Calibri"/>
                          <a:cs typeface="Times New Roman"/>
                        </a:rPr>
                        <a:t>înțelege</a:t>
                      </a:r>
                      <a:r>
                        <a:rPr lang="en-US" sz="1100" kern="1200" dirty="0">
                          <a:solidFill>
                            <a:srgbClr val="000000"/>
                          </a:solidFill>
                          <a:latin typeface="Times New Roman"/>
                          <a:ea typeface="Calibri"/>
                          <a:cs typeface="Times New Roman"/>
                        </a:rPr>
                        <a:t>.</a:t>
                      </a:r>
                      <a:endParaRPr lang="en-US" sz="1100" dirty="0">
                        <a:latin typeface="Calibri"/>
                        <a:ea typeface="Calibri"/>
                        <a:cs typeface="Times New Roman"/>
                      </a:endParaRPr>
                    </a:p>
                  </a:txBody>
                  <a:tcPr marL="68580" marR="68580" marT="0" marB="0"/>
                </a:tc>
                <a:tc>
                  <a:txBody>
                    <a:bodyPr/>
                    <a:lstStyle/>
                    <a:p>
                      <a:pPr>
                        <a:lnSpc>
                          <a:spcPct val="107000"/>
                        </a:lnSpc>
                        <a:spcAft>
                          <a:spcPts val="0"/>
                        </a:spcAft>
                      </a:pPr>
                      <a:r>
                        <a:rPr lang="en-US" sz="1100" kern="1200" dirty="0" err="1">
                          <a:solidFill>
                            <a:srgbClr val="000000"/>
                          </a:solidFill>
                          <a:latin typeface="Times New Roman"/>
                          <a:ea typeface="Calibri"/>
                          <a:cs typeface="Times New Roman"/>
                        </a:rPr>
                        <a:t>Ar</a:t>
                      </a:r>
                      <a:r>
                        <a:rPr lang="en-US" sz="1100" kern="1200" dirty="0">
                          <a:solidFill>
                            <a:srgbClr val="000000"/>
                          </a:solidFill>
                          <a:latin typeface="Times New Roman"/>
                          <a:ea typeface="Calibri"/>
                          <a:cs typeface="Times New Roman"/>
                        </a:rPr>
                        <a:t> </a:t>
                      </a:r>
                      <a:r>
                        <a:rPr lang="en-US" sz="1100" kern="1200" dirty="0" err="1">
                          <a:solidFill>
                            <a:srgbClr val="000000"/>
                          </a:solidFill>
                          <a:latin typeface="Times New Roman"/>
                          <a:ea typeface="Calibri"/>
                          <a:cs typeface="Times New Roman"/>
                        </a:rPr>
                        <a:t>trebui</a:t>
                      </a:r>
                      <a:r>
                        <a:rPr lang="en-US" sz="1100" kern="1200" dirty="0">
                          <a:solidFill>
                            <a:srgbClr val="000000"/>
                          </a:solidFill>
                          <a:latin typeface="Times New Roman"/>
                          <a:ea typeface="Calibri"/>
                          <a:cs typeface="Times New Roman"/>
                        </a:rPr>
                        <a:t> </a:t>
                      </a:r>
                      <a:r>
                        <a:rPr lang="en-US" sz="1100" kern="1200" dirty="0" err="1">
                          <a:solidFill>
                            <a:srgbClr val="000000"/>
                          </a:solidFill>
                          <a:latin typeface="Times New Roman"/>
                          <a:ea typeface="Calibri"/>
                          <a:cs typeface="Times New Roman"/>
                        </a:rPr>
                        <a:t>să</a:t>
                      </a:r>
                      <a:r>
                        <a:rPr lang="en-US" sz="1100" kern="1200" dirty="0">
                          <a:solidFill>
                            <a:srgbClr val="000000"/>
                          </a:solidFill>
                          <a:latin typeface="Times New Roman"/>
                          <a:ea typeface="Calibri"/>
                          <a:cs typeface="Times New Roman"/>
                        </a:rPr>
                        <a:t> </a:t>
                      </a:r>
                      <a:r>
                        <a:rPr lang="en-US" sz="1100" kern="1200" dirty="0" err="1">
                          <a:solidFill>
                            <a:srgbClr val="000000"/>
                          </a:solidFill>
                          <a:latin typeface="Times New Roman"/>
                          <a:ea typeface="Calibri"/>
                          <a:cs typeface="Times New Roman"/>
                        </a:rPr>
                        <a:t>folosească</a:t>
                      </a:r>
                      <a:r>
                        <a:rPr lang="en-US" sz="1100" kern="1200" dirty="0">
                          <a:solidFill>
                            <a:srgbClr val="000000"/>
                          </a:solidFill>
                          <a:latin typeface="Times New Roman"/>
                          <a:ea typeface="Calibri"/>
                          <a:cs typeface="Times New Roman"/>
                        </a:rPr>
                        <a:t> </a:t>
                      </a:r>
                      <a:r>
                        <a:rPr lang="en-US" sz="1100" kern="1200" dirty="0" err="1" smtClean="0">
                          <a:solidFill>
                            <a:srgbClr val="000000"/>
                          </a:solidFill>
                          <a:latin typeface="Times New Roman"/>
                          <a:ea typeface="Calibri"/>
                          <a:cs typeface="Times New Roman"/>
                        </a:rPr>
                        <a:t>verbe</a:t>
                      </a:r>
                      <a:r>
                        <a:rPr lang="en-US" sz="1100" kern="1200" dirty="0" smtClean="0">
                          <a:solidFill>
                            <a:srgbClr val="000000"/>
                          </a:solidFill>
                          <a:latin typeface="Times New Roman"/>
                          <a:ea typeface="Calibri"/>
                          <a:cs typeface="Times New Roman"/>
                        </a:rPr>
                        <a:t> </a:t>
                      </a:r>
                      <a:r>
                        <a:rPr lang="en-US" sz="1100" kern="1200" dirty="0">
                          <a:solidFill>
                            <a:srgbClr val="000000"/>
                          </a:solidFill>
                          <a:latin typeface="Times New Roman"/>
                          <a:ea typeface="Calibri"/>
                          <a:cs typeface="Times New Roman"/>
                        </a:rPr>
                        <a:t>de </a:t>
                      </a:r>
                      <a:r>
                        <a:rPr lang="en-US" sz="1100" kern="1200" dirty="0" err="1">
                          <a:solidFill>
                            <a:srgbClr val="000000"/>
                          </a:solidFill>
                          <a:latin typeface="Times New Roman"/>
                          <a:ea typeface="Calibri"/>
                          <a:cs typeface="Times New Roman"/>
                        </a:rPr>
                        <a:t>acțiune</a:t>
                      </a:r>
                      <a:r>
                        <a:rPr lang="en-US" sz="1100" kern="1200" dirty="0">
                          <a:solidFill>
                            <a:srgbClr val="000000"/>
                          </a:solidFill>
                          <a:latin typeface="Times New Roman"/>
                          <a:ea typeface="Calibri"/>
                          <a:cs typeface="Times New Roman"/>
                        </a:rPr>
                        <a:t> </a:t>
                      </a:r>
                      <a:r>
                        <a:rPr lang="en-US" sz="1100" kern="1200" dirty="0" err="1" smtClean="0">
                          <a:solidFill>
                            <a:srgbClr val="000000"/>
                          </a:solidFill>
                          <a:latin typeface="Times New Roman"/>
                          <a:ea typeface="Calibri"/>
                          <a:cs typeface="Times New Roman"/>
                        </a:rPr>
                        <a:t>prin</a:t>
                      </a:r>
                      <a:r>
                        <a:rPr lang="ro-RO" sz="1100" kern="1200" dirty="0" smtClean="0">
                          <a:solidFill>
                            <a:srgbClr val="000000"/>
                          </a:solidFill>
                          <a:latin typeface="Times New Roman"/>
                          <a:ea typeface="Calibri"/>
                          <a:cs typeface="Times New Roman"/>
                        </a:rPr>
                        <a:t> </a:t>
                      </a:r>
                      <a:r>
                        <a:rPr lang="en-US" sz="1100" kern="1200" dirty="0" smtClean="0">
                          <a:solidFill>
                            <a:srgbClr val="000000"/>
                          </a:solidFill>
                          <a:latin typeface="Times New Roman"/>
                          <a:ea typeface="Calibri"/>
                          <a:cs typeface="Times New Roman"/>
                        </a:rPr>
                        <a:t> </a:t>
                      </a:r>
                      <a:r>
                        <a:rPr lang="ro-RO" sz="1100" kern="1200" dirty="0" smtClean="0">
                          <a:solidFill>
                            <a:srgbClr val="000000"/>
                          </a:solidFill>
                          <a:latin typeface="Times New Roman"/>
                          <a:ea typeface="Calibri"/>
                          <a:cs typeface="Times New Roman"/>
                        </a:rPr>
                        <a:t>ca</a:t>
                      </a:r>
                      <a:r>
                        <a:rPr lang="en-US" sz="1100" kern="1200" dirty="0" smtClean="0">
                          <a:solidFill>
                            <a:srgbClr val="000000"/>
                          </a:solidFill>
                          <a:latin typeface="Times New Roman"/>
                          <a:ea typeface="Calibri"/>
                          <a:cs typeface="Times New Roman"/>
                        </a:rPr>
                        <a:t>re </a:t>
                      </a:r>
                      <a:r>
                        <a:rPr lang="en-US" sz="1100" kern="1200" dirty="0" err="1">
                          <a:solidFill>
                            <a:srgbClr val="000000"/>
                          </a:solidFill>
                          <a:latin typeface="Times New Roman"/>
                          <a:ea typeface="Calibri"/>
                          <a:cs typeface="Times New Roman"/>
                        </a:rPr>
                        <a:t>să</a:t>
                      </a:r>
                      <a:r>
                        <a:rPr lang="en-US" sz="1100" kern="1200" dirty="0">
                          <a:solidFill>
                            <a:srgbClr val="000000"/>
                          </a:solidFill>
                          <a:latin typeface="Times New Roman"/>
                          <a:ea typeface="Calibri"/>
                          <a:cs typeface="Times New Roman"/>
                        </a:rPr>
                        <a:t> </a:t>
                      </a:r>
                      <a:r>
                        <a:rPr lang="en-US" sz="1100" kern="1200" dirty="0" err="1">
                          <a:solidFill>
                            <a:srgbClr val="000000"/>
                          </a:solidFill>
                          <a:latin typeface="Times New Roman"/>
                          <a:ea typeface="Calibri"/>
                          <a:cs typeface="Times New Roman"/>
                        </a:rPr>
                        <a:t>semnaleze</a:t>
                      </a:r>
                      <a:r>
                        <a:rPr lang="en-US" sz="1100" kern="1200" dirty="0">
                          <a:solidFill>
                            <a:srgbClr val="000000"/>
                          </a:solidFill>
                          <a:latin typeface="Times New Roman"/>
                          <a:ea typeface="Calibri"/>
                          <a:cs typeface="Times New Roman"/>
                        </a:rPr>
                        <a:t> </a:t>
                      </a:r>
                      <a:r>
                        <a:rPr lang="en-US" sz="1100" kern="1200" dirty="0" err="1">
                          <a:solidFill>
                            <a:srgbClr val="000000"/>
                          </a:solidFill>
                          <a:latin typeface="Times New Roman"/>
                          <a:ea typeface="Calibri"/>
                          <a:cs typeface="Times New Roman"/>
                        </a:rPr>
                        <a:t>nivelul</a:t>
                      </a:r>
                      <a:r>
                        <a:rPr lang="en-US" sz="1100" kern="1200" dirty="0">
                          <a:solidFill>
                            <a:srgbClr val="000000"/>
                          </a:solidFill>
                          <a:latin typeface="Times New Roman"/>
                          <a:ea typeface="Calibri"/>
                          <a:cs typeface="Times New Roman"/>
                        </a:rPr>
                        <a:t> de </a:t>
                      </a:r>
                      <a:r>
                        <a:rPr lang="en-US" sz="1100" kern="1200" dirty="0" err="1">
                          <a:solidFill>
                            <a:srgbClr val="000000"/>
                          </a:solidFill>
                          <a:latin typeface="Times New Roman"/>
                          <a:ea typeface="Calibri"/>
                          <a:cs typeface="Times New Roman"/>
                        </a:rPr>
                        <a:t>învățare</a:t>
                      </a:r>
                      <a:r>
                        <a:rPr lang="en-US" sz="1100" kern="1200" dirty="0">
                          <a:solidFill>
                            <a:srgbClr val="000000"/>
                          </a:solidFill>
                          <a:latin typeface="Times New Roman"/>
                          <a:ea typeface="Calibri"/>
                          <a:cs typeface="Times New Roman"/>
                        </a:rPr>
                        <a:t> </a:t>
                      </a:r>
                      <a:r>
                        <a:rPr lang="en-US" sz="1100" kern="1200" dirty="0" err="1">
                          <a:solidFill>
                            <a:srgbClr val="000000"/>
                          </a:solidFill>
                          <a:latin typeface="Times New Roman"/>
                          <a:ea typeface="Calibri"/>
                          <a:cs typeface="Times New Roman"/>
                        </a:rPr>
                        <a:t>dorit</a:t>
                      </a:r>
                      <a:r>
                        <a:rPr lang="en-US" sz="1100" kern="1200" dirty="0">
                          <a:solidFill>
                            <a:srgbClr val="000000"/>
                          </a:solidFill>
                          <a:latin typeface="Times New Roman"/>
                          <a:ea typeface="Calibri"/>
                          <a:cs typeface="Times New Roman"/>
                        </a:rPr>
                        <a:t>, </a:t>
                      </a:r>
                      <a:r>
                        <a:rPr lang="en-US" sz="1100" kern="1200" dirty="0" err="1">
                          <a:solidFill>
                            <a:srgbClr val="000000"/>
                          </a:solidFill>
                          <a:latin typeface="Times New Roman"/>
                          <a:ea typeface="Calibri"/>
                          <a:cs typeface="Times New Roman"/>
                        </a:rPr>
                        <a:t>în</a:t>
                      </a:r>
                      <a:r>
                        <a:rPr lang="en-US" sz="1100" kern="1200" dirty="0">
                          <a:solidFill>
                            <a:srgbClr val="000000"/>
                          </a:solidFill>
                          <a:latin typeface="Times New Roman"/>
                          <a:ea typeface="Calibri"/>
                          <a:cs typeface="Times New Roman"/>
                        </a:rPr>
                        <a:t> mod normal cu o </a:t>
                      </a:r>
                      <a:r>
                        <a:rPr lang="en-US" sz="1100" kern="1200" dirty="0" err="1">
                          <a:solidFill>
                            <a:srgbClr val="000000"/>
                          </a:solidFill>
                          <a:latin typeface="Times New Roman"/>
                          <a:ea typeface="Calibri"/>
                          <a:cs typeface="Times New Roman"/>
                        </a:rPr>
                        <a:t>referire</a:t>
                      </a:r>
                      <a:r>
                        <a:rPr lang="en-US" sz="1100" kern="1200" dirty="0">
                          <a:solidFill>
                            <a:srgbClr val="000000"/>
                          </a:solidFill>
                          <a:latin typeface="Times New Roman"/>
                          <a:ea typeface="Calibri"/>
                          <a:cs typeface="Times New Roman"/>
                        </a:rPr>
                        <a:t> (</a:t>
                      </a:r>
                      <a:r>
                        <a:rPr lang="en-US" sz="1100" kern="1200" dirty="0" err="1">
                          <a:solidFill>
                            <a:srgbClr val="000000"/>
                          </a:solidFill>
                          <a:latin typeface="Times New Roman"/>
                          <a:ea typeface="Calibri"/>
                          <a:cs typeface="Times New Roman"/>
                        </a:rPr>
                        <a:t>explicită</a:t>
                      </a:r>
                      <a:r>
                        <a:rPr lang="en-US" sz="1100" kern="1200" dirty="0">
                          <a:solidFill>
                            <a:srgbClr val="000000"/>
                          </a:solidFill>
                          <a:latin typeface="Times New Roman"/>
                          <a:ea typeface="Calibri"/>
                          <a:cs typeface="Times New Roman"/>
                        </a:rPr>
                        <a:t> </a:t>
                      </a:r>
                      <a:r>
                        <a:rPr lang="en-US" sz="1100" kern="1200" dirty="0" err="1">
                          <a:solidFill>
                            <a:srgbClr val="000000"/>
                          </a:solidFill>
                          <a:latin typeface="Times New Roman"/>
                          <a:ea typeface="Calibri"/>
                          <a:cs typeface="Times New Roman"/>
                        </a:rPr>
                        <a:t>sau</a:t>
                      </a:r>
                      <a:r>
                        <a:rPr lang="en-US" sz="1100" kern="1200" dirty="0">
                          <a:solidFill>
                            <a:srgbClr val="000000"/>
                          </a:solidFill>
                          <a:latin typeface="Times New Roman"/>
                          <a:ea typeface="Calibri"/>
                          <a:cs typeface="Times New Roman"/>
                        </a:rPr>
                        <a:t> </a:t>
                      </a:r>
                      <a:r>
                        <a:rPr lang="en-US" sz="1100" kern="1200" dirty="0" err="1">
                          <a:solidFill>
                            <a:srgbClr val="000000"/>
                          </a:solidFill>
                          <a:latin typeface="Times New Roman"/>
                          <a:ea typeface="Calibri"/>
                          <a:cs typeface="Times New Roman"/>
                        </a:rPr>
                        <a:t>implicită</a:t>
                      </a:r>
                      <a:r>
                        <a:rPr lang="en-US" sz="1100" kern="1200" dirty="0">
                          <a:solidFill>
                            <a:srgbClr val="000000"/>
                          </a:solidFill>
                          <a:latin typeface="Times New Roman"/>
                          <a:ea typeface="Calibri"/>
                          <a:cs typeface="Times New Roman"/>
                        </a:rPr>
                        <a:t>) la </a:t>
                      </a:r>
                      <a:r>
                        <a:rPr lang="en-US" sz="1100" kern="1200" dirty="0" err="1">
                          <a:solidFill>
                            <a:srgbClr val="000000"/>
                          </a:solidFill>
                          <a:latin typeface="Times New Roman"/>
                          <a:ea typeface="Calibri"/>
                          <a:cs typeface="Times New Roman"/>
                        </a:rPr>
                        <a:t>nivelurile</a:t>
                      </a:r>
                      <a:r>
                        <a:rPr lang="en-US" sz="1100" kern="1200" dirty="0">
                          <a:solidFill>
                            <a:srgbClr val="000000"/>
                          </a:solidFill>
                          <a:latin typeface="Times New Roman"/>
                          <a:ea typeface="Calibri"/>
                          <a:cs typeface="Times New Roman"/>
                        </a:rPr>
                        <a:t> de </a:t>
                      </a:r>
                      <a:r>
                        <a:rPr lang="en-US" sz="1100" kern="1200" dirty="0" err="1">
                          <a:solidFill>
                            <a:srgbClr val="000000"/>
                          </a:solidFill>
                          <a:latin typeface="Times New Roman"/>
                          <a:ea typeface="Calibri"/>
                          <a:cs typeface="Times New Roman"/>
                        </a:rPr>
                        <a:t>calificare</a:t>
                      </a:r>
                      <a:r>
                        <a:rPr lang="en-US" sz="1100" kern="1200" dirty="0">
                          <a:solidFill>
                            <a:srgbClr val="000000"/>
                          </a:solidFill>
                          <a:latin typeface="Times New Roman"/>
                          <a:ea typeface="Calibri"/>
                          <a:cs typeface="Times New Roman"/>
                        </a:rPr>
                        <a:t> din </a:t>
                      </a:r>
                      <a:r>
                        <a:rPr lang="en-US" sz="1100" kern="1200" dirty="0" err="1">
                          <a:solidFill>
                            <a:srgbClr val="000000"/>
                          </a:solidFill>
                          <a:latin typeface="Times New Roman"/>
                          <a:ea typeface="Calibri"/>
                          <a:cs typeface="Times New Roman"/>
                        </a:rPr>
                        <a:t>cadrul</a:t>
                      </a:r>
                      <a:r>
                        <a:rPr lang="en-US" sz="1100" kern="1200" dirty="0">
                          <a:solidFill>
                            <a:srgbClr val="000000"/>
                          </a:solidFill>
                          <a:latin typeface="Times New Roman"/>
                          <a:ea typeface="Calibri"/>
                          <a:cs typeface="Times New Roman"/>
                        </a:rPr>
                        <a:t> national al </a:t>
                      </a:r>
                      <a:r>
                        <a:rPr lang="en-US" sz="1100" kern="1200" dirty="0" err="1">
                          <a:solidFill>
                            <a:srgbClr val="000000"/>
                          </a:solidFill>
                          <a:latin typeface="Times New Roman"/>
                          <a:ea typeface="Calibri"/>
                          <a:cs typeface="Times New Roman"/>
                        </a:rPr>
                        <a:t>calificărilor</a:t>
                      </a:r>
                      <a:r>
                        <a:rPr lang="en-US" sz="1100" kern="1200" dirty="0">
                          <a:solidFill>
                            <a:srgbClr val="000000"/>
                          </a:solidFill>
                          <a:latin typeface="Times New Roman"/>
                          <a:ea typeface="Calibri"/>
                          <a:cs typeface="Times New Roman"/>
                        </a:rPr>
                        <a:t> </a:t>
                      </a:r>
                      <a:r>
                        <a:rPr lang="en-US" sz="1100" kern="1200" dirty="0" err="1">
                          <a:solidFill>
                            <a:srgbClr val="000000"/>
                          </a:solidFill>
                          <a:latin typeface="Times New Roman"/>
                          <a:ea typeface="Calibri"/>
                          <a:cs typeface="Times New Roman"/>
                        </a:rPr>
                        <a:t>și</a:t>
                      </a:r>
                      <a:r>
                        <a:rPr lang="en-US" sz="1100" kern="1200" dirty="0">
                          <a:solidFill>
                            <a:srgbClr val="000000"/>
                          </a:solidFill>
                          <a:latin typeface="Times New Roman"/>
                          <a:ea typeface="Calibri"/>
                          <a:cs typeface="Times New Roman"/>
                        </a:rPr>
                        <a:t>/</a:t>
                      </a:r>
                      <a:r>
                        <a:rPr lang="en-US" sz="1100" kern="1200" dirty="0" err="1">
                          <a:solidFill>
                            <a:srgbClr val="000000"/>
                          </a:solidFill>
                          <a:latin typeface="Times New Roman"/>
                          <a:ea typeface="Calibri"/>
                          <a:cs typeface="Times New Roman"/>
                        </a:rPr>
                        <a:t>sau</a:t>
                      </a:r>
                      <a:r>
                        <a:rPr lang="en-US" sz="1100" kern="1200" dirty="0">
                          <a:solidFill>
                            <a:srgbClr val="000000"/>
                          </a:solidFill>
                          <a:latin typeface="Times New Roman"/>
                          <a:ea typeface="Calibri"/>
                          <a:cs typeface="Times New Roman"/>
                        </a:rPr>
                        <a:t> din </a:t>
                      </a:r>
                      <a:r>
                        <a:rPr lang="en-US" sz="1100" kern="1200" dirty="0" err="1">
                          <a:solidFill>
                            <a:srgbClr val="000000"/>
                          </a:solidFill>
                          <a:latin typeface="Times New Roman"/>
                          <a:ea typeface="Calibri"/>
                          <a:cs typeface="Times New Roman"/>
                        </a:rPr>
                        <a:t>cadrul</a:t>
                      </a:r>
                      <a:r>
                        <a:rPr lang="en-US" sz="1100" kern="1200" dirty="0">
                          <a:solidFill>
                            <a:srgbClr val="000000"/>
                          </a:solidFill>
                          <a:latin typeface="Times New Roman"/>
                          <a:ea typeface="Calibri"/>
                          <a:cs typeface="Times New Roman"/>
                        </a:rPr>
                        <a:t> </a:t>
                      </a:r>
                      <a:r>
                        <a:rPr lang="en-US" sz="1100" kern="1200" dirty="0" err="1">
                          <a:solidFill>
                            <a:srgbClr val="000000"/>
                          </a:solidFill>
                          <a:latin typeface="Times New Roman"/>
                          <a:ea typeface="Calibri"/>
                          <a:cs typeface="Times New Roman"/>
                        </a:rPr>
                        <a:t>european</a:t>
                      </a:r>
                      <a:r>
                        <a:rPr lang="en-US" sz="1100" kern="1200" dirty="0">
                          <a:solidFill>
                            <a:srgbClr val="000000"/>
                          </a:solidFill>
                          <a:latin typeface="Times New Roman"/>
                          <a:ea typeface="Calibri"/>
                          <a:cs typeface="Times New Roman"/>
                        </a:rPr>
                        <a:t> al </a:t>
                      </a:r>
                      <a:r>
                        <a:rPr lang="en-US" sz="1100" kern="1200" dirty="0" err="1">
                          <a:solidFill>
                            <a:srgbClr val="000000"/>
                          </a:solidFill>
                          <a:latin typeface="Times New Roman"/>
                          <a:ea typeface="Calibri"/>
                          <a:cs typeface="Times New Roman"/>
                        </a:rPr>
                        <a:t>calificărilor</a:t>
                      </a:r>
                      <a:r>
                        <a:rPr lang="en-US" sz="1100" kern="1200" dirty="0">
                          <a:solidFill>
                            <a:srgbClr val="000000"/>
                          </a:solidFill>
                          <a:latin typeface="Times New Roman"/>
                          <a:ea typeface="Calibri"/>
                          <a:cs typeface="Times New Roman"/>
                        </a:rPr>
                        <a:t>.</a:t>
                      </a:r>
                      <a:endParaRPr lang="en-US" sz="1100" dirty="0">
                        <a:latin typeface="Calibri"/>
                        <a:ea typeface="Calibri"/>
                        <a:cs typeface="Times New Roman"/>
                      </a:endParaRPr>
                    </a:p>
                  </a:txBody>
                  <a:tcPr marL="68580" marR="68580" marT="0" marB="0"/>
                </a:tc>
                <a:tc>
                  <a:txBody>
                    <a:bodyPr/>
                    <a:lstStyle/>
                    <a:p>
                      <a:pPr>
                        <a:lnSpc>
                          <a:spcPct val="107000"/>
                        </a:lnSpc>
                        <a:spcAft>
                          <a:spcPts val="0"/>
                        </a:spcAft>
                      </a:pPr>
                      <a:r>
                        <a:rPr lang="en-US" sz="1100" kern="1200" dirty="0" err="1">
                          <a:solidFill>
                            <a:srgbClr val="000000"/>
                          </a:solidFill>
                          <a:latin typeface="Times New Roman"/>
                          <a:ea typeface="Calibri"/>
                          <a:cs typeface="Times New Roman"/>
                        </a:rPr>
                        <a:t>Ar</a:t>
                      </a:r>
                      <a:r>
                        <a:rPr lang="en-US" sz="1100" kern="1200" dirty="0">
                          <a:solidFill>
                            <a:srgbClr val="000000"/>
                          </a:solidFill>
                          <a:latin typeface="Times New Roman"/>
                          <a:ea typeface="Calibri"/>
                          <a:cs typeface="Times New Roman"/>
                        </a:rPr>
                        <a:t> </a:t>
                      </a:r>
                      <a:r>
                        <a:rPr lang="en-US" sz="1100" kern="1200" dirty="0" err="1">
                          <a:solidFill>
                            <a:srgbClr val="000000"/>
                          </a:solidFill>
                          <a:latin typeface="Times New Roman"/>
                          <a:ea typeface="Calibri"/>
                          <a:cs typeface="Times New Roman"/>
                        </a:rPr>
                        <a:t>trebui</a:t>
                      </a:r>
                      <a:r>
                        <a:rPr lang="en-US" sz="1100" kern="1200" dirty="0">
                          <a:solidFill>
                            <a:srgbClr val="000000"/>
                          </a:solidFill>
                          <a:latin typeface="Times New Roman"/>
                          <a:ea typeface="Calibri"/>
                          <a:cs typeface="Times New Roman"/>
                        </a:rPr>
                        <a:t> </a:t>
                      </a:r>
                      <a:r>
                        <a:rPr lang="en-US" sz="1100" kern="1200" dirty="0" err="1">
                          <a:solidFill>
                            <a:srgbClr val="000000"/>
                          </a:solidFill>
                          <a:latin typeface="Times New Roman"/>
                          <a:ea typeface="Calibri"/>
                          <a:cs typeface="Times New Roman"/>
                        </a:rPr>
                        <a:t>să</a:t>
                      </a:r>
                      <a:r>
                        <a:rPr lang="en-US" sz="1100" kern="1200" dirty="0">
                          <a:solidFill>
                            <a:srgbClr val="000000"/>
                          </a:solidFill>
                          <a:latin typeface="Times New Roman"/>
                          <a:ea typeface="Calibri"/>
                          <a:cs typeface="Times New Roman"/>
                        </a:rPr>
                        <a:t> </a:t>
                      </a:r>
                      <a:r>
                        <a:rPr lang="en-US" sz="1100" kern="1200" dirty="0" err="1">
                          <a:solidFill>
                            <a:srgbClr val="000000"/>
                          </a:solidFill>
                          <a:latin typeface="Times New Roman"/>
                          <a:ea typeface="Calibri"/>
                          <a:cs typeface="Times New Roman"/>
                        </a:rPr>
                        <a:t>indice</a:t>
                      </a:r>
                      <a:r>
                        <a:rPr lang="en-US" sz="1100" kern="1200" dirty="0">
                          <a:solidFill>
                            <a:srgbClr val="000000"/>
                          </a:solidFill>
                          <a:latin typeface="Times New Roman"/>
                          <a:ea typeface="Calibri"/>
                          <a:cs typeface="Times New Roman"/>
                        </a:rPr>
                        <a:t> </a:t>
                      </a:r>
                      <a:r>
                        <a:rPr lang="en-US" sz="1100" kern="1200" dirty="0" err="1">
                          <a:solidFill>
                            <a:srgbClr val="000000"/>
                          </a:solidFill>
                          <a:latin typeface="Times New Roman"/>
                          <a:ea typeface="Calibri"/>
                          <a:cs typeface="Times New Roman"/>
                        </a:rPr>
                        <a:t>obiectul</a:t>
                      </a:r>
                      <a:r>
                        <a:rPr lang="en-US" sz="1100" kern="1200" dirty="0">
                          <a:solidFill>
                            <a:srgbClr val="000000"/>
                          </a:solidFill>
                          <a:latin typeface="Times New Roman"/>
                          <a:ea typeface="Calibri"/>
                          <a:cs typeface="Times New Roman"/>
                        </a:rPr>
                        <a:t> </a:t>
                      </a:r>
                      <a:r>
                        <a:rPr lang="en-US" sz="1100" kern="1200" dirty="0" err="1">
                          <a:solidFill>
                            <a:srgbClr val="000000"/>
                          </a:solidFill>
                          <a:latin typeface="Times New Roman"/>
                          <a:ea typeface="Calibri"/>
                          <a:cs typeface="Times New Roman"/>
                        </a:rPr>
                        <a:t>și</a:t>
                      </a:r>
                      <a:r>
                        <a:rPr lang="en-US" sz="1100" kern="1200" dirty="0">
                          <a:solidFill>
                            <a:srgbClr val="000000"/>
                          </a:solidFill>
                          <a:latin typeface="Times New Roman"/>
                          <a:ea typeface="Calibri"/>
                          <a:cs typeface="Times New Roman"/>
                        </a:rPr>
                        <a:t> </a:t>
                      </a:r>
                      <a:r>
                        <a:rPr lang="en-US" sz="1100" kern="1200" dirty="0" err="1">
                          <a:solidFill>
                            <a:srgbClr val="000000"/>
                          </a:solidFill>
                          <a:latin typeface="Times New Roman"/>
                          <a:ea typeface="Calibri"/>
                          <a:cs typeface="Times New Roman"/>
                        </a:rPr>
                        <a:t>scopul</a:t>
                      </a:r>
                      <a:r>
                        <a:rPr lang="en-US" sz="1100" kern="1200" dirty="0">
                          <a:solidFill>
                            <a:srgbClr val="000000"/>
                          </a:solidFill>
                          <a:latin typeface="Times New Roman"/>
                          <a:ea typeface="Calibri"/>
                          <a:cs typeface="Times New Roman"/>
                        </a:rPr>
                        <a:t> </a:t>
                      </a:r>
                      <a:r>
                        <a:rPr lang="en-US" sz="1100" kern="1200" dirty="0" err="1">
                          <a:solidFill>
                            <a:srgbClr val="000000"/>
                          </a:solidFill>
                          <a:latin typeface="Times New Roman"/>
                          <a:ea typeface="Calibri"/>
                          <a:cs typeface="Times New Roman"/>
                        </a:rPr>
                        <a:t>rezultatelor</a:t>
                      </a:r>
                      <a:r>
                        <a:rPr lang="en-US" sz="1100" kern="1200" dirty="0">
                          <a:solidFill>
                            <a:srgbClr val="000000"/>
                          </a:solidFill>
                          <a:latin typeface="Times New Roman"/>
                          <a:ea typeface="Calibri"/>
                          <a:cs typeface="Times New Roman"/>
                        </a:rPr>
                        <a:t> </a:t>
                      </a:r>
                      <a:r>
                        <a:rPr lang="en-US" sz="1100" kern="1200" dirty="0" err="1">
                          <a:solidFill>
                            <a:srgbClr val="000000"/>
                          </a:solidFill>
                          <a:latin typeface="Times New Roman"/>
                          <a:ea typeface="Calibri"/>
                          <a:cs typeface="Times New Roman"/>
                        </a:rPr>
                        <a:t>învățării</a:t>
                      </a:r>
                      <a:r>
                        <a:rPr lang="en-US" sz="1100" kern="1200" dirty="0">
                          <a:solidFill>
                            <a:srgbClr val="000000"/>
                          </a:solidFill>
                          <a:latin typeface="Times New Roman"/>
                          <a:ea typeface="Calibri"/>
                          <a:cs typeface="Times New Roman"/>
                        </a:rPr>
                        <a:t> </a:t>
                      </a:r>
                      <a:r>
                        <a:rPr lang="en-US" sz="1100" kern="1200" dirty="0" err="1">
                          <a:solidFill>
                            <a:srgbClr val="000000"/>
                          </a:solidFill>
                          <a:latin typeface="Times New Roman"/>
                          <a:ea typeface="Calibri"/>
                          <a:cs typeface="Times New Roman"/>
                        </a:rPr>
                        <a:t>planificate</a:t>
                      </a:r>
                      <a:r>
                        <a:rPr lang="en-US" sz="1100" kern="1200" dirty="0">
                          <a:solidFill>
                            <a:srgbClr val="000000"/>
                          </a:solidFill>
                          <a:latin typeface="Times New Roman"/>
                          <a:ea typeface="Calibri"/>
                          <a:cs typeface="Times New Roman"/>
                        </a:rPr>
                        <a:t>. </a:t>
                      </a:r>
                      <a:r>
                        <a:rPr lang="en-US" sz="1100" kern="1200" dirty="0" err="1">
                          <a:solidFill>
                            <a:srgbClr val="000000"/>
                          </a:solidFill>
                          <a:latin typeface="Times New Roman"/>
                          <a:ea typeface="Calibri"/>
                          <a:cs typeface="Times New Roman"/>
                        </a:rPr>
                        <a:t>Descrierea</a:t>
                      </a:r>
                      <a:r>
                        <a:rPr lang="en-US" sz="1100" kern="1200" dirty="0">
                          <a:solidFill>
                            <a:srgbClr val="000000"/>
                          </a:solidFill>
                          <a:latin typeface="Times New Roman"/>
                          <a:ea typeface="Calibri"/>
                          <a:cs typeface="Times New Roman"/>
                        </a:rPr>
                        <a:t> </a:t>
                      </a:r>
                      <a:r>
                        <a:rPr lang="en-US" sz="1100" kern="1200" dirty="0" err="1">
                          <a:solidFill>
                            <a:srgbClr val="000000"/>
                          </a:solidFill>
                          <a:latin typeface="Times New Roman"/>
                          <a:ea typeface="Calibri"/>
                          <a:cs typeface="Times New Roman"/>
                        </a:rPr>
                        <a:t>ar</a:t>
                      </a:r>
                      <a:r>
                        <a:rPr lang="en-US" sz="1100" kern="1200" dirty="0">
                          <a:solidFill>
                            <a:srgbClr val="000000"/>
                          </a:solidFill>
                          <a:latin typeface="Times New Roman"/>
                          <a:ea typeface="Calibri"/>
                          <a:cs typeface="Times New Roman"/>
                        </a:rPr>
                        <a:t> </a:t>
                      </a:r>
                      <a:r>
                        <a:rPr lang="en-US" sz="1100" kern="1200" dirty="0" err="1">
                          <a:solidFill>
                            <a:srgbClr val="000000"/>
                          </a:solidFill>
                          <a:latin typeface="Times New Roman"/>
                          <a:ea typeface="Calibri"/>
                          <a:cs typeface="Times New Roman"/>
                        </a:rPr>
                        <a:t>trebui</a:t>
                      </a:r>
                      <a:r>
                        <a:rPr lang="en-US" sz="1100" kern="1200" dirty="0">
                          <a:solidFill>
                            <a:srgbClr val="000000"/>
                          </a:solidFill>
                          <a:latin typeface="Times New Roman"/>
                          <a:ea typeface="Calibri"/>
                          <a:cs typeface="Times New Roman"/>
                        </a:rPr>
                        <a:t> </a:t>
                      </a:r>
                      <a:r>
                        <a:rPr lang="en-US" sz="1100" kern="1200" dirty="0" err="1">
                          <a:solidFill>
                            <a:srgbClr val="000000"/>
                          </a:solidFill>
                          <a:latin typeface="Times New Roman"/>
                          <a:ea typeface="Calibri"/>
                          <a:cs typeface="Times New Roman"/>
                        </a:rPr>
                        <a:t>să</a:t>
                      </a:r>
                      <a:r>
                        <a:rPr lang="en-US" sz="1100" kern="1200" dirty="0">
                          <a:solidFill>
                            <a:srgbClr val="000000"/>
                          </a:solidFill>
                          <a:latin typeface="Times New Roman"/>
                          <a:ea typeface="Calibri"/>
                          <a:cs typeface="Times New Roman"/>
                        </a:rPr>
                        <a:t> </a:t>
                      </a:r>
                      <a:r>
                        <a:rPr lang="en-US" sz="1100" kern="1200" dirty="0" err="1">
                          <a:solidFill>
                            <a:srgbClr val="000000"/>
                          </a:solidFill>
                          <a:latin typeface="Times New Roman"/>
                          <a:ea typeface="Calibri"/>
                          <a:cs typeface="Times New Roman"/>
                        </a:rPr>
                        <a:t>prezinte</a:t>
                      </a:r>
                      <a:r>
                        <a:rPr lang="en-US" sz="1100" kern="1200" dirty="0">
                          <a:solidFill>
                            <a:srgbClr val="000000"/>
                          </a:solidFill>
                          <a:latin typeface="Times New Roman"/>
                          <a:ea typeface="Calibri"/>
                          <a:cs typeface="Times New Roman"/>
                        </a:rPr>
                        <a:t> </a:t>
                      </a:r>
                      <a:r>
                        <a:rPr lang="en-US" sz="1100" kern="1200" dirty="0" err="1">
                          <a:solidFill>
                            <a:srgbClr val="000000"/>
                          </a:solidFill>
                          <a:latin typeface="Times New Roman"/>
                          <a:ea typeface="Calibri"/>
                          <a:cs typeface="Times New Roman"/>
                        </a:rPr>
                        <a:t>orientarea</a:t>
                      </a:r>
                      <a:r>
                        <a:rPr lang="en-US" sz="1100" kern="1200" dirty="0">
                          <a:solidFill>
                            <a:srgbClr val="000000"/>
                          </a:solidFill>
                          <a:latin typeface="Times New Roman"/>
                          <a:ea typeface="Calibri"/>
                          <a:cs typeface="Times New Roman"/>
                        </a:rPr>
                        <a:t> principal a </a:t>
                      </a:r>
                      <a:r>
                        <a:rPr lang="en-US" sz="1100" kern="1200" dirty="0" err="1">
                          <a:solidFill>
                            <a:srgbClr val="000000"/>
                          </a:solidFill>
                          <a:latin typeface="Times New Roman"/>
                          <a:ea typeface="Calibri"/>
                          <a:cs typeface="Times New Roman"/>
                        </a:rPr>
                        <a:t>calificării</a:t>
                      </a:r>
                      <a:r>
                        <a:rPr lang="en-US" sz="1100" kern="1200" dirty="0">
                          <a:solidFill>
                            <a:srgbClr val="000000"/>
                          </a:solidFill>
                          <a:latin typeface="Times New Roman"/>
                          <a:ea typeface="Calibri"/>
                          <a:cs typeface="Times New Roman"/>
                        </a:rPr>
                        <a:t> </a:t>
                      </a:r>
                      <a:r>
                        <a:rPr lang="en-US" sz="1100" kern="1200" dirty="0" err="1">
                          <a:solidFill>
                            <a:srgbClr val="000000"/>
                          </a:solidFill>
                          <a:latin typeface="Times New Roman"/>
                          <a:ea typeface="Calibri"/>
                          <a:cs typeface="Times New Roman"/>
                        </a:rPr>
                        <a:t>și</a:t>
                      </a:r>
                      <a:r>
                        <a:rPr lang="en-US" sz="1100" kern="1200" dirty="0">
                          <a:solidFill>
                            <a:srgbClr val="000000"/>
                          </a:solidFill>
                          <a:latin typeface="Times New Roman"/>
                          <a:ea typeface="Calibri"/>
                          <a:cs typeface="Times New Roman"/>
                        </a:rPr>
                        <a:t> </a:t>
                      </a:r>
                      <a:r>
                        <a:rPr lang="en-US" sz="1100" kern="1200" dirty="0" err="1">
                          <a:solidFill>
                            <a:srgbClr val="000000"/>
                          </a:solidFill>
                          <a:latin typeface="Times New Roman"/>
                          <a:ea typeface="Calibri"/>
                          <a:cs typeface="Times New Roman"/>
                        </a:rPr>
                        <a:t>profunzimea</a:t>
                      </a:r>
                      <a:r>
                        <a:rPr lang="en-US" sz="1100" kern="1200" dirty="0">
                          <a:solidFill>
                            <a:srgbClr val="000000"/>
                          </a:solidFill>
                          <a:latin typeface="Times New Roman"/>
                          <a:ea typeface="Calibri"/>
                          <a:cs typeface="Times New Roman"/>
                        </a:rPr>
                        <a:t> </a:t>
                      </a:r>
                      <a:r>
                        <a:rPr lang="en-US" sz="1100" kern="1200" dirty="0" err="1">
                          <a:solidFill>
                            <a:srgbClr val="000000"/>
                          </a:solidFill>
                          <a:latin typeface="Times New Roman"/>
                          <a:ea typeface="Calibri"/>
                          <a:cs typeface="Times New Roman"/>
                        </a:rPr>
                        <a:t>rezultatelor</a:t>
                      </a:r>
                      <a:r>
                        <a:rPr lang="en-US" sz="1100" kern="1200" dirty="0">
                          <a:solidFill>
                            <a:srgbClr val="000000"/>
                          </a:solidFill>
                          <a:latin typeface="Times New Roman"/>
                          <a:ea typeface="Calibri"/>
                          <a:cs typeface="Times New Roman"/>
                        </a:rPr>
                        <a:t> </a:t>
                      </a:r>
                      <a:r>
                        <a:rPr lang="en-US" sz="1100" kern="1200" dirty="0" err="1">
                          <a:solidFill>
                            <a:srgbClr val="000000"/>
                          </a:solidFill>
                          <a:latin typeface="Times New Roman"/>
                          <a:ea typeface="Calibri"/>
                          <a:cs typeface="Times New Roman"/>
                        </a:rPr>
                        <a:t>planificate</a:t>
                      </a:r>
                      <a:r>
                        <a:rPr lang="en-US" sz="1100" kern="1200" dirty="0">
                          <a:solidFill>
                            <a:srgbClr val="000000"/>
                          </a:solidFill>
                          <a:latin typeface="Times New Roman"/>
                          <a:ea typeface="Calibri"/>
                          <a:cs typeface="Times New Roman"/>
                        </a:rPr>
                        <a:t>. Se </a:t>
                      </a:r>
                      <a:r>
                        <a:rPr lang="en-US" sz="1100" kern="1200" dirty="0" err="1">
                          <a:solidFill>
                            <a:srgbClr val="000000"/>
                          </a:solidFill>
                          <a:latin typeface="Times New Roman"/>
                          <a:ea typeface="Calibri"/>
                          <a:cs typeface="Times New Roman"/>
                        </a:rPr>
                        <a:t>poate</a:t>
                      </a:r>
                      <a:r>
                        <a:rPr lang="en-US" sz="1100" kern="1200" dirty="0">
                          <a:solidFill>
                            <a:srgbClr val="000000"/>
                          </a:solidFill>
                          <a:latin typeface="Times New Roman"/>
                          <a:ea typeface="Calibri"/>
                          <a:cs typeface="Times New Roman"/>
                        </a:rPr>
                        <a:t>, </a:t>
                      </a:r>
                      <a:r>
                        <a:rPr lang="en-US" sz="1100" kern="1200" dirty="0" err="1">
                          <a:solidFill>
                            <a:srgbClr val="000000"/>
                          </a:solidFill>
                          <a:latin typeface="Times New Roman"/>
                          <a:ea typeface="Calibri"/>
                          <a:cs typeface="Times New Roman"/>
                        </a:rPr>
                        <a:t>dacă</a:t>
                      </a:r>
                      <a:r>
                        <a:rPr lang="en-US" sz="1100" kern="1200" dirty="0">
                          <a:solidFill>
                            <a:srgbClr val="000000"/>
                          </a:solidFill>
                          <a:latin typeface="Times New Roman"/>
                          <a:ea typeface="Calibri"/>
                          <a:cs typeface="Times New Roman"/>
                        </a:rPr>
                        <a:t> se </a:t>
                      </a:r>
                      <a:r>
                        <a:rPr lang="en-US" sz="1100" kern="1200" dirty="0" err="1">
                          <a:solidFill>
                            <a:srgbClr val="000000"/>
                          </a:solidFill>
                          <a:latin typeface="Times New Roman"/>
                          <a:ea typeface="Calibri"/>
                          <a:cs typeface="Times New Roman"/>
                        </a:rPr>
                        <a:t>consideră</a:t>
                      </a:r>
                      <a:r>
                        <a:rPr lang="en-US" sz="1100" kern="1200" dirty="0">
                          <a:solidFill>
                            <a:srgbClr val="000000"/>
                          </a:solidFill>
                          <a:latin typeface="Times New Roman"/>
                          <a:ea typeface="Calibri"/>
                          <a:cs typeface="Times New Roman"/>
                        </a:rPr>
                        <a:t> </a:t>
                      </a:r>
                      <a:r>
                        <a:rPr lang="en-US" sz="1100" kern="1200" dirty="0" err="1">
                          <a:solidFill>
                            <a:srgbClr val="000000"/>
                          </a:solidFill>
                          <a:latin typeface="Times New Roman"/>
                          <a:ea typeface="Calibri"/>
                          <a:cs typeface="Times New Roman"/>
                        </a:rPr>
                        <a:t>necesar</a:t>
                      </a:r>
                      <a:r>
                        <a:rPr lang="en-US" sz="1100" kern="1200" dirty="0">
                          <a:solidFill>
                            <a:srgbClr val="000000"/>
                          </a:solidFill>
                          <a:latin typeface="Times New Roman"/>
                          <a:ea typeface="Calibri"/>
                          <a:cs typeface="Times New Roman"/>
                        </a:rPr>
                        <a:t>, </a:t>
                      </a:r>
                      <a:r>
                        <a:rPr lang="en-US" sz="1100" kern="1200" dirty="0" err="1">
                          <a:solidFill>
                            <a:srgbClr val="000000"/>
                          </a:solidFill>
                          <a:latin typeface="Times New Roman"/>
                          <a:ea typeface="Calibri"/>
                          <a:cs typeface="Times New Roman"/>
                        </a:rPr>
                        <a:t>folosi</a:t>
                      </a:r>
                      <a:r>
                        <a:rPr lang="en-US" sz="1100" kern="1200" dirty="0">
                          <a:solidFill>
                            <a:srgbClr val="000000"/>
                          </a:solidFill>
                          <a:latin typeface="Times New Roman"/>
                          <a:ea typeface="Calibri"/>
                          <a:cs typeface="Times New Roman"/>
                        </a:rPr>
                        <a:t> </a:t>
                      </a:r>
                      <a:r>
                        <a:rPr lang="en-US" sz="1100" kern="1200" dirty="0" err="1">
                          <a:solidFill>
                            <a:srgbClr val="000000"/>
                          </a:solidFill>
                          <a:latin typeface="Times New Roman"/>
                          <a:ea typeface="Calibri"/>
                          <a:cs typeface="Times New Roman"/>
                        </a:rPr>
                        <a:t>domeniilor</a:t>
                      </a:r>
                      <a:r>
                        <a:rPr lang="en-US" sz="1100" kern="1200" dirty="0">
                          <a:solidFill>
                            <a:srgbClr val="000000"/>
                          </a:solidFill>
                          <a:latin typeface="Times New Roman"/>
                          <a:ea typeface="Calibri"/>
                          <a:cs typeface="Times New Roman"/>
                        </a:rPr>
                        <a:t> </a:t>
                      </a:r>
                      <a:r>
                        <a:rPr lang="en-US" sz="1100" kern="1200" dirty="0" err="1">
                          <a:solidFill>
                            <a:srgbClr val="000000"/>
                          </a:solidFill>
                          <a:latin typeface="Times New Roman"/>
                          <a:ea typeface="Calibri"/>
                          <a:cs typeface="Times New Roman"/>
                        </a:rPr>
                        <a:t>predefinite</a:t>
                      </a:r>
                      <a:r>
                        <a:rPr lang="en-US" sz="1100" kern="1200" dirty="0">
                          <a:solidFill>
                            <a:srgbClr val="000000"/>
                          </a:solidFill>
                          <a:latin typeface="Times New Roman"/>
                          <a:ea typeface="Calibri"/>
                          <a:cs typeface="Times New Roman"/>
                        </a:rPr>
                        <a:t> de CNC/CEC. </a:t>
                      </a:r>
                      <a:endParaRPr lang="en-US" sz="1100" dirty="0">
                        <a:latin typeface="Calibri"/>
                        <a:ea typeface="Calibri"/>
                        <a:cs typeface="Times New Roman"/>
                      </a:endParaRPr>
                    </a:p>
                  </a:txBody>
                  <a:tcPr marL="68580" marR="68580" marT="0" marB="0"/>
                </a:tc>
                <a:tc>
                  <a:txBody>
                    <a:bodyPr/>
                    <a:lstStyle/>
                    <a:p>
                      <a:pPr algn="just">
                        <a:lnSpc>
                          <a:spcPct val="107000"/>
                        </a:lnSpc>
                        <a:spcAft>
                          <a:spcPts val="0"/>
                        </a:spcAft>
                      </a:pPr>
                      <a:r>
                        <a:rPr lang="en-US" sz="1100" kern="1200" dirty="0" err="1">
                          <a:solidFill>
                            <a:srgbClr val="000000"/>
                          </a:solidFill>
                          <a:latin typeface="Times New Roman"/>
                          <a:ea typeface="Calibri"/>
                          <a:cs typeface="Times New Roman"/>
                        </a:rPr>
                        <a:t>Ar</a:t>
                      </a:r>
                      <a:r>
                        <a:rPr lang="en-US" sz="1100" kern="1200" dirty="0">
                          <a:solidFill>
                            <a:srgbClr val="000000"/>
                          </a:solidFill>
                          <a:latin typeface="Times New Roman"/>
                          <a:ea typeface="Calibri"/>
                          <a:cs typeface="Times New Roman"/>
                        </a:rPr>
                        <a:t> </a:t>
                      </a:r>
                      <a:r>
                        <a:rPr lang="en-US" sz="1100" kern="1200" dirty="0" err="1">
                          <a:solidFill>
                            <a:srgbClr val="000000"/>
                          </a:solidFill>
                          <a:latin typeface="Times New Roman"/>
                          <a:ea typeface="Calibri"/>
                          <a:cs typeface="Times New Roman"/>
                        </a:rPr>
                        <a:t>trebui</a:t>
                      </a:r>
                      <a:r>
                        <a:rPr lang="en-US" sz="1100" kern="1200" dirty="0">
                          <a:solidFill>
                            <a:srgbClr val="000000"/>
                          </a:solidFill>
                          <a:latin typeface="Times New Roman"/>
                          <a:ea typeface="Calibri"/>
                          <a:cs typeface="Times New Roman"/>
                        </a:rPr>
                        <a:t> </a:t>
                      </a:r>
                      <a:r>
                        <a:rPr lang="en-US" sz="1100" kern="1200" dirty="0" err="1">
                          <a:solidFill>
                            <a:srgbClr val="000000"/>
                          </a:solidFill>
                          <a:latin typeface="Times New Roman"/>
                          <a:ea typeface="Calibri"/>
                          <a:cs typeface="Times New Roman"/>
                        </a:rPr>
                        <a:t>să</a:t>
                      </a:r>
                      <a:r>
                        <a:rPr lang="en-US" sz="1100" kern="1200" dirty="0">
                          <a:solidFill>
                            <a:srgbClr val="000000"/>
                          </a:solidFill>
                          <a:latin typeface="Times New Roman"/>
                          <a:ea typeface="Calibri"/>
                          <a:cs typeface="Times New Roman"/>
                        </a:rPr>
                        <a:t> </a:t>
                      </a:r>
                      <a:r>
                        <a:rPr lang="en-US" sz="1100" kern="1200" dirty="0" err="1">
                          <a:solidFill>
                            <a:srgbClr val="000000"/>
                          </a:solidFill>
                          <a:latin typeface="Times New Roman"/>
                          <a:ea typeface="Calibri"/>
                          <a:cs typeface="Times New Roman"/>
                        </a:rPr>
                        <a:t>clarifice</a:t>
                      </a:r>
                      <a:r>
                        <a:rPr lang="en-US" sz="1100" kern="1200" dirty="0">
                          <a:solidFill>
                            <a:srgbClr val="000000"/>
                          </a:solidFill>
                          <a:latin typeface="Times New Roman"/>
                          <a:ea typeface="Calibri"/>
                          <a:cs typeface="Times New Roman"/>
                        </a:rPr>
                        <a:t> contextual </a:t>
                      </a:r>
                      <a:r>
                        <a:rPr lang="en-US" sz="1100" kern="1200" dirty="0" err="1" smtClean="0">
                          <a:solidFill>
                            <a:srgbClr val="000000"/>
                          </a:solidFill>
                          <a:latin typeface="Times New Roman"/>
                          <a:ea typeface="Calibri"/>
                          <a:cs typeface="Times New Roman"/>
                        </a:rPr>
                        <a:t>ocupa</a:t>
                      </a:r>
                      <a:r>
                        <a:rPr lang="ro-RO" sz="1100" kern="1200" dirty="0" smtClean="0">
                          <a:solidFill>
                            <a:srgbClr val="000000"/>
                          </a:solidFill>
                          <a:latin typeface="Times New Roman"/>
                          <a:ea typeface="Calibri"/>
                          <a:cs typeface="Times New Roman"/>
                        </a:rPr>
                        <a:t>ț</a:t>
                      </a:r>
                      <a:r>
                        <a:rPr lang="en-US" sz="1100" kern="1200" dirty="0" err="1" smtClean="0">
                          <a:solidFill>
                            <a:srgbClr val="000000"/>
                          </a:solidFill>
                          <a:latin typeface="Times New Roman"/>
                          <a:ea typeface="Calibri"/>
                          <a:cs typeface="Times New Roman"/>
                        </a:rPr>
                        <a:t>ional</a:t>
                      </a:r>
                      <a:r>
                        <a:rPr lang="en-US" sz="1100" kern="1200" dirty="0" smtClean="0">
                          <a:solidFill>
                            <a:srgbClr val="000000"/>
                          </a:solidFill>
                          <a:latin typeface="Times New Roman"/>
                          <a:ea typeface="Calibri"/>
                          <a:cs typeface="Times New Roman"/>
                        </a:rPr>
                        <a:t> </a:t>
                      </a:r>
                      <a:r>
                        <a:rPr lang="en-US" sz="1100" kern="1200" dirty="0" err="1">
                          <a:solidFill>
                            <a:srgbClr val="000000"/>
                          </a:solidFill>
                          <a:latin typeface="Times New Roman"/>
                          <a:ea typeface="Calibri"/>
                          <a:cs typeface="Times New Roman"/>
                        </a:rPr>
                        <a:t>și</a:t>
                      </a:r>
                      <a:r>
                        <a:rPr lang="en-US" sz="1100" kern="1200" dirty="0">
                          <a:solidFill>
                            <a:srgbClr val="000000"/>
                          </a:solidFill>
                          <a:latin typeface="Times New Roman"/>
                          <a:ea typeface="Calibri"/>
                          <a:cs typeface="Times New Roman"/>
                        </a:rPr>
                        <a:t>/</a:t>
                      </a:r>
                      <a:r>
                        <a:rPr lang="en-US" sz="1100" kern="1200" dirty="0" err="1">
                          <a:solidFill>
                            <a:srgbClr val="000000"/>
                          </a:solidFill>
                          <a:latin typeface="Times New Roman"/>
                          <a:ea typeface="Calibri"/>
                          <a:cs typeface="Times New Roman"/>
                        </a:rPr>
                        <a:t>sau</a:t>
                      </a:r>
                      <a:r>
                        <a:rPr lang="en-US" sz="1100" kern="1200" dirty="0">
                          <a:solidFill>
                            <a:srgbClr val="000000"/>
                          </a:solidFill>
                          <a:latin typeface="Times New Roman"/>
                          <a:ea typeface="Calibri"/>
                          <a:cs typeface="Times New Roman"/>
                        </a:rPr>
                        <a:t> social </a:t>
                      </a:r>
                      <a:r>
                        <a:rPr lang="en-US" sz="1100" kern="1200" dirty="0" err="1">
                          <a:solidFill>
                            <a:srgbClr val="000000"/>
                          </a:solidFill>
                          <a:latin typeface="Times New Roman"/>
                          <a:ea typeface="Calibri"/>
                          <a:cs typeface="Times New Roman"/>
                        </a:rPr>
                        <a:t>în</a:t>
                      </a:r>
                      <a:r>
                        <a:rPr lang="en-US" sz="1100" kern="1200" dirty="0">
                          <a:solidFill>
                            <a:srgbClr val="000000"/>
                          </a:solidFill>
                          <a:latin typeface="Times New Roman"/>
                          <a:ea typeface="Calibri"/>
                          <a:cs typeface="Times New Roman"/>
                        </a:rPr>
                        <a:t> care </a:t>
                      </a:r>
                      <a:r>
                        <a:rPr lang="ro-RO" sz="1100" kern="1200" dirty="0" smtClean="0">
                          <a:solidFill>
                            <a:srgbClr val="000000"/>
                          </a:solidFill>
                          <a:latin typeface="Times New Roman"/>
                          <a:ea typeface="Calibri"/>
                          <a:cs typeface="Times New Roman"/>
                        </a:rPr>
                        <a:t>s</a:t>
                      </a:r>
                      <a:r>
                        <a:rPr lang="en-US" sz="1100" kern="1200" dirty="0" smtClean="0">
                          <a:solidFill>
                            <a:srgbClr val="000000"/>
                          </a:solidFill>
                          <a:latin typeface="Times New Roman"/>
                          <a:ea typeface="Calibri"/>
                          <a:cs typeface="Times New Roman"/>
                        </a:rPr>
                        <a:t>e </a:t>
                      </a:r>
                      <a:r>
                        <a:rPr lang="en-US" sz="1100" kern="1200" dirty="0" err="1">
                          <a:solidFill>
                            <a:srgbClr val="000000"/>
                          </a:solidFill>
                          <a:latin typeface="Times New Roman"/>
                          <a:ea typeface="Calibri"/>
                          <a:cs typeface="Times New Roman"/>
                        </a:rPr>
                        <a:t>desfășoară</a:t>
                      </a:r>
                      <a:r>
                        <a:rPr lang="en-US" sz="1100" kern="1200" dirty="0">
                          <a:solidFill>
                            <a:srgbClr val="000000"/>
                          </a:solidFill>
                          <a:latin typeface="Times New Roman"/>
                          <a:ea typeface="Calibri"/>
                          <a:cs typeface="Times New Roman"/>
                        </a:rPr>
                        <a:t> </a:t>
                      </a:r>
                      <a:r>
                        <a:rPr lang="en-US" sz="1100" kern="1200" dirty="0" err="1">
                          <a:solidFill>
                            <a:srgbClr val="000000"/>
                          </a:solidFill>
                          <a:latin typeface="Times New Roman"/>
                          <a:ea typeface="Calibri"/>
                          <a:cs typeface="Times New Roman"/>
                        </a:rPr>
                        <a:t>calificarea</a:t>
                      </a:r>
                      <a:r>
                        <a:rPr lang="en-US" sz="1100" kern="1200" dirty="0">
                          <a:solidFill>
                            <a:srgbClr val="000000"/>
                          </a:solidFill>
                          <a:latin typeface="Times New Roman"/>
                          <a:ea typeface="Calibri"/>
                          <a:cs typeface="Times New Roman"/>
                        </a:rPr>
                        <a:t>.</a:t>
                      </a:r>
                      <a:endParaRPr lang="en-US" sz="1100" dirty="0">
                        <a:latin typeface="Calibri"/>
                        <a:ea typeface="Calibri"/>
                        <a:cs typeface="Times New Roman"/>
                      </a:endParaRPr>
                    </a:p>
                  </a:txBody>
                  <a:tcPr marL="68580" marR="68580" marT="0" marB="0"/>
                </a:tc>
                <a:extLst>
                  <a:ext uri="{0D108BD9-81ED-4DB2-BD59-A6C34878D82A}">
                    <a16:rowId xmlns:a16="http://schemas.microsoft.com/office/drawing/2014/main" val="10002"/>
                  </a:ext>
                </a:extLst>
              </a:tr>
            </a:tbl>
          </a:graphicData>
        </a:graphic>
      </p:graphicFrame>
      <p:sp>
        <p:nvSpPr>
          <p:cNvPr id="4" name="Slide Number Placeholder 3"/>
          <p:cNvSpPr>
            <a:spLocks noGrp="1"/>
          </p:cNvSpPr>
          <p:nvPr>
            <p:ph type="sldNum" sz="quarter" idx="12"/>
          </p:nvPr>
        </p:nvSpPr>
        <p:spPr/>
        <p:txBody>
          <a:bodyPr/>
          <a:lstStyle/>
          <a:p>
            <a:fld id="{9E50D555-AD09-4184-8F27-884809BFB095}" type="slidenum">
              <a:rPr lang="en-US" smtClean="0"/>
              <a:pPr/>
              <a:t>137</a:t>
            </a:fld>
            <a:endParaRPr lang="en-US"/>
          </a:p>
        </p:txBody>
      </p:sp>
    </p:spTree>
    <p:extLst>
      <p:ext uri="{BB962C8B-B14F-4D97-AF65-F5344CB8AC3E}">
        <p14:creationId xmlns:p14="http://schemas.microsoft.com/office/powerpoint/2010/main" val="172680938"/>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6276" y="632544"/>
            <a:ext cx="8668109" cy="971969"/>
          </a:xfrm>
        </p:spPr>
        <p:txBody>
          <a:bodyPr>
            <a:normAutofit/>
          </a:bodyPr>
          <a:lstStyle/>
          <a:p>
            <a:r>
              <a:rPr lang="ro-RO" sz="3200" dirty="0" smtClean="0"/>
              <a:t>Anexă - E</a:t>
            </a:r>
            <a:r>
              <a:rPr lang="en-US" sz="3200" dirty="0" err="1" smtClean="0"/>
              <a:t>xemple</a:t>
            </a:r>
            <a:r>
              <a:rPr lang="en-US" sz="3200" dirty="0" smtClean="0"/>
              <a:t> de </a:t>
            </a:r>
            <a:r>
              <a:rPr lang="en-US" sz="3200" dirty="0" err="1" smtClean="0"/>
              <a:t>rezultate</a:t>
            </a:r>
            <a:r>
              <a:rPr lang="en-US" sz="3200" dirty="0" smtClean="0"/>
              <a:t> ale </a:t>
            </a:r>
            <a:r>
              <a:rPr lang="ro-RO" sz="3200" dirty="0" smtClean="0"/>
              <a:t>învățării</a:t>
            </a:r>
            <a:endParaRPr lang="en-US" sz="3200" dirty="0"/>
          </a:p>
        </p:txBody>
      </p:sp>
      <p:sp>
        <p:nvSpPr>
          <p:cNvPr id="3" name="Content Placeholder 2"/>
          <p:cNvSpPr>
            <a:spLocks noGrp="1"/>
          </p:cNvSpPr>
          <p:nvPr>
            <p:ph idx="1"/>
          </p:nvPr>
        </p:nvSpPr>
        <p:spPr/>
        <p:txBody>
          <a:bodyPr>
            <a:normAutofit/>
          </a:bodyPr>
          <a:lstStyle/>
          <a:p>
            <a:endParaRPr lang="ro-RO" sz="1600" i="1" dirty="0" smtClean="0"/>
          </a:p>
          <a:p>
            <a:r>
              <a:rPr lang="ro-RO" sz="2800" i="1" dirty="0" smtClean="0"/>
              <a:t>Sector de activitate</a:t>
            </a:r>
            <a:r>
              <a:rPr lang="ro-RO" sz="2800" dirty="0" smtClean="0"/>
              <a:t>: CAEN C – industria prelucrătoare</a:t>
            </a:r>
            <a:endParaRPr lang="en-US" sz="2800" dirty="0" smtClean="0"/>
          </a:p>
          <a:p>
            <a:r>
              <a:rPr lang="en-US" sz="2800" i="1" dirty="0" err="1" smtClean="0"/>
              <a:t>Domeniu</a:t>
            </a:r>
            <a:r>
              <a:rPr lang="en-US" sz="2800" dirty="0" smtClean="0"/>
              <a:t>: CONSTRUC</a:t>
            </a:r>
            <a:r>
              <a:rPr lang="ro-RO" sz="2800" dirty="0" smtClean="0"/>
              <a:t>Ț</a:t>
            </a:r>
            <a:r>
              <a:rPr lang="en-US" sz="2800" dirty="0" smtClean="0"/>
              <a:t>I DE MA</a:t>
            </a:r>
            <a:r>
              <a:rPr lang="ro-RO" sz="2800" dirty="0" smtClean="0"/>
              <a:t>Ș</a:t>
            </a:r>
            <a:r>
              <a:rPr lang="en-US" sz="2800" dirty="0" smtClean="0"/>
              <a:t>INI </a:t>
            </a:r>
          </a:p>
          <a:p>
            <a:r>
              <a:rPr lang="ro-RO" sz="2800" i="1" dirty="0" smtClean="0"/>
              <a:t>Program de studii</a:t>
            </a:r>
            <a:r>
              <a:rPr lang="ro-RO" sz="2800" dirty="0" smtClean="0"/>
              <a:t>: Tehnologia Construcțiilor de Mașini </a:t>
            </a:r>
            <a:r>
              <a:rPr lang="en-US" sz="2800" dirty="0" smtClean="0"/>
              <a:t>- </a:t>
            </a:r>
            <a:r>
              <a:rPr lang="ro-RO" sz="2800" dirty="0" smtClean="0"/>
              <a:t>TCM</a:t>
            </a:r>
            <a:endParaRPr lang="en-US" sz="2800" dirty="0" smtClean="0"/>
          </a:p>
          <a:p>
            <a:endParaRPr lang="en-US" sz="1600" dirty="0"/>
          </a:p>
        </p:txBody>
      </p:sp>
      <p:sp>
        <p:nvSpPr>
          <p:cNvPr id="4" name="Slide Number Placeholder 3"/>
          <p:cNvSpPr>
            <a:spLocks noGrp="1"/>
          </p:cNvSpPr>
          <p:nvPr>
            <p:ph type="sldNum" sz="quarter" idx="12"/>
          </p:nvPr>
        </p:nvSpPr>
        <p:spPr/>
        <p:txBody>
          <a:bodyPr/>
          <a:lstStyle/>
          <a:p>
            <a:fld id="{9E50D555-AD09-4184-8F27-884809BFB095}" type="slidenum">
              <a:rPr lang="en-US" smtClean="0"/>
              <a:pPr/>
              <a:t>138</a:t>
            </a:fld>
            <a:endParaRPr lang="en-US"/>
          </a:p>
        </p:txBody>
      </p:sp>
    </p:spTree>
    <p:extLst>
      <p:ext uri="{BB962C8B-B14F-4D97-AF65-F5344CB8AC3E}">
        <p14:creationId xmlns:p14="http://schemas.microsoft.com/office/powerpoint/2010/main" val="1478010339"/>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o-RO" sz="3200" i="1" dirty="0"/>
              <a:t>Program de studii</a:t>
            </a:r>
            <a:r>
              <a:rPr lang="ro-RO" sz="3200" dirty="0"/>
              <a:t>: Tehnologia Construcțiilor de Mașini </a:t>
            </a:r>
            <a:r>
              <a:rPr lang="en-US" sz="3200" dirty="0"/>
              <a:t>– </a:t>
            </a:r>
            <a:r>
              <a:rPr lang="ro-RO" sz="3200" dirty="0" smtClean="0"/>
              <a:t>TCM</a:t>
            </a:r>
            <a:endParaRPr lang="en-US" sz="3200" dirty="0"/>
          </a:p>
        </p:txBody>
      </p:sp>
      <p:sp>
        <p:nvSpPr>
          <p:cNvPr id="4" name="Slide Number Placeholder 3"/>
          <p:cNvSpPr>
            <a:spLocks noGrp="1"/>
          </p:cNvSpPr>
          <p:nvPr>
            <p:ph type="sldNum" sz="quarter" idx="12"/>
          </p:nvPr>
        </p:nvSpPr>
        <p:spPr/>
        <p:txBody>
          <a:bodyPr/>
          <a:lstStyle/>
          <a:p>
            <a:fld id="{C69E05A2-079F-4246-8356-D956496D44E4}" type="slidenum">
              <a:rPr lang="en-US" smtClean="0"/>
              <a:t>139</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430284317"/>
              </p:ext>
            </p:extLst>
          </p:nvPr>
        </p:nvGraphicFramePr>
        <p:xfrm>
          <a:off x="1466491" y="2346386"/>
          <a:ext cx="6694098" cy="3217653"/>
        </p:xfrm>
        <a:graphic>
          <a:graphicData uri="http://schemas.openxmlformats.org/drawingml/2006/table">
            <a:tbl>
              <a:tblPr firstRow="1" firstCol="1" bandRow="1">
                <a:tableStyleId>{5C22544A-7EE6-4342-B048-85BDC9FD1C3A}</a:tableStyleId>
              </a:tblPr>
              <a:tblGrid>
                <a:gridCol w="2421183">
                  <a:extLst>
                    <a:ext uri="{9D8B030D-6E8A-4147-A177-3AD203B41FA5}">
                      <a16:colId xmlns:a16="http://schemas.microsoft.com/office/drawing/2014/main" val="1914315369"/>
                    </a:ext>
                  </a:extLst>
                </a:gridCol>
                <a:gridCol w="4272915">
                  <a:extLst>
                    <a:ext uri="{9D8B030D-6E8A-4147-A177-3AD203B41FA5}">
                      <a16:colId xmlns:a16="http://schemas.microsoft.com/office/drawing/2014/main" val="2768489697"/>
                    </a:ext>
                  </a:extLst>
                </a:gridCol>
              </a:tblGrid>
              <a:tr h="1224773">
                <a:tc>
                  <a:txBody>
                    <a:bodyPr/>
                    <a:lstStyle/>
                    <a:p>
                      <a:pPr>
                        <a:lnSpc>
                          <a:spcPct val="107000"/>
                        </a:lnSpc>
                        <a:spcBef>
                          <a:spcPts val="600"/>
                        </a:spcBef>
                        <a:spcAft>
                          <a:spcPts val="600"/>
                        </a:spcAft>
                      </a:pPr>
                      <a:r>
                        <a:rPr lang="ro-RO" sz="1200">
                          <a:effectLst/>
                        </a:rPr>
                        <a:t>Sector de activitate - CAEN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Bef>
                          <a:spcPts val="600"/>
                        </a:spcBef>
                        <a:spcAft>
                          <a:spcPts val="600"/>
                        </a:spcAft>
                      </a:pPr>
                      <a:r>
                        <a:rPr lang="ro-RO" sz="1200">
                          <a:effectLst/>
                        </a:rPr>
                        <a:t>25- Industria construcțiilor metalice și a produselor din metal, exclusiv mașini, utilaje și instalații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70531566"/>
                  </a:ext>
                </a:extLst>
              </a:tr>
              <a:tr h="394427">
                <a:tc>
                  <a:txBody>
                    <a:bodyPr/>
                    <a:lstStyle/>
                    <a:p>
                      <a:pPr>
                        <a:lnSpc>
                          <a:spcPct val="107000"/>
                        </a:lnSpc>
                        <a:spcBef>
                          <a:spcPts val="600"/>
                        </a:spcBef>
                        <a:spcAft>
                          <a:spcPts val="600"/>
                        </a:spcAft>
                      </a:pPr>
                      <a:r>
                        <a:rPr lang="ro-RO" sz="1200">
                          <a:effectLst/>
                        </a:rPr>
                        <a:t>Grupa de bază - ISCO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Bef>
                          <a:spcPts val="600"/>
                        </a:spcBef>
                        <a:spcAft>
                          <a:spcPts val="600"/>
                        </a:spcAft>
                      </a:pPr>
                      <a:r>
                        <a:rPr lang="ro-RO" sz="1200">
                          <a:effectLst/>
                        </a:rPr>
                        <a:t>2144 Ingineri mecanici</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69995381"/>
                  </a:ext>
                </a:extLst>
              </a:tr>
              <a:tr h="394427">
                <a:tc>
                  <a:txBody>
                    <a:bodyPr/>
                    <a:lstStyle/>
                    <a:p>
                      <a:pPr>
                        <a:lnSpc>
                          <a:spcPct val="107000"/>
                        </a:lnSpc>
                        <a:spcBef>
                          <a:spcPts val="600"/>
                        </a:spcBef>
                        <a:spcAft>
                          <a:spcPts val="600"/>
                        </a:spcAft>
                      </a:pPr>
                      <a:r>
                        <a:rPr lang="ro-RO" sz="1200">
                          <a:effectLst/>
                        </a:rPr>
                        <a:t>Ocupația - COR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Bef>
                          <a:spcPts val="600"/>
                        </a:spcBef>
                        <a:spcAft>
                          <a:spcPts val="600"/>
                        </a:spcAft>
                      </a:pPr>
                      <a:r>
                        <a:rPr lang="ro-RO" sz="1200">
                          <a:effectLst/>
                        </a:rPr>
                        <a:t>214401 Inginer mecanic</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55169281"/>
                  </a:ext>
                </a:extLst>
              </a:tr>
              <a:tr h="809599">
                <a:tc>
                  <a:txBody>
                    <a:bodyPr/>
                    <a:lstStyle/>
                    <a:p>
                      <a:pPr>
                        <a:lnSpc>
                          <a:spcPct val="107000"/>
                        </a:lnSpc>
                        <a:spcBef>
                          <a:spcPts val="600"/>
                        </a:spcBef>
                        <a:spcAft>
                          <a:spcPts val="600"/>
                        </a:spcAft>
                      </a:pPr>
                      <a:r>
                        <a:rPr lang="ro-RO" sz="1200">
                          <a:effectLst/>
                        </a:rPr>
                        <a:t>Domeniu restrâns - ISCED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Bef>
                          <a:spcPts val="600"/>
                        </a:spcBef>
                        <a:spcAft>
                          <a:spcPts val="600"/>
                        </a:spcAft>
                      </a:pPr>
                      <a:r>
                        <a:rPr lang="ro-RO" sz="1200">
                          <a:effectLst/>
                        </a:rPr>
                        <a:t>0715 Mecanică prelucrarea materialelor (Mechanics and metal trades)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90643769"/>
                  </a:ext>
                </a:extLst>
              </a:tr>
              <a:tr h="394427">
                <a:tc>
                  <a:txBody>
                    <a:bodyPr/>
                    <a:lstStyle/>
                    <a:p>
                      <a:pPr>
                        <a:lnSpc>
                          <a:spcPct val="107000"/>
                        </a:lnSpc>
                        <a:spcBef>
                          <a:spcPts val="600"/>
                        </a:spcBef>
                        <a:spcAft>
                          <a:spcPts val="600"/>
                        </a:spcAft>
                      </a:pPr>
                      <a:r>
                        <a:rPr lang="ro-RO" sz="1200">
                          <a:effectLst/>
                        </a:rPr>
                        <a:t>Competență - ESCO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lvl="0" indent="-342900">
                        <a:lnSpc>
                          <a:spcPct val="107000"/>
                        </a:lnSpc>
                        <a:spcBef>
                          <a:spcPts val="600"/>
                        </a:spcBef>
                        <a:spcAft>
                          <a:spcPts val="600"/>
                        </a:spcAft>
                        <a:buFont typeface="Symbol" panose="05050102010706020507" pitchFamily="18" charset="2"/>
                        <a:buChar char=""/>
                        <a:tabLst>
                          <a:tab pos="291465" algn="l"/>
                        </a:tabLst>
                      </a:pPr>
                      <a:r>
                        <a:rPr lang="ro-RO" sz="1200" dirty="0">
                          <a:effectLst/>
                        </a:rPr>
                        <a:t>Proiectare produse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17121047"/>
                  </a:ext>
                </a:extLst>
              </a:tr>
            </a:tbl>
          </a:graphicData>
        </a:graphic>
      </p:graphicFrame>
    </p:spTree>
    <p:extLst>
      <p:ext uri="{BB962C8B-B14F-4D97-AF65-F5344CB8AC3E}">
        <p14:creationId xmlns:p14="http://schemas.microsoft.com/office/powerpoint/2010/main" val="25653577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781976" cy="1320800"/>
          </a:xfrm>
        </p:spPr>
        <p:txBody>
          <a:bodyPr>
            <a:normAutofit fontScale="90000"/>
          </a:bodyPr>
          <a:lstStyle/>
          <a:p>
            <a:r>
              <a:rPr lang="ro-RO" smtClean="0"/>
              <a:t>Priorități de acțiune ale Comisiei Europene </a:t>
            </a:r>
            <a:r>
              <a:rPr lang="ro-RO"/>
              <a:t>pentru soluționarea aspectelor de la punctul </a:t>
            </a:r>
            <a:r>
              <a:rPr lang="ro-RO" smtClean="0"/>
              <a:t>1</a:t>
            </a:r>
            <a:r>
              <a:rPr lang="ro-RO"/>
              <a:t> </a:t>
            </a:r>
            <a:r>
              <a:rPr lang="ro-RO" smtClean="0"/>
              <a:t>(cont.)</a:t>
            </a:r>
            <a:endParaRPr lang="en-US"/>
          </a:p>
        </p:txBody>
      </p:sp>
      <p:sp>
        <p:nvSpPr>
          <p:cNvPr id="3" name="Content Placeholder 2"/>
          <p:cNvSpPr>
            <a:spLocks noGrp="1"/>
          </p:cNvSpPr>
          <p:nvPr>
            <p:ph idx="1"/>
          </p:nvPr>
        </p:nvSpPr>
        <p:spPr>
          <a:xfrm>
            <a:off x="567606" y="2562925"/>
            <a:ext cx="8596668" cy="3880773"/>
          </a:xfrm>
        </p:spPr>
        <p:txBody>
          <a:bodyPr>
            <a:normAutofit/>
          </a:bodyPr>
          <a:lstStyle/>
          <a:p>
            <a:r>
              <a:rPr lang="en-US" sz="2400" smtClean="0"/>
              <a:t>4</a:t>
            </a:r>
            <a:r>
              <a:rPr lang="en-US" sz="2400"/>
              <a:t>. </a:t>
            </a:r>
            <a:r>
              <a:rPr lang="en-US" sz="2400" err="1"/>
              <a:t>Va</a:t>
            </a:r>
            <a:r>
              <a:rPr lang="en-US" sz="2400"/>
              <a:t> </a:t>
            </a:r>
            <a:r>
              <a:rPr lang="en-US" sz="2400" err="1"/>
              <a:t>elabora</a:t>
            </a:r>
            <a:r>
              <a:rPr lang="en-US" sz="2400"/>
              <a:t> </a:t>
            </a:r>
            <a:r>
              <a:rPr lang="en-US" sz="2400" err="1"/>
              <a:t>și</a:t>
            </a:r>
            <a:r>
              <a:rPr lang="en-US" sz="2400"/>
              <a:t> </a:t>
            </a:r>
            <a:r>
              <a:rPr lang="en-US" sz="2400" err="1"/>
              <a:t>va</a:t>
            </a:r>
            <a:r>
              <a:rPr lang="en-US" sz="2400"/>
              <a:t> </a:t>
            </a:r>
            <a:r>
              <a:rPr lang="en-US" sz="2400" err="1"/>
              <a:t>prezenta</a:t>
            </a:r>
            <a:r>
              <a:rPr lang="en-US" sz="2400"/>
              <a:t> un </a:t>
            </a:r>
            <a:r>
              <a:rPr lang="en-US" sz="2400" b="1">
                <a:solidFill>
                  <a:srgbClr val="0070C0"/>
                </a:solidFill>
              </a:rPr>
              <a:t>model de </a:t>
            </a:r>
            <a:r>
              <a:rPr lang="en-US" sz="2400" b="1" err="1">
                <a:solidFill>
                  <a:srgbClr val="0070C0"/>
                </a:solidFill>
              </a:rPr>
              <a:t>pregătire</a:t>
            </a:r>
            <a:r>
              <a:rPr lang="en-US" sz="2400" b="1">
                <a:solidFill>
                  <a:srgbClr val="0070C0"/>
                </a:solidFill>
              </a:rPr>
              <a:t> </a:t>
            </a:r>
            <a:r>
              <a:rPr lang="en-US" sz="2400" b="1" err="1">
                <a:solidFill>
                  <a:srgbClr val="0070C0"/>
                </a:solidFill>
              </a:rPr>
              <a:t>digitală</a:t>
            </a:r>
            <a:r>
              <a:rPr lang="en-US" sz="2400" b="1">
                <a:solidFill>
                  <a:srgbClr val="0070C0"/>
                </a:solidFill>
              </a:rPr>
              <a:t> </a:t>
            </a:r>
            <a:r>
              <a:rPr lang="en-US" sz="2400" err="1"/>
              <a:t>pentru</a:t>
            </a:r>
            <a:r>
              <a:rPr lang="en-US" sz="2400"/>
              <a:t> a </a:t>
            </a:r>
            <a:r>
              <a:rPr lang="en-US" sz="2400" err="1"/>
              <a:t>ajuta</a:t>
            </a:r>
            <a:r>
              <a:rPr lang="en-US" sz="2400"/>
              <a:t> </a:t>
            </a:r>
            <a:r>
              <a:rPr lang="en-US" sz="2400" err="1"/>
              <a:t>instituțiile</a:t>
            </a:r>
            <a:r>
              <a:rPr lang="en-US" sz="2400"/>
              <a:t> de </a:t>
            </a:r>
            <a:r>
              <a:rPr lang="en-US" sz="2400" err="1"/>
              <a:t>învățământ</a:t>
            </a:r>
            <a:r>
              <a:rPr lang="en-US" sz="2400"/>
              <a:t> superior, </a:t>
            </a:r>
            <a:r>
              <a:rPr lang="en-US" sz="2400" err="1"/>
              <a:t>personalul</a:t>
            </a:r>
            <a:r>
              <a:rPr lang="en-US" sz="2400"/>
              <a:t> </a:t>
            </a:r>
            <a:r>
              <a:rPr lang="en-US" sz="2400" err="1"/>
              <a:t>acestora</a:t>
            </a:r>
            <a:r>
              <a:rPr lang="en-US" sz="2400"/>
              <a:t> </a:t>
            </a:r>
            <a:r>
              <a:rPr lang="en-US" sz="2400" err="1"/>
              <a:t>și</a:t>
            </a:r>
            <a:r>
              <a:rPr lang="en-US" sz="2400"/>
              <a:t> </a:t>
            </a:r>
            <a:r>
              <a:rPr lang="en-US" sz="2400" err="1"/>
              <a:t>studenții</a:t>
            </a:r>
            <a:r>
              <a:rPr lang="en-US" sz="2400"/>
              <a:t> </a:t>
            </a:r>
            <a:r>
              <a:rPr lang="en-US" sz="2400" err="1"/>
              <a:t>să</a:t>
            </a:r>
            <a:r>
              <a:rPr lang="en-US" sz="2400"/>
              <a:t> </a:t>
            </a:r>
            <a:r>
              <a:rPr lang="en-US" sz="2400" err="1"/>
              <a:t>pună</a:t>
            </a:r>
            <a:r>
              <a:rPr lang="en-US" sz="2400"/>
              <a:t> </a:t>
            </a:r>
            <a:r>
              <a:rPr lang="en-US" sz="2400" err="1"/>
              <a:t>în</a:t>
            </a:r>
            <a:r>
              <a:rPr lang="en-US" sz="2400"/>
              <a:t> </a:t>
            </a:r>
            <a:r>
              <a:rPr lang="en-US" sz="2400" err="1"/>
              <a:t>aplicare</a:t>
            </a:r>
            <a:r>
              <a:rPr lang="en-US" sz="2400"/>
              <a:t> </a:t>
            </a:r>
            <a:r>
              <a:rPr lang="en-US" sz="2400" err="1"/>
              <a:t>strategiile</a:t>
            </a:r>
            <a:r>
              <a:rPr lang="en-US" sz="2400"/>
              <a:t> de </a:t>
            </a:r>
            <a:r>
              <a:rPr lang="en-US" sz="2400" err="1"/>
              <a:t>învățare</a:t>
            </a:r>
            <a:r>
              <a:rPr lang="en-US" sz="2400"/>
              <a:t> </a:t>
            </a:r>
            <a:r>
              <a:rPr lang="en-US" sz="2400" err="1"/>
              <a:t>digitală</a:t>
            </a:r>
            <a:r>
              <a:rPr lang="en-US" sz="2400"/>
              <a:t> </a:t>
            </a:r>
            <a:r>
              <a:rPr lang="en-US" sz="2400" err="1"/>
              <a:t>și</a:t>
            </a:r>
            <a:r>
              <a:rPr lang="en-US" sz="2400"/>
              <a:t> </a:t>
            </a:r>
            <a:r>
              <a:rPr lang="en-US" sz="2400" err="1"/>
              <a:t>să</a:t>
            </a:r>
            <a:r>
              <a:rPr lang="en-US" sz="2400"/>
              <a:t> </a:t>
            </a:r>
            <a:r>
              <a:rPr lang="en-US" sz="2400" err="1"/>
              <a:t>exploateze</a:t>
            </a:r>
            <a:r>
              <a:rPr lang="en-US" sz="2400"/>
              <a:t> </a:t>
            </a:r>
            <a:r>
              <a:rPr lang="en-US" sz="2400" err="1"/>
              <a:t>potențialul</a:t>
            </a:r>
            <a:r>
              <a:rPr lang="en-US" sz="2400"/>
              <a:t> </a:t>
            </a:r>
            <a:r>
              <a:rPr lang="en-US" sz="2400" err="1"/>
              <a:t>tehnologiei</a:t>
            </a:r>
            <a:r>
              <a:rPr lang="en-US" sz="2400"/>
              <a:t> </a:t>
            </a:r>
            <a:r>
              <a:rPr lang="en-US" sz="2400" err="1"/>
              <a:t>moderne</a:t>
            </a:r>
            <a:r>
              <a:rPr lang="en-US" sz="2400"/>
              <a:t>, </a:t>
            </a:r>
            <a:r>
              <a:rPr lang="en-US" sz="2400" err="1"/>
              <a:t>inclusiv</a:t>
            </a:r>
            <a:r>
              <a:rPr lang="en-US" sz="2400"/>
              <a:t> </a:t>
            </a:r>
            <a:r>
              <a:rPr lang="en-US" sz="2400" err="1"/>
              <a:t>analiza</a:t>
            </a:r>
            <a:r>
              <a:rPr lang="en-US" sz="2400"/>
              <a:t> </a:t>
            </a:r>
            <a:r>
              <a:rPr lang="en-US" sz="2400" err="1"/>
              <a:t>învățării</a:t>
            </a:r>
            <a:r>
              <a:rPr lang="en-US" sz="2400"/>
              <a:t>. </a:t>
            </a:r>
            <a:endParaRPr lang="ro-RO" sz="2400" smtClean="0"/>
          </a:p>
          <a:p>
            <a:pPr lvl="1"/>
            <a:r>
              <a:rPr lang="en-US" sz="2400" smtClean="0"/>
              <a:t>Acesta </a:t>
            </a:r>
            <a:r>
              <a:rPr lang="en-US" sz="2400" err="1"/>
              <a:t>va</a:t>
            </a:r>
            <a:r>
              <a:rPr lang="en-US" sz="2400"/>
              <a:t> fi </a:t>
            </a:r>
            <a:r>
              <a:rPr lang="en-US" sz="2400" err="1"/>
              <a:t>însoțit</a:t>
            </a:r>
            <a:r>
              <a:rPr lang="en-US" sz="2400"/>
              <a:t> de </a:t>
            </a:r>
            <a:r>
              <a:rPr lang="en-US" sz="2400" b="1" err="1">
                <a:solidFill>
                  <a:srgbClr val="0070C0"/>
                </a:solidFill>
              </a:rPr>
              <a:t>orientări</a:t>
            </a:r>
            <a:r>
              <a:rPr lang="en-US" sz="2400" b="1">
                <a:solidFill>
                  <a:srgbClr val="0070C0"/>
                </a:solidFill>
              </a:rPr>
              <a:t> </a:t>
            </a:r>
            <a:r>
              <a:rPr lang="en-US" sz="2400" b="1" err="1">
                <a:solidFill>
                  <a:srgbClr val="0070C0"/>
                </a:solidFill>
              </a:rPr>
              <a:t>privind</a:t>
            </a:r>
            <a:r>
              <a:rPr lang="en-US" sz="2400" b="1">
                <a:solidFill>
                  <a:srgbClr val="0070C0"/>
                </a:solidFill>
              </a:rPr>
              <a:t> </a:t>
            </a:r>
            <a:r>
              <a:rPr lang="en-US" sz="2400" b="1" err="1">
                <a:solidFill>
                  <a:srgbClr val="0070C0"/>
                </a:solidFill>
              </a:rPr>
              <a:t>inițiativele</a:t>
            </a:r>
            <a:r>
              <a:rPr lang="en-US" sz="2400" b="1">
                <a:solidFill>
                  <a:srgbClr val="0070C0"/>
                </a:solidFill>
              </a:rPr>
              <a:t> de </a:t>
            </a:r>
            <a:r>
              <a:rPr lang="en-US" sz="2400" b="1" err="1">
                <a:solidFill>
                  <a:srgbClr val="0070C0"/>
                </a:solidFill>
              </a:rPr>
              <a:t>educație</a:t>
            </a:r>
            <a:r>
              <a:rPr lang="en-US" sz="2400" b="1">
                <a:solidFill>
                  <a:srgbClr val="0070C0"/>
                </a:solidFill>
              </a:rPr>
              <a:t> </a:t>
            </a:r>
            <a:r>
              <a:rPr lang="en-US" sz="2400" b="1" err="1">
                <a:solidFill>
                  <a:srgbClr val="0070C0"/>
                </a:solidFill>
              </a:rPr>
              <a:t>deschisă</a:t>
            </a:r>
            <a:r>
              <a:rPr lang="en-US" sz="2400"/>
              <a:t>. </a:t>
            </a:r>
          </a:p>
          <a:p>
            <a:endParaRPr lang="en-US" sz="2400"/>
          </a:p>
        </p:txBody>
      </p:sp>
      <p:sp>
        <p:nvSpPr>
          <p:cNvPr id="4" name="Slide Number Placeholder 3"/>
          <p:cNvSpPr>
            <a:spLocks noGrp="1"/>
          </p:cNvSpPr>
          <p:nvPr>
            <p:ph type="sldNum" sz="quarter" idx="12"/>
          </p:nvPr>
        </p:nvSpPr>
        <p:spPr/>
        <p:txBody>
          <a:bodyPr/>
          <a:lstStyle/>
          <a:p>
            <a:fld id="{C69E05A2-079F-4246-8356-D956496D44E4}" type="slidenum">
              <a:rPr lang="en-US" smtClean="0"/>
              <a:t>14</a:t>
            </a:fld>
            <a:endParaRPr lang="en-US"/>
          </a:p>
        </p:txBody>
      </p:sp>
    </p:spTree>
    <p:extLst>
      <p:ext uri="{BB962C8B-B14F-4D97-AF65-F5344CB8AC3E}">
        <p14:creationId xmlns:p14="http://schemas.microsoft.com/office/powerpoint/2010/main" val="2111891054"/>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1676" y="411192"/>
            <a:ext cx="8596668" cy="1320800"/>
          </a:xfrm>
        </p:spPr>
        <p:txBody>
          <a:bodyPr>
            <a:normAutofit/>
          </a:bodyPr>
          <a:lstStyle/>
          <a:p>
            <a:r>
              <a:rPr lang="ro-RO" sz="3200" i="1" dirty="0" smtClean="0"/>
              <a:t>Program de studii</a:t>
            </a:r>
            <a:r>
              <a:rPr lang="ro-RO" sz="3200" dirty="0" smtClean="0"/>
              <a:t>: Tehnologia Construcțiilor de Mașini </a:t>
            </a:r>
            <a:r>
              <a:rPr lang="en-US" sz="3200" dirty="0" smtClean="0"/>
              <a:t>– </a:t>
            </a:r>
            <a:r>
              <a:rPr lang="ro-RO" sz="3200" dirty="0" smtClean="0"/>
              <a:t>TCM (cont.)</a:t>
            </a:r>
            <a:endParaRPr lang="en-US" sz="32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696834622"/>
              </p:ext>
            </p:extLst>
          </p:nvPr>
        </p:nvGraphicFramePr>
        <p:xfrm>
          <a:off x="506018" y="1831753"/>
          <a:ext cx="8682326" cy="4109847"/>
        </p:xfrm>
        <a:graphic>
          <a:graphicData uri="http://schemas.openxmlformats.org/drawingml/2006/table">
            <a:tbl>
              <a:tblPr firstRow="1" bandRow="1">
                <a:tableStyleId>{5C22544A-7EE6-4342-B048-85BDC9FD1C3A}</a:tableStyleId>
              </a:tblPr>
              <a:tblGrid>
                <a:gridCol w="451847">
                  <a:extLst>
                    <a:ext uri="{9D8B030D-6E8A-4147-A177-3AD203B41FA5}">
                      <a16:colId xmlns:a16="http://schemas.microsoft.com/office/drawing/2014/main" val="20000"/>
                    </a:ext>
                  </a:extLst>
                </a:gridCol>
                <a:gridCol w="1098160">
                  <a:extLst>
                    <a:ext uri="{9D8B030D-6E8A-4147-A177-3AD203B41FA5}">
                      <a16:colId xmlns:a16="http://schemas.microsoft.com/office/drawing/2014/main" val="20001"/>
                    </a:ext>
                  </a:extLst>
                </a:gridCol>
                <a:gridCol w="983768">
                  <a:extLst>
                    <a:ext uri="{9D8B030D-6E8A-4147-A177-3AD203B41FA5}">
                      <a16:colId xmlns:a16="http://schemas.microsoft.com/office/drawing/2014/main" val="20002"/>
                    </a:ext>
                  </a:extLst>
                </a:gridCol>
                <a:gridCol w="2379346">
                  <a:extLst>
                    <a:ext uri="{9D8B030D-6E8A-4147-A177-3AD203B41FA5}">
                      <a16:colId xmlns:a16="http://schemas.microsoft.com/office/drawing/2014/main" val="20003"/>
                    </a:ext>
                  </a:extLst>
                </a:gridCol>
                <a:gridCol w="3769205">
                  <a:extLst>
                    <a:ext uri="{9D8B030D-6E8A-4147-A177-3AD203B41FA5}">
                      <a16:colId xmlns:a16="http://schemas.microsoft.com/office/drawing/2014/main" val="20004"/>
                    </a:ext>
                  </a:extLst>
                </a:gridCol>
              </a:tblGrid>
              <a:tr h="366804">
                <a:tc>
                  <a:txBody>
                    <a:bodyPr/>
                    <a:lstStyle/>
                    <a:p>
                      <a:pPr algn="just">
                        <a:lnSpc>
                          <a:spcPct val="107000"/>
                        </a:lnSpc>
                        <a:spcBef>
                          <a:spcPts val="300"/>
                        </a:spcBef>
                        <a:spcAft>
                          <a:spcPts val="300"/>
                        </a:spcAft>
                      </a:pPr>
                      <a:r>
                        <a:rPr lang="ro-RO" sz="1200" b="1" dirty="0">
                          <a:latin typeface="Times New Roman"/>
                          <a:ea typeface="Calibri"/>
                          <a:cs typeface="Times New Roman"/>
                        </a:rPr>
                        <a:t>Nr. crt.</a:t>
                      </a:r>
                      <a:endParaRPr lang="en-US" sz="1100" dirty="0">
                        <a:latin typeface="Calibri"/>
                        <a:ea typeface="Calibri"/>
                        <a:cs typeface="Times New Roman"/>
                      </a:endParaRPr>
                    </a:p>
                  </a:txBody>
                  <a:tcPr marL="68580" marR="68580" marT="0" marB="0"/>
                </a:tc>
                <a:tc>
                  <a:txBody>
                    <a:bodyPr/>
                    <a:lstStyle/>
                    <a:p>
                      <a:pPr>
                        <a:lnSpc>
                          <a:spcPct val="107000"/>
                        </a:lnSpc>
                        <a:spcBef>
                          <a:spcPts val="300"/>
                        </a:spcBef>
                        <a:spcAft>
                          <a:spcPts val="300"/>
                        </a:spcAft>
                      </a:pPr>
                      <a:r>
                        <a:rPr lang="ro-RO" sz="1200" b="1" dirty="0">
                          <a:latin typeface="Times New Roman"/>
                          <a:ea typeface="Calibri"/>
                          <a:cs typeface="Times New Roman"/>
                        </a:rPr>
                        <a:t>Cine</a:t>
                      </a:r>
                      <a:endParaRPr lang="en-US" sz="1100" dirty="0">
                        <a:latin typeface="Calibri"/>
                        <a:ea typeface="Calibri"/>
                        <a:cs typeface="Times New Roman"/>
                      </a:endParaRPr>
                    </a:p>
                  </a:txBody>
                  <a:tcPr marL="68580" marR="68580" marT="0" marB="0"/>
                </a:tc>
                <a:tc>
                  <a:txBody>
                    <a:bodyPr/>
                    <a:lstStyle/>
                    <a:p>
                      <a:pPr>
                        <a:lnSpc>
                          <a:spcPct val="107000"/>
                        </a:lnSpc>
                        <a:spcBef>
                          <a:spcPts val="300"/>
                        </a:spcBef>
                        <a:spcAft>
                          <a:spcPts val="300"/>
                        </a:spcAft>
                      </a:pPr>
                      <a:r>
                        <a:rPr lang="ro-RO" sz="1200" b="1" dirty="0">
                          <a:latin typeface="Times New Roman"/>
                          <a:ea typeface="Calibri"/>
                          <a:cs typeface="Times New Roman"/>
                        </a:rPr>
                        <a:t>Ce/ verb acţiune</a:t>
                      </a:r>
                      <a:endParaRPr lang="en-US" sz="1100" dirty="0">
                        <a:latin typeface="Calibri"/>
                        <a:ea typeface="Calibri"/>
                        <a:cs typeface="Times New Roman"/>
                      </a:endParaRPr>
                    </a:p>
                  </a:txBody>
                  <a:tcPr marL="68580" marR="68580" marT="0" marB="0"/>
                </a:tc>
                <a:tc>
                  <a:txBody>
                    <a:bodyPr/>
                    <a:lstStyle/>
                    <a:p>
                      <a:pPr>
                        <a:lnSpc>
                          <a:spcPct val="107000"/>
                        </a:lnSpc>
                        <a:spcBef>
                          <a:spcPts val="300"/>
                        </a:spcBef>
                        <a:spcAft>
                          <a:spcPts val="300"/>
                        </a:spcAft>
                      </a:pPr>
                      <a:r>
                        <a:rPr lang="ro-RO" sz="1200" b="1" dirty="0">
                          <a:latin typeface="Times New Roman"/>
                          <a:ea typeface="Calibri"/>
                          <a:cs typeface="Times New Roman"/>
                        </a:rPr>
                        <a:t>Obiectul și scopul învățării anticipate</a:t>
                      </a:r>
                      <a:endParaRPr lang="en-US" sz="1100" dirty="0">
                        <a:latin typeface="Calibri"/>
                        <a:ea typeface="Calibri"/>
                        <a:cs typeface="Times New Roman"/>
                      </a:endParaRPr>
                    </a:p>
                  </a:txBody>
                  <a:tcPr marL="68580" marR="68580" marT="0" marB="0"/>
                </a:tc>
                <a:tc>
                  <a:txBody>
                    <a:bodyPr/>
                    <a:lstStyle/>
                    <a:p>
                      <a:pPr>
                        <a:lnSpc>
                          <a:spcPct val="107000"/>
                        </a:lnSpc>
                        <a:spcBef>
                          <a:spcPts val="300"/>
                        </a:spcBef>
                        <a:spcAft>
                          <a:spcPts val="300"/>
                        </a:spcAft>
                      </a:pPr>
                      <a:r>
                        <a:rPr lang="ro-RO" sz="1200" b="1" dirty="0">
                          <a:latin typeface="Times New Roman"/>
                          <a:ea typeface="Calibri"/>
                          <a:cs typeface="Times New Roman"/>
                        </a:rPr>
                        <a:t>Contextul ocupational și/sau social pentru care este relevantă calificarea</a:t>
                      </a:r>
                      <a:endParaRPr lang="en-US" sz="1100" dirty="0">
                        <a:latin typeface="Calibri"/>
                        <a:ea typeface="Calibri"/>
                        <a:cs typeface="Times New Roman"/>
                      </a:endParaRPr>
                    </a:p>
                  </a:txBody>
                  <a:tcPr marL="68580" marR="68580" marT="0" marB="0"/>
                </a:tc>
                <a:extLst>
                  <a:ext uri="{0D108BD9-81ED-4DB2-BD59-A6C34878D82A}">
                    <a16:rowId xmlns:a16="http://schemas.microsoft.com/office/drawing/2014/main" val="10000"/>
                  </a:ext>
                </a:extLst>
              </a:tr>
              <a:tr h="733608">
                <a:tc rowSpan="2">
                  <a:txBody>
                    <a:bodyPr/>
                    <a:lstStyle/>
                    <a:p>
                      <a:pPr algn="ctr">
                        <a:lnSpc>
                          <a:spcPct val="107000"/>
                        </a:lnSpc>
                        <a:spcBef>
                          <a:spcPts val="300"/>
                        </a:spcBef>
                        <a:spcAft>
                          <a:spcPts val="300"/>
                        </a:spcAft>
                      </a:pPr>
                      <a:r>
                        <a:rPr lang="ro-RO" sz="1200" dirty="0">
                          <a:latin typeface="Times New Roman"/>
                          <a:ea typeface="Calibri"/>
                          <a:cs typeface="Times New Roman"/>
                        </a:rPr>
                        <a:t>1</a:t>
                      </a:r>
                      <a:endParaRPr lang="en-US" sz="1100" dirty="0">
                        <a:latin typeface="Calibri"/>
                        <a:ea typeface="Calibri"/>
                        <a:cs typeface="Times New Roman"/>
                      </a:endParaRPr>
                    </a:p>
                  </a:txBody>
                  <a:tcPr marL="68580" marR="68580" marT="0" marB="0"/>
                </a:tc>
                <a:tc>
                  <a:txBody>
                    <a:bodyPr/>
                    <a:lstStyle/>
                    <a:p>
                      <a:pPr>
                        <a:lnSpc>
                          <a:spcPct val="107000"/>
                        </a:lnSpc>
                        <a:spcBef>
                          <a:spcPts val="300"/>
                        </a:spcBef>
                        <a:spcAft>
                          <a:spcPts val="300"/>
                        </a:spcAft>
                      </a:pPr>
                      <a:r>
                        <a:rPr lang="ro-RO" sz="1200" dirty="0">
                          <a:latin typeface="Times New Roman"/>
                          <a:ea typeface="Calibri"/>
                          <a:cs typeface="Times New Roman"/>
                        </a:rPr>
                        <a:t>Absolventul TCM</a:t>
                      </a:r>
                      <a:endParaRPr lang="en-US" sz="1100" dirty="0">
                        <a:latin typeface="Calibri"/>
                        <a:ea typeface="Calibri"/>
                        <a:cs typeface="Times New Roman"/>
                      </a:endParaRPr>
                    </a:p>
                  </a:txBody>
                  <a:tcPr marL="68580" marR="68580" marT="0" marB="0"/>
                </a:tc>
                <a:tc>
                  <a:txBody>
                    <a:bodyPr/>
                    <a:lstStyle/>
                    <a:p>
                      <a:pPr>
                        <a:lnSpc>
                          <a:spcPct val="107000"/>
                        </a:lnSpc>
                        <a:spcBef>
                          <a:spcPts val="300"/>
                        </a:spcBef>
                        <a:spcAft>
                          <a:spcPts val="300"/>
                        </a:spcAft>
                      </a:pPr>
                      <a:r>
                        <a:rPr lang="ro-RO" sz="1200" b="1" dirty="0">
                          <a:latin typeface="Times New Roman"/>
                          <a:ea typeface="Calibri"/>
                          <a:cs typeface="Times New Roman"/>
                        </a:rPr>
                        <a:t>poate realiza</a:t>
                      </a:r>
                      <a:endParaRPr lang="en-US" sz="1100" dirty="0">
                        <a:latin typeface="Calibri"/>
                        <a:ea typeface="Calibri"/>
                        <a:cs typeface="Times New Roman"/>
                      </a:endParaRPr>
                    </a:p>
                  </a:txBody>
                  <a:tcPr marL="68580" marR="68580" marT="0" marB="0"/>
                </a:tc>
                <a:tc>
                  <a:txBody>
                    <a:bodyPr/>
                    <a:lstStyle/>
                    <a:p>
                      <a:pPr>
                        <a:lnSpc>
                          <a:spcPct val="107000"/>
                        </a:lnSpc>
                        <a:spcBef>
                          <a:spcPts val="300"/>
                        </a:spcBef>
                        <a:spcAft>
                          <a:spcPts val="300"/>
                        </a:spcAft>
                      </a:pPr>
                      <a:r>
                        <a:rPr lang="ro-RO" sz="1200" dirty="0">
                          <a:latin typeface="Times New Roman"/>
                          <a:ea typeface="Calibri"/>
                          <a:cs typeface="Times New Roman"/>
                        </a:rPr>
                        <a:t>calcule, demonstrații și aplicații în proiecte profesionale specifice</a:t>
                      </a:r>
                      <a:endParaRPr lang="en-US" sz="1100" dirty="0">
                        <a:latin typeface="Calibri"/>
                        <a:ea typeface="Calibri"/>
                        <a:cs typeface="Times New Roman"/>
                      </a:endParaRPr>
                    </a:p>
                  </a:txBody>
                  <a:tcPr marL="68580" marR="68580" marT="0" marB="0"/>
                </a:tc>
                <a:tc>
                  <a:txBody>
                    <a:bodyPr/>
                    <a:lstStyle/>
                    <a:p>
                      <a:pPr>
                        <a:lnSpc>
                          <a:spcPct val="107000"/>
                        </a:lnSpc>
                        <a:spcBef>
                          <a:spcPts val="300"/>
                        </a:spcBef>
                        <a:spcAft>
                          <a:spcPts val="300"/>
                        </a:spcAft>
                      </a:pPr>
                      <a:r>
                        <a:rPr lang="ro-RO" sz="1200">
                          <a:latin typeface="Times New Roman"/>
                          <a:ea typeface="Calibri"/>
                          <a:cs typeface="Times New Roman"/>
                        </a:rPr>
                        <a:t>folosind creativ cunoștințe și metode din științele fundamentale ale ingineriei, poate lua decizii cu privire la </a:t>
                      </a:r>
                      <a:r>
                        <a:rPr lang="ro-RO" sz="1200" i="1">
                          <a:latin typeface="Times New Roman"/>
                          <a:ea typeface="Calibri"/>
                          <a:cs typeface="Times New Roman"/>
                        </a:rPr>
                        <a:t>implementarea soluțiilor</a:t>
                      </a:r>
                      <a:r>
                        <a:rPr lang="ro-RO" sz="1200">
                          <a:latin typeface="Times New Roman"/>
                          <a:ea typeface="Calibri"/>
                          <a:cs typeface="Times New Roman"/>
                        </a:rPr>
                        <a:t> şi este responsabil de </a:t>
                      </a:r>
                      <a:r>
                        <a:rPr lang="ro-RO" sz="1200" i="1">
                          <a:latin typeface="Times New Roman"/>
                          <a:ea typeface="Calibri"/>
                          <a:cs typeface="Times New Roman"/>
                        </a:rPr>
                        <a:t>corectitudinea acestora</a:t>
                      </a:r>
                      <a:r>
                        <a:rPr lang="ro-RO" sz="1200">
                          <a:latin typeface="Times New Roman"/>
                          <a:ea typeface="Calibri"/>
                          <a:cs typeface="Times New Roman"/>
                        </a:rPr>
                        <a:t>.</a:t>
                      </a:r>
                      <a:endParaRPr lang="en-US" sz="1100">
                        <a:latin typeface="Calibri"/>
                        <a:ea typeface="Calibri"/>
                        <a:cs typeface="Times New Roman"/>
                      </a:endParaRPr>
                    </a:p>
                  </a:txBody>
                  <a:tcPr marL="68580" marR="68580" marT="0" marB="0"/>
                </a:tc>
                <a:extLst>
                  <a:ext uri="{0D108BD9-81ED-4DB2-BD59-A6C34878D82A}">
                    <a16:rowId xmlns:a16="http://schemas.microsoft.com/office/drawing/2014/main" val="10001"/>
                  </a:ext>
                </a:extLst>
              </a:tr>
              <a:tr h="550206">
                <a:tc vMerge="1">
                  <a:txBody>
                    <a:bodyPr/>
                    <a:lstStyle/>
                    <a:p>
                      <a:endParaRPr lang="en-US"/>
                    </a:p>
                  </a:txBody>
                  <a:tcPr/>
                </a:tc>
                <a:tc gridSpan="4">
                  <a:txBody>
                    <a:bodyPr/>
                    <a:lstStyle/>
                    <a:p>
                      <a:pPr algn="just">
                        <a:lnSpc>
                          <a:spcPct val="107000"/>
                        </a:lnSpc>
                        <a:spcBef>
                          <a:spcPts val="300"/>
                        </a:spcBef>
                        <a:spcAft>
                          <a:spcPts val="300"/>
                        </a:spcAft>
                      </a:pPr>
                      <a:r>
                        <a:rPr lang="ro-RO" sz="1200" b="1" i="1" spc="-10" dirty="0">
                          <a:latin typeface="Times New Roman"/>
                          <a:ea typeface="Calibri"/>
                          <a:cs typeface="Times New Roman"/>
                        </a:rPr>
                        <a:t>Absolventul TCM poate realiza calcule, demonstrații și aplicații în proiecte profesionale specifice, folosind creativ cunoștințe și metode din științele fundamentale ale ingineriei, poate lua decizii cu privire la implementarea soluțiilor şi este responsabil de corectitudinea acestora</a:t>
                      </a:r>
                      <a:r>
                        <a:rPr lang="ro-RO" sz="1200" spc="-10" dirty="0">
                          <a:latin typeface="Times New Roman"/>
                          <a:ea typeface="Calibri"/>
                          <a:cs typeface="Times New Roman"/>
                        </a:rPr>
                        <a:t>.</a:t>
                      </a:r>
                      <a:endParaRPr lang="en-US" sz="1100" dirty="0">
                        <a:latin typeface="Calibri"/>
                        <a:ea typeface="Calibri"/>
                        <a:cs typeface="Times New Roman"/>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r h="550206">
                <a:tc rowSpan="2">
                  <a:txBody>
                    <a:bodyPr/>
                    <a:lstStyle/>
                    <a:p>
                      <a:pPr algn="ctr">
                        <a:lnSpc>
                          <a:spcPct val="107000"/>
                        </a:lnSpc>
                        <a:spcBef>
                          <a:spcPts val="300"/>
                        </a:spcBef>
                        <a:spcAft>
                          <a:spcPts val="300"/>
                        </a:spcAft>
                      </a:pPr>
                      <a:r>
                        <a:rPr lang="ro-RO" sz="1200">
                          <a:latin typeface="Times New Roman"/>
                          <a:ea typeface="Calibri"/>
                          <a:cs typeface="Times New Roman"/>
                        </a:rPr>
                        <a:t>2</a:t>
                      </a:r>
                      <a:endParaRPr lang="en-US" sz="1100">
                        <a:latin typeface="Calibri"/>
                        <a:ea typeface="Calibri"/>
                        <a:cs typeface="Times New Roman"/>
                      </a:endParaRPr>
                    </a:p>
                  </a:txBody>
                  <a:tcPr marL="68580" marR="68580" marT="0" marB="0"/>
                </a:tc>
                <a:tc>
                  <a:txBody>
                    <a:bodyPr/>
                    <a:lstStyle/>
                    <a:p>
                      <a:pPr>
                        <a:lnSpc>
                          <a:spcPct val="107000"/>
                        </a:lnSpc>
                        <a:spcBef>
                          <a:spcPts val="300"/>
                        </a:spcBef>
                        <a:spcAft>
                          <a:spcPts val="300"/>
                        </a:spcAft>
                      </a:pPr>
                      <a:r>
                        <a:rPr lang="ro-RO" sz="1200">
                          <a:latin typeface="Times New Roman"/>
                          <a:ea typeface="Calibri"/>
                          <a:cs typeface="Times New Roman"/>
                        </a:rPr>
                        <a:t>Absolventul TCM</a:t>
                      </a:r>
                      <a:endParaRPr lang="en-US" sz="1100">
                        <a:latin typeface="Calibri"/>
                        <a:ea typeface="Calibri"/>
                        <a:cs typeface="Times New Roman"/>
                      </a:endParaRPr>
                    </a:p>
                  </a:txBody>
                  <a:tcPr marL="68580" marR="68580" marT="0" marB="0"/>
                </a:tc>
                <a:tc>
                  <a:txBody>
                    <a:bodyPr/>
                    <a:lstStyle/>
                    <a:p>
                      <a:pPr>
                        <a:lnSpc>
                          <a:spcPct val="107000"/>
                        </a:lnSpc>
                        <a:spcBef>
                          <a:spcPts val="300"/>
                        </a:spcBef>
                        <a:spcAft>
                          <a:spcPts val="300"/>
                        </a:spcAft>
                      </a:pPr>
                      <a:r>
                        <a:rPr lang="ro-RO" sz="1200" b="1" dirty="0">
                          <a:latin typeface="Times New Roman"/>
                          <a:ea typeface="Calibri"/>
                          <a:cs typeface="Times New Roman"/>
                        </a:rPr>
                        <a:t>poate realiza</a:t>
                      </a:r>
                      <a:endParaRPr lang="en-US" sz="1100" dirty="0">
                        <a:latin typeface="Calibri"/>
                        <a:ea typeface="Calibri"/>
                        <a:cs typeface="Times New Roman"/>
                      </a:endParaRPr>
                    </a:p>
                  </a:txBody>
                  <a:tcPr marL="68580" marR="68580" marT="0" marB="0"/>
                </a:tc>
                <a:tc>
                  <a:txBody>
                    <a:bodyPr/>
                    <a:lstStyle/>
                    <a:p>
                      <a:pPr>
                        <a:lnSpc>
                          <a:spcPct val="107000"/>
                        </a:lnSpc>
                        <a:spcBef>
                          <a:spcPts val="300"/>
                        </a:spcBef>
                        <a:spcAft>
                          <a:spcPts val="300"/>
                        </a:spcAft>
                      </a:pPr>
                      <a:r>
                        <a:rPr lang="ro-RO" sz="1200" dirty="0">
                          <a:latin typeface="Times New Roman"/>
                          <a:ea typeface="Calibri"/>
                          <a:cs typeface="Times New Roman"/>
                        </a:rPr>
                        <a:t>documentație tehnică și alte reprezentări grafice </a:t>
                      </a:r>
                      <a:endParaRPr lang="en-US" sz="1100" dirty="0">
                        <a:latin typeface="Calibri"/>
                        <a:ea typeface="Calibri"/>
                        <a:cs typeface="Times New Roman"/>
                      </a:endParaRPr>
                    </a:p>
                  </a:txBody>
                  <a:tcPr marL="68580" marR="68580" marT="0" marB="0"/>
                </a:tc>
                <a:tc>
                  <a:txBody>
                    <a:bodyPr/>
                    <a:lstStyle/>
                    <a:p>
                      <a:pPr>
                        <a:lnSpc>
                          <a:spcPct val="107000"/>
                        </a:lnSpc>
                        <a:spcBef>
                          <a:spcPts val="300"/>
                        </a:spcBef>
                        <a:spcAft>
                          <a:spcPts val="300"/>
                        </a:spcAft>
                      </a:pPr>
                      <a:r>
                        <a:rPr lang="ro-RO" sz="1200" dirty="0">
                          <a:latin typeface="Times New Roman"/>
                          <a:ea typeface="Calibri"/>
                          <a:cs typeface="Times New Roman"/>
                        </a:rPr>
                        <a:t>în concordanță cu condițiile tehnice specifice, poate lua decizii cu privire la </a:t>
                      </a:r>
                      <a:r>
                        <a:rPr lang="ro-RO" sz="1200" i="1" dirty="0">
                          <a:latin typeface="Times New Roman"/>
                          <a:ea typeface="Calibri"/>
                          <a:cs typeface="Times New Roman"/>
                        </a:rPr>
                        <a:t>implementarea documentației tehnice</a:t>
                      </a:r>
                      <a:r>
                        <a:rPr lang="ro-RO" sz="1200" dirty="0">
                          <a:latin typeface="Times New Roman"/>
                          <a:ea typeface="Calibri"/>
                          <a:cs typeface="Times New Roman"/>
                        </a:rPr>
                        <a:t> şi este responsabil de </a:t>
                      </a:r>
                      <a:r>
                        <a:rPr lang="ro-RO" sz="1200" i="1" dirty="0">
                          <a:latin typeface="Times New Roman"/>
                          <a:ea typeface="Calibri"/>
                          <a:cs typeface="Times New Roman"/>
                        </a:rPr>
                        <a:t>corectitudinea utilizării acesteia.</a:t>
                      </a:r>
                      <a:endParaRPr lang="en-US" sz="1100" dirty="0">
                        <a:latin typeface="Calibri"/>
                        <a:ea typeface="Calibri"/>
                        <a:cs typeface="Times New Roman"/>
                      </a:endParaRPr>
                    </a:p>
                  </a:txBody>
                  <a:tcPr marL="68580" marR="68580" marT="0" marB="0"/>
                </a:tc>
                <a:extLst>
                  <a:ext uri="{0D108BD9-81ED-4DB2-BD59-A6C34878D82A}">
                    <a16:rowId xmlns:a16="http://schemas.microsoft.com/office/drawing/2014/main" val="10003"/>
                  </a:ext>
                </a:extLst>
              </a:tr>
              <a:tr h="366804">
                <a:tc vMerge="1">
                  <a:txBody>
                    <a:bodyPr/>
                    <a:lstStyle/>
                    <a:p>
                      <a:endParaRPr lang="en-US"/>
                    </a:p>
                  </a:txBody>
                  <a:tcPr/>
                </a:tc>
                <a:tc gridSpan="4">
                  <a:txBody>
                    <a:bodyPr/>
                    <a:lstStyle/>
                    <a:p>
                      <a:pPr algn="just">
                        <a:lnSpc>
                          <a:spcPct val="107000"/>
                        </a:lnSpc>
                        <a:spcBef>
                          <a:spcPts val="300"/>
                        </a:spcBef>
                        <a:spcAft>
                          <a:spcPts val="300"/>
                        </a:spcAft>
                      </a:pPr>
                      <a:r>
                        <a:rPr lang="ro-RO" sz="1200" b="1" i="1" dirty="0">
                          <a:latin typeface="Times New Roman"/>
                          <a:ea typeface="Calibri"/>
                          <a:cs typeface="Times New Roman"/>
                        </a:rPr>
                        <a:t>Absolventul TCM poate realiza documentație tehnică și alte reprezentări grafice, în concordanță cu condițiile tehnice specifice, poate lua decizii cu privire la implementarea documentației tehnice şi este responsabil de corectitudinea utilizării acesteia.</a:t>
                      </a:r>
                      <a:endParaRPr lang="en-US" sz="1100" dirty="0">
                        <a:latin typeface="Calibri"/>
                        <a:ea typeface="Calibri"/>
                        <a:cs typeface="Times New Roman"/>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4"/>
                  </a:ext>
                </a:extLst>
              </a:tr>
              <a:tr h="733608">
                <a:tc rowSpan="2">
                  <a:txBody>
                    <a:bodyPr/>
                    <a:lstStyle/>
                    <a:p>
                      <a:pPr algn="ctr">
                        <a:lnSpc>
                          <a:spcPct val="107000"/>
                        </a:lnSpc>
                        <a:spcBef>
                          <a:spcPts val="300"/>
                        </a:spcBef>
                        <a:spcAft>
                          <a:spcPts val="300"/>
                        </a:spcAft>
                      </a:pPr>
                      <a:r>
                        <a:rPr lang="ro-RO" sz="1200" dirty="0">
                          <a:latin typeface="Times New Roman"/>
                          <a:ea typeface="Calibri"/>
                          <a:cs typeface="Times New Roman"/>
                        </a:rPr>
                        <a:t>3</a:t>
                      </a:r>
                      <a:endParaRPr lang="en-US" sz="1100" dirty="0">
                        <a:latin typeface="Calibri"/>
                        <a:ea typeface="Calibri"/>
                        <a:cs typeface="Times New Roman"/>
                      </a:endParaRPr>
                    </a:p>
                  </a:txBody>
                  <a:tcPr marL="68580" marR="68580" marT="0" marB="0"/>
                </a:tc>
                <a:tc>
                  <a:txBody>
                    <a:bodyPr/>
                    <a:lstStyle/>
                    <a:p>
                      <a:pPr>
                        <a:lnSpc>
                          <a:spcPct val="107000"/>
                        </a:lnSpc>
                        <a:spcBef>
                          <a:spcPts val="300"/>
                        </a:spcBef>
                        <a:spcAft>
                          <a:spcPts val="300"/>
                        </a:spcAft>
                      </a:pPr>
                      <a:r>
                        <a:rPr lang="ro-RO" sz="1200">
                          <a:latin typeface="Times New Roman"/>
                          <a:ea typeface="Calibri"/>
                          <a:cs typeface="Times New Roman"/>
                        </a:rPr>
                        <a:t>Absolventul TCM</a:t>
                      </a:r>
                      <a:endParaRPr lang="en-US" sz="1100">
                        <a:latin typeface="Calibri"/>
                        <a:ea typeface="Calibri"/>
                        <a:cs typeface="Times New Roman"/>
                      </a:endParaRPr>
                    </a:p>
                  </a:txBody>
                  <a:tcPr marL="68580" marR="68580" marT="0" marB="0"/>
                </a:tc>
                <a:tc>
                  <a:txBody>
                    <a:bodyPr/>
                    <a:lstStyle/>
                    <a:p>
                      <a:pPr>
                        <a:lnSpc>
                          <a:spcPct val="107000"/>
                        </a:lnSpc>
                        <a:spcBef>
                          <a:spcPts val="300"/>
                        </a:spcBef>
                        <a:spcAft>
                          <a:spcPts val="300"/>
                        </a:spcAft>
                      </a:pPr>
                      <a:r>
                        <a:rPr lang="ro-RO" sz="1200" b="1">
                          <a:latin typeface="Times New Roman"/>
                          <a:ea typeface="Calibri"/>
                          <a:cs typeface="Times New Roman"/>
                        </a:rPr>
                        <a:t>poate realiza</a:t>
                      </a:r>
                      <a:endParaRPr lang="en-US" sz="1100">
                        <a:latin typeface="Calibri"/>
                        <a:ea typeface="Calibri"/>
                        <a:cs typeface="Times New Roman"/>
                      </a:endParaRPr>
                    </a:p>
                  </a:txBody>
                  <a:tcPr marL="68580" marR="68580" marT="0" marB="0"/>
                </a:tc>
                <a:tc>
                  <a:txBody>
                    <a:bodyPr/>
                    <a:lstStyle/>
                    <a:p>
                      <a:pPr>
                        <a:lnSpc>
                          <a:spcPct val="107000"/>
                        </a:lnSpc>
                        <a:spcBef>
                          <a:spcPts val="300"/>
                        </a:spcBef>
                        <a:spcAft>
                          <a:spcPts val="300"/>
                        </a:spcAft>
                      </a:pPr>
                      <a:r>
                        <a:rPr lang="ro-RO" sz="1200" dirty="0">
                          <a:latin typeface="Times New Roman"/>
                          <a:ea typeface="Calibri"/>
                          <a:cs typeface="Times New Roman"/>
                        </a:rPr>
                        <a:t>proiectare asistată specifică (CAD) și analize de rezistență</a:t>
                      </a:r>
                      <a:endParaRPr lang="en-US" sz="1100" dirty="0">
                        <a:latin typeface="Calibri"/>
                        <a:ea typeface="Calibri"/>
                        <a:cs typeface="Times New Roman"/>
                      </a:endParaRPr>
                    </a:p>
                  </a:txBody>
                  <a:tcPr marL="68580" marR="68580" marT="0" marB="0"/>
                </a:tc>
                <a:tc>
                  <a:txBody>
                    <a:bodyPr/>
                    <a:lstStyle/>
                    <a:p>
                      <a:pPr>
                        <a:lnSpc>
                          <a:spcPct val="107000"/>
                        </a:lnSpc>
                        <a:spcBef>
                          <a:spcPts val="300"/>
                        </a:spcBef>
                        <a:spcAft>
                          <a:spcPts val="300"/>
                        </a:spcAft>
                      </a:pPr>
                      <a:r>
                        <a:rPr lang="ro-RO" sz="1200">
                          <a:latin typeface="Times New Roman"/>
                          <a:ea typeface="Calibri"/>
                          <a:cs typeface="Times New Roman"/>
                        </a:rPr>
                        <a:t>utilizând aplicații software consacrate, poate lua decizii cu privire la </a:t>
                      </a:r>
                      <a:r>
                        <a:rPr lang="ro-RO" sz="1200" i="1">
                          <a:latin typeface="Times New Roman"/>
                          <a:ea typeface="Calibri"/>
                          <a:cs typeface="Times New Roman"/>
                        </a:rPr>
                        <a:t>adoptarea unor soluții tehnice</a:t>
                      </a:r>
                      <a:r>
                        <a:rPr lang="ro-RO" sz="1200">
                          <a:latin typeface="Times New Roman"/>
                          <a:ea typeface="Calibri"/>
                          <a:cs typeface="Times New Roman"/>
                        </a:rPr>
                        <a:t> şi este responsabil de </a:t>
                      </a:r>
                      <a:r>
                        <a:rPr lang="ro-RO" sz="1200" i="1">
                          <a:latin typeface="Times New Roman"/>
                          <a:ea typeface="Calibri"/>
                          <a:cs typeface="Times New Roman"/>
                        </a:rPr>
                        <a:t>prescrierea caracteristicilor produselor proiectate în concordanță cu rolul funcțional al acestora.</a:t>
                      </a:r>
                      <a:endParaRPr lang="en-US" sz="1100">
                        <a:latin typeface="Calibri"/>
                        <a:ea typeface="Calibri"/>
                        <a:cs typeface="Times New Roman"/>
                      </a:endParaRPr>
                    </a:p>
                  </a:txBody>
                  <a:tcPr marL="68580" marR="68580" marT="0" marB="0"/>
                </a:tc>
                <a:extLst>
                  <a:ext uri="{0D108BD9-81ED-4DB2-BD59-A6C34878D82A}">
                    <a16:rowId xmlns:a16="http://schemas.microsoft.com/office/drawing/2014/main" val="10005"/>
                  </a:ext>
                </a:extLst>
              </a:tr>
              <a:tr h="550206">
                <a:tc vMerge="1">
                  <a:txBody>
                    <a:bodyPr/>
                    <a:lstStyle/>
                    <a:p>
                      <a:endParaRPr lang="en-US"/>
                    </a:p>
                  </a:txBody>
                  <a:tcPr/>
                </a:tc>
                <a:tc gridSpan="4">
                  <a:txBody>
                    <a:bodyPr/>
                    <a:lstStyle/>
                    <a:p>
                      <a:pPr algn="just">
                        <a:lnSpc>
                          <a:spcPct val="107000"/>
                        </a:lnSpc>
                        <a:spcBef>
                          <a:spcPts val="300"/>
                        </a:spcBef>
                        <a:spcAft>
                          <a:spcPts val="300"/>
                        </a:spcAft>
                      </a:pPr>
                      <a:r>
                        <a:rPr lang="ro-RO" sz="1200" b="1" i="1" dirty="0">
                          <a:latin typeface="Times New Roman"/>
                          <a:ea typeface="Calibri"/>
                          <a:cs typeface="Times New Roman"/>
                        </a:rPr>
                        <a:t>Absolventul TCM poate realiza proiectare asistată specifică (CAD) și analize de rezistență, utilizând aplicații software consacrate, poate lua decizii cu privire la adoptarea unor soluții tehnice şi este responsabil de prescrierea caracteristicilor produselor proiectate în concordanță cu rolul funcțional al acestora.</a:t>
                      </a:r>
                      <a:endParaRPr lang="en-US" sz="1100" dirty="0">
                        <a:latin typeface="Calibri"/>
                        <a:ea typeface="Calibri"/>
                        <a:cs typeface="Times New Roman"/>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6"/>
                  </a:ext>
                </a:extLst>
              </a:tr>
            </a:tbl>
          </a:graphicData>
        </a:graphic>
      </p:graphicFrame>
      <p:sp>
        <p:nvSpPr>
          <p:cNvPr id="4" name="Slide Number Placeholder 3"/>
          <p:cNvSpPr>
            <a:spLocks noGrp="1"/>
          </p:cNvSpPr>
          <p:nvPr>
            <p:ph type="sldNum" sz="quarter" idx="12"/>
          </p:nvPr>
        </p:nvSpPr>
        <p:spPr/>
        <p:txBody>
          <a:bodyPr/>
          <a:lstStyle/>
          <a:p>
            <a:fld id="{9E50D555-AD09-4184-8F27-884809BFB095}" type="slidenum">
              <a:rPr lang="en-US" smtClean="0"/>
              <a:pPr/>
              <a:t>140</a:t>
            </a:fld>
            <a:endParaRPr lang="en-US"/>
          </a:p>
        </p:txBody>
      </p:sp>
    </p:spTree>
    <p:extLst>
      <p:ext uri="{BB962C8B-B14F-4D97-AF65-F5344CB8AC3E}">
        <p14:creationId xmlns:p14="http://schemas.microsoft.com/office/powerpoint/2010/main" val="1050283242"/>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o-RO" sz="3200" i="1" dirty="0" smtClean="0"/>
              <a:t>Program de studii</a:t>
            </a:r>
            <a:r>
              <a:rPr lang="ro-RO" sz="3200" dirty="0" smtClean="0"/>
              <a:t>: Tehnologia Construcțiilor de Mașini </a:t>
            </a:r>
            <a:r>
              <a:rPr lang="en-US" sz="3200" dirty="0" smtClean="0"/>
              <a:t>– </a:t>
            </a:r>
            <a:r>
              <a:rPr lang="ro-RO" sz="3200" dirty="0" smtClean="0"/>
              <a:t>TCM (</a:t>
            </a:r>
            <a:r>
              <a:rPr lang="ro-RO" sz="3200" dirty="0"/>
              <a:t>cont.</a:t>
            </a:r>
            <a:r>
              <a:rPr lang="ro-RO" sz="3200" dirty="0" smtClean="0"/>
              <a:t>)</a:t>
            </a:r>
            <a:endParaRPr lang="en-US" sz="3200" dirty="0"/>
          </a:p>
        </p:txBody>
      </p:sp>
      <p:sp>
        <p:nvSpPr>
          <p:cNvPr id="4" name="Slide Number Placeholder 3"/>
          <p:cNvSpPr>
            <a:spLocks noGrp="1"/>
          </p:cNvSpPr>
          <p:nvPr>
            <p:ph type="sldNum" sz="quarter" idx="12"/>
          </p:nvPr>
        </p:nvSpPr>
        <p:spPr/>
        <p:txBody>
          <a:bodyPr/>
          <a:lstStyle/>
          <a:p>
            <a:fld id="{9E50D555-AD09-4184-8F27-884809BFB095}" type="slidenum">
              <a:rPr lang="en-US" smtClean="0"/>
              <a:pPr/>
              <a:t>141</a:t>
            </a:fld>
            <a:endParaRPr lang="en-US"/>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4000054075"/>
              </p:ext>
            </p:extLst>
          </p:nvPr>
        </p:nvGraphicFramePr>
        <p:xfrm>
          <a:off x="441385" y="1963519"/>
          <a:ext cx="8443823" cy="4558051"/>
        </p:xfrm>
        <a:graphic>
          <a:graphicData uri="http://schemas.openxmlformats.org/drawingml/2006/table">
            <a:tbl>
              <a:tblPr firstRow="1" bandRow="1">
                <a:tableStyleId>{5C22544A-7EE6-4342-B048-85BDC9FD1C3A}</a:tableStyleId>
              </a:tblPr>
              <a:tblGrid>
                <a:gridCol w="450559">
                  <a:extLst>
                    <a:ext uri="{9D8B030D-6E8A-4147-A177-3AD203B41FA5}">
                      <a16:colId xmlns:a16="http://schemas.microsoft.com/office/drawing/2014/main" val="20000"/>
                    </a:ext>
                  </a:extLst>
                </a:gridCol>
                <a:gridCol w="1034618">
                  <a:extLst>
                    <a:ext uri="{9D8B030D-6E8A-4147-A177-3AD203B41FA5}">
                      <a16:colId xmlns:a16="http://schemas.microsoft.com/office/drawing/2014/main" val="20001"/>
                    </a:ext>
                  </a:extLst>
                </a:gridCol>
                <a:gridCol w="1023494">
                  <a:extLst>
                    <a:ext uri="{9D8B030D-6E8A-4147-A177-3AD203B41FA5}">
                      <a16:colId xmlns:a16="http://schemas.microsoft.com/office/drawing/2014/main" val="20002"/>
                    </a:ext>
                  </a:extLst>
                </a:gridCol>
                <a:gridCol w="2091488">
                  <a:extLst>
                    <a:ext uri="{9D8B030D-6E8A-4147-A177-3AD203B41FA5}">
                      <a16:colId xmlns:a16="http://schemas.microsoft.com/office/drawing/2014/main" val="20003"/>
                    </a:ext>
                  </a:extLst>
                </a:gridCol>
                <a:gridCol w="3843664">
                  <a:extLst>
                    <a:ext uri="{9D8B030D-6E8A-4147-A177-3AD203B41FA5}">
                      <a16:colId xmlns:a16="http://schemas.microsoft.com/office/drawing/2014/main" val="20004"/>
                    </a:ext>
                  </a:extLst>
                </a:gridCol>
              </a:tblGrid>
              <a:tr h="405108">
                <a:tc>
                  <a:txBody>
                    <a:bodyPr/>
                    <a:lstStyle/>
                    <a:p>
                      <a:pPr algn="just">
                        <a:lnSpc>
                          <a:spcPct val="107000"/>
                        </a:lnSpc>
                        <a:spcBef>
                          <a:spcPts val="300"/>
                        </a:spcBef>
                        <a:spcAft>
                          <a:spcPts val="300"/>
                        </a:spcAft>
                      </a:pPr>
                      <a:r>
                        <a:rPr lang="ro-RO" sz="1200" b="1" dirty="0">
                          <a:latin typeface="Times New Roman"/>
                          <a:ea typeface="Calibri"/>
                          <a:cs typeface="Times New Roman"/>
                        </a:rPr>
                        <a:t>Nr. crt.</a:t>
                      </a:r>
                      <a:endParaRPr lang="en-US" sz="1100" dirty="0">
                        <a:latin typeface="Calibri"/>
                        <a:ea typeface="Calibri"/>
                        <a:cs typeface="Times New Roman"/>
                      </a:endParaRPr>
                    </a:p>
                  </a:txBody>
                  <a:tcPr marL="68580" marR="68580" marT="0" marB="0"/>
                </a:tc>
                <a:tc>
                  <a:txBody>
                    <a:bodyPr/>
                    <a:lstStyle/>
                    <a:p>
                      <a:pPr>
                        <a:lnSpc>
                          <a:spcPct val="107000"/>
                        </a:lnSpc>
                        <a:spcBef>
                          <a:spcPts val="300"/>
                        </a:spcBef>
                        <a:spcAft>
                          <a:spcPts val="300"/>
                        </a:spcAft>
                      </a:pPr>
                      <a:r>
                        <a:rPr lang="ro-RO" sz="1200" b="1" dirty="0">
                          <a:latin typeface="Times New Roman"/>
                          <a:ea typeface="Calibri"/>
                          <a:cs typeface="Times New Roman"/>
                        </a:rPr>
                        <a:t>Cine</a:t>
                      </a:r>
                      <a:endParaRPr lang="en-US" sz="1100" dirty="0">
                        <a:latin typeface="Calibri"/>
                        <a:ea typeface="Calibri"/>
                        <a:cs typeface="Times New Roman"/>
                      </a:endParaRPr>
                    </a:p>
                  </a:txBody>
                  <a:tcPr marL="68580" marR="68580" marT="0" marB="0"/>
                </a:tc>
                <a:tc>
                  <a:txBody>
                    <a:bodyPr/>
                    <a:lstStyle/>
                    <a:p>
                      <a:pPr>
                        <a:lnSpc>
                          <a:spcPct val="107000"/>
                        </a:lnSpc>
                        <a:spcBef>
                          <a:spcPts val="300"/>
                        </a:spcBef>
                        <a:spcAft>
                          <a:spcPts val="300"/>
                        </a:spcAft>
                      </a:pPr>
                      <a:r>
                        <a:rPr lang="ro-RO" sz="1200" b="1">
                          <a:latin typeface="Times New Roman"/>
                          <a:ea typeface="Calibri"/>
                          <a:cs typeface="Times New Roman"/>
                        </a:rPr>
                        <a:t>Ce/ verb acţiune</a:t>
                      </a:r>
                      <a:endParaRPr lang="en-US" sz="1100">
                        <a:latin typeface="Calibri"/>
                        <a:ea typeface="Calibri"/>
                        <a:cs typeface="Times New Roman"/>
                      </a:endParaRPr>
                    </a:p>
                  </a:txBody>
                  <a:tcPr marL="68580" marR="68580" marT="0" marB="0"/>
                </a:tc>
                <a:tc>
                  <a:txBody>
                    <a:bodyPr/>
                    <a:lstStyle/>
                    <a:p>
                      <a:pPr>
                        <a:lnSpc>
                          <a:spcPct val="107000"/>
                        </a:lnSpc>
                        <a:spcBef>
                          <a:spcPts val="300"/>
                        </a:spcBef>
                        <a:spcAft>
                          <a:spcPts val="300"/>
                        </a:spcAft>
                      </a:pPr>
                      <a:r>
                        <a:rPr lang="ro-RO" sz="1200" b="1">
                          <a:latin typeface="Times New Roman"/>
                          <a:ea typeface="Calibri"/>
                          <a:cs typeface="Times New Roman"/>
                        </a:rPr>
                        <a:t>Obiectul și scopul învățării anticipate</a:t>
                      </a:r>
                      <a:endParaRPr lang="en-US" sz="1100">
                        <a:latin typeface="Calibri"/>
                        <a:ea typeface="Calibri"/>
                        <a:cs typeface="Times New Roman"/>
                      </a:endParaRPr>
                    </a:p>
                  </a:txBody>
                  <a:tcPr marL="68580" marR="68580" marT="0" marB="0"/>
                </a:tc>
                <a:tc>
                  <a:txBody>
                    <a:bodyPr/>
                    <a:lstStyle/>
                    <a:p>
                      <a:pPr>
                        <a:lnSpc>
                          <a:spcPct val="107000"/>
                        </a:lnSpc>
                        <a:spcBef>
                          <a:spcPts val="300"/>
                        </a:spcBef>
                        <a:spcAft>
                          <a:spcPts val="300"/>
                        </a:spcAft>
                      </a:pPr>
                      <a:r>
                        <a:rPr lang="ro-RO" sz="1200" b="1" dirty="0">
                          <a:latin typeface="Times New Roman"/>
                          <a:ea typeface="Calibri"/>
                          <a:cs typeface="Times New Roman"/>
                        </a:rPr>
                        <a:t>Contextul ocupational și/sau social pentru care este relevantă calificarea</a:t>
                      </a:r>
                      <a:endParaRPr lang="en-US" sz="1100" dirty="0">
                        <a:latin typeface="Calibri"/>
                        <a:ea typeface="Calibri"/>
                        <a:cs typeface="Times New Roman"/>
                      </a:endParaRPr>
                    </a:p>
                  </a:txBody>
                  <a:tcPr marL="68580" marR="68580" marT="0" marB="0"/>
                </a:tc>
                <a:extLst>
                  <a:ext uri="{0D108BD9-81ED-4DB2-BD59-A6C34878D82A}">
                    <a16:rowId xmlns:a16="http://schemas.microsoft.com/office/drawing/2014/main" val="10000"/>
                  </a:ext>
                </a:extLst>
              </a:tr>
              <a:tr h="810215">
                <a:tc rowSpan="2">
                  <a:txBody>
                    <a:bodyPr/>
                    <a:lstStyle/>
                    <a:p>
                      <a:pPr algn="ctr">
                        <a:lnSpc>
                          <a:spcPct val="107000"/>
                        </a:lnSpc>
                        <a:spcBef>
                          <a:spcPts val="300"/>
                        </a:spcBef>
                        <a:spcAft>
                          <a:spcPts val="300"/>
                        </a:spcAft>
                      </a:pPr>
                      <a:r>
                        <a:rPr lang="ro-RO" sz="1200" dirty="0">
                          <a:latin typeface="Times New Roman"/>
                          <a:ea typeface="Calibri"/>
                          <a:cs typeface="Times New Roman"/>
                        </a:rPr>
                        <a:t>4</a:t>
                      </a:r>
                      <a:endParaRPr lang="en-US" sz="1100" dirty="0">
                        <a:latin typeface="Calibri"/>
                        <a:ea typeface="Calibri"/>
                        <a:cs typeface="Times New Roman"/>
                      </a:endParaRPr>
                    </a:p>
                  </a:txBody>
                  <a:tcPr marL="68580" marR="68580" marT="0" marB="0"/>
                </a:tc>
                <a:tc>
                  <a:txBody>
                    <a:bodyPr/>
                    <a:lstStyle/>
                    <a:p>
                      <a:pPr>
                        <a:lnSpc>
                          <a:spcPct val="107000"/>
                        </a:lnSpc>
                        <a:spcBef>
                          <a:spcPts val="300"/>
                        </a:spcBef>
                        <a:spcAft>
                          <a:spcPts val="300"/>
                        </a:spcAft>
                      </a:pPr>
                      <a:r>
                        <a:rPr lang="ro-RO" sz="1200">
                          <a:latin typeface="Times New Roman"/>
                          <a:ea typeface="Calibri"/>
                          <a:cs typeface="Times New Roman"/>
                        </a:rPr>
                        <a:t>Absolventul TCM</a:t>
                      </a:r>
                      <a:endParaRPr lang="en-US" sz="1100">
                        <a:latin typeface="Calibri"/>
                        <a:ea typeface="Calibri"/>
                        <a:cs typeface="Times New Roman"/>
                      </a:endParaRPr>
                    </a:p>
                  </a:txBody>
                  <a:tcPr marL="68580" marR="68580" marT="0" marB="0"/>
                </a:tc>
                <a:tc>
                  <a:txBody>
                    <a:bodyPr/>
                    <a:lstStyle/>
                    <a:p>
                      <a:pPr>
                        <a:lnSpc>
                          <a:spcPct val="107000"/>
                        </a:lnSpc>
                        <a:spcBef>
                          <a:spcPts val="300"/>
                        </a:spcBef>
                        <a:spcAft>
                          <a:spcPts val="300"/>
                        </a:spcAft>
                      </a:pPr>
                      <a:r>
                        <a:rPr lang="ro-RO" sz="1200" b="1">
                          <a:latin typeface="Times New Roman"/>
                          <a:ea typeface="Calibri"/>
                          <a:cs typeface="Times New Roman"/>
                        </a:rPr>
                        <a:t>poate proiecta </a:t>
                      </a:r>
                      <a:endParaRPr lang="en-US" sz="1100">
                        <a:latin typeface="Calibri"/>
                        <a:ea typeface="Calibri"/>
                        <a:cs typeface="Times New Roman"/>
                      </a:endParaRPr>
                    </a:p>
                  </a:txBody>
                  <a:tcPr marL="68580" marR="68580" marT="0" marB="0"/>
                </a:tc>
                <a:tc>
                  <a:txBody>
                    <a:bodyPr/>
                    <a:lstStyle/>
                    <a:p>
                      <a:pPr>
                        <a:lnSpc>
                          <a:spcPct val="107000"/>
                        </a:lnSpc>
                        <a:spcBef>
                          <a:spcPts val="300"/>
                        </a:spcBef>
                        <a:spcAft>
                          <a:spcPts val="300"/>
                        </a:spcAft>
                      </a:pPr>
                      <a:r>
                        <a:rPr lang="ro-RO" sz="1200">
                          <a:latin typeface="Times New Roman"/>
                          <a:ea typeface="Calibri"/>
                          <a:cs typeface="Times New Roman"/>
                        </a:rPr>
                        <a:t>procese și sisteme tehnologice de fabricare - PST (inclusiv CAM)</a:t>
                      </a:r>
                      <a:endParaRPr lang="en-US" sz="1100">
                        <a:latin typeface="Calibri"/>
                        <a:ea typeface="Calibri"/>
                        <a:cs typeface="Times New Roman"/>
                      </a:endParaRPr>
                    </a:p>
                  </a:txBody>
                  <a:tcPr marL="68580" marR="68580" marT="0" marB="0"/>
                </a:tc>
                <a:tc>
                  <a:txBody>
                    <a:bodyPr/>
                    <a:lstStyle/>
                    <a:p>
                      <a:pPr>
                        <a:lnSpc>
                          <a:spcPct val="107000"/>
                        </a:lnSpc>
                        <a:spcBef>
                          <a:spcPts val="300"/>
                        </a:spcBef>
                        <a:spcAft>
                          <a:spcPts val="300"/>
                        </a:spcAft>
                      </a:pPr>
                      <a:r>
                        <a:rPr lang="ro-RO" sz="1200">
                          <a:latin typeface="Times New Roman"/>
                          <a:ea typeface="Calibri"/>
                          <a:cs typeface="Times New Roman"/>
                        </a:rPr>
                        <a:t>utilizând metode și procedee de fabricare avansate, poate lua decizii cu privire la </a:t>
                      </a:r>
                      <a:r>
                        <a:rPr lang="ro-RO" sz="1200" i="1">
                          <a:latin typeface="Times New Roman"/>
                          <a:ea typeface="Calibri"/>
                          <a:cs typeface="Times New Roman"/>
                        </a:rPr>
                        <a:t>adoptarea unei variante optime de PST</a:t>
                      </a:r>
                      <a:r>
                        <a:rPr lang="ro-RO" sz="1200">
                          <a:latin typeface="Times New Roman"/>
                          <a:ea typeface="Calibri"/>
                          <a:cs typeface="Times New Roman"/>
                        </a:rPr>
                        <a:t> și este responsabil de </a:t>
                      </a:r>
                      <a:r>
                        <a:rPr lang="ro-RO" sz="1200" i="1">
                          <a:latin typeface="Times New Roman"/>
                          <a:ea typeface="Calibri"/>
                          <a:cs typeface="Times New Roman"/>
                        </a:rPr>
                        <a:t>obținerea reperelor în concordanță cu caracteristicile prescrise în proiectare</a:t>
                      </a:r>
                      <a:r>
                        <a:rPr lang="ro-RO" sz="1200">
                          <a:latin typeface="Times New Roman"/>
                          <a:ea typeface="Calibri"/>
                          <a:cs typeface="Times New Roman"/>
                        </a:rPr>
                        <a:t>.</a:t>
                      </a:r>
                      <a:endParaRPr lang="en-US" sz="1100">
                        <a:latin typeface="Calibri"/>
                        <a:ea typeface="Calibri"/>
                        <a:cs typeface="Times New Roman"/>
                      </a:endParaRPr>
                    </a:p>
                  </a:txBody>
                  <a:tcPr marL="68580" marR="68580" marT="0" marB="0"/>
                </a:tc>
                <a:extLst>
                  <a:ext uri="{0D108BD9-81ED-4DB2-BD59-A6C34878D82A}">
                    <a16:rowId xmlns:a16="http://schemas.microsoft.com/office/drawing/2014/main" val="10001"/>
                  </a:ext>
                </a:extLst>
              </a:tr>
              <a:tr h="3342728">
                <a:tc vMerge="1">
                  <a:txBody>
                    <a:bodyPr/>
                    <a:lstStyle/>
                    <a:p>
                      <a:endParaRPr lang="en-US"/>
                    </a:p>
                  </a:txBody>
                  <a:tcPr/>
                </a:tc>
                <a:tc gridSpan="4">
                  <a:txBody>
                    <a:bodyPr/>
                    <a:lstStyle/>
                    <a:p>
                      <a:pPr algn="just">
                        <a:lnSpc>
                          <a:spcPct val="107000"/>
                        </a:lnSpc>
                        <a:spcBef>
                          <a:spcPts val="300"/>
                        </a:spcBef>
                        <a:spcAft>
                          <a:spcPts val="300"/>
                        </a:spcAft>
                      </a:pPr>
                      <a:r>
                        <a:rPr lang="ro-RO" sz="1200" b="1" i="1" dirty="0">
                          <a:latin typeface="Times New Roman"/>
                          <a:ea typeface="Calibri"/>
                          <a:cs typeface="Times New Roman"/>
                        </a:rPr>
                        <a:t>Absolventul TCM poate proiecta procese și sisteme tehnologice de fabricare - PST (inclusiv CAM), utilizând metode și procedee de fabricare avansate, poate lua decizii cu privire la adoptarea unei variante optime de PST și este responsabil de obținerea reperelor în concordanță cu caracteristicile prescrise în proiectare.</a:t>
                      </a:r>
                      <a:endParaRPr lang="en-US" sz="1100" dirty="0">
                        <a:latin typeface="Calibri"/>
                        <a:ea typeface="Calibri"/>
                        <a:cs typeface="Times New Roman"/>
                      </a:endParaRPr>
                    </a:p>
                    <a:p>
                      <a:pPr marL="432435" indent="-252095" algn="just">
                        <a:lnSpc>
                          <a:spcPct val="107000"/>
                        </a:lnSpc>
                        <a:spcBef>
                          <a:spcPts val="300"/>
                        </a:spcBef>
                        <a:spcAft>
                          <a:spcPts val="300"/>
                        </a:spcAft>
                      </a:pPr>
                      <a:r>
                        <a:rPr lang="ro-RO" sz="1000" b="1" dirty="0">
                          <a:latin typeface="Times New Roman"/>
                          <a:ea typeface="Calibri"/>
                          <a:cs typeface="Times New Roman"/>
                        </a:rPr>
                        <a:t>R4.1.</a:t>
                      </a:r>
                      <a:r>
                        <a:rPr lang="ro-RO" sz="1000" dirty="0">
                          <a:latin typeface="Times New Roman"/>
                          <a:ea typeface="Calibri"/>
                          <a:cs typeface="Times New Roman"/>
                        </a:rPr>
                        <a:t> </a:t>
                      </a:r>
                      <a:r>
                        <a:rPr lang="ro-RO" sz="1000" b="1" dirty="0">
                          <a:latin typeface="Times New Roman"/>
                          <a:ea typeface="Calibri"/>
                          <a:cs typeface="Times New Roman"/>
                        </a:rPr>
                        <a:t>(</a:t>
                      </a:r>
                      <a:r>
                        <a:rPr lang="ro-RO" sz="1000" b="1" i="1" dirty="0">
                          <a:latin typeface="Times New Roman"/>
                          <a:ea typeface="Calibri"/>
                          <a:cs typeface="Times New Roman"/>
                        </a:rPr>
                        <a:t>ESCO - </a:t>
                      </a:r>
                      <a:r>
                        <a:rPr lang="en-GB" sz="1000" b="1" i="1" u="none" strike="noStrike" dirty="0">
                          <a:solidFill>
                            <a:srgbClr val="0563C1"/>
                          </a:solidFill>
                          <a:latin typeface="Times New Roman"/>
                          <a:ea typeface="Calibri"/>
                          <a:cs typeface="Times New Roman"/>
                          <a:hlinkClick r:id="rId2"/>
                        </a:rPr>
                        <a:t>Machining technology</a:t>
                      </a:r>
                      <a:r>
                        <a:rPr lang="ro-RO" sz="1000" b="1" dirty="0">
                          <a:latin typeface="Times New Roman"/>
                          <a:ea typeface="Calibri"/>
                          <a:cs typeface="Times New Roman"/>
                        </a:rPr>
                        <a:t>).</a:t>
                      </a:r>
                      <a:r>
                        <a:rPr lang="ro-RO" sz="1000" dirty="0">
                          <a:latin typeface="Times New Roman"/>
                          <a:ea typeface="Calibri"/>
                          <a:cs typeface="Times New Roman"/>
                        </a:rPr>
                        <a:t> Absolventul TCM </a:t>
                      </a:r>
                      <a:r>
                        <a:rPr lang="ro-RO" sz="1000" b="1" dirty="0">
                          <a:latin typeface="Times New Roman"/>
                          <a:ea typeface="Calibri"/>
                          <a:cs typeface="Times New Roman"/>
                        </a:rPr>
                        <a:t>poate proiecta</a:t>
                      </a:r>
                      <a:r>
                        <a:rPr lang="ro-RO" sz="1000" dirty="0">
                          <a:latin typeface="Times New Roman"/>
                          <a:ea typeface="Calibri"/>
                          <a:cs typeface="Times New Roman"/>
                        </a:rPr>
                        <a:t> conținutul şi structura operațiilor de prelucrare prin </a:t>
                      </a:r>
                      <a:r>
                        <a:rPr lang="ro-RO" sz="1000" b="1" i="1" dirty="0">
                          <a:latin typeface="Times New Roman"/>
                          <a:ea typeface="Calibri"/>
                          <a:cs typeface="Times New Roman"/>
                        </a:rPr>
                        <a:t>așchiere</a:t>
                      </a:r>
                      <a:r>
                        <a:rPr lang="ro-RO" sz="1000" dirty="0">
                          <a:latin typeface="Times New Roman"/>
                          <a:ea typeface="Calibri"/>
                          <a:cs typeface="Times New Roman"/>
                        </a:rPr>
                        <a:t> a PST, folosind principiul concentrării sau principiul diferențierii activităților;</a:t>
                      </a:r>
                      <a:endParaRPr lang="en-US" sz="1100" dirty="0">
                        <a:latin typeface="Calibri"/>
                        <a:ea typeface="Calibri"/>
                        <a:cs typeface="Times New Roman"/>
                      </a:endParaRPr>
                    </a:p>
                    <a:p>
                      <a:pPr marL="756285" indent="-252095" algn="just">
                        <a:lnSpc>
                          <a:spcPct val="107000"/>
                        </a:lnSpc>
                        <a:spcBef>
                          <a:spcPts val="300"/>
                        </a:spcBef>
                        <a:spcAft>
                          <a:spcPts val="300"/>
                        </a:spcAft>
                      </a:pPr>
                      <a:r>
                        <a:rPr lang="ro-RO" sz="1000" b="1" dirty="0">
                          <a:latin typeface="Times New Roman"/>
                          <a:ea typeface="Calibri"/>
                          <a:cs typeface="Times New Roman"/>
                        </a:rPr>
                        <a:t>A. CUNOŞTINŢE </a:t>
                      </a:r>
                      <a:endParaRPr lang="en-US" sz="1100" dirty="0">
                        <a:latin typeface="Calibri"/>
                        <a:ea typeface="Calibri"/>
                        <a:cs typeface="Times New Roman"/>
                      </a:endParaRPr>
                    </a:p>
                    <a:p>
                      <a:pPr marL="756285" indent="-252095" algn="just">
                        <a:lnSpc>
                          <a:spcPct val="107000"/>
                        </a:lnSpc>
                        <a:spcBef>
                          <a:spcPts val="300"/>
                        </a:spcBef>
                        <a:spcAft>
                          <a:spcPts val="300"/>
                        </a:spcAft>
                      </a:pPr>
                      <a:r>
                        <a:rPr lang="ro-RO" sz="1000" b="1" dirty="0">
                          <a:latin typeface="Times New Roman"/>
                          <a:ea typeface="Calibri"/>
                          <a:cs typeface="Times New Roman"/>
                        </a:rPr>
                        <a:t>4.1.1. Cunoaștere și înțelegere</a:t>
                      </a:r>
                      <a:endParaRPr lang="en-US" sz="1100" dirty="0">
                        <a:latin typeface="Calibri"/>
                        <a:ea typeface="Calibri"/>
                        <a:cs typeface="Times New Roman"/>
                      </a:endParaRPr>
                    </a:p>
                    <a:p>
                      <a:pPr marL="791845" indent="-71755" algn="just">
                        <a:lnSpc>
                          <a:spcPct val="107000"/>
                        </a:lnSpc>
                        <a:spcBef>
                          <a:spcPts val="300"/>
                        </a:spcBef>
                        <a:spcAft>
                          <a:spcPts val="300"/>
                        </a:spcAft>
                      </a:pPr>
                      <a:r>
                        <a:rPr lang="ro-RO" sz="1000" dirty="0">
                          <a:latin typeface="Times New Roman"/>
                          <a:ea typeface="Calibri"/>
                          <a:cs typeface="Times New Roman"/>
                          <a:sym typeface="Symbol"/>
                        </a:rPr>
                        <a:t></a:t>
                      </a:r>
                      <a:r>
                        <a:rPr lang="ro-RO" sz="1000" dirty="0">
                          <a:latin typeface="Times New Roman"/>
                          <a:ea typeface="Calibri"/>
                          <a:cs typeface="Times New Roman"/>
                        </a:rPr>
                        <a:t> Demonstrează cunoștințe generale privind proiectarea proceselor şi sistemelor tehnologice de fabricare bazate preponderent pe metoda </a:t>
                      </a:r>
                      <a:r>
                        <a:rPr lang="ro-RO" sz="1000" b="1" i="1" dirty="0">
                          <a:latin typeface="Times New Roman"/>
                          <a:ea typeface="Calibri"/>
                          <a:cs typeface="Times New Roman"/>
                        </a:rPr>
                        <a:t>aşchierii</a:t>
                      </a:r>
                      <a:endParaRPr lang="en-US" sz="1100" dirty="0">
                        <a:latin typeface="Calibri"/>
                        <a:ea typeface="Calibri"/>
                        <a:cs typeface="Times New Roman"/>
                      </a:endParaRPr>
                    </a:p>
                    <a:p>
                      <a:pPr marL="791845" indent="-71755" algn="just">
                        <a:lnSpc>
                          <a:spcPct val="107000"/>
                        </a:lnSpc>
                        <a:spcBef>
                          <a:spcPts val="300"/>
                        </a:spcBef>
                        <a:spcAft>
                          <a:spcPts val="300"/>
                        </a:spcAft>
                      </a:pPr>
                      <a:r>
                        <a:rPr lang="ro-RO" sz="1000" dirty="0">
                          <a:latin typeface="Times New Roman"/>
                          <a:ea typeface="Calibri"/>
                          <a:cs typeface="Times New Roman"/>
                          <a:sym typeface="Symbol"/>
                        </a:rPr>
                        <a:t></a:t>
                      </a:r>
                      <a:r>
                        <a:rPr lang="ro-RO" sz="1000" dirty="0">
                          <a:latin typeface="Times New Roman"/>
                          <a:ea typeface="Calibri"/>
                          <a:cs typeface="Times New Roman"/>
                        </a:rPr>
                        <a:t> Demonstrează cunoștințe privind calculul şi alegerea valorilor parametrilor regimurilor de așchiere</a:t>
                      </a:r>
                      <a:endParaRPr lang="en-US" sz="1100" dirty="0">
                        <a:latin typeface="Calibri"/>
                        <a:ea typeface="Calibri"/>
                        <a:cs typeface="Times New Roman"/>
                      </a:endParaRPr>
                    </a:p>
                    <a:p>
                      <a:pPr marL="791845" indent="-71755" algn="just">
                        <a:lnSpc>
                          <a:spcPct val="107000"/>
                        </a:lnSpc>
                        <a:spcBef>
                          <a:spcPts val="300"/>
                        </a:spcBef>
                        <a:spcAft>
                          <a:spcPts val="300"/>
                        </a:spcAft>
                      </a:pPr>
                      <a:r>
                        <a:rPr lang="ro-RO" sz="1000" dirty="0">
                          <a:latin typeface="Times New Roman"/>
                          <a:ea typeface="Calibri"/>
                          <a:cs typeface="Times New Roman"/>
                          <a:sym typeface="Symbol"/>
                        </a:rPr>
                        <a:t></a:t>
                      </a:r>
                      <a:r>
                        <a:rPr lang="ro-RO" sz="1000" dirty="0">
                          <a:latin typeface="Times New Roman"/>
                          <a:ea typeface="Calibri"/>
                          <a:cs typeface="Times New Roman"/>
                        </a:rPr>
                        <a:t> Demonstrează cunoștințe privind calculul şi alegerea valorilor adaosurilor de prelucrare</a:t>
                      </a:r>
                      <a:endParaRPr lang="en-US" sz="1100" dirty="0">
                        <a:latin typeface="Calibri"/>
                        <a:ea typeface="Calibri"/>
                        <a:cs typeface="Times New Roman"/>
                      </a:endParaRPr>
                    </a:p>
                    <a:p>
                      <a:pPr marL="791845" indent="-71755" algn="just">
                        <a:lnSpc>
                          <a:spcPct val="107000"/>
                        </a:lnSpc>
                        <a:spcBef>
                          <a:spcPts val="300"/>
                        </a:spcBef>
                        <a:spcAft>
                          <a:spcPts val="300"/>
                        </a:spcAft>
                      </a:pPr>
                      <a:r>
                        <a:rPr lang="ro-RO" sz="1000" dirty="0">
                          <a:latin typeface="Times New Roman"/>
                          <a:ea typeface="Calibri"/>
                          <a:cs typeface="Times New Roman"/>
                          <a:sym typeface="Symbol"/>
                        </a:rPr>
                        <a:t></a:t>
                      </a:r>
                      <a:r>
                        <a:rPr lang="ro-RO" sz="1000" dirty="0">
                          <a:latin typeface="Times New Roman"/>
                          <a:ea typeface="Calibri"/>
                          <a:cs typeface="Times New Roman"/>
                        </a:rPr>
                        <a:t> Demonstrează cunoștințe privind alegerea sculelor, mașinilor-unelte, dispozitivelor şi verificatoarelor în cadrul fiecărei operații</a:t>
                      </a:r>
                      <a:endParaRPr lang="en-US" sz="1100" dirty="0">
                        <a:latin typeface="Calibri"/>
                        <a:ea typeface="Calibri"/>
                        <a:cs typeface="Times New Roman"/>
                      </a:endParaRPr>
                    </a:p>
                    <a:p>
                      <a:pPr marL="791845" indent="-71755" algn="just">
                        <a:lnSpc>
                          <a:spcPct val="107000"/>
                        </a:lnSpc>
                        <a:spcBef>
                          <a:spcPts val="300"/>
                        </a:spcBef>
                        <a:spcAft>
                          <a:spcPts val="300"/>
                        </a:spcAft>
                      </a:pPr>
                      <a:r>
                        <a:rPr lang="ro-RO" sz="1000" dirty="0">
                          <a:latin typeface="Times New Roman"/>
                          <a:ea typeface="Calibri"/>
                          <a:cs typeface="Times New Roman"/>
                          <a:sym typeface="Symbol"/>
                        </a:rPr>
                        <a:t></a:t>
                      </a:r>
                      <a:r>
                        <a:rPr lang="ro-RO" sz="1000" dirty="0">
                          <a:latin typeface="Times New Roman"/>
                          <a:ea typeface="Calibri"/>
                          <a:cs typeface="Times New Roman"/>
                        </a:rPr>
                        <a:t> Demonstrează cunoștințe privind stabilirea unor posibile scheme de poziţionare, orientare şi fixare a pieselor pentru operaţiile de prelucrare prin aşchiere</a:t>
                      </a:r>
                      <a:endParaRPr lang="en-US" sz="1100" dirty="0">
                        <a:latin typeface="Calibri"/>
                        <a:ea typeface="Calibri"/>
                        <a:cs typeface="Times New Roman"/>
                      </a:endParaRPr>
                    </a:p>
                    <a:p>
                      <a:pPr marL="791845" indent="-71755" algn="just">
                        <a:lnSpc>
                          <a:spcPct val="107000"/>
                        </a:lnSpc>
                        <a:spcBef>
                          <a:spcPts val="300"/>
                        </a:spcBef>
                        <a:spcAft>
                          <a:spcPts val="300"/>
                        </a:spcAft>
                      </a:pPr>
                      <a:r>
                        <a:rPr lang="ro-RO" sz="1000" dirty="0">
                          <a:latin typeface="Times New Roman"/>
                          <a:ea typeface="Calibri"/>
                          <a:cs typeface="Times New Roman"/>
                          <a:sym typeface="Symbol"/>
                        </a:rPr>
                        <a:t></a:t>
                      </a:r>
                      <a:r>
                        <a:rPr lang="ro-RO" sz="1000" dirty="0">
                          <a:latin typeface="Times New Roman"/>
                          <a:ea typeface="Calibri"/>
                          <a:cs typeface="Times New Roman"/>
                        </a:rPr>
                        <a:t> Demonstrează cunoștințele necesare stabilirii normelor de </a:t>
                      </a:r>
                      <a:r>
                        <a:rPr lang="ro-RO" sz="1000" dirty="0" smtClean="0">
                          <a:latin typeface="Times New Roman"/>
                          <a:ea typeface="Calibri"/>
                          <a:cs typeface="Times New Roman"/>
                        </a:rPr>
                        <a:t>timp</a:t>
                      </a:r>
                      <a:endParaRPr lang="en-US" sz="1100" dirty="0">
                        <a:latin typeface="Calibri"/>
                        <a:ea typeface="Calibri"/>
                        <a:cs typeface="Times New Roman"/>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060271062"/>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362471"/>
            <a:ext cx="8596668" cy="1141562"/>
          </a:xfrm>
        </p:spPr>
        <p:txBody>
          <a:bodyPr>
            <a:normAutofit/>
          </a:bodyPr>
          <a:lstStyle/>
          <a:p>
            <a:r>
              <a:rPr lang="ro-RO" sz="3200" i="1" dirty="0" smtClean="0"/>
              <a:t>Program de studii</a:t>
            </a:r>
            <a:r>
              <a:rPr lang="ro-RO" sz="3200" dirty="0" smtClean="0"/>
              <a:t>: Tehnologia Construcțiilor de Mașini </a:t>
            </a:r>
            <a:r>
              <a:rPr lang="en-US" sz="3200" dirty="0" smtClean="0"/>
              <a:t>– </a:t>
            </a:r>
            <a:r>
              <a:rPr lang="ro-RO" sz="3200" dirty="0" smtClean="0"/>
              <a:t>TCM (</a:t>
            </a:r>
            <a:r>
              <a:rPr lang="ro-RO" sz="3200" dirty="0"/>
              <a:t>cont.</a:t>
            </a:r>
            <a:r>
              <a:rPr lang="ro-RO" sz="3200" dirty="0" smtClean="0"/>
              <a:t>)</a:t>
            </a:r>
            <a:endParaRPr lang="en-US" sz="32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290387287"/>
              </p:ext>
            </p:extLst>
          </p:nvPr>
        </p:nvGraphicFramePr>
        <p:xfrm>
          <a:off x="257420" y="1626270"/>
          <a:ext cx="8674912" cy="4597654"/>
        </p:xfrm>
        <a:graphic>
          <a:graphicData uri="http://schemas.openxmlformats.org/drawingml/2006/table">
            <a:tbl>
              <a:tblPr firstRow="1" bandRow="1">
                <a:tableStyleId>{5C22544A-7EE6-4342-B048-85BDC9FD1C3A}</a:tableStyleId>
              </a:tblPr>
              <a:tblGrid>
                <a:gridCol w="417173">
                  <a:extLst>
                    <a:ext uri="{9D8B030D-6E8A-4147-A177-3AD203B41FA5}">
                      <a16:colId xmlns:a16="http://schemas.microsoft.com/office/drawing/2014/main" val="20000"/>
                    </a:ext>
                  </a:extLst>
                </a:gridCol>
                <a:gridCol w="845774">
                  <a:extLst>
                    <a:ext uri="{9D8B030D-6E8A-4147-A177-3AD203B41FA5}">
                      <a16:colId xmlns:a16="http://schemas.microsoft.com/office/drawing/2014/main" val="20001"/>
                    </a:ext>
                  </a:extLst>
                </a:gridCol>
                <a:gridCol w="1451533">
                  <a:extLst>
                    <a:ext uri="{9D8B030D-6E8A-4147-A177-3AD203B41FA5}">
                      <a16:colId xmlns:a16="http://schemas.microsoft.com/office/drawing/2014/main" val="20002"/>
                    </a:ext>
                  </a:extLst>
                </a:gridCol>
                <a:gridCol w="2388744">
                  <a:extLst>
                    <a:ext uri="{9D8B030D-6E8A-4147-A177-3AD203B41FA5}">
                      <a16:colId xmlns:a16="http://schemas.microsoft.com/office/drawing/2014/main" val="20003"/>
                    </a:ext>
                  </a:extLst>
                </a:gridCol>
                <a:gridCol w="3571688">
                  <a:extLst>
                    <a:ext uri="{9D8B030D-6E8A-4147-A177-3AD203B41FA5}">
                      <a16:colId xmlns:a16="http://schemas.microsoft.com/office/drawing/2014/main" val="20004"/>
                    </a:ext>
                  </a:extLst>
                </a:gridCol>
              </a:tblGrid>
              <a:tr h="379179">
                <a:tc>
                  <a:txBody>
                    <a:bodyPr/>
                    <a:lstStyle/>
                    <a:p>
                      <a:pPr algn="just">
                        <a:lnSpc>
                          <a:spcPct val="107000"/>
                        </a:lnSpc>
                        <a:spcBef>
                          <a:spcPts val="300"/>
                        </a:spcBef>
                        <a:spcAft>
                          <a:spcPts val="300"/>
                        </a:spcAft>
                      </a:pPr>
                      <a:r>
                        <a:rPr lang="ro-RO" sz="1200" b="1" dirty="0">
                          <a:latin typeface="Times New Roman"/>
                          <a:ea typeface="Calibri"/>
                          <a:cs typeface="Times New Roman"/>
                        </a:rPr>
                        <a:t>Nr. crt.</a:t>
                      </a:r>
                      <a:endParaRPr lang="en-US" sz="1100" dirty="0">
                        <a:latin typeface="Calibri"/>
                        <a:ea typeface="Calibri"/>
                        <a:cs typeface="Times New Roman"/>
                      </a:endParaRPr>
                    </a:p>
                  </a:txBody>
                  <a:tcPr marL="68580" marR="68580" marT="0" marB="0"/>
                </a:tc>
                <a:tc>
                  <a:txBody>
                    <a:bodyPr/>
                    <a:lstStyle/>
                    <a:p>
                      <a:pPr>
                        <a:lnSpc>
                          <a:spcPct val="107000"/>
                        </a:lnSpc>
                        <a:spcBef>
                          <a:spcPts val="300"/>
                        </a:spcBef>
                        <a:spcAft>
                          <a:spcPts val="300"/>
                        </a:spcAft>
                      </a:pPr>
                      <a:r>
                        <a:rPr lang="ro-RO" sz="1200" b="1" dirty="0">
                          <a:latin typeface="Times New Roman"/>
                          <a:ea typeface="Calibri"/>
                          <a:cs typeface="Times New Roman"/>
                        </a:rPr>
                        <a:t>Cine</a:t>
                      </a:r>
                      <a:endParaRPr lang="en-US" sz="1100" dirty="0">
                        <a:latin typeface="Calibri"/>
                        <a:ea typeface="Calibri"/>
                        <a:cs typeface="Times New Roman"/>
                      </a:endParaRPr>
                    </a:p>
                  </a:txBody>
                  <a:tcPr marL="68580" marR="68580" marT="0" marB="0"/>
                </a:tc>
                <a:tc>
                  <a:txBody>
                    <a:bodyPr/>
                    <a:lstStyle/>
                    <a:p>
                      <a:pPr>
                        <a:lnSpc>
                          <a:spcPct val="107000"/>
                        </a:lnSpc>
                        <a:spcBef>
                          <a:spcPts val="300"/>
                        </a:spcBef>
                        <a:spcAft>
                          <a:spcPts val="300"/>
                        </a:spcAft>
                      </a:pPr>
                      <a:r>
                        <a:rPr lang="ro-RO" sz="1200" b="1">
                          <a:latin typeface="Times New Roman"/>
                          <a:ea typeface="Calibri"/>
                          <a:cs typeface="Times New Roman"/>
                        </a:rPr>
                        <a:t>Ce/ verb acţiune</a:t>
                      </a:r>
                      <a:endParaRPr lang="en-US" sz="1100">
                        <a:latin typeface="Calibri"/>
                        <a:ea typeface="Calibri"/>
                        <a:cs typeface="Times New Roman"/>
                      </a:endParaRPr>
                    </a:p>
                  </a:txBody>
                  <a:tcPr marL="68580" marR="68580" marT="0" marB="0"/>
                </a:tc>
                <a:tc>
                  <a:txBody>
                    <a:bodyPr/>
                    <a:lstStyle/>
                    <a:p>
                      <a:pPr>
                        <a:lnSpc>
                          <a:spcPct val="107000"/>
                        </a:lnSpc>
                        <a:spcBef>
                          <a:spcPts val="300"/>
                        </a:spcBef>
                        <a:spcAft>
                          <a:spcPts val="300"/>
                        </a:spcAft>
                      </a:pPr>
                      <a:r>
                        <a:rPr lang="ro-RO" sz="1200" b="1" dirty="0">
                          <a:latin typeface="Times New Roman"/>
                          <a:ea typeface="Calibri"/>
                          <a:cs typeface="Times New Roman"/>
                        </a:rPr>
                        <a:t>Obiectul și scopul învățării anticipate</a:t>
                      </a:r>
                      <a:endParaRPr lang="en-US" sz="1100" dirty="0">
                        <a:latin typeface="Calibri"/>
                        <a:ea typeface="Calibri"/>
                        <a:cs typeface="Times New Roman"/>
                      </a:endParaRPr>
                    </a:p>
                  </a:txBody>
                  <a:tcPr marL="68580" marR="68580" marT="0" marB="0"/>
                </a:tc>
                <a:tc>
                  <a:txBody>
                    <a:bodyPr/>
                    <a:lstStyle/>
                    <a:p>
                      <a:pPr>
                        <a:lnSpc>
                          <a:spcPct val="107000"/>
                        </a:lnSpc>
                        <a:spcBef>
                          <a:spcPts val="300"/>
                        </a:spcBef>
                        <a:spcAft>
                          <a:spcPts val="300"/>
                        </a:spcAft>
                      </a:pPr>
                      <a:r>
                        <a:rPr lang="ro-RO" sz="1200" b="1" dirty="0">
                          <a:latin typeface="Times New Roman"/>
                          <a:ea typeface="Calibri"/>
                          <a:cs typeface="Times New Roman"/>
                        </a:rPr>
                        <a:t>Contextul ocupational și/sau social pentru care este relevantă calificarea</a:t>
                      </a:r>
                      <a:endParaRPr lang="en-US" sz="1100" dirty="0">
                        <a:latin typeface="Calibri"/>
                        <a:ea typeface="Calibri"/>
                        <a:cs typeface="Times New Roman"/>
                      </a:endParaRPr>
                    </a:p>
                  </a:txBody>
                  <a:tcPr marL="68580" marR="68580" marT="0" marB="0"/>
                </a:tc>
                <a:extLst>
                  <a:ext uri="{0D108BD9-81ED-4DB2-BD59-A6C34878D82A}">
                    <a16:rowId xmlns:a16="http://schemas.microsoft.com/office/drawing/2014/main" val="10000"/>
                  </a:ext>
                </a:extLst>
              </a:tr>
              <a:tr h="4074765">
                <a:tc>
                  <a:txBody>
                    <a:bodyPr/>
                    <a:lstStyle/>
                    <a:p>
                      <a:endParaRPr lang="en-US"/>
                    </a:p>
                  </a:txBody>
                  <a:tcPr/>
                </a:tc>
                <a:tc gridSpan="4">
                  <a:txBody>
                    <a:bodyPr/>
                    <a:lstStyle/>
                    <a:p>
                      <a:r>
                        <a:rPr lang="ro-RO" sz="1000" b="1" kern="1200" dirty="0" smtClean="0">
                          <a:solidFill>
                            <a:schemeClr val="dk1"/>
                          </a:solidFill>
                          <a:latin typeface="+mn-lt"/>
                          <a:ea typeface="+mn-ea"/>
                          <a:cs typeface="+mn-cs"/>
                        </a:rPr>
                        <a:t>B. ABILITĂŢI </a:t>
                      </a:r>
                      <a:endParaRPr lang="en-US" sz="1000" kern="1200" dirty="0" smtClean="0">
                        <a:solidFill>
                          <a:schemeClr val="dk1"/>
                        </a:solidFill>
                        <a:latin typeface="+mn-lt"/>
                        <a:ea typeface="+mn-ea"/>
                        <a:cs typeface="+mn-cs"/>
                      </a:endParaRPr>
                    </a:p>
                    <a:p>
                      <a:r>
                        <a:rPr lang="ro-RO" sz="1000" b="1" kern="1200" dirty="0" smtClean="0">
                          <a:solidFill>
                            <a:schemeClr val="dk1"/>
                          </a:solidFill>
                          <a:latin typeface="+mn-lt"/>
                          <a:ea typeface="+mn-ea"/>
                          <a:cs typeface="+mn-cs"/>
                        </a:rPr>
                        <a:t>4.1.2. Aplicarea cunoașterii şi înțelegerii </a:t>
                      </a:r>
                      <a:endParaRPr lang="en-US" sz="1000" kern="1200" dirty="0" smtClean="0">
                        <a:solidFill>
                          <a:schemeClr val="dk1"/>
                        </a:solidFill>
                        <a:latin typeface="+mn-lt"/>
                        <a:ea typeface="+mn-ea"/>
                        <a:cs typeface="+mn-cs"/>
                      </a:endParaRPr>
                    </a:p>
                    <a:p>
                      <a:r>
                        <a:rPr lang="ro-RO" sz="1000" kern="1200" dirty="0" smtClean="0">
                          <a:solidFill>
                            <a:schemeClr val="dk1"/>
                          </a:solidFill>
                          <a:latin typeface="+mn-lt"/>
                          <a:ea typeface="+mn-ea"/>
                          <a:cs typeface="+mn-cs"/>
                          <a:sym typeface="Symbol"/>
                        </a:rPr>
                        <a:t></a:t>
                      </a:r>
                      <a:r>
                        <a:rPr lang="ro-RO" sz="1000" kern="1200" dirty="0" smtClean="0">
                          <a:solidFill>
                            <a:schemeClr val="dk1"/>
                          </a:solidFill>
                          <a:latin typeface="+mn-lt"/>
                          <a:ea typeface="+mn-ea"/>
                          <a:cs typeface="+mn-cs"/>
                        </a:rPr>
                        <a:t> Are abilităţi de comunicare profesională cu echipa de lucru în condiţiile respectării eticii profesionale</a:t>
                      </a:r>
                      <a:endParaRPr lang="en-US" sz="1000" kern="1200" dirty="0" smtClean="0">
                        <a:solidFill>
                          <a:schemeClr val="dk1"/>
                        </a:solidFill>
                        <a:latin typeface="+mn-lt"/>
                        <a:ea typeface="+mn-ea"/>
                        <a:cs typeface="+mn-cs"/>
                      </a:endParaRPr>
                    </a:p>
                    <a:p>
                      <a:r>
                        <a:rPr lang="ro-RO" sz="1000" kern="1200" dirty="0" smtClean="0">
                          <a:solidFill>
                            <a:schemeClr val="dk1"/>
                          </a:solidFill>
                          <a:latin typeface="+mn-lt"/>
                          <a:ea typeface="+mn-ea"/>
                          <a:cs typeface="+mn-cs"/>
                          <a:sym typeface="Symbol"/>
                        </a:rPr>
                        <a:t></a:t>
                      </a:r>
                      <a:r>
                        <a:rPr lang="ro-RO" sz="1000" kern="1200" dirty="0" smtClean="0">
                          <a:solidFill>
                            <a:schemeClr val="dk1"/>
                          </a:solidFill>
                          <a:latin typeface="+mn-lt"/>
                          <a:ea typeface="+mn-ea"/>
                          <a:cs typeface="+mn-cs"/>
                        </a:rPr>
                        <a:t> Utilizează cunoştinţe pentru a grupa activităţile în operaţii şi faze folosind principiul diferenţierii sau principiul concentrării activitătilor</a:t>
                      </a:r>
                      <a:endParaRPr lang="en-US" sz="1000" kern="1200" dirty="0" smtClean="0">
                        <a:solidFill>
                          <a:schemeClr val="dk1"/>
                        </a:solidFill>
                        <a:latin typeface="+mn-lt"/>
                        <a:ea typeface="+mn-ea"/>
                        <a:cs typeface="+mn-cs"/>
                      </a:endParaRPr>
                    </a:p>
                    <a:p>
                      <a:r>
                        <a:rPr lang="ro-RO" sz="1000" kern="1200" dirty="0" smtClean="0">
                          <a:solidFill>
                            <a:schemeClr val="dk1"/>
                          </a:solidFill>
                          <a:latin typeface="+mn-lt"/>
                          <a:ea typeface="+mn-ea"/>
                          <a:cs typeface="+mn-cs"/>
                          <a:sym typeface="Symbol"/>
                        </a:rPr>
                        <a:t></a:t>
                      </a:r>
                      <a:r>
                        <a:rPr lang="ro-RO" sz="1000" kern="1200" dirty="0" smtClean="0">
                          <a:solidFill>
                            <a:schemeClr val="dk1"/>
                          </a:solidFill>
                          <a:latin typeface="+mn-lt"/>
                          <a:ea typeface="+mn-ea"/>
                          <a:cs typeface="+mn-cs"/>
                        </a:rPr>
                        <a:t> Xxxxxx</a:t>
                      </a:r>
                      <a:endParaRPr lang="en-US" sz="1000" kern="1200" dirty="0" smtClean="0">
                        <a:solidFill>
                          <a:schemeClr val="dk1"/>
                        </a:solidFill>
                        <a:latin typeface="+mn-lt"/>
                        <a:ea typeface="+mn-ea"/>
                        <a:cs typeface="+mn-cs"/>
                      </a:endParaRPr>
                    </a:p>
                    <a:p>
                      <a:r>
                        <a:rPr lang="ro-RO" sz="1000" b="1" kern="1200" dirty="0" smtClean="0">
                          <a:solidFill>
                            <a:schemeClr val="dk1"/>
                          </a:solidFill>
                          <a:latin typeface="+mn-lt"/>
                          <a:ea typeface="+mn-ea"/>
                          <a:cs typeface="+mn-cs"/>
                        </a:rPr>
                        <a:t>4.1.3. Abilităţi de comunicare şi utilizare a TIC</a:t>
                      </a:r>
                      <a:endParaRPr lang="en-US" sz="1000" kern="1200" dirty="0" smtClean="0">
                        <a:solidFill>
                          <a:schemeClr val="dk1"/>
                        </a:solidFill>
                        <a:latin typeface="+mn-lt"/>
                        <a:ea typeface="+mn-ea"/>
                        <a:cs typeface="+mn-cs"/>
                      </a:endParaRPr>
                    </a:p>
                    <a:p>
                      <a:r>
                        <a:rPr lang="ro-RO" sz="1000" kern="1200" dirty="0" smtClean="0">
                          <a:solidFill>
                            <a:schemeClr val="dk1"/>
                          </a:solidFill>
                          <a:latin typeface="+mn-lt"/>
                          <a:ea typeface="+mn-ea"/>
                          <a:cs typeface="+mn-cs"/>
                          <a:sym typeface="Symbol"/>
                        </a:rPr>
                        <a:t></a:t>
                      </a:r>
                      <a:r>
                        <a:rPr lang="ro-RO" sz="1000" kern="1200" dirty="0" smtClean="0">
                          <a:solidFill>
                            <a:schemeClr val="dk1"/>
                          </a:solidFill>
                          <a:latin typeface="+mn-lt"/>
                          <a:ea typeface="+mn-ea"/>
                          <a:cs typeface="+mn-cs"/>
                        </a:rPr>
                        <a:t> Este capabil să utilizeze baze de date, aplicaţii on-line şi alte instrumente informatice pentru stabilirea valorilor parametrilor regimului de aşchiere</a:t>
                      </a:r>
                      <a:endParaRPr lang="en-US" sz="1000" kern="1200" dirty="0" smtClean="0">
                        <a:solidFill>
                          <a:schemeClr val="dk1"/>
                        </a:solidFill>
                        <a:latin typeface="+mn-lt"/>
                        <a:ea typeface="+mn-ea"/>
                        <a:cs typeface="+mn-cs"/>
                      </a:endParaRPr>
                    </a:p>
                    <a:p>
                      <a:r>
                        <a:rPr lang="ro-RO" sz="1000" kern="1200" dirty="0" smtClean="0">
                          <a:solidFill>
                            <a:schemeClr val="dk1"/>
                          </a:solidFill>
                          <a:latin typeface="+mn-lt"/>
                          <a:ea typeface="+mn-ea"/>
                          <a:cs typeface="+mn-cs"/>
                          <a:sym typeface="Symbol"/>
                        </a:rPr>
                        <a:t></a:t>
                      </a:r>
                      <a:r>
                        <a:rPr lang="ro-RO" sz="1000" kern="1200" dirty="0" smtClean="0">
                          <a:solidFill>
                            <a:schemeClr val="dk1"/>
                          </a:solidFill>
                          <a:latin typeface="+mn-lt"/>
                          <a:ea typeface="+mn-ea"/>
                          <a:cs typeface="+mn-cs"/>
                        </a:rPr>
                        <a:t> Xxxxxx</a:t>
                      </a:r>
                      <a:endParaRPr lang="en-US" sz="1000" kern="1200" dirty="0" smtClean="0">
                        <a:solidFill>
                          <a:schemeClr val="dk1"/>
                        </a:solidFill>
                        <a:latin typeface="+mn-lt"/>
                        <a:ea typeface="+mn-ea"/>
                        <a:cs typeface="+mn-cs"/>
                      </a:endParaRPr>
                    </a:p>
                    <a:p>
                      <a:r>
                        <a:rPr lang="ro-RO" sz="1000" b="1" kern="1200" dirty="0" smtClean="0">
                          <a:solidFill>
                            <a:schemeClr val="dk1"/>
                          </a:solidFill>
                          <a:latin typeface="+mn-lt"/>
                          <a:ea typeface="+mn-ea"/>
                          <a:cs typeface="+mn-cs"/>
                        </a:rPr>
                        <a:t>4.1.4. Abilități cognitive generice – inclusiv judecăți de valoare</a:t>
                      </a:r>
                      <a:endParaRPr lang="en-US" sz="1000" kern="1200" dirty="0" smtClean="0">
                        <a:solidFill>
                          <a:schemeClr val="dk1"/>
                        </a:solidFill>
                        <a:latin typeface="+mn-lt"/>
                        <a:ea typeface="+mn-ea"/>
                        <a:cs typeface="+mn-cs"/>
                      </a:endParaRPr>
                    </a:p>
                    <a:p>
                      <a:r>
                        <a:rPr lang="ro-RO" sz="1000" kern="1200" dirty="0" smtClean="0">
                          <a:solidFill>
                            <a:schemeClr val="dk1"/>
                          </a:solidFill>
                          <a:latin typeface="+mn-lt"/>
                          <a:ea typeface="+mn-ea"/>
                          <a:cs typeface="+mn-cs"/>
                          <a:sym typeface="Symbol"/>
                        </a:rPr>
                        <a:t></a:t>
                      </a:r>
                      <a:r>
                        <a:rPr lang="ro-RO" sz="1000" kern="1200" dirty="0" smtClean="0">
                          <a:solidFill>
                            <a:schemeClr val="dk1"/>
                          </a:solidFill>
                          <a:latin typeface="+mn-lt"/>
                          <a:ea typeface="+mn-ea"/>
                          <a:cs typeface="+mn-cs"/>
                        </a:rPr>
                        <a:t> Este capabil să aprecieze avantajele şi limitele unor procedee de prelucrare şi, pe aceasta bază,  să aleagă procedeu adecvat pentru obţinerea caracteristicilor prescrise suprafeţelor piesei</a:t>
                      </a:r>
                      <a:endParaRPr lang="en-US" sz="1000" kern="1200" dirty="0" smtClean="0">
                        <a:solidFill>
                          <a:schemeClr val="dk1"/>
                        </a:solidFill>
                        <a:latin typeface="+mn-lt"/>
                        <a:ea typeface="+mn-ea"/>
                        <a:cs typeface="+mn-cs"/>
                      </a:endParaRPr>
                    </a:p>
                    <a:p>
                      <a:pPr>
                        <a:buFont typeface="Symbol"/>
                        <a:buChar char="·"/>
                      </a:pPr>
                      <a:r>
                        <a:rPr lang="ro-RO" sz="1000" kern="1200" dirty="0" smtClean="0">
                          <a:solidFill>
                            <a:schemeClr val="dk1"/>
                          </a:solidFill>
                          <a:latin typeface="+mn-lt"/>
                          <a:ea typeface="+mn-ea"/>
                          <a:cs typeface="+mn-cs"/>
                        </a:rPr>
                        <a:t>Xxxxxx</a:t>
                      </a:r>
                    </a:p>
                    <a:p>
                      <a:r>
                        <a:rPr lang="ro-RO" sz="1000" b="1" kern="1200" dirty="0" smtClean="0">
                          <a:solidFill>
                            <a:schemeClr val="dk1"/>
                          </a:solidFill>
                          <a:latin typeface="+mn-lt"/>
                          <a:ea typeface="+mn-ea"/>
                          <a:cs typeface="+mn-cs"/>
                        </a:rPr>
                        <a:t>B. ABILITĂŢI </a:t>
                      </a:r>
                      <a:endParaRPr lang="en-US" sz="1000" kern="1200" dirty="0" smtClean="0">
                        <a:solidFill>
                          <a:schemeClr val="dk1"/>
                        </a:solidFill>
                        <a:latin typeface="+mn-lt"/>
                        <a:ea typeface="+mn-ea"/>
                        <a:cs typeface="+mn-cs"/>
                      </a:endParaRPr>
                    </a:p>
                    <a:p>
                      <a:r>
                        <a:rPr lang="ro-RO" sz="1000" b="1" kern="1200" dirty="0" smtClean="0">
                          <a:solidFill>
                            <a:schemeClr val="dk1"/>
                          </a:solidFill>
                          <a:latin typeface="+mn-lt"/>
                          <a:ea typeface="+mn-ea"/>
                          <a:cs typeface="+mn-cs"/>
                        </a:rPr>
                        <a:t>4.1.2. Aplicarea cunoașterii şi înțelegerii </a:t>
                      </a:r>
                      <a:endParaRPr lang="en-US" sz="1000" kern="1200" dirty="0" smtClean="0">
                        <a:solidFill>
                          <a:schemeClr val="dk1"/>
                        </a:solidFill>
                        <a:latin typeface="+mn-lt"/>
                        <a:ea typeface="+mn-ea"/>
                        <a:cs typeface="+mn-cs"/>
                      </a:endParaRPr>
                    </a:p>
                    <a:p>
                      <a:r>
                        <a:rPr lang="ro-RO" sz="1000" kern="1200" dirty="0" smtClean="0">
                          <a:solidFill>
                            <a:schemeClr val="dk1"/>
                          </a:solidFill>
                          <a:latin typeface="+mn-lt"/>
                          <a:ea typeface="+mn-ea"/>
                          <a:cs typeface="+mn-cs"/>
                          <a:sym typeface="Symbol"/>
                        </a:rPr>
                        <a:t></a:t>
                      </a:r>
                      <a:r>
                        <a:rPr lang="ro-RO" sz="1000" kern="1200" dirty="0" smtClean="0">
                          <a:solidFill>
                            <a:schemeClr val="dk1"/>
                          </a:solidFill>
                          <a:latin typeface="+mn-lt"/>
                          <a:ea typeface="+mn-ea"/>
                          <a:cs typeface="+mn-cs"/>
                        </a:rPr>
                        <a:t> Are abilităţi de comunicare profesională cu echipa de lucru în condiţiile respectării eticii profesionale</a:t>
                      </a:r>
                      <a:endParaRPr lang="en-US" sz="1000" kern="1200" dirty="0" smtClean="0">
                        <a:solidFill>
                          <a:schemeClr val="dk1"/>
                        </a:solidFill>
                        <a:latin typeface="+mn-lt"/>
                        <a:ea typeface="+mn-ea"/>
                        <a:cs typeface="+mn-cs"/>
                      </a:endParaRPr>
                    </a:p>
                    <a:p>
                      <a:r>
                        <a:rPr lang="ro-RO" sz="1000" kern="1200" dirty="0" smtClean="0">
                          <a:solidFill>
                            <a:schemeClr val="dk1"/>
                          </a:solidFill>
                          <a:latin typeface="+mn-lt"/>
                          <a:ea typeface="+mn-ea"/>
                          <a:cs typeface="+mn-cs"/>
                          <a:sym typeface="Symbol"/>
                        </a:rPr>
                        <a:t></a:t>
                      </a:r>
                      <a:r>
                        <a:rPr lang="ro-RO" sz="1000" kern="1200" dirty="0" smtClean="0">
                          <a:solidFill>
                            <a:schemeClr val="dk1"/>
                          </a:solidFill>
                          <a:latin typeface="+mn-lt"/>
                          <a:ea typeface="+mn-ea"/>
                          <a:cs typeface="+mn-cs"/>
                        </a:rPr>
                        <a:t> Utilizează cunoştinţe pentru a grupa activităţile în operaţii şi faze folosind principiul diferenţierii sau principiul concentrării activitătilor</a:t>
                      </a:r>
                      <a:endParaRPr lang="en-US" sz="1000" kern="1200" dirty="0" smtClean="0">
                        <a:solidFill>
                          <a:schemeClr val="dk1"/>
                        </a:solidFill>
                        <a:latin typeface="+mn-lt"/>
                        <a:ea typeface="+mn-ea"/>
                        <a:cs typeface="+mn-cs"/>
                      </a:endParaRPr>
                    </a:p>
                    <a:p>
                      <a:r>
                        <a:rPr lang="ro-RO" sz="1000" kern="1200" dirty="0" smtClean="0">
                          <a:solidFill>
                            <a:schemeClr val="dk1"/>
                          </a:solidFill>
                          <a:latin typeface="+mn-lt"/>
                          <a:ea typeface="+mn-ea"/>
                          <a:cs typeface="+mn-cs"/>
                          <a:sym typeface="Symbol"/>
                        </a:rPr>
                        <a:t></a:t>
                      </a:r>
                      <a:r>
                        <a:rPr lang="ro-RO" sz="1000" kern="1200" dirty="0" smtClean="0">
                          <a:solidFill>
                            <a:schemeClr val="dk1"/>
                          </a:solidFill>
                          <a:latin typeface="+mn-lt"/>
                          <a:ea typeface="+mn-ea"/>
                          <a:cs typeface="+mn-cs"/>
                        </a:rPr>
                        <a:t> Xxxxxx</a:t>
                      </a:r>
                      <a:endParaRPr lang="en-US" sz="1000" kern="1200" dirty="0" smtClean="0">
                        <a:solidFill>
                          <a:schemeClr val="dk1"/>
                        </a:solidFill>
                        <a:latin typeface="+mn-lt"/>
                        <a:ea typeface="+mn-ea"/>
                        <a:cs typeface="+mn-cs"/>
                      </a:endParaRPr>
                    </a:p>
                    <a:p>
                      <a:r>
                        <a:rPr lang="ro-RO" sz="1000" b="1" kern="1200" dirty="0" smtClean="0">
                          <a:solidFill>
                            <a:schemeClr val="dk1"/>
                          </a:solidFill>
                          <a:latin typeface="+mn-lt"/>
                          <a:ea typeface="+mn-ea"/>
                          <a:cs typeface="+mn-cs"/>
                        </a:rPr>
                        <a:t>4.1.3. Abilităţi de comunicare şi utilizare a TIC</a:t>
                      </a:r>
                      <a:endParaRPr lang="en-US" sz="1000" kern="1200" dirty="0" smtClean="0">
                        <a:solidFill>
                          <a:schemeClr val="dk1"/>
                        </a:solidFill>
                        <a:latin typeface="+mn-lt"/>
                        <a:ea typeface="+mn-ea"/>
                        <a:cs typeface="+mn-cs"/>
                      </a:endParaRPr>
                    </a:p>
                    <a:p>
                      <a:r>
                        <a:rPr lang="ro-RO" sz="1000" kern="1200" dirty="0" smtClean="0">
                          <a:solidFill>
                            <a:schemeClr val="dk1"/>
                          </a:solidFill>
                          <a:latin typeface="+mn-lt"/>
                          <a:ea typeface="+mn-ea"/>
                          <a:cs typeface="+mn-cs"/>
                          <a:sym typeface="Symbol"/>
                        </a:rPr>
                        <a:t></a:t>
                      </a:r>
                      <a:r>
                        <a:rPr lang="ro-RO" sz="1000" kern="1200" dirty="0" smtClean="0">
                          <a:solidFill>
                            <a:schemeClr val="dk1"/>
                          </a:solidFill>
                          <a:latin typeface="+mn-lt"/>
                          <a:ea typeface="+mn-ea"/>
                          <a:cs typeface="+mn-cs"/>
                        </a:rPr>
                        <a:t> Este capabil să utilizeze baze de date, aplicaţii on-line şi alte instrumente informatice pentru stabilirea valorilor parametrilor regimului de aşchiere</a:t>
                      </a:r>
                      <a:endParaRPr lang="en-US" sz="1000" kern="1200" dirty="0" smtClean="0">
                        <a:solidFill>
                          <a:schemeClr val="dk1"/>
                        </a:solidFill>
                        <a:latin typeface="+mn-lt"/>
                        <a:ea typeface="+mn-ea"/>
                        <a:cs typeface="+mn-cs"/>
                      </a:endParaRPr>
                    </a:p>
                    <a:p>
                      <a:r>
                        <a:rPr lang="ro-RO" sz="1000" kern="1200" dirty="0" smtClean="0">
                          <a:solidFill>
                            <a:schemeClr val="dk1"/>
                          </a:solidFill>
                          <a:latin typeface="+mn-lt"/>
                          <a:ea typeface="+mn-ea"/>
                          <a:cs typeface="+mn-cs"/>
                          <a:sym typeface="Symbol"/>
                        </a:rPr>
                        <a:t></a:t>
                      </a:r>
                      <a:r>
                        <a:rPr lang="ro-RO" sz="1000" kern="1200" dirty="0" smtClean="0">
                          <a:solidFill>
                            <a:schemeClr val="dk1"/>
                          </a:solidFill>
                          <a:latin typeface="+mn-lt"/>
                          <a:ea typeface="+mn-ea"/>
                          <a:cs typeface="+mn-cs"/>
                        </a:rPr>
                        <a:t> Xxxxxx</a:t>
                      </a:r>
                      <a:endParaRPr lang="en-US" sz="1000" kern="1200" dirty="0" smtClean="0">
                        <a:solidFill>
                          <a:schemeClr val="dk1"/>
                        </a:solidFill>
                        <a:latin typeface="+mn-lt"/>
                        <a:ea typeface="+mn-ea"/>
                        <a:cs typeface="+mn-cs"/>
                      </a:endParaRPr>
                    </a:p>
                    <a:p>
                      <a:r>
                        <a:rPr lang="ro-RO" sz="1000" b="1" kern="1200" dirty="0" smtClean="0">
                          <a:solidFill>
                            <a:schemeClr val="dk1"/>
                          </a:solidFill>
                          <a:latin typeface="+mn-lt"/>
                          <a:ea typeface="+mn-ea"/>
                          <a:cs typeface="+mn-cs"/>
                        </a:rPr>
                        <a:t>4.1.4. Abilități cognitive generice – inclusiv judecăți de valoare</a:t>
                      </a:r>
                      <a:endParaRPr lang="en-US" sz="1000" kern="1200" dirty="0" smtClean="0">
                        <a:solidFill>
                          <a:schemeClr val="dk1"/>
                        </a:solidFill>
                        <a:latin typeface="+mn-lt"/>
                        <a:ea typeface="+mn-ea"/>
                        <a:cs typeface="+mn-cs"/>
                      </a:endParaRPr>
                    </a:p>
                    <a:p>
                      <a:r>
                        <a:rPr lang="ro-RO" sz="1000" kern="1200" dirty="0" smtClean="0">
                          <a:solidFill>
                            <a:schemeClr val="dk1"/>
                          </a:solidFill>
                          <a:latin typeface="+mn-lt"/>
                          <a:ea typeface="+mn-ea"/>
                          <a:cs typeface="+mn-cs"/>
                          <a:sym typeface="Symbol"/>
                        </a:rPr>
                        <a:t></a:t>
                      </a:r>
                      <a:r>
                        <a:rPr lang="ro-RO" sz="1000" kern="1200" dirty="0" smtClean="0">
                          <a:solidFill>
                            <a:schemeClr val="dk1"/>
                          </a:solidFill>
                          <a:latin typeface="+mn-lt"/>
                          <a:ea typeface="+mn-ea"/>
                          <a:cs typeface="+mn-cs"/>
                        </a:rPr>
                        <a:t> Este capabil să aprecieze avantajele şi limitele unor procedee de prelucrare şi, pe aceasta bază,  să aleagă procedeu adecvat pentru obţinerea caracteristicilor prescrise suprafeţelor piesei</a:t>
                      </a:r>
                      <a:endParaRPr lang="en-US" sz="1000" kern="1200" dirty="0" smtClean="0">
                        <a:solidFill>
                          <a:schemeClr val="dk1"/>
                        </a:solidFill>
                        <a:latin typeface="+mn-lt"/>
                        <a:ea typeface="+mn-ea"/>
                        <a:cs typeface="+mn-cs"/>
                      </a:endParaRPr>
                    </a:p>
                    <a:p>
                      <a:r>
                        <a:rPr lang="ro-RO" sz="1000" kern="1200" dirty="0" smtClean="0">
                          <a:solidFill>
                            <a:schemeClr val="dk1"/>
                          </a:solidFill>
                          <a:latin typeface="+mn-lt"/>
                          <a:ea typeface="+mn-ea"/>
                          <a:cs typeface="+mn-cs"/>
                          <a:sym typeface="Symbol"/>
                        </a:rPr>
                        <a:t></a:t>
                      </a:r>
                      <a:r>
                        <a:rPr lang="ro-RO" sz="1000" kern="1200" dirty="0" smtClean="0">
                          <a:solidFill>
                            <a:schemeClr val="dk1"/>
                          </a:solidFill>
                          <a:latin typeface="+mn-lt"/>
                          <a:ea typeface="+mn-ea"/>
                          <a:cs typeface="+mn-cs"/>
                        </a:rPr>
                        <a:t> Xxxxxx</a:t>
                      </a:r>
                      <a:endParaRPr lang="en-US" sz="1000" kern="1200" dirty="0" smtClean="0">
                        <a:solidFill>
                          <a:schemeClr val="dk1"/>
                        </a:solidFill>
                        <a:latin typeface="+mn-lt"/>
                        <a:ea typeface="+mn-ea"/>
                        <a:cs typeface="+mn-cs"/>
                      </a:endParaRPr>
                    </a:p>
                    <a:p>
                      <a:pPr>
                        <a:buFont typeface="Symbol"/>
                        <a:buChar char="·"/>
                      </a:pPr>
                      <a:endParaRPr lang="en-US" sz="1000" kern="1200" dirty="0">
                        <a:solidFill>
                          <a:schemeClr val="dk1"/>
                        </a:solidFill>
                        <a:latin typeface="+mn-lt"/>
                        <a:ea typeface="+mn-ea"/>
                        <a:cs typeface="+mn-cs"/>
                      </a:endParaRPr>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1"/>
                  </a:ext>
                </a:extLst>
              </a:tr>
            </a:tbl>
          </a:graphicData>
        </a:graphic>
      </p:graphicFrame>
      <p:sp>
        <p:nvSpPr>
          <p:cNvPr id="4" name="Slide Number Placeholder 3"/>
          <p:cNvSpPr>
            <a:spLocks noGrp="1"/>
          </p:cNvSpPr>
          <p:nvPr>
            <p:ph type="sldNum" sz="quarter" idx="12"/>
          </p:nvPr>
        </p:nvSpPr>
        <p:spPr/>
        <p:txBody>
          <a:bodyPr/>
          <a:lstStyle/>
          <a:p>
            <a:fld id="{9E50D555-AD09-4184-8F27-884809BFB095}" type="slidenum">
              <a:rPr lang="en-US" smtClean="0"/>
              <a:pPr/>
              <a:t>142</a:t>
            </a:fld>
            <a:endParaRPr lang="en-US"/>
          </a:p>
        </p:txBody>
      </p:sp>
    </p:spTree>
    <p:extLst>
      <p:ext uri="{BB962C8B-B14F-4D97-AF65-F5344CB8AC3E}">
        <p14:creationId xmlns:p14="http://schemas.microsoft.com/office/powerpoint/2010/main" val="1531376885"/>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6949" y="299049"/>
            <a:ext cx="8596668" cy="1320800"/>
          </a:xfrm>
        </p:spPr>
        <p:txBody>
          <a:bodyPr>
            <a:normAutofit/>
          </a:bodyPr>
          <a:lstStyle/>
          <a:p>
            <a:r>
              <a:rPr lang="ro-RO" sz="3200" i="1" dirty="0" smtClean="0"/>
              <a:t>Program de studii</a:t>
            </a:r>
            <a:r>
              <a:rPr lang="ro-RO" sz="3200" dirty="0" smtClean="0"/>
              <a:t>: Tehnologia Construcțiilor de Mașini </a:t>
            </a:r>
            <a:r>
              <a:rPr lang="en-US" sz="3200" dirty="0" smtClean="0"/>
              <a:t>– </a:t>
            </a:r>
            <a:r>
              <a:rPr lang="ro-RO" sz="3200" dirty="0" smtClean="0"/>
              <a:t>TCM (</a:t>
            </a:r>
            <a:r>
              <a:rPr lang="ro-RO" sz="3200" dirty="0"/>
              <a:t>cont.</a:t>
            </a:r>
            <a:r>
              <a:rPr lang="ro-RO" sz="3200" dirty="0" smtClean="0"/>
              <a:t>)</a:t>
            </a:r>
            <a:endParaRPr lang="en-US" sz="32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599291090"/>
              </p:ext>
            </p:extLst>
          </p:nvPr>
        </p:nvGraphicFramePr>
        <p:xfrm>
          <a:off x="355121" y="1482122"/>
          <a:ext cx="9315090" cy="4696968"/>
        </p:xfrm>
        <a:graphic>
          <a:graphicData uri="http://schemas.openxmlformats.org/drawingml/2006/table">
            <a:tbl>
              <a:tblPr firstRow="1" bandRow="1">
                <a:tableStyleId>{5C22544A-7EE6-4342-B048-85BDC9FD1C3A}</a:tableStyleId>
              </a:tblPr>
              <a:tblGrid>
                <a:gridCol w="398868">
                  <a:extLst>
                    <a:ext uri="{9D8B030D-6E8A-4147-A177-3AD203B41FA5}">
                      <a16:colId xmlns:a16="http://schemas.microsoft.com/office/drawing/2014/main" val="20000"/>
                    </a:ext>
                  </a:extLst>
                </a:gridCol>
                <a:gridCol w="1251830">
                  <a:extLst>
                    <a:ext uri="{9D8B030D-6E8A-4147-A177-3AD203B41FA5}">
                      <a16:colId xmlns:a16="http://schemas.microsoft.com/office/drawing/2014/main" val="20001"/>
                    </a:ext>
                  </a:extLst>
                </a:gridCol>
                <a:gridCol w="1092284">
                  <a:extLst>
                    <a:ext uri="{9D8B030D-6E8A-4147-A177-3AD203B41FA5}">
                      <a16:colId xmlns:a16="http://schemas.microsoft.com/office/drawing/2014/main" val="20002"/>
                    </a:ext>
                  </a:extLst>
                </a:gridCol>
                <a:gridCol w="2344113">
                  <a:extLst>
                    <a:ext uri="{9D8B030D-6E8A-4147-A177-3AD203B41FA5}">
                      <a16:colId xmlns:a16="http://schemas.microsoft.com/office/drawing/2014/main" val="20003"/>
                    </a:ext>
                  </a:extLst>
                </a:gridCol>
                <a:gridCol w="4227995">
                  <a:extLst>
                    <a:ext uri="{9D8B030D-6E8A-4147-A177-3AD203B41FA5}">
                      <a16:colId xmlns:a16="http://schemas.microsoft.com/office/drawing/2014/main" val="20004"/>
                    </a:ext>
                  </a:extLst>
                </a:gridCol>
              </a:tblGrid>
              <a:tr h="370840">
                <a:tc>
                  <a:txBody>
                    <a:bodyPr/>
                    <a:lstStyle/>
                    <a:p>
                      <a:pPr algn="just">
                        <a:lnSpc>
                          <a:spcPct val="107000"/>
                        </a:lnSpc>
                        <a:spcBef>
                          <a:spcPts val="300"/>
                        </a:spcBef>
                        <a:spcAft>
                          <a:spcPts val="300"/>
                        </a:spcAft>
                      </a:pPr>
                      <a:r>
                        <a:rPr lang="ro-RO" sz="1200" b="1" dirty="0">
                          <a:latin typeface="Times New Roman"/>
                          <a:ea typeface="Calibri"/>
                          <a:cs typeface="Times New Roman"/>
                        </a:rPr>
                        <a:t>Nr. crt.</a:t>
                      </a:r>
                      <a:endParaRPr lang="en-US" sz="1100" dirty="0">
                        <a:latin typeface="Calibri"/>
                        <a:ea typeface="Calibri"/>
                        <a:cs typeface="Times New Roman"/>
                      </a:endParaRPr>
                    </a:p>
                  </a:txBody>
                  <a:tcPr marL="68580" marR="68580" marT="0" marB="0"/>
                </a:tc>
                <a:tc>
                  <a:txBody>
                    <a:bodyPr/>
                    <a:lstStyle/>
                    <a:p>
                      <a:pPr>
                        <a:lnSpc>
                          <a:spcPct val="107000"/>
                        </a:lnSpc>
                        <a:spcBef>
                          <a:spcPts val="300"/>
                        </a:spcBef>
                        <a:spcAft>
                          <a:spcPts val="300"/>
                        </a:spcAft>
                      </a:pPr>
                      <a:r>
                        <a:rPr lang="ro-RO" sz="1200" b="1">
                          <a:latin typeface="Times New Roman"/>
                          <a:ea typeface="Calibri"/>
                          <a:cs typeface="Times New Roman"/>
                        </a:rPr>
                        <a:t>Cine</a:t>
                      </a:r>
                      <a:endParaRPr lang="en-US" sz="1100">
                        <a:latin typeface="Calibri"/>
                        <a:ea typeface="Calibri"/>
                        <a:cs typeface="Times New Roman"/>
                      </a:endParaRPr>
                    </a:p>
                  </a:txBody>
                  <a:tcPr marL="68580" marR="68580" marT="0" marB="0"/>
                </a:tc>
                <a:tc>
                  <a:txBody>
                    <a:bodyPr/>
                    <a:lstStyle/>
                    <a:p>
                      <a:pPr>
                        <a:lnSpc>
                          <a:spcPct val="107000"/>
                        </a:lnSpc>
                        <a:spcBef>
                          <a:spcPts val="300"/>
                        </a:spcBef>
                        <a:spcAft>
                          <a:spcPts val="300"/>
                        </a:spcAft>
                      </a:pPr>
                      <a:r>
                        <a:rPr lang="ro-RO" sz="1200" b="1">
                          <a:latin typeface="Times New Roman"/>
                          <a:ea typeface="Calibri"/>
                          <a:cs typeface="Times New Roman"/>
                        </a:rPr>
                        <a:t>Ce/ verb acţiune</a:t>
                      </a:r>
                      <a:endParaRPr lang="en-US" sz="1100">
                        <a:latin typeface="Calibri"/>
                        <a:ea typeface="Calibri"/>
                        <a:cs typeface="Times New Roman"/>
                      </a:endParaRPr>
                    </a:p>
                  </a:txBody>
                  <a:tcPr marL="68580" marR="68580" marT="0" marB="0"/>
                </a:tc>
                <a:tc>
                  <a:txBody>
                    <a:bodyPr/>
                    <a:lstStyle/>
                    <a:p>
                      <a:pPr>
                        <a:lnSpc>
                          <a:spcPct val="107000"/>
                        </a:lnSpc>
                        <a:spcBef>
                          <a:spcPts val="300"/>
                        </a:spcBef>
                        <a:spcAft>
                          <a:spcPts val="300"/>
                        </a:spcAft>
                      </a:pPr>
                      <a:r>
                        <a:rPr lang="ro-RO" sz="1200" b="1">
                          <a:latin typeface="Times New Roman"/>
                          <a:ea typeface="Calibri"/>
                          <a:cs typeface="Times New Roman"/>
                        </a:rPr>
                        <a:t>Obiectul și scopul învățării anticipate</a:t>
                      </a:r>
                      <a:endParaRPr lang="en-US" sz="1100">
                        <a:latin typeface="Calibri"/>
                        <a:ea typeface="Calibri"/>
                        <a:cs typeface="Times New Roman"/>
                      </a:endParaRPr>
                    </a:p>
                  </a:txBody>
                  <a:tcPr marL="68580" marR="68580" marT="0" marB="0"/>
                </a:tc>
                <a:tc>
                  <a:txBody>
                    <a:bodyPr/>
                    <a:lstStyle/>
                    <a:p>
                      <a:pPr>
                        <a:lnSpc>
                          <a:spcPct val="107000"/>
                        </a:lnSpc>
                        <a:spcBef>
                          <a:spcPts val="300"/>
                        </a:spcBef>
                        <a:spcAft>
                          <a:spcPts val="300"/>
                        </a:spcAft>
                      </a:pPr>
                      <a:r>
                        <a:rPr lang="ro-RO" sz="1200" b="1" dirty="0">
                          <a:latin typeface="Times New Roman"/>
                          <a:ea typeface="Calibri"/>
                          <a:cs typeface="Times New Roman"/>
                        </a:rPr>
                        <a:t>Contextul ocupational și/sau social pentru care este relevantă calificarea</a:t>
                      </a:r>
                      <a:endParaRPr lang="en-US" sz="1100" dirty="0">
                        <a:latin typeface="Calibri"/>
                        <a:ea typeface="Calibri"/>
                        <a:cs typeface="Times New Roman"/>
                      </a:endParaRPr>
                    </a:p>
                  </a:txBody>
                  <a:tcPr marL="68580" marR="68580" marT="0" marB="0"/>
                </a:tc>
                <a:extLst>
                  <a:ext uri="{0D108BD9-81ED-4DB2-BD59-A6C34878D82A}">
                    <a16:rowId xmlns:a16="http://schemas.microsoft.com/office/drawing/2014/main" val="10000"/>
                  </a:ext>
                </a:extLst>
              </a:tr>
              <a:tr h="370840">
                <a:tc rowSpan="2">
                  <a:txBody>
                    <a:bodyPr/>
                    <a:lstStyle/>
                    <a:p>
                      <a:pPr algn="ctr">
                        <a:lnSpc>
                          <a:spcPct val="107000"/>
                        </a:lnSpc>
                        <a:spcBef>
                          <a:spcPts val="300"/>
                        </a:spcBef>
                        <a:spcAft>
                          <a:spcPts val="300"/>
                        </a:spcAft>
                      </a:pPr>
                      <a:r>
                        <a:rPr lang="ro-RO" sz="1200" dirty="0">
                          <a:latin typeface="Times New Roman"/>
                          <a:ea typeface="Calibri"/>
                          <a:cs typeface="Times New Roman"/>
                        </a:rPr>
                        <a:t>5</a:t>
                      </a:r>
                      <a:endParaRPr lang="en-US" sz="1100" dirty="0">
                        <a:latin typeface="Calibri"/>
                        <a:ea typeface="Calibri"/>
                        <a:cs typeface="Times New Roman"/>
                      </a:endParaRPr>
                    </a:p>
                  </a:txBody>
                  <a:tcPr marL="68580" marR="68580" marT="0" marB="0"/>
                </a:tc>
                <a:tc>
                  <a:txBody>
                    <a:bodyPr/>
                    <a:lstStyle/>
                    <a:p>
                      <a:pPr>
                        <a:lnSpc>
                          <a:spcPct val="107000"/>
                        </a:lnSpc>
                        <a:spcBef>
                          <a:spcPts val="300"/>
                        </a:spcBef>
                        <a:spcAft>
                          <a:spcPts val="300"/>
                        </a:spcAft>
                      </a:pPr>
                      <a:r>
                        <a:rPr lang="ro-RO" sz="1200" dirty="0">
                          <a:latin typeface="Times New Roman"/>
                          <a:ea typeface="Calibri"/>
                          <a:cs typeface="Times New Roman"/>
                        </a:rPr>
                        <a:t>Absolventul TCM</a:t>
                      </a:r>
                      <a:endParaRPr lang="en-US" sz="1100" dirty="0">
                        <a:latin typeface="Calibri"/>
                        <a:ea typeface="Calibri"/>
                        <a:cs typeface="Times New Roman"/>
                      </a:endParaRPr>
                    </a:p>
                  </a:txBody>
                  <a:tcPr marL="68580" marR="68580" marT="0" marB="0"/>
                </a:tc>
                <a:tc>
                  <a:txBody>
                    <a:bodyPr/>
                    <a:lstStyle/>
                    <a:p>
                      <a:pPr>
                        <a:lnSpc>
                          <a:spcPct val="107000"/>
                        </a:lnSpc>
                        <a:spcBef>
                          <a:spcPts val="300"/>
                        </a:spcBef>
                        <a:spcAft>
                          <a:spcPts val="300"/>
                        </a:spcAft>
                      </a:pPr>
                      <a:r>
                        <a:rPr lang="ro-RO" sz="1200" b="1">
                          <a:latin typeface="Times New Roman"/>
                          <a:ea typeface="Calibri"/>
                          <a:cs typeface="Times New Roman"/>
                        </a:rPr>
                        <a:t>poate proiecta </a:t>
                      </a:r>
                      <a:endParaRPr lang="en-US" sz="1100">
                        <a:latin typeface="Calibri"/>
                        <a:ea typeface="Calibri"/>
                        <a:cs typeface="Times New Roman"/>
                      </a:endParaRPr>
                    </a:p>
                  </a:txBody>
                  <a:tcPr marL="68580" marR="68580" marT="0" marB="0"/>
                </a:tc>
                <a:tc>
                  <a:txBody>
                    <a:bodyPr/>
                    <a:lstStyle/>
                    <a:p>
                      <a:pPr>
                        <a:lnSpc>
                          <a:spcPct val="107000"/>
                        </a:lnSpc>
                        <a:spcBef>
                          <a:spcPts val="300"/>
                        </a:spcBef>
                        <a:spcAft>
                          <a:spcPts val="300"/>
                        </a:spcAft>
                      </a:pPr>
                      <a:r>
                        <a:rPr lang="ro-RO" sz="1200">
                          <a:latin typeface="Times New Roman"/>
                          <a:ea typeface="Calibri"/>
                          <a:cs typeface="Times New Roman"/>
                        </a:rPr>
                        <a:t>echipamente, dispozitive, scule și alte sisteme tehnice </a:t>
                      </a:r>
                      <a:endParaRPr lang="en-US" sz="1100">
                        <a:latin typeface="Calibri"/>
                        <a:ea typeface="Calibri"/>
                        <a:cs typeface="Times New Roman"/>
                      </a:endParaRPr>
                    </a:p>
                  </a:txBody>
                  <a:tcPr marL="68580" marR="68580" marT="0" marB="0"/>
                </a:tc>
                <a:tc>
                  <a:txBody>
                    <a:bodyPr/>
                    <a:lstStyle/>
                    <a:p>
                      <a:pPr>
                        <a:lnSpc>
                          <a:spcPct val="107000"/>
                        </a:lnSpc>
                        <a:spcBef>
                          <a:spcPts val="300"/>
                        </a:spcBef>
                        <a:spcAft>
                          <a:spcPts val="300"/>
                        </a:spcAft>
                      </a:pPr>
                      <a:r>
                        <a:rPr lang="ro-RO" sz="1200" dirty="0">
                          <a:latin typeface="Times New Roman"/>
                          <a:ea typeface="Calibri"/>
                          <a:cs typeface="Times New Roman"/>
                        </a:rPr>
                        <a:t>în concordanță cu cerințele fabricației moderne și a unor date impuse, poate lua decizii cu privire la </a:t>
                      </a:r>
                      <a:r>
                        <a:rPr lang="ro-RO" sz="1200" i="1" dirty="0">
                          <a:latin typeface="Times New Roman"/>
                          <a:ea typeface="Calibri"/>
                          <a:cs typeface="Times New Roman"/>
                        </a:rPr>
                        <a:t>implementarea acestora în procese tehnologice</a:t>
                      </a:r>
                      <a:r>
                        <a:rPr lang="ro-RO" sz="1200" dirty="0">
                          <a:latin typeface="Times New Roman"/>
                          <a:ea typeface="Calibri"/>
                          <a:cs typeface="Times New Roman"/>
                        </a:rPr>
                        <a:t> şi este </a:t>
                      </a:r>
                      <a:r>
                        <a:rPr lang="ro-RO" sz="1200" i="1" dirty="0">
                          <a:latin typeface="Times New Roman"/>
                          <a:ea typeface="Calibri"/>
                          <a:cs typeface="Times New Roman"/>
                        </a:rPr>
                        <a:t>responsabil de performanțele acestora.</a:t>
                      </a:r>
                      <a:endParaRPr lang="en-US" sz="1100" dirty="0">
                        <a:latin typeface="Calibri"/>
                        <a:ea typeface="Calibri"/>
                        <a:cs typeface="Times New Roman"/>
                      </a:endParaRPr>
                    </a:p>
                  </a:txBody>
                  <a:tcPr marL="68580" marR="68580" marT="0" marB="0"/>
                </a:tc>
                <a:extLst>
                  <a:ext uri="{0D108BD9-81ED-4DB2-BD59-A6C34878D82A}">
                    <a16:rowId xmlns:a16="http://schemas.microsoft.com/office/drawing/2014/main" val="10001"/>
                  </a:ext>
                </a:extLst>
              </a:tr>
              <a:tr h="370840">
                <a:tc vMerge="1">
                  <a:txBody>
                    <a:bodyPr/>
                    <a:lstStyle/>
                    <a:p>
                      <a:endParaRPr lang="en-US"/>
                    </a:p>
                  </a:txBody>
                  <a:tcPr/>
                </a:tc>
                <a:tc gridSpan="4">
                  <a:txBody>
                    <a:bodyPr/>
                    <a:lstStyle/>
                    <a:p>
                      <a:pPr algn="just">
                        <a:lnSpc>
                          <a:spcPct val="107000"/>
                        </a:lnSpc>
                        <a:spcBef>
                          <a:spcPts val="300"/>
                        </a:spcBef>
                        <a:spcAft>
                          <a:spcPts val="300"/>
                        </a:spcAft>
                      </a:pPr>
                      <a:r>
                        <a:rPr lang="ro-RO" sz="1200" b="1" i="1" spc="-10">
                          <a:latin typeface="Times New Roman"/>
                          <a:ea typeface="Calibri"/>
                          <a:cs typeface="Times New Roman"/>
                        </a:rPr>
                        <a:t>Absolventul TCM poate proiecta echipamente, dispozitive, scule și alte sisteme tehnice, în concordanță cu cerințele fabricației moderne și a unor date impuse, poate lua decizii cu privire la implementarea acestora în procese tehnologice şi este responsabil de performanțele acestora.</a:t>
                      </a:r>
                      <a:endParaRPr lang="en-US" sz="1100">
                        <a:latin typeface="Calibri"/>
                        <a:ea typeface="Calibri"/>
                        <a:cs typeface="Times New Roman"/>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r h="370840">
                <a:tc rowSpan="2">
                  <a:txBody>
                    <a:bodyPr/>
                    <a:lstStyle/>
                    <a:p>
                      <a:pPr algn="ctr">
                        <a:lnSpc>
                          <a:spcPct val="107000"/>
                        </a:lnSpc>
                        <a:spcBef>
                          <a:spcPts val="300"/>
                        </a:spcBef>
                        <a:spcAft>
                          <a:spcPts val="300"/>
                        </a:spcAft>
                      </a:pPr>
                      <a:r>
                        <a:rPr lang="ro-RO" sz="1200">
                          <a:latin typeface="Times New Roman"/>
                          <a:ea typeface="Calibri"/>
                          <a:cs typeface="Times New Roman"/>
                        </a:rPr>
                        <a:t>6</a:t>
                      </a:r>
                      <a:endParaRPr lang="en-US" sz="1100">
                        <a:latin typeface="Calibri"/>
                        <a:ea typeface="Calibri"/>
                        <a:cs typeface="Times New Roman"/>
                      </a:endParaRPr>
                    </a:p>
                  </a:txBody>
                  <a:tcPr marL="68580" marR="68580" marT="0" marB="0"/>
                </a:tc>
                <a:tc>
                  <a:txBody>
                    <a:bodyPr/>
                    <a:lstStyle/>
                    <a:p>
                      <a:pPr>
                        <a:lnSpc>
                          <a:spcPct val="107000"/>
                        </a:lnSpc>
                        <a:spcBef>
                          <a:spcPts val="300"/>
                        </a:spcBef>
                        <a:spcAft>
                          <a:spcPts val="300"/>
                        </a:spcAft>
                      </a:pPr>
                      <a:r>
                        <a:rPr lang="ro-RO" sz="1200">
                          <a:latin typeface="Times New Roman"/>
                          <a:ea typeface="Calibri"/>
                          <a:cs typeface="Times New Roman"/>
                        </a:rPr>
                        <a:t>Absolventul TCM</a:t>
                      </a:r>
                      <a:endParaRPr lang="en-US" sz="1100">
                        <a:latin typeface="Calibri"/>
                        <a:ea typeface="Calibri"/>
                        <a:cs typeface="Times New Roman"/>
                      </a:endParaRPr>
                    </a:p>
                  </a:txBody>
                  <a:tcPr marL="68580" marR="68580" marT="0" marB="0"/>
                </a:tc>
                <a:tc>
                  <a:txBody>
                    <a:bodyPr/>
                    <a:lstStyle/>
                    <a:p>
                      <a:pPr>
                        <a:lnSpc>
                          <a:spcPct val="107000"/>
                        </a:lnSpc>
                        <a:spcBef>
                          <a:spcPts val="300"/>
                        </a:spcBef>
                        <a:spcAft>
                          <a:spcPts val="300"/>
                        </a:spcAft>
                      </a:pPr>
                      <a:r>
                        <a:rPr lang="ro-RO" sz="1200" b="1">
                          <a:latin typeface="Times New Roman"/>
                          <a:ea typeface="Calibri"/>
                          <a:cs typeface="Times New Roman"/>
                        </a:rPr>
                        <a:t>poate conduce</a:t>
                      </a:r>
                      <a:endParaRPr lang="en-US" sz="1100">
                        <a:latin typeface="Calibri"/>
                        <a:ea typeface="Calibri"/>
                        <a:cs typeface="Times New Roman"/>
                      </a:endParaRPr>
                    </a:p>
                  </a:txBody>
                  <a:tcPr marL="68580" marR="68580" marT="0" marB="0"/>
                </a:tc>
                <a:tc>
                  <a:txBody>
                    <a:bodyPr/>
                    <a:lstStyle/>
                    <a:p>
                      <a:pPr>
                        <a:lnSpc>
                          <a:spcPct val="107000"/>
                        </a:lnSpc>
                        <a:spcBef>
                          <a:spcPts val="300"/>
                        </a:spcBef>
                        <a:spcAft>
                          <a:spcPts val="300"/>
                        </a:spcAft>
                      </a:pPr>
                      <a:r>
                        <a:rPr lang="ro-RO" sz="1200" dirty="0">
                          <a:latin typeface="Times New Roman"/>
                          <a:ea typeface="Calibri"/>
                          <a:cs typeface="Times New Roman"/>
                        </a:rPr>
                        <a:t>procese şi sisteme de fabricare</a:t>
                      </a:r>
                      <a:endParaRPr lang="en-US" sz="1100" dirty="0">
                        <a:latin typeface="Calibri"/>
                        <a:ea typeface="Calibri"/>
                        <a:cs typeface="Times New Roman"/>
                      </a:endParaRPr>
                    </a:p>
                  </a:txBody>
                  <a:tcPr marL="68580" marR="68580" marT="0" marB="0"/>
                </a:tc>
                <a:tc>
                  <a:txBody>
                    <a:bodyPr/>
                    <a:lstStyle/>
                    <a:p>
                      <a:pPr>
                        <a:lnSpc>
                          <a:spcPct val="107000"/>
                        </a:lnSpc>
                        <a:spcBef>
                          <a:spcPts val="300"/>
                        </a:spcBef>
                        <a:spcAft>
                          <a:spcPts val="300"/>
                        </a:spcAft>
                      </a:pPr>
                      <a:r>
                        <a:rPr lang="en-GB" sz="1200">
                          <a:latin typeface="Times New Roman"/>
                          <a:ea typeface="Calibri"/>
                          <a:cs typeface="Times New Roman"/>
                        </a:rPr>
                        <a:t>utilizând metode şi tehnici consacrate în managementul proiectelor, poate lua decizii cu privire la inspecția calității şi este responsabil de calitatea fabricației şi a produselor.</a:t>
                      </a:r>
                      <a:endParaRPr lang="en-US" sz="1100">
                        <a:latin typeface="Calibri"/>
                        <a:ea typeface="Calibri"/>
                        <a:cs typeface="Times New Roman"/>
                      </a:endParaRPr>
                    </a:p>
                  </a:txBody>
                  <a:tcPr marL="68580" marR="68580" marT="0" marB="0"/>
                </a:tc>
                <a:extLst>
                  <a:ext uri="{0D108BD9-81ED-4DB2-BD59-A6C34878D82A}">
                    <a16:rowId xmlns:a16="http://schemas.microsoft.com/office/drawing/2014/main" val="10003"/>
                  </a:ext>
                </a:extLst>
              </a:tr>
              <a:tr h="370840">
                <a:tc vMerge="1">
                  <a:txBody>
                    <a:bodyPr/>
                    <a:lstStyle/>
                    <a:p>
                      <a:endParaRPr lang="en-US"/>
                    </a:p>
                  </a:txBody>
                  <a:tcPr/>
                </a:tc>
                <a:tc gridSpan="4">
                  <a:txBody>
                    <a:bodyPr/>
                    <a:lstStyle/>
                    <a:p>
                      <a:pPr algn="just">
                        <a:lnSpc>
                          <a:spcPct val="107000"/>
                        </a:lnSpc>
                        <a:spcBef>
                          <a:spcPts val="300"/>
                        </a:spcBef>
                        <a:spcAft>
                          <a:spcPts val="300"/>
                        </a:spcAft>
                      </a:pPr>
                      <a:r>
                        <a:rPr lang="ro-RO" sz="1200" b="1" i="1" dirty="0">
                          <a:latin typeface="Times New Roman"/>
                          <a:ea typeface="Calibri"/>
                          <a:cs typeface="Times New Roman"/>
                        </a:rPr>
                        <a:t>Absolventul TCM poate conduce procese şi sisteme de fabricare, utilizând metode şi tehnici consacrate în managementul proiectelor, poate lua decizii cu privire la inspecția calității şi este responsabil de calitatea fabricației şi a produselor.</a:t>
                      </a:r>
                      <a:endParaRPr lang="en-US" sz="1100" dirty="0">
                        <a:latin typeface="Calibri"/>
                        <a:ea typeface="Calibri"/>
                        <a:cs typeface="Times New Roman"/>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4"/>
                  </a:ext>
                </a:extLst>
              </a:tr>
              <a:tr h="370840">
                <a:tc rowSpan="2">
                  <a:txBody>
                    <a:bodyPr/>
                    <a:lstStyle/>
                    <a:p>
                      <a:pPr algn="ctr">
                        <a:lnSpc>
                          <a:spcPct val="107000"/>
                        </a:lnSpc>
                        <a:spcBef>
                          <a:spcPts val="300"/>
                        </a:spcBef>
                        <a:spcAft>
                          <a:spcPts val="300"/>
                        </a:spcAft>
                      </a:pPr>
                      <a:r>
                        <a:rPr lang="ro-RO" sz="1200" dirty="0">
                          <a:latin typeface="Times New Roman"/>
                          <a:ea typeface="Calibri"/>
                          <a:cs typeface="Times New Roman"/>
                        </a:rPr>
                        <a:t>7</a:t>
                      </a:r>
                      <a:endParaRPr lang="en-US" sz="1100" dirty="0">
                        <a:latin typeface="Calibri"/>
                        <a:ea typeface="Calibri"/>
                        <a:cs typeface="Times New Roman"/>
                      </a:endParaRPr>
                    </a:p>
                  </a:txBody>
                  <a:tcPr marL="68580" marR="68580" marT="0" marB="0"/>
                </a:tc>
                <a:tc>
                  <a:txBody>
                    <a:bodyPr/>
                    <a:lstStyle/>
                    <a:p>
                      <a:pPr>
                        <a:lnSpc>
                          <a:spcPct val="107000"/>
                        </a:lnSpc>
                        <a:spcBef>
                          <a:spcPts val="300"/>
                        </a:spcBef>
                        <a:spcAft>
                          <a:spcPts val="300"/>
                        </a:spcAft>
                      </a:pPr>
                      <a:r>
                        <a:rPr lang="ro-RO" sz="1200">
                          <a:latin typeface="Times New Roman"/>
                          <a:ea typeface="Calibri"/>
                          <a:cs typeface="Times New Roman"/>
                        </a:rPr>
                        <a:t>Absolventul TCM</a:t>
                      </a:r>
                      <a:endParaRPr lang="en-US" sz="1100">
                        <a:latin typeface="Calibri"/>
                        <a:ea typeface="Calibri"/>
                        <a:cs typeface="Times New Roman"/>
                      </a:endParaRPr>
                    </a:p>
                  </a:txBody>
                  <a:tcPr marL="68580" marR="68580" marT="0" marB="0"/>
                </a:tc>
                <a:tc>
                  <a:txBody>
                    <a:bodyPr/>
                    <a:lstStyle/>
                    <a:p>
                      <a:pPr>
                        <a:lnSpc>
                          <a:spcPct val="107000"/>
                        </a:lnSpc>
                        <a:spcBef>
                          <a:spcPts val="300"/>
                        </a:spcBef>
                        <a:spcAft>
                          <a:spcPts val="300"/>
                        </a:spcAft>
                      </a:pPr>
                      <a:r>
                        <a:rPr lang="ro-RO" sz="1200" b="1">
                          <a:latin typeface="Times New Roman"/>
                          <a:ea typeface="Calibri"/>
                          <a:cs typeface="Times New Roman"/>
                        </a:rPr>
                        <a:t>poate exercita</a:t>
                      </a:r>
                      <a:endParaRPr lang="en-US" sz="1100">
                        <a:latin typeface="Calibri"/>
                        <a:ea typeface="Calibri"/>
                        <a:cs typeface="Times New Roman"/>
                      </a:endParaRPr>
                    </a:p>
                  </a:txBody>
                  <a:tcPr marL="68580" marR="68580" marT="0" marB="0"/>
                </a:tc>
                <a:tc>
                  <a:txBody>
                    <a:bodyPr/>
                    <a:lstStyle/>
                    <a:p>
                      <a:pPr>
                        <a:lnSpc>
                          <a:spcPct val="107000"/>
                        </a:lnSpc>
                        <a:spcBef>
                          <a:spcPts val="300"/>
                        </a:spcBef>
                        <a:spcAft>
                          <a:spcPts val="300"/>
                        </a:spcAft>
                      </a:pPr>
                      <a:r>
                        <a:rPr lang="ro-RO" sz="1200">
                          <a:latin typeface="Times New Roman"/>
                          <a:ea typeface="Calibri"/>
                          <a:cs typeface="Times New Roman"/>
                        </a:rPr>
                        <a:t>Activităţi şi roluri specifice muncii în echipă </a:t>
                      </a:r>
                      <a:endParaRPr lang="en-US" sz="1100">
                        <a:latin typeface="Calibri"/>
                        <a:ea typeface="Calibri"/>
                        <a:cs typeface="Times New Roman"/>
                      </a:endParaRPr>
                    </a:p>
                  </a:txBody>
                  <a:tcPr marL="68580" marR="68580" marT="0" marB="0"/>
                </a:tc>
                <a:tc>
                  <a:txBody>
                    <a:bodyPr/>
                    <a:lstStyle/>
                    <a:p>
                      <a:pPr>
                        <a:lnSpc>
                          <a:spcPct val="107000"/>
                        </a:lnSpc>
                        <a:spcBef>
                          <a:spcPts val="300"/>
                        </a:spcBef>
                        <a:spcAft>
                          <a:spcPts val="300"/>
                        </a:spcAft>
                      </a:pPr>
                      <a:r>
                        <a:rPr lang="ro-RO" sz="1200">
                          <a:latin typeface="Times New Roman"/>
                          <a:ea typeface="Calibri"/>
                          <a:cs typeface="Times New Roman"/>
                        </a:rPr>
                        <a:t>utilizând tehnici adecvate de comunicare profesională, poate lua decizii </a:t>
                      </a:r>
                      <a:r>
                        <a:rPr lang="ro-RO" sz="1200" i="1">
                          <a:latin typeface="Times New Roman"/>
                          <a:ea typeface="Calibri"/>
                          <a:cs typeface="Times New Roman"/>
                        </a:rPr>
                        <a:t>în limitele autonomiei pe care o are în cadrul echipei</a:t>
                      </a:r>
                      <a:r>
                        <a:rPr lang="ro-RO" sz="1200">
                          <a:latin typeface="Times New Roman"/>
                          <a:ea typeface="Calibri"/>
                          <a:cs typeface="Times New Roman"/>
                        </a:rPr>
                        <a:t> şi este responsabil de </a:t>
                      </a:r>
                      <a:r>
                        <a:rPr lang="ro-RO" sz="1200" i="1">
                          <a:latin typeface="Times New Roman"/>
                          <a:ea typeface="Calibri"/>
                          <a:cs typeface="Times New Roman"/>
                        </a:rPr>
                        <a:t>consecințele acțiunilor întreprinse.</a:t>
                      </a:r>
                      <a:endParaRPr lang="en-US" sz="1100">
                        <a:latin typeface="Calibri"/>
                        <a:ea typeface="Calibri"/>
                        <a:cs typeface="Times New Roman"/>
                      </a:endParaRPr>
                    </a:p>
                  </a:txBody>
                  <a:tcPr marL="68580" marR="68580" marT="0" marB="0"/>
                </a:tc>
                <a:extLst>
                  <a:ext uri="{0D108BD9-81ED-4DB2-BD59-A6C34878D82A}">
                    <a16:rowId xmlns:a16="http://schemas.microsoft.com/office/drawing/2014/main" val="10005"/>
                  </a:ext>
                </a:extLst>
              </a:tr>
              <a:tr h="370840">
                <a:tc vMerge="1">
                  <a:txBody>
                    <a:bodyPr/>
                    <a:lstStyle/>
                    <a:p>
                      <a:endParaRPr lang="en-US"/>
                    </a:p>
                  </a:txBody>
                  <a:tcPr/>
                </a:tc>
                <a:tc gridSpan="4">
                  <a:txBody>
                    <a:bodyPr/>
                    <a:lstStyle/>
                    <a:p>
                      <a:pPr algn="just">
                        <a:lnSpc>
                          <a:spcPct val="107000"/>
                        </a:lnSpc>
                        <a:spcBef>
                          <a:spcPts val="300"/>
                        </a:spcBef>
                        <a:spcAft>
                          <a:spcPts val="300"/>
                        </a:spcAft>
                      </a:pPr>
                      <a:r>
                        <a:rPr lang="ro-RO" sz="1200" b="1" i="1" dirty="0">
                          <a:latin typeface="Times New Roman"/>
                          <a:ea typeface="Calibri"/>
                          <a:cs typeface="Times New Roman"/>
                        </a:rPr>
                        <a:t>Absolventul TCM poate exercita activităţi şi roluri specifice muncii în echipă, utilizând tehnici adecvate de comunicare profesională, poate lua decizii în limitele autonomiei pe care o are în cadrul echipei şi este responsabil de consecințele acțiunilor întreprinse.</a:t>
                      </a:r>
                      <a:endParaRPr lang="en-US" sz="1100" dirty="0">
                        <a:latin typeface="Calibri"/>
                        <a:ea typeface="Calibri"/>
                        <a:cs typeface="Times New Roman"/>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6"/>
                  </a:ext>
                </a:extLst>
              </a:tr>
              <a:tr h="370840">
                <a:tc rowSpan="2">
                  <a:txBody>
                    <a:bodyPr/>
                    <a:lstStyle/>
                    <a:p>
                      <a:pPr algn="ctr">
                        <a:lnSpc>
                          <a:spcPct val="107000"/>
                        </a:lnSpc>
                        <a:spcBef>
                          <a:spcPts val="300"/>
                        </a:spcBef>
                        <a:spcAft>
                          <a:spcPts val="300"/>
                        </a:spcAft>
                      </a:pPr>
                      <a:r>
                        <a:rPr lang="ro-RO" sz="1200" dirty="0">
                          <a:latin typeface="Times New Roman"/>
                          <a:ea typeface="Calibri"/>
                          <a:cs typeface="Times New Roman"/>
                        </a:rPr>
                        <a:t>8</a:t>
                      </a:r>
                      <a:endParaRPr lang="en-US" sz="1100" dirty="0">
                        <a:latin typeface="Calibri"/>
                        <a:ea typeface="Calibri"/>
                        <a:cs typeface="Times New Roman"/>
                      </a:endParaRPr>
                    </a:p>
                  </a:txBody>
                  <a:tcPr marL="68580" marR="68580" marT="0" marB="0"/>
                </a:tc>
                <a:tc>
                  <a:txBody>
                    <a:bodyPr/>
                    <a:lstStyle/>
                    <a:p>
                      <a:pPr algn="just">
                        <a:lnSpc>
                          <a:spcPct val="107000"/>
                        </a:lnSpc>
                        <a:spcBef>
                          <a:spcPts val="300"/>
                        </a:spcBef>
                        <a:spcAft>
                          <a:spcPts val="300"/>
                        </a:spcAft>
                      </a:pPr>
                      <a:r>
                        <a:rPr lang="ro-RO" sz="1200">
                          <a:latin typeface="Times New Roman"/>
                          <a:ea typeface="Calibri"/>
                          <a:cs typeface="Times New Roman"/>
                        </a:rPr>
                        <a:t>Absolventul TCM</a:t>
                      </a:r>
                      <a:endParaRPr lang="en-US" sz="1100">
                        <a:latin typeface="Calibri"/>
                        <a:ea typeface="Calibri"/>
                        <a:cs typeface="Times New Roman"/>
                      </a:endParaRPr>
                    </a:p>
                  </a:txBody>
                  <a:tcPr marL="68580" marR="68580" marT="0" marB="0"/>
                </a:tc>
                <a:tc>
                  <a:txBody>
                    <a:bodyPr/>
                    <a:lstStyle/>
                    <a:p>
                      <a:pPr algn="just">
                        <a:lnSpc>
                          <a:spcPct val="107000"/>
                        </a:lnSpc>
                        <a:spcBef>
                          <a:spcPts val="300"/>
                        </a:spcBef>
                        <a:spcAft>
                          <a:spcPts val="300"/>
                        </a:spcAft>
                      </a:pPr>
                      <a:r>
                        <a:rPr lang="ro-RO" sz="1200" b="1">
                          <a:latin typeface="Times New Roman"/>
                          <a:ea typeface="Calibri"/>
                          <a:cs typeface="Times New Roman"/>
                        </a:rPr>
                        <a:t>poate realiza</a:t>
                      </a:r>
                      <a:endParaRPr lang="en-US" sz="1100">
                        <a:latin typeface="Calibri"/>
                        <a:ea typeface="Calibri"/>
                        <a:cs typeface="Times New Roman"/>
                      </a:endParaRPr>
                    </a:p>
                  </a:txBody>
                  <a:tcPr marL="68580" marR="68580" marT="0" marB="0"/>
                </a:tc>
                <a:tc>
                  <a:txBody>
                    <a:bodyPr/>
                    <a:lstStyle/>
                    <a:p>
                      <a:pPr algn="just">
                        <a:lnSpc>
                          <a:spcPct val="107000"/>
                        </a:lnSpc>
                        <a:spcBef>
                          <a:spcPts val="300"/>
                        </a:spcBef>
                        <a:spcAft>
                          <a:spcPts val="300"/>
                        </a:spcAft>
                      </a:pPr>
                      <a:r>
                        <a:rPr lang="ro-RO" sz="1200">
                          <a:latin typeface="Times New Roman"/>
                          <a:ea typeface="Calibri"/>
                          <a:cs typeface="Times New Roman"/>
                        </a:rPr>
                        <a:t>autoevaluarea obiectivă a nevoii de formare profesională continuă </a:t>
                      </a:r>
                      <a:endParaRPr lang="en-US" sz="1100">
                        <a:latin typeface="Calibri"/>
                        <a:ea typeface="Calibri"/>
                        <a:cs typeface="Times New Roman"/>
                      </a:endParaRPr>
                    </a:p>
                  </a:txBody>
                  <a:tcPr marL="68580" marR="68580" marT="0" marB="0"/>
                </a:tc>
                <a:tc>
                  <a:txBody>
                    <a:bodyPr/>
                    <a:lstStyle/>
                    <a:p>
                      <a:pPr algn="just">
                        <a:lnSpc>
                          <a:spcPct val="107000"/>
                        </a:lnSpc>
                        <a:spcBef>
                          <a:spcPts val="300"/>
                        </a:spcBef>
                        <a:spcAft>
                          <a:spcPts val="300"/>
                        </a:spcAft>
                      </a:pPr>
                      <a:r>
                        <a:rPr lang="ro-RO" sz="1200">
                          <a:latin typeface="Times New Roman"/>
                          <a:ea typeface="Calibri"/>
                          <a:cs typeface="Times New Roman"/>
                        </a:rPr>
                        <a:t>utilizând eficient competențele lingvistice și cunoștințele TIC, poate lua decizii cu privire la </a:t>
                      </a:r>
                      <a:r>
                        <a:rPr lang="ro-RO" sz="1200" i="1">
                          <a:latin typeface="Times New Roman"/>
                          <a:ea typeface="Calibri"/>
                          <a:cs typeface="Times New Roman"/>
                        </a:rPr>
                        <a:t>propria formare profesională continuă</a:t>
                      </a:r>
                      <a:r>
                        <a:rPr lang="ro-RO" sz="1200">
                          <a:latin typeface="Times New Roman"/>
                          <a:ea typeface="Calibri"/>
                          <a:cs typeface="Times New Roman"/>
                        </a:rPr>
                        <a:t> și este </a:t>
                      </a:r>
                      <a:r>
                        <a:rPr lang="ro-RO" sz="1200" spc="-20">
                          <a:latin typeface="Times New Roman"/>
                          <a:ea typeface="Calibri"/>
                          <a:cs typeface="Times New Roman"/>
                        </a:rPr>
                        <a:t>responsabil </a:t>
                      </a:r>
                      <a:r>
                        <a:rPr lang="ro-RO" sz="1200" i="1" spc="-20">
                          <a:latin typeface="Times New Roman"/>
                          <a:ea typeface="Calibri"/>
                          <a:cs typeface="Times New Roman"/>
                        </a:rPr>
                        <a:t>consecințele acestor acțiuni asupra carierei sale profesionale.</a:t>
                      </a:r>
                      <a:endParaRPr lang="en-US" sz="1100">
                        <a:latin typeface="Calibri"/>
                        <a:ea typeface="Calibri"/>
                        <a:cs typeface="Times New Roman"/>
                      </a:endParaRPr>
                    </a:p>
                  </a:txBody>
                  <a:tcPr marL="68580" marR="68580" marT="0" marB="0"/>
                </a:tc>
                <a:extLst>
                  <a:ext uri="{0D108BD9-81ED-4DB2-BD59-A6C34878D82A}">
                    <a16:rowId xmlns:a16="http://schemas.microsoft.com/office/drawing/2014/main" val="10007"/>
                  </a:ext>
                </a:extLst>
              </a:tr>
              <a:tr h="370840">
                <a:tc vMerge="1">
                  <a:txBody>
                    <a:bodyPr/>
                    <a:lstStyle/>
                    <a:p>
                      <a:endParaRPr lang="en-US"/>
                    </a:p>
                  </a:txBody>
                  <a:tcPr/>
                </a:tc>
                <a:tc gridSpan="4">
                  <a:txBody>
                    <a:bodyPr/>
                    <a:lstStyle/>
                    <a:p>
                      <a:pPr algn="just">
                        <a:lnSpc>
                          <a:spcPct val="107000"/>
                        </a:lnSpc>
                        <a:spcBef>
                          <a:spcPts val="300"/>
                        </a:spcBef>
                        <a:spcAft>
                          <a:spcPts val="300"/>
                        </a:spcAft>
                      </a:pPr>
                      <a:r>
                        <a:rPr lang="ro-RO" sz="1200" b="1" i="1" dirty="0">
                          <a:latin typeface="Times New Roman"/>
                          <a:ea typeface="Calibri"/>
                          <a:cs typeface="Times New Roman"/>
                        </a:rPr>
                        <a:t>Absolventul TCM poate realiza autoevaluarea obiectivă a nevoii de formare profesională continuă, utilizând eficient competențele lingvistice și cunoștințele TIC, poate lua decizii cu privire la propria formare profesională continuă și este responsabil consecințele acestor acțiuni asupra carierei sale profesionale.</a:t>
                      </a:r>
                      <a:endParaRPr lang="en-US" sz="1100" dirty="0">
                        <a:latin typeface="Calibri"/>
                        <a:ea typeface="Calibri"/>
                        <a:cs typeface="Times New Roman"/>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bl>
          </a:graphicData>
        </a:graphic>
      </p:graphicFrame>
      <p:sp>
        <p:nvSpPr>
          <p:cNvPr id="4" name="Slide Number Placeholder 3"/>
          <p:cNvSpPr>
            <a:spLocks noGrp="1"/>
          </p:cNvSpPr>
          <p:nvPr>
            <p:ph type="sldNum" sz="quarter" idx="12"/>
          </p:nvPr>
        </p:nvSpPr>
        <p:spPr/>
        <p:txBody>
          <a:bodyPr/>
          <a:lstStyle/>
          <a:p>
            <a:fld id="{9E50D555-AD09-4184-8F27-884809BFB095}" type="slidenum">
              <a:rPr lang="en-US" smtClean="0"/>
              <a:pPr/>
              <a:t>143</a:t>
            </a:fld>
            <a:endParaRPr lang="en-US"/>
          </a:p>
        </p:txBody>
      </p:sp>
    </p:spTree>
    <p:extLst>
      <p:ext uri="{BB962C8B-B14F-4D97-AF65-F5344CB8AC3E}">
        <p14:creationId xmlns:p14="http://schemas.microsoft.com/office/powerpoint/2010/main" val="362497769"/>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3816" y="1185887"/>
            <a:ext cx="8596668" cy="2368279"/>
          </a:xfrm>
        </p:spPr>
        <p:txBody>
          <a:bodyPr>
            <a:normAutofit/>
          </a:bodyPr>
          <a:lstStyle/>
          <a:p>
            <a:pPr marL="0" indent="0">
              <a:buNone/>
            </a:pPr>
            <a:endParaRPr lang="ro-RO" dirty="0" smtClean="0"/>
          </a:p>
          <a:p>
            <a:pPr marL="0" indent="0">
              <a:buNone/>
            </a:pPr>
            <a:endParaRPr lang="ro-RO" dirty="0"/>
          </a:p>
          <a:p>
            <a:pPr marL="0" indent="0" algn="ctr">
              <a:buNone/>
            </a:pPr>
            <a:r>
              <a:rPr lang="ro-RO" sz="5400" dirty="0" smtClean="0"/>
              <a:t>Vă mulțumim!</a:t>
            </a:r>
          </a:p>
          <a:p>
            <a:pPr marL="0" indent="0" algn="ctr">
              <a:buNone/>
            </a:pPr>
            <a:endParaRPr lang="ro-RO" sz="7100" dirty="0" smtClean="0"/>
          </a:p>
          <a:p>
            <a:pPr marL="0" indent="0" algn="ctr">
              <a:buNone/>
            </a:pPr>
            <a:endParaRPr lang="en-US" sz="5400" dirty="0"/>
          </a:p>
        </p:txBody>
      </p:sp>
      <p:sp>
        <p:nvSpPr>
          <p:cNvPr id="4" name="Slide Number Placeholder 3"/>
          <p:cNvSpPr>
            <a:spLocks noGrp="1"/>
          </p:cNvSpPr>
          <p:nvPr>
            <p:ph type="sldNum" sz="quarter" idx="12"/>
          </p:nvPr>
        </p:nvSpPr>
        <p:spPr/>
        <p:txBody>
          <a:bodyPr/>
          <a:lstStyle/>
          <a:p>
            <a:fld id="{9E50D555-AD09-4184-8F27-884809BFB095}" type="slidenum">
              <a:rPr lang="en-US" smtClean="0"/>
              <a:pPr/>
              <a:t>144</a:t>
            </a:fld>
            <a:endParaRPr lang="en-US"/>
          </a:p>
        </p:txBody>
      </p:sp>
      <p:pic>
        <p:nvPicPr>
          <p:cNvPr id="2" name="Picture 1"/>
          <p:cNvPicPr>
            <a:picLocks noChangeAspect="1"/>
          </p:cNvPicPr>
          <p:nvPr/>
        </p:nvPicPr>
        <p:blipFill>
          <a:blip r:embed="rId2"/>
          <a:stretch>
            <a:fillRect/>
          </a:stretch>
        </p:blipFill>
        <p:spPr>
          <a:xfrm>
            <a:off x="676620" y="3435248"/>
            <a:ext cx="10114141" cy="3127519"/>
          </a:xfrm>
          <a:prstGeom prst="rect">
            <a:avLst/>
          </a:prstGeom>
        </p:spPr>
      </p:pic>
    </p:spTree>
    <p:extLst>
      <p:ext uri="{BB962C8B-B14F-4D97-AF65-F5344CB8AC3E}">
        <p14:creationId xmlns:p14="http://schemas.microsoft.com/office/powerpoint/2010/main" val="5163733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781976" cy="1320800"/>
          </a:xfrm>
        </p:spPr>
        <p:txBody>
          <a:bodyPr>
            <a:normAutofit fontScale="90000"/>
          </a:bodyPr>
          <a:lstStyle/>
          <a:p>
            <a:r>
              <a:rPr lang="ro-RO" smtClean="0"/>
              <a:t>Priorități de acțiune ale Comisiei Europene </a:t>
            </a:r>
            <a:r>
              <a:rPr lang="ro-RO"/>
              <a:t>pentru soluționarea aspectelor de la punctul </a:t>
            </a:r>
            <a:r>
              <a:rPr lang="ro-RO" smtClean="0"/>
              <a:t>1</a:t>
            </a:r>
            <a:r>
              <a:rPr lang="ro-RO"/>
              <a:t> </a:t>
            </a:r>
            <a:r>
              <a:rPr lang="ro-RO" smtClean="0"/>
              <a:t>(cont.)</a:t>
            </a:r>
            <a:endParaRPr lang="en-US"/>
          </a:p>
        </p:txBody>
      </p:sp>
      <p:sp>
        <p:nvSpPr>
          <p:cNvPr id="3" name="Content Placeholder 2"/>
          <p:cNvSpPr>
            <a:spLocks noGrp="1"/>
          </p:cNvSpPr>
          <p:nvPr>
            <p:ph idx="1"/>
          </p:nvPr>
        </p:nvSpPr>
        <p:spPr>
          <a:xfrm>
            <a:off x="591990" y="2648269"/>
            <a:ext cx="8596668" cy="3880773"/>
          </a:xfrm>
        </p:spPr>
        <p:txBody>
          <a:bodyPr>
            <a:normAutofit/>
          </a:bodyPr>
          <a:lstStyle/>
          <a:p>
            <a:r>
              <a:rPr lang="ro-RO" sz="2000" smtClean="0"/>
              <a:t>5. </a:t>
            </a:r>
            <a:r>
              <a:rPr lang="en-US" sz="2000" err="1" smtClean="0"/>
              <a:t>Va</a:t>
            </a:r>
            <a:r>
              <a:rPr lang="en-US" sz="2000" smtClean="0"/>
              <a:t> </a:t>
            </a:r>
            <a:r>
              <a:rPr lang="en-US" sz="2000" err="1"/>
              <a:t>spori</a:t>
            </a:r>
            <a:r>
              <a:rPr lang="en-US" sz="2000"/>
              <a:t> </a:t>
            </a:r>
            <a:r>
              <a:rPr lang="en-US" sz="2000" b="1" err="1">
                <a:solidFill>
                  <a:srgbClr val="0070C0"/>
                </a:solidFill>
              </a:rPr>
              <a:t>sprijinul</a:t>
            </a:r>
            <a:r>
              <a:rPr lang="en-US" sz="2000" b="1">
                <a:solidFill>
                  <a:srgbClr val="0070C0"/>
                </a:solidFill>
              </a:rPr>
              <a:t> strategic </a:t>
            </a:r>
            <a:r>
              <a:rPr lang="en-US" sz="2000" b="1" err="1">
                <a:solidFill>
                  <a:srgbClr val="0070C0"/>
                </a:solidFill>
              </a:rPr>
              <a:t>pentru</a:t>
            </a:r>
            <a:r>
              <a:rPr lang="en-US" sz="2000" b="1">
                <a:solidFill>
                  <a:srgbClr val="0070C0"/>
                </a:solidFill>
              </a:rPr>
              <a:t> </a:t>
            </a:r>
            <a:r>
              <a:rPr lang="en-US" sz="2000" b="1" err="1">
                <a:solidFill>
                  <a:srgbClr val="0070C0"/>
                </a:solidFill>
              </a:rPr>
              <a:t>cadrele</a:t>
            </a:r>
            <a:r>
              <a:rPr lang="en-US" sz="2000" b="1">
                <a:solidFill>
                  <a:srgbClr val="0070C0"/>
                </a:solidFill>
              </a:rPr>
              <a:t> </a:t>
            </a:r>
            <a:r>
              <a:rPr lang="en-US" sz="2000" b="1" err="1">
                <a:solidFill>
                  <a:srgbClr val="0070C0"/>
                </a:solidFill>
              </a:rPr>
              <a:t>didactice</a:t>
            </a:r>
            <a:r>
              <a:rPr lang="en-US" sz="2000" b="1">
                <a:solidFill>
                  <a:srgbClr val="0070C0"/>
                </a:solidFill>
              </a:rPr>
              <a:t> din </a:t>
            </a:r>
            <a:r>
              <a:rPr lang="en-US" sz="2000" b="1" err="1">
                <a:solidFill>
                  <a:srgbClr val="0070C0"/>
                </a:solidFill>
              </a:rPr>
              <a:t>învățământul</a:t>
            </a:r>
            <a:r>
              <a:rPr lang="en-US" sz="2000" b="1">
                <a:solidFill>
                  <a:srgbClr val="0070C0"/>
                </a:solidFill>
              </a:rPr>
              <a:t> superior, </a:t>
            </a:r>
            <a:r>
              <a:rPr lang="en-US" sz="2000" b="1" err="1">
                <a:solidFill>
                  <a:srgbClr val="0070C0"/>
                </a:solidFill>
              </a:rPr>
              <a:t>candidații</a:t>
            </a:r>
            <a:r>
              <a:rPr lang="en-US" sz="2000" b="1">
                <a:solidFill>
                  <a:srgbClr val="0070C0"/>
                </a:solidFill>
              </a:rPr>
              <a:t> la </a:t>
            </a:r>
            <a:r>
              <a:rPr lang="en-US" sz="2000" b="1" err="1">
                <a:solidFill>
                  <a:srgbClr val="0070C0"/>
                </a:solidFill>
              </a:rPr>
              <a:t>învățământul</a:t>
            </a:r>
            <a:r>
              <a:rPr lang="en-US" sz="2000" b="1">
                <a:solidFill>
                  <a:srgbClr val="0070C0"/>
                </a:solidFill>
              </a:rPr>
              <a:t> doctoral </a:t>
            </a:r>
            <a:r>
              <a:rPr lang="en-US" sz="2000" b="1" err="1">
                <a:solidFill>
                  <a:srgbClr val="0070C0"/>
                </a:solidFill>
              </a:rPr>
              <a:t>și</a:t>
            </a:r>
            <a:r>
              <a:rPr lang="en-US" sz="2000" b="1">
                <a:solidFill>
                  <a:srgbClr val="0070C0"/>
                </a:solidFill>
              </a:rPr>
              <a:t> </a:t>
            </a:r>
            <a:r>
              <a:rPr lang="en-US" sz="2000" b="1" err="1">
                <a:solidFill>
                  <a:srgbClr val="0070C0"/>
                </a:solidFill>
              </a:rPr>
              <a:t>absolvenții</a:t>
            </a:r>
            <a:r>
              <a:rPr lang="en-US" sz="2000" b="1">
                <a:solidFill>
                  <a:srgbClr val="0070C0"/>
                </a:solidFill>
              </a:rPr>
              <a:t> de </a:t>
            </a:r>
            <a:r>
              <a:rPr lang="en-US" sz="2000" b="1" err="1">
                <a:solidFill>
                  <a:srgbClr val="0070C0"/>
                </a:solidFill>
              </a:rPr>
              <a:t>studii</a:t>
            </a:r>
            <a:r>
              <a:rPr lang="en-US" sz="2000" b="1">
                <a:solidFill>
                  <a:srgbClr val="0070C0"/>
                </a:solidFill>
              </a:rPr>
              <a:t> </a:t>
            </a:r>
            <a:r>
              <a:rPr lang="en-US" sz="2000" b="1" err="1">
                <a:solidFill>
                  <a:srgbClr val="0070C0"/>
                </a:solidFill>
              </a:rPr>
              <a:t>postdoctorale</a:t>
            </a:r>
            <a:r>
              <a:rPr lang="en-US" sz="2000" b="1">
                <a:solidFill>
                  <a:srgbClr val="0070C0"/>
                </a:solidFill>
              </a:rPr>
              <a:t> </a:t>
            </a:r>
            <a:r>
              <a:rPr lang="en-US" sz="2000" b="1" err="1">
                <a:solidFill>
                  <a:srgbClr val="0070C0"/>
                </a:solidFill>
              </a:rPr>
              <a:t>prin</a:t>
            </a:r>
            <a:r>
              <a:rPr lang="en-US" sz="2000" b="1">
                <a:solidFill>
                  <a:srgbClr val="0070C0"/>
                </a:solidFill>
              </a:rPr>
              <a:t> Erasmus+ </a:t>
            </a:r>
            <a:r>
              <a:rPr lang="en-US" sz="2000" err="1"/>
              <a:t>pentru</a:t>
            </a:r>
            <a:r>
              <a:rPr lang="en-US" sz="2000"/>
              <a:t> a-</a:t>
            </a:r>
            <a:r>
              <a:rPr lang="en-US" sz="2000" err="1"/>
              <a:t>i</a:t>
            </a:r>
            <a:r>
              <a:rPr lang="en-US" sz="2000"/>
              <a:t> </a:t>
            </a:r>
            <a:r>
              <a:rPr lang="en-US" sz="2000" err="1"/>
              <a:t>ajuta</a:t>
            </a:r>
            <a:r>
              <a:rPr lang="en-US" sz="2000"/>
              <a:t> </a:t>
            </a:r>
            <a:r>
              <a:rPr lang="en-US" sz="2000" err="1"/>
              <a:t>să</a:t>
            </a:r>
            <a:r>
              <a:rPr lang="en-US" sz="2000"/>
              <a:t> </a:t>
            </a:r>
            <a:r>
              <a:rPr lang="en-US" sz="2000" err="1"/>
              <a:t>dezvolte</a:t>
            </a:r>
            <a:r>
              <a:rPr lang="en-US" sz="2000"/>
              <a:t> </a:t>
            </a:r>
            <a:r>
              <a:rPr lang="en-US" sz="2000" err="1"/>
              <a:t>competențe</a:t>
            </a:r>
            <a:r>
              <a:rPr lang="en-US" sz="2000"/>
              <a:t> </a:t>
            </a:r>
            <a:r>
              <a:rPr lang="en-US" sz="2000" err="1"/>
              <a:t>pedagogice</a:t>
            </a:r>
            <a:r>
              <a:rPr lang="en-US" sz="2000"/>
              <a:t> </a:t>
            </a:r>
            <a:r>
              <a:rPr lang="en-US" sz="2000" err="1"/>
              <a:t>și</a:t>
            </a:r>
            <a:r>
              <a:rPr lang="en-US" sz="2000"/>
              <a:t> de </a:t>
            </a:r>
            <a:r>
              <a:rPr lang="en-US" sz="2000" err="1"/>
              <a:t>concepere</a:t>
            </a:r>
            <a:r>
              <a:rPr lang="en-US" sz="2000"/>
              <a:t> a </a:t>
            </a:r>
            <a:r>
              <a:rPr lang="en-US" sz="2000" err="1"/>
              <a:t>programelor</a:t>
            </a:r>
            <a:r>
              <a:rPr lang="en-US" sz="2000"/>
              <a:t> de </a:t>
            </a:r>
            <a:r>
              <a:rPr lang="en-US" sz="2000" err="1"/>
              <a:t>învățământ</a:t>
            </a:r>
            <a:r>
              <a:rPr lang="en-US" sz="2000"/>
              <a:t> </a:t>
            </a:r>
            <a:r>
              <a:rPr lang="en-US" sz="2000" err="1"/>
              <a:t>prin</a:t>
            </a:r>
            <a:r>
              <a:rPr lang="en-US" sz="2000"/>
              <a:t> </a:t>
            </a:r>
            <a:r>
              <a:rPr lang="en-US" sz="2000" err="1"/>
              <a:t>oportunități</a:t>
            </a:r>
            <a:r>
              <a:rPr lang="en-US" sz="2000"/>
              <a:t> orientate </a:t>
            </a:r>
            <a:r>
              <a:rPr lang="en-US" sz="2000" err="1"/>
              <a:t>pentru</a:t>
            </a:r>
            <a:r>
              <a:rPr lang="en-US" sz="2000"/>
              <a:t> </a:t>
            </a:r>
            <a:r>
              <a:rPr lang="en-US" sz="2000" b="1" err="1"/>
              <a:t>mobilitatea</a:t>
            </a:r>
            <a:r>
              <a:rPr lang="en-US" sz="2000" b="1"/>
              <a:t> </a:t>
            </a:r>
            <a:r>
              <a:rPr lang="en-US" sz="2000" b="1" err="1"/>
              <a:t>personalului</a:t>
            </a:r>
            <a:r>
              <a:rPr lang="en-US" sz="2000" b="1"/>
              <a:t> </a:t>
            </a:r>
            <a:r>
              <a:rPr lang="en-US" sz="2000" err="1"/>
              <a:t>în</a:t>
            </a:r>
            <a:r>
              <a:rPr lang="en-US" sz="2000"/>
              <a:t> </a:t>
            </a:r>
            <a:r>
              <a:rPr lang="en-US" sz="2000" err="1"/>
              <a:t>vederea</a:t>
            </a:r>
            <a:r>
              <a:rPr lang="en-US" sz="2000"/>
              <a:t> </a:t>
            </a:r>
            <a:r>
              <a:rPr lang="en-US" sz="2000" err="1"/>
              <a:t>formării</a:t>
            </a:r>
            <a:r>
              <a:rPr lang="en-US" sz="2000"/>
              <a:t> </a:t>
            </a:r>
            <a:r>
              <a:rPr lang="en-US" sz="2000" err="1"/>
              <a:t>pedagogice</a:t>
            </a:r>
            <a:r>
              <a:rPr lang="en-US" sz="2000"/>
              <a:t> </a:t>
            </a:r>
            <a:r>
              <a:rPr lang="en-US" sz="2000" err="1"/>
              <a:t>și</a:t>
            </a:r>
            <a:r>
              <a:rPr lang="en-US" sz="2000"/>
              <a:t> a </a:t>
            </a:r>
            <a:r>
              <a:rPr lang="en-US" sz="2000" err="1"/>
              <a:t>unei</a:t>
            </a:r>
            <a:r>
              <a:rPr lang="en-US" sz="2000"/>
              <a:t> </a:t>
            </a:r>
            <a:r>
              <a:rPr lang="en-US" sz="2000" err="1"/>
              <a:t>cooperări</a:t>
            </a:r>
            <a:r>
              <a:rPr lang="en-US" sz="2000"/>
              <a:t> consolidate </a:t>
            </a:r>
            <a:r>
              <a:rPr lang="en-US" sz="2000" err="1"/>
              <a:t>între</a:t>
            </a:r>
            <a:r>
              <a:rPr lang="en-US" sz="2000"/>
              <a:t> </a:t>
            </a:r>
            <a:r>
              <a:rPr lang="en-US" sz="2000" err="1"/>
              <a:t>centrele</a:t>
            </a:r>
            <a:r>
              <a:rPr lang="en-US" sz="2000"/>
              <a:t> de </a:t>
            </a:r>
            <a:r>
              <a:rPr lang="en-US" sz="2000" err="1"/>
              <a:t>formare</a:t>
            </a:r>
            <a:r>
              <a:rPr lang="en-US" sz="2000"/>
              <a:t> </a:t>
            </a:r>
            <a:r>
              <a:rPr lang="en-US" sz="2000" err="1"/>
              <a:t>pedagogică</a:t>
            </a:r>
            <a:r>
              <a:rPr lang="en-US" sz="2000"/>
              <a:t> de </a:t>
            </a:r>
            <a:r>
              <a:rPr lang="en-US" sz="2000" err="1"/>
              <a:t>pe</a:t>
            </a:r>
            <a:r>
              <a:rPr lang="en-US" sz="2000"/>
              <a:t> </a:t>
            </a:r>
            <a:r>
              <a:rPr lang="en-US" sz="2000" err="1"/>
              <a:t>teritoriul</a:t>
            </a:r>
            <a:r>
              <a:rPr lang="en-US" sz="2000"/>
              <a:t> UE. </a:t>
            </a:r>
          </a:p>
          <a:p>
            <a:endParaRPr lang="en-US"/>
          </a:p>
          <a:p>
            <a:endParaRPr lang="en-US"/>
          </a:p>
        </p:txBody>
      </p:sp>
      <p:sp>
        <p:nvSpPr>
          <p:cNvPr id="4" name="Slide Number Placeholder 3"/>
          <p:cNvSpPr>
            <a:spLocks noGrp="1"/>
          </p:cNvSpPr>
          <p:nvPr>
            <p:ph type="sldNum" sz="quarter" idx="12"/>
          </p:nvPr>
        </p:nvSpPr>
        <p:spPr/>
        <p:txBody>
          <a:bodyPr/>
          <a:lstStyle/>
          <a:p>
            <a:fld id="{C69E05A2-079F-4246-8356-D956496D44E4}" type="slidenum">
              <a:rPr lang="en-US" smtClean="0"/>
              <a:t>15</a:t>
            </a:fld>
            <a:endParaRPr lang="en-US"/>
          </a:p>
        </p:txBody>
      </p:sp>
    </p:spTree>
    <p:extLst>
      <p:ext uri="{BB962C8B-B14F-4D97-AF65-F5344CB8AC3E}">
        <p14:creationId xmlns:p14="http://schemas.microsoft.com/office/powerpoint/2010/main" val="42942886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smtClean="0"/>
              <a:t>2. Crearea unor sisteme de învățământ superior inclusive și conectate </a:t>
            </a:r>
            <a:endParaRPr lang="en-US"/>
          </a:p>
        </p:txBody>
      </p:sp>
      <p:sp>
        <p:nvSpPr>
          <p:cNvPr id="3" name="Content Placeholder 2"/>
          <p:cNvSpPr>
            <a:spLocks noGrp="1"/>
          </p:cNvSpPr>
          <p:nvPr>
            <p:ph idx="1"/>
          </p:nvPr>
        </p:nvSpPr>
        <p:spPr/>
        <p:txBody>
          <a:bodyPr/>
          <a:lstStyle/>
          <a:p>
            <a:r>
              <a:rPr lang="en-US" err="1"/>
              <a:t>Învățământul</a:t>
            </a:r>
            <a:r>
              <a:rPr lang="en-US"/>
              <a:t> superior </a:t>
            </a:r>
            <a:r>
              <a:rPr lang="en-US" err="1"/>
              <a:t>trebuie</a:t>
            </a:r>
            <a:r>
              <a:rPr lang="en-US"/>
              <a:t> </a:t>
            </a:r>
            <a:r>
              <a:rPr lang="en-US" err="1"/>
              <a:t>să</a:t>
            </a:r>
            <a:r>
              <a:rPr lang="en-US"/>
              <a:t> </a:t>
            </a:r>
            <a:r>
              <a:rPr lang="en-US" err="1"/>
              <a:t>joace</a:t>
            </a:r>
            <a:r>
              <a:rPr lang="en-US"/>
              <a:t> un </a:t>
            </a:r>
            <a:r>
              <a:rPr lang="en-US" err="1"/>
              <a:t>rol</a:t>
            </a:r>
            <a:r>
              <a:rPr lang="en-US"/>
              <a:t> </a:t>
            </a:r>
            <a:r>
              <a:rPr lang="en-US" err="1"/>
              <a:t>în</a:t>
            </a:r>
            <a:r>
              <a:rPr lang="en-US"/>
              <a:t> </a:t>
            </a:r>
            <a:r>
              <a:rPr lang="en-US" err="1"/>
              <a:t>abordarea</a:t>
            </a:r>
            <a:r>
              <a:rPr lang="en-US"/>
              <a:t> </a:t>
            </a:r>
            <a:r>
              <a:rPr lang="en-US" b="1" err="1">
                <a:solidFill>
                  <a:srgbClr val="0070C0"/>
                </a:solidFill>
              </a:rPr>
              <a:t>problemelor</a:t>
            </a:r>
            <a:r>
              <a:rPr lang="en-US" b="1">
                <a:solidFill>
                  <a:srgbClr val="0070C0"/>
                </a:solidFill>
              </a:rPr>
              <a:t> de </a:t>
            </a:r>
            <a:r>
              <a:rPr lang="en-US" b="1" err="1">
                <a:solidFill>
                  <a:srgbClr val="0070C0"/>
                </a:solidFill>
              </a:rPr>
              <a:t>natură</a:t>
            </a:r>
            <a:r>
              <a:rPr lang="en-US" b="1">
                <a:solidFill>
                  <a:srgbClr val="0070C0"/>
                </a:solidFill>
              </a:rPr>
              <a:t> </a:t>
            </a:r>
            <a:r>
              <a:rPr lang="en-US" b="1" err="1">
                <a:solidFill>
                  <a:srgbClr val="0070C0"/>
                </a:solidFill>
              </a:rPr>
              <a:t>socială</a:t>
            </a:r>
            <a:r>
              <a:rPr lang="en-US" b="1"/>
              <a:t> </a:t>
            </a:r>
            <a:r>
              <a:rPr lang="en-US" b="1" err="1"/>
              <a:t>și</a:t>
            </a:r>
            <a:r>
              <a:rPr lang="en-US" b="1"/>
              <a:t> cu care se </a:t>
            </a:r>
            <a:r>
              <a:rPr lang="en-US" b="1" err="1"/>
              <a:t>confruntă</a:t>
            </a:r>
            <a:r>
              <a:rPr lang="en-US" b="1"/>
              <a:t> </a:t>
            </a:r>
            <a:r>
              <a:rPr lang="en-US" b="1" err="1"/>
              <a:t>democrația</a:t>
            </a:r>
            <a:r>
              <a:rPr lang="en-US" b="1"/>
              <a:t> </a:t>
            </a:r>
            <a:r>
              <a:rPr lang="en-US"/>
              <a:t>din Europa. </a:t>
            </a:r>
            <a:endParaRPr lang="ro-RO" smtClean="0"/>
          </a:p>
          <a:p>
            <a:r>
              <a:rPr lang="en-US" b="1" err="1">
                <a:solidFill>
                  <a:srgbClr val="0070C0"/>
                </a:solidFill>
              </a:rPr>
              <a:t>Cooperarea</a:t>
            </a:r>
            <a:r>
              <a:rPr lang="en-US" b="1"/>
              <a:t> </a:t>
            </a:r>
            <a:r>
              <a:rPr lang="en-US" err="1"/>
              <a:t>sistematică</a:t>
            </a:r>
            <a:r>
              <a:rPr lang="en-US"/>
              <a:t> </a:t>
            </a:r>
            <a:r>
              <a:rPr lang="en-US" b="1" err="1"/>
              <a:t>dintre</a:t>
            </a:r>
            <a:r>
              <a:rPr lang="en-US" b="1"/>
              <a:t> </a:t>
            </a:r>
            <a:r>
              <a:rPr lang="en-US" b="1" err="1">
                <a:solidFill>
                  <a:srgbClr val="0070C0"/>
                </a:solidFill>
              </a:rPr>
              <a:t>instituțiile</a:t>
            </a:r>
            <a:r>
              <a:rPr lang="en-US" b="1">
                <a:solidFill>
                  <a:srgbClr val="0070C0"/>
                </a:solidFill>
              </a:rPr>
              <a:t> de </a:t>
            </a:r>
            <a:r>
              <a:rPr lang="en-US" b="1" err="1">
                <a:solidFill>
                  <a:srgbClr val="0070C0"/>
                </a:solidFill>
              </a:rPr>
              <a:t>învățământ</a:t>
            </a:r>
            <a:r>
              <a:rPr lang="en-US" b="1">
                <a:solidFill>
                  <a:srgbClr val="0070C0"/>
                </a:solidFill>
              </a:rPr>
              <a:t> superior, </a:t>
            </a:r>
            <a:r>
              <a:rPr lang="en-US" b="1" err="1">
                <a:solidFill>
                  <a:srgbClr val="0070C0"/>
                </a:solidFill>
              </a:rPr>
              <a:t>școli</a:t>
            </a:r>
            <a:r>
              <a:rPr lang="en-US" b="1">
                <a:solidFill>
                  <a:srgbClr val="0070C0"/>
                </a:solidFill>
              </a:rPr>
              <a:t> </a:t>
            </a:r>
            <a:r>
              <a:rPr lang="en-US" b="1" err="1">
                <a:solidFill>
                  <a:srgbClr val="0070C0"/>
                </a:solidFill>
              </a:rPr>
              <a:t>și</a:t>
            </a:r>
            <a:r>
              <a:rPr lang="en-US" b="1">
                <a:solidFill>
                  <a:srgbClr val="0070C0"/>
                </a:solidFill>
              </a:rPr>
              <a:t> </a:t>
            </a:r>
            <a:r>
              <a:rPr lang="en-US" b="1" err="1">
                <a:solidFill>
                  <a:srgbClr val="0070C0"/>
                </a:solidFill>
              </a:rPr>
              <a:t>furnizorii</a:t>
            </a:r>
            <a:r>
              <a:rPr lang="en-US" b="1">
                <a:solidFill>
                  <a:srgbClr val="0070C0"/>
                </a:solidFill>
              </a:rPr>
              <a:t> de VET</a:t>
            </a:r>
            <a:r>
              <a:rPr lang="en-US" b="1"/>
              <a:t> </a:t>
            </a:r>
            <a:r>
              <a:rPr lang="en-US" err="1"/>
              <a:t>este</a:t>
            </a:r>
            <a:r>
              <a:rPr lang="en-US"/>
              <a:t> </a:t>
            </a:r>
            <a:r>
              <a:rPr lang="en-US" err="1"/>
              <a:t>necesară</a:t>
            </a:r>
            <a:r>
              <a:rPr lang="en-US"/>
              <a:t> </a:t>
            </a:r>
            <a:r>
              <a:rPr lang="en-US" err="1"/>
              <a:t>pentru</a:t>
            </a:r>
            <a:r>
              <a:rPr lang="en-US"/>
              <a:t> a-</a:t>
            </a:r>
            <a:r>
              <a:rPr lang="en-US" err="1"/>
              <a:t>i</a:t>
            </a:r>
            <a:r>
              <a:rPr lang="en-US"/>
              <a:t> </a:t>
            </a:r>
            <a:r>
              <a:rPr lang="en-US" err="1"/>
              <a:t>pregăti</a:t>
            </a:r>
            <a:r>
              <a:rPr lang="en-US"/>
              <a:t> </a:t>
            </a:r>
            <a:r>
              <a:rPr lang="en-US" err="1"/>
              <a:t>și</a:t>
            </a:r>
            <a:r>
              <a:rPr lang="en-US"/>
              <a:t> </a:t>
            </a:r>
            <a:r>
              <a:rPr lang="en-US" err="1"/>
              <a:t>orienta</a:t>
            </a:r>
            <a:r>
              <a:rPr lang="en-US"/>
              <a:t> </a:t>
            </a:r>
            <a:r>
              <a:rPr lang="en-US" err="1"/>
              <a:t>pe</a:t>
            </a:r>
            <a:r>
              <a:rPr lang="en-US"/>
              <a:t> </a:t>
            </a:r>
            <a:r>
              <a:rPr lang="en-US" err="1"/>
              <a:t>studenți</a:t>
            </a:r>
            <a:r>
              <a:rPr lang="en-US"/>
              <a:t> </a:t>
            </a:r>
            <a:r>
              <a:rPr lang="en-US" err="1"/>
              <a:t>pe</a:t>
            </a:r>
            <a:r>
              <a:rPr lang="en-US"/>
              <a:t> </a:t>
            </a:r>
            <a:r>
              <a:rPr lang="en-US" err="1"/>
              <a:t>baza</a:t>
            </a:r>
            <a:r>
              <a:rPr lang="en-US"/>
              <a:t> </a:t>
            </a:r>
            <a:r>
              <a:rPr lang="en-US" err="1"/>
              <a:t>talentelor</a:t>
            </a:r>
            <a:r>
              <a:rPr lang="en-US"/>
              <a:t> </a:t>
            </a:r>
            <a:r>
              <a:rPr lang="en-US" err="1"/>
              <a:t>lor</a:t>
            </a:r>
            <a:r>
              <a:rPr lang="en-US"/>
              <a:t>, nu </a:t>
            </a:r>
            <a:r>
              <a:rPr lang="en-US" err="1"/>
              <a:t>doar</a:t>
            </a:r>
            <a:r>
              <a:rPr lang="en-US"/>
              <a:t> </a:t>
            </a:r>
            <a:r>
              <a:rPr lang="en-US" err="1"/>
              <a:t>pe</a:t>
            </a:r>
            <a:r>
              <a:rPr lang="en-US"/>
              <a:t> </a:t>
            </a:r>
            <a:r>
              <a:rPr lang="en-US" err="1"/>
              <a:t>baza</a:t>
            </a:r>
            <a:r>
              <a:rPr lang="en-US"/>
              <a:t> </a:t>
            </a:r>
            <a:r>
              <a:rPr lang="en-US" err="1"/>
              <a:t>instruirii</a:t>
            </a:r>
            <a:r>
              <a:rPr lang="en-US"/>
              <a:t> </a:t>
            </a:r>
            <a:r>
              <a:rPr lang="en-US" err="1"/>
              <a:t>anterioare</a:t>
            </a:r>
            <a:r>
              <a:rPr lang="en-US"/>
              <a:t>, </a:t>
            </a:r>
            <a:r>
              <a:rPr lang="en-US" err="1"/>
              <a:t>și</a:t>
            </a:r>
            <a:r>
              <a:rPr lang="en-US"/>
              <a:t> </a:t>
            </a:r>
            <a:r>
              <a:rPr lang="en-US" err="1"/>
              <a:t>pentru</a:t>
            </a:r>
            <a:r>
              <a:rPr lang="en-US"/>
              <a:t> a </a:t>
            </a:r>
            <a:r>
              <a:rPr lang="en-US" err="1"/>
              <a:t>oferi</a:t>
            </a:r>
            <a:r>
              <a:rPr lang="en-US"/>
              <a:t> </a:t>
            </a:r>
            <a:r>
              <a:rPr lang="en-US" err="1"/>
              <a:t>căi</a:t>
            </a:r>
            <a:r>
              <a:rPr lang="en-US"/>
              <a:t> </a:t>
            </a:r>
            <a:r>
              <a:rPr lang="en-US" err="1"/>
              <a:t>flexibile</a:t>
            </a:r>
            <a:r>
              <a:rPr lang="en-US"/>
              <a:t> </a:t>
            </a:r>
            <a:r>
              <a:rPr lang="en-US" err="1"/>
              <a:t>între</a:t>
            </a:r>
            <a:r>
              <a:rPr lang="en-US"/>
              <a:t> </a:t>
            </a:r>
            <a:r>
              <a:rPr lang="en-US" err="1"/>
              <a:t>diferitele</a:t>
            </a:r>
            <a:r>
              <a:rPr lang="en-US"/>
              <a:t> </a:t>
            </a:r>
            <a:r>
              <a:rPr lang="en-US" err="1"/>
              <a:t>tipuri</a:t>
            </a:r>
            <a:r>
              <a:rPr lang="en-US"/>
              <a:t> de </a:t>
            </a:r>
            <a:r>
              <a:rPr lang="en-US" err="1"/>
              <a:t>educație</a:t>
            </a:r>
            <a:r>
              <a:rPr lang="en-US"/>
              <a:t> </a:t>
            </a:r>
            <a:r>
              <a:rPr lang="en-US" err="1"/>
              <a:t>și</a:t>
            </a:r>
            <a:r>
              <a:rPr lang="en-US"/>
              <a:t> de </a:t>
            </a:r>
            <a:r>
              <a:rPr lang="en-US" err="1"/>
              <a:t>formare</a:t>
            </a:r>
            <a:r>
              <a:rPr lang="en-US"/>
              <a:t>. </a:t>
            </a:r>
            <a:r>
              <a:rPr lang="en-US" err="1"/>
              <a:t>Sunt</a:t>
            </a:r>
            <a:r>
              <a:rPr lang="en-US"/>
              <a:t> </a:t>
            </a:r>
            <a:r>
              <a:rPr lang="en-US" err="1"/>
              <a:t>esențiale</a:t>
            </a:r>
            <a:r>
              <a:rPr lang="en-US"/>
              <a:t> </a:t>
            </a:r>
            <a:r>
              <a:rPr lang="en-US" err="1"/>
              <a:t>orientarea</a:t>
            </a:r>
            <a:r>
              <a:rPr lang="en-US"/>
              <a:t> </a:t>
            </a:r>
            <a:r>
              <a:rPr lang="en-US" err="1"/>
              <a:t>profesională</a:t>
            </a:r>
            <a:r>
              <a:rPr lang="en-US"/>
              <a:t> </a:t>
            </a:r>
            <a:r>
              <a:rPr lang="en-US" err="1"/>
              <a:t>și</a:t>
            </a:r>
            <a:r>
              <a:rPr lang="en-US"/>
              <a:t> </a:t>
            </a:r>
            <a:r>
              <a:rPr lang="en-US" err="1"/>
              <a:t>mentoratul</a:t>
            </a:r>
            <a:r>
              <a:rPr lang="en-US"/>
              <a:t> </a:t>
            </a:r>
            <a:r>
              <a:rPr lang="en-US" err="1"/>
              <a:t>adecvate</a:t>
            </a:r>
            <a:r>
              <a:rPr lang="en-US"/>
              <a:t>. </a:t>
            </a:r>
            <a:endParaRPr lang="ro-RO" smtClean="0"/>
          </a:p>
          <a:p>
            <a:r>
              <a:rPr lang="en-US" err="1"/>
              <a:t>Pentru</a:t>
            </a:r>
            <a:r>
              <a:rPr lang="en-US"/>
              <a:t> a </a:t>
            </a:r>
            <a:r>
              <a:rPr lang="en-US" err="1"/>
              <a:t>spori</a:t>
            </a:r>
            <a:r>
              <a:rPr lang="en-US"/>
              <a:t> </a:t>
            </a:r>
            <a:r>
              <a:rPr lang="en-US" err="1"/>
              <a:t>caracterul</a:t>
            </a:r>
            <a:r>
              <a:rPr lang="en-US"/>
              <a:t> </a:t>
            </a:r>
            <a:r>
              <a:rPr lang="en-US" b="1" err="1">
                <a:solidFill>
                  <a:srgbClr val="0070C0"/>
                </a:solidFill>
              </a:rPr>
              <a:t>favorabil</a:t>
            </a:r>
            <a:r>
              <a:rPr lang="en-US" b="1">
                <a:solidFill>
                  <a:srgbClr val="0070C0"/>
                </a:solidFill>
              </a:rPr>
              <a:t> </a:t>
            </a:r>
            <a:r>
              <a:rPr lang="en-US" b="1" err="1">
                <a:solidFill>
                  <a:srgbClr val="0070C0"/>
                </a:solidFill>
              </a:rPr>
              <a:t>incluziunii</a:t>
            </a:r>
            <a:r>
              <a:rPr lang="en-US" b="1">
                <a:solidFill>
                  <a:srgbClr val="0070C0"/>
                </a:solidFill>
              </a:rPr>
              <a:t> </a:t>
            </a:r>
            <a:r>
              <a:rPr lang="en-US"/>
              <a:t>al </a:t>
            </a:r>
            <a:r>
              <a:rPr lang="en-US" err="1"/>
              <a:t>sistemelor</a:t>
            </a:r>
            <a:r>
              <a:rPr lang="en-US"/>
              <a:t> de </a:t>
            </a:r>
            <a:r>
              <a:rPr lang="en-US" err="1"/>
              <a:t>învățământ</a:t>
            </a:r>
            <a:r>
              <a:rPr lang="en-US"/>
              <a:t> superior </a:t>
            </a:r>
            <a:r>
              <a:rPr lang="en-US" err="1"/>
              <a:t>este</a:t>
            </a:r>
            <a:r>
              <a:rPr lang="en-US"/>
              <a:t> </a:t>
            </a:r>
            <a:r>
              <a:rPr lang="en-US" err="1"/>
              <a:t>nevoie</a:t>
            </a:r>
            <a:r>
              <a:rPr lang="en-US"/>
              <a:t>, de </a:t>
            </a:r>
            <a:r>
              <a:rPr lang="en-US" err="1"/>
              <a:t>asemenea</a:t>
            </a:r>
            <a:r>
              <a:rPr lang="en-US"/>
              <a:t>, de </a:t>
            </a:r>
            <a:r>
              <a:rPr lang="en-US" b="1" err="1">
                <a:solidFill>
                  <a:srgbClr val="0070C0"/>
                </a:solidFill>
              </a:rPr>
              <a:t>condițiile</a:t>
            </a:r>
            <a:r>
              <a:rPr lang="en-US" b="1">
                <a:solidFill>
                  <a:srgbClr val="0070C0"/>
                </a:solidFill>
              </a:rPr>
              <a:t> </a:t>
            </a:r>
            <a:r>
              <a:rPr lang="en-US" b="1" err="1">
                <a:solidFill>
                  <a:srgbClr val="0070C0"/>
                </a:solidFill>
              </a:rPr>
              <a:t>propice</a:t>
            </a:r>
            <a:r>
              <a:rPr lang="en-US" b="1">
                <a:solidFill>
                  <a:srgbClr val="0070C0"/>
                </a:solidFill>
              </a:rPr>
              <a:t> </a:t>
            </a:r>
            <a:r>
              <a:rPr lang="en-US" b="1" err="1">
                <a:solidFill>
                  <a:srgbClr val="0070C0"/>
                </a:solidFill>
              </a:rPr>
              <a:t>pentru</a:t>
            </a:r>
            <a:r>
              <a:rPr lang="en-US" b="1">
                <a:solidFill>
                  <a:srgbClr val="0070C0"/>
                </a:solidFill>
              </a:rPr>
              <a:t> ca </a:t>
            </a:r>
            <a:r>
              <a:rPr lang="en-US" b="1" err="1">
                <a:solidFill>
                  <a:srgbClr val="0070C0"/>
                </a:solidFill>
              </a:rPr>
              <a:t>studenți</a:t>
            </a:r>
            <a:r>
              <a:rPr lang="en-US" b="1">
                <a:solidFill>
                  <a:srgbClr val="0070C0"/>
                </a:solidFill>
              </a:rPr>
              <a:t> din </a:t>
            </a:r>
            <a:r>
              <a:rPr lang="en-US" b="1" err="1">
                <a:solidFill>
                  <a:srgbClr val="0070C0"/>
                </a:solidFill>
              </a:rPr>
              <a:t>diferite</a:t>
            </a:r>
            <a:r>
              <a:rPr lang="en-US" b="1">
                <a:solidFill>
                  <a:srgbClr val="0070C0"/>
                </a:solidFill>
              </a:rPr>
              <a:t> </a:t>
            </a:r>
            <a:r>
              <a:rPr lang="en-US" b="1" err="1">
                <a:solidFill>
                  <a:srgbClr val="0070C0"/>
                </a:solidFill>
              </a:rPr>
              <a:t>medii</a:t>
            </a:r>
            <a:r>
              <a:rPr lang="en-US" b="1">
                <a:solidFill>
                  <a:srgbClr val="0070C0"/>
                </a:solidFill>
              </a:rPr>
              <a:t> </a:t>
            </a:r>
            <a:r>
              <a:rPr lang="en-US" b="1" err="1">
                <a:solidFill>
                  <a:srgbClr val="0070C0"/>
                </a:solidFill>
              </a:rPr>
              <a:t>să</a:t>
            </a:r>
            <a:r>
              <a:rPr lang="en-US" b="1">
                <a:solidFill>
                  <a:srgbClr val="0070C0"/>
                </a:solidFill>
              </a:rPr>
              <a:t> </a:t>
            </a:r>
            <a:r>
              <a:rPr lang="en-US" b="1" err="1">
                <a:solidFill>
                  <a:srgbClr val="0070C0"/>
                </a:solidFill>
              </a:rPr>
              <a:t>reușească</a:t>
            </a:r>
            <a:r>
              <a:rPr lang="en-US"/>
              <a:t>. </a:t>
            </a:r>
            <a:endParaRPr lang="ro-RO" smtClean="0"/>
          </a:p>
          <a:p>
            <a:r>
              <a:rPr lang="en-US" err="1"/>
              <a:t>Depășirea</a:t>
            </a:r>
            <a:r>
              <a:rPr lang="en-US"/>
              <a:t> </a:t>
            </a:r>
            <a:r>
              <a:rPr lang="en-US" b="1" err="1">
                <a:solidFill>
                  <a:srgbClr val="0070C0"/>
                </a:solidFill>
              </a:rPr>
              <a:t>barierelor</a:t>
            </a:r>
            <a:r>
              <a:rPr lang="en-US" b="1">
                <a:solidFill>
                  <a:srgbClr val="0070C0"/>
                </a:solidFill>
              </a:rPr>
              <a:t> </a:t>
            </a:r>
            <a:r>
              <a:rPr lang="en-US" b="1" err="1">
                <a:solidFill>
                  <a:srgbClr val="0070C0"/>
                </a:solidFill>
              </a:rPr>
              <a:t>dintre</a:t>
            </a:r>
            <a:r>
              <a:rPr lang="en-US" b="1">
                <a:solidFill>
                  <a:srgbClr val="0070C0"/>
                </a:solidFill>
              </a:rPr>
              <a:t> </a:t>
            </a:r>
            <a:r>
              <a:rPr lang="en-US" b="1" err="1">
                <a:solidFill>
                  <a:srgbClr val="0070C0"/>
                </a:solidFill>
              </a:rPr>
              <a:t>învățământul</a:t>
            </a:r>
            <a:r>
              <a:rPr lang="en-US" b="1">
                <a:solidFill>
                  <a:srgbClr val="0070C0"/>
                </a:solidFill>
              </a:rPr>
              <a:t> superior </a:t>
            </a:r>
            <a:r>
              <a:rPr lang="en-US" b="1" err="1">
                <a:solidFill>
                  <a:srgbClr val="0070C0"/>
                </a:solidFill>
              </a:rPr>
              <a:t>și</a:t>
            </a:r>
            <a:r>
              <a:rPr lang="en-US" b="1">
                <a:solidFill>
                  <a:srgbClr val="0070C0"/>
                </a:solidFill>
              </a:rPr>
              <a:t> </a:t>
            </a:r>
            <a:r>
              <a:rPr lang="en-US" b="1" err="1">
                <a:solidFill>
                  <a:srgbClr val="0070C0"/>
                </a:solidFill>
              </a:rPr>
              <a:t>restul</a:t>
            </a:r>
            <a:r>
              <a:rPr lang="en-US" b="1">
                <a:solidFill>
                  <a:srgbClr val="0070C0"/>
                </a:solidFill>
              </a:rPr>
              <a:t> </a:t>
            </a:r>
            <a:r>
              <a:rPr lang="en-US" b="1" err="1">
                <a:solidFill>
                  <a:srgbClr val="0070C0"/>
                </a:solidFill>
              </a:rPr>
              <a:t>societății</a:t>
            </a:r>
            <a:r>
              <a:rPr lang="en-US" b="1">
                <a:solidFill>
                  <a:srgbClr val="0070C0"/>
                </a:solidFill>
              </a:rPr>
              <a:t> </a:t>
            </a:r>
            <a:r>
              <a:rPr lang="en-US" err="1"/>
              <a:t>îi</a:t>
            </a:r>
            <a:r>
              <a:rPr lang="en-US"/>
              <a:t> </a:t>
            </a:r>
            <a:r>
              <a:rPr lang="en-US" err="1"/>
              <a:t>poate</a:t>
            </a:r>
            <a:r>
              <a:rPr lang="en-US"/>
              <a:t> </a:t>
            </a:r>
            <a:r>
              <a:rPr lang="en-US" err="1"/>
              <a:t>ajuta</a:t>
            </a:r>
            <a:r>
              <a:rPr lang="en-US"/>
              <a:t> </a:t>
            </a:r>
            <a:r>
              <a:rPr lang="en-US" err="1"/>
              <a:t>pe</a:t>
            </a:r>
            <a:r>
              <a:rPr lang="en-US"/>
              <a:t> </a:t>
            </a:r>
            <a:r>
              <a:rPr lang="en-US" err="1"/>
              <a:t>studenți</a:t>
            </a:r>
            <a:r>
              <a:rPr lang="en-US"/>
              <a:t> </a:t>
            </a:r>
            <a:r>
              <a:rPr lang="en-US" err="1"/>
              <a:t>să</a:t>
            </a:r>
            <a:r>
              <a:rPr lang="en-US"/>
              <a:t> </a:t>
            </a:r>
            <a:r>
              <a:rPr lang="en-US" err="1"/>
              <a:t>își</a:t>
            </a:r>
            <a:r>
              <a:rPr lang="en-US"/>
              <a:t> </a:t>
            </a:r>
            <a:r>
              <a:rPr lang="en-US" err="1"/>
              <a:t>dezvolte</a:t>
            </a:r>
            <a:r>
              <a:rPr lang="en-US"/>
              <a:t> </a:t>
            </a:r>
            <a:r>
              <a:rPr lang="en-US" b="1" err="1">
                <a:solidFill>
                  <a:srgbClr val="0070C0"/>
                </a:solidFill>
              </a:rPr>
              <a:t>competențele</a:t>
            </a:r>
            <a:r>
              <a:rPr lang="en-US" b="1">
                <a:solidFill>
                  <a:srgbClr val="0070C0"/>
                </a:solidFill>
              </a:rPr>
              <a:t> </a:t>
            </a:r>
            <a:r>
              <a:rPr lang="en-US" b="1" err="1">
                <a:solidFill>
                  <a:srgbClr val="0070C0"/>
                </a:solidFill>
              </a:rPr>
              <a:t>sociale</a:t>
            </a:r>
            <a:r>
              <a:rPr lang="en-US" b="1">
                <a:solidFill>
                  <a:srgbClr val="0070C0"/>
                </a:solidFill>
              </a:rPr>
              <a:t> </a:t>
            </a:r>
            <a:r>
              <a:rPr lang="en-US" b="1" err="1">
                <a:solidFill>
                  <a:srgbClr val="0070C0"/>
                </a:solidFill>
              </a:rPr>
              <a:t>și</a:t>
            </a:r>
            <a:r>
              <a:rPr lang="en-US" b="1">
                <a:solidFill>
                  <a:srgbClr val="0070C0"/>
                </a:solidFill>
              </a:rPr>
              <a:t> </a:t>
            </a:r>
            <a:r>
              <a:rPr lang="en-US" b="1" err="1">
                <a:solidFill>
                  <a:srgbClr val="0070C0"/>
                </a:solidFill>
              </a:rPr>
              <a:t>civice</a:t>
            </a:r>
            <a:r>
              <a:rPr lang="en-US"/>
              <a:t>. </a:t>
            </a:r>
          </a:p>
        </p:txBody>
      </p:sp>
      <p:sp>
        <p:nvSpPr>
          <p:cNvPr id="4" name="Slide Number Placeholder 3"/>
          <p:cNvSpPr>
            <a:spLocks noGrp="1"/>
          </p:cNvSpPr>
          <p:nvPr>
            <p:ph type="sldNum" sz="quarter" idx="12"/>
          </p:nvPr>
        </p:nvSpPr>
        <p:spPr/>
        <p:txBody>
          <a:bodyPr/>
          <a:lstStyle/>
          <a:p>
            <a:fld id="{C69E05A2-079F-4246-8356-D956496D44E4}" type="slidenum">
              <a:rPr lang="en-US" smtClean="0"/>
              <a:t>16</a:t>
            </a:fld>
            <a:endParaRPr lang="en-US"/>
          </a:p>
        </p:txBody>
      </p:sp>
    </p:spTree>
    <p:extLst>
      <p:ext uri="{BB962C8B-B14F-4D97-AF65-F5344CB8AC3E}">
        <p14:creationId xmlns:p14="http://schemas.microsoft.com/office/powerpoint/2010/main" val="246602105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942154" cy="1320800"/>
          </a:xfrm>
        </p:spPr>
        <p:txBody>
          <a:bodyPr>
            <a:normAutofit fontScale="90000"/>
          </a:bodyPr>
          <a:lstStyle/>
          <a:p>
            <a:r>
              <a:rPr lang="ro-RO" dirty="0"/>
              <a:t>Priorități de acțiune ale </a:t>
            </a:r>
            <a:r>
              <a:rPr lang="ro-RO" dirty="0" smtClean="0"/>
              <a:t>Comisiei Europene </a:t>
            </a:r>
            <a:r>
              <a:rPr lang="ro-RO" dirty="0"/>
              <a:t>pentru soluționarea aspectelor de la </a:t>
            </a:r>
            <a:r>
              <a:rPr lang="ro-RO" dirty="0" smtClean="0"/>
              <a:t>punctul 2</a:t>
            </a:r>
            <a:r>
              <a:rPr lang="en-US" dirty="0" smtClean="0"/>
              <a:t> (cont.)</a:t>
            </a:r>
            <a:r>
              <a:rPr lang="ro-RO" dirty="0" smtClean="0"/>
              <a:t> </a:t>
            </a:r>
            <a:endParaRPr lang="en-US" dirty="0"/>
          </a:p>
        </p:txBody>
      </p:sp>
      <p:sp>
        <p:nvSpPr>
          <p:cNvPr id="3" name="Content Placeholder 2"/>
          <p:cNvSpPr>
            <a:spLocks noGrp="1"/>
          </p:cNvSpPr>
          <p:nvPr>
            <p:ph idx="1"/>
          </p:nvPr>
        </p:nvSpPr>
        <p:spPr>
          <a:xfrm>
            <a:off x="677334" y="2525715"/>
            <a:ext cx="8596668" cy="3155758"/>
          </a:xfrm>
        </p:spPr>
        <p:txBody>
          <a:bodyPr>
            <a:normAutofit/>
          </a:bodyPr>
          <a:lstStyle/>
          <a:p>
            <a:r>
              <a:rPr lang="ro-RO" sz="2400" smtClean="0"/>
              <a:t>6. </a:t>
            </a:r>
            <a:r>
              <a:rPr lang="en-US" sz="2400" err="1" smtClean="0"/>
              <a:t>Va</a:t>
            </a:r>
            <a:r>
              <a:rPr lang="en-US" sz="2400" smtClean="0"/>
              <a:t> </a:t>
            </a:r>
            <a:r>
              <a:rPr lang="en-US" sz="2400" err="1"/>
              <a:t>orienta</a:t>
            </a:r>
            <a:r>
              <a:rPr lang="en-US" sz="2400"/>
              <a:t> </a:t>
            </a:r>
            <a:r>
              <a:rPr lang="en-US" sz="2400" err="1"/>
              <a:t>sprijinul</a:t>
            </a:r>
            <a:r>
              <a:rPr lang="en-US" sz="2400"/>
              <a:t> </a:t>
            </a:r>
            <a:r>
              <a:rPr lang="en-US" sz="2400" err="1"/>
              <a:t>pentru</a:t>
            </a:r>
            <a:r>
              <a:rPr lang="en-US" sz="2400"/>
              <a:t> Erasmus+ </a:t>
            </a:r>
            <a:r>
              <a:rPr lang="en-US" sz="2400" err="1"/>
              <a:t>în</a:t>
            </a:r>
            <a:r>
              <a:rPr lang="en-US" sz="2400"/>
              <a:t> </a:t>
            </a:r>
            <a:r>
              <a:rPr lang="en-US" sz="2400" err="1"/>
              <a:t>scopul</a:t>
            </a:r>
            <a:r>
              <a:rPr lang="en-US" sz="2400"/>
              <a:t> de a </a:t>
            </a:r>
            <a:r>
              <a:rPr lang="en-US" sz="2400" err="1"/>
              <a:t>ajuta</a:t>
            </a:r>
            <a:r>
              <a:rPr lang="en-US" sz="2400"/>
              <a:t> </a:t>
            </a:r>
            <a:r>
              <a:rPr lang="en-US" sz="2400" err="1"/>
              <a:t>instituțiile</a:t>
            </a:r>
            <a:r>
              <a:rPr lang="en-US" sz="2400"/>
              <a:t> de </a:t>
            </a:r>
            <a:r>
              <a:rPr lang="en-US" sz="2400" err="1"/>
              <a:t>învățământ</a:t>
            </a:r>
            <a:r>
              <a:rPr lang="en-US" sz="2400"/>
              <a:t> superior la </a:t>
            </a:r>
            <a:r>
              <a:rPr lang="en-US" sz="2400" err="1"/>
              <a:t>elaborarea</a:t>
            </a:r>
            <a:r>
              <a:rPr lang="en-US" sz="2400"/>
              <a:t> </a:t>
            </a:r>
            <a:r>
              <a:rPr lang="en-US" sz="2400" err="1"/>
              <a:t>și</a:t>
            </a:r>
            <a:r>
              <a:rPr lang="en-US" sz="2400"/>
              <a:t> </a:t>
            </a:r>
            <a:r>
              <a:rPr lang="en-US" sz="2400" err="1"/>
              <a:t>punerea</a:t>
            </a:r>
            <a:r>
              <a:rPr lang="en-US" sz="2400"/>
              <a:t> </a:t>
            </a:r>
            <a:r>
              <a:rPr lang="en-US" sz="2400" err="1"/>
              <a:t>în</a:t>
            </a:r>
            <a:r>
              <a:rPr lang="en-US" sz="2400"/>
              <a:t> </a:t>
            </a:r>
            <a:r>
              <a:rPr lang="en-US" sz="2400" err="1"/>
              <a:t>aplicare</a:t>
            </a:r>
            <a:r>
              <a:rPr lang="en-US" sz="2400"/>
              <a:t> a </a:t>
            </a:r>
            <a:r>
              <a:rPr lang="en-US" sz="2400" err="1"/>
              <a:t>unor</a:t>
            </a:r>
            <a:r>
              <a:rPr lang="en-US" sz="2400"/>
              <a:t> </a:t>
            </a:r>
            <a:r>
              <a:rPr lang="en-US" sz="2400" b="1" err="1">
                <a:solidFill>
                  <a:srgbClr val="0070C0"/>
                </a:solidFill>
              </a:rPr>
              <a:t>strategii</a:t>
            </a:r>
            <a:r>
              <a:rPr lang="en-US" sz="2400" b="1">
                <a:solidFill>
                  <a:srgbClr val="0070C0"/>
                </a:solidFill>
              </a:rPr>
              <a:t> </a:t>
            </a:r>
            <a:r>
              <a:rPr lang="en-US" sz="2400" b="1" err="1">
                <a:solidFill>
                  <a:srgbClr val="0070C0"/>
                </a:solidFill>
              </a:rPr>
              <a:t>instituționale</a:t>
            </a:r>
            <a:r>
              <a:rPr lang="en-US" sz="2400" b="1">
                <a:solidFill>
                  <a:srgbClr val="0070C0"/>
                </a:solidFill>
              </a:rPr>
              <a:t> integrate </a:t>
            </a:r>
            <a:r>
              <a:rPr lang="en-US" sz="2400" b="1" err="1">
                <a:solidFill>
                  <a:srgbClr val="0070C0"/>
                </a:solidFill>
              </a:rPr>
              <a:t>pentru</a:t>
            </a:r>
            <a:r>
              <a:rPr lang="en-US" sz="2400" b="1">
                <a:solidFill>
                  <a:srgbClr val="0070C0"/>
                </a:solidFill>
              </a:rPr>
              <a:t> </a:t>
            </a:r>
            <a:r>
              <a:rPr lang="en-US" sz="2400" b="1" err="1">
                <a:solidFill>
                  <a:srgbClr val="0070C0"/>
                </a:solidFill>
              </a:rPr>
              <a:t>incluziune</a:t>
            </a:r>
            <a:r>
              <a:rPr lang="en-US" sz="2400" b="1">
                <a:solidFill>
                  <a:srgbClr val="0070C0"/>
                </a:solidFill>
              </a:rPr>
              <a:t>, </a:t>
            </a:r>
            <a:r>
              <a:rPr lang="en-US" sz="2400" b="1" err="1">
                <a:solidFill>
                  <a:srgbClr val="0070C0"/>
                </a:solidFill>
              </a:rPr>
              <a:t>egalitatea</a:t>
            </a:r>
            <a:r>
              <a:rPr lang="en-US" sz="2400" b="1">
                <a:solidFill>
                  <a:srgbClr val="0070C0"/>
                </a:solidFill>
              </a:rPr>
              <a:t> de gen </a:t>
            </a:r>
            <a:r>
              <a:rPr lang="en-US" sz="2400" b="1" err="1">
                <a:solidFill>
                  <a:srgbClr val="0070C0"/>
                </a:solidFill>
              </a:rPr>
              <a:t>și</a:t>
            </a:r>
            <a:r>
              <a:rPr lang="en-US" sz="2400" b="1">
                <a:solidFill>
                  <a:srgbClr val="0070C0"/>
                </a:solidFill>
              </a:rPr>
              <a:t> </a:t>
            </a:r>
            <a:r>
              <a:rPr lang="en-US" sz="2400" b="1" err="1">
                <a:solidFill>
                  <a:srgbClr val="0070C0"/>
                </a:solidFill>
              </a:rPr>
              <a:t>reușita</a:t>
            </a:r>
            <a:r>
              <a:rPr lang="en-US" sz="2400" b="1">
                <a:solidFill>
                  <a:srgbClr val="0070C0"/>
                </a:solidFill>
              </a:rPr>
              <a:t> </a:t>
            </a:r>
            <a:r>
              <a:rPr lang="en-US" sz="2400" b="1" err="1">
                <a:solidFill>
                  <a:srgbClr val="0070C0"/>
                </a:solidFill>
              </a:rPr>
              <a:t>în</a:t>
            </a:r>
            <a:r>
              <a:rPr lang="en-US" sz="2400" b="1">
                <a:solidFill>
                  <a:srgbClr val="0070C0"/>
                </a:solidFill>
              </a:rPr>
              <a:t> </a:t>
            </a:r>
            <a:r>
              <a:rPr lang="en-US" sz="2400" b="1" err="1">
                <a:solidFill>
                  <a:srgbClr val="0070C0"/>
                </a:solidFill>
              </a:rPr>
              <a:t>studii</a:t>
            </a:r>
            <a:r>
              <a:rPr lang="en-US" sz="2400" b="1"/>
              <a:t> </a:t>
            </a:r>
            <a:r>
              <a:rPr lang="en-US" sz="2400"/>
              <a:t>de la </a:t>
            </a:r>
            <a:r>
              <a:rPr lang="en-US" sz="2400" err="1"/>
              <a:t>admitere</a:t>
            </a:r>
            <a:r>
              <a:rPr lang="en-US" sz="2400"/>
              <a:t> </a:t>
            </a:r>
            <a:r>
              <a:rPr lang="en-US" sz="2400" err="1"/>
              <a:t>până</a:t>
            </a:r>
            <a:r>
              <a:rPr lang="en-US" sz="2400"/>
              <a:t> la </a:t>
            </a:r>
            <a:r>
              <a:rPr lang="en-US" sz="2400" err="1"/>
              <a:t>absolvire</a:t>
            </a:r>
            <a:r>
              <a:rPr lang="en-US" sz="2400"/>
              <a:t>, </a:t>
            </a:r>
            <a:r>
              <a:rPr lang="en-US" sz="2400" err="1"/>
              <a:t>inclusiv</a:t>
            </a:r>
            <a:r>
              <a:rPr lang="en-US" sz="2400"/>
              <a:t> </a:t>
            </a:r>
            <a:r>
              <a:rPr lang="en-US" sz="2400" err="1"/>
              <a:t>prin</a:t>
            </a:r>
            <a:r>
              <a:rPr lang="en-US" sz="2400"/>
              <a:t> </a:t>
            </a:r>
            <a:r>
              <a:rPr lang="en-US" sz="2400" err="1"/>
              <a:t>cooperarea</a:t>
            </a:r>
            <a:r>
              <a:rPr lang="en-US" sz="2400"/>
              <a:t> cu </a:t>
            </a:r>
            <a:r>
              <a:rPr lang="en-US" sz="2400" err="1"/>
              <a:t>școlile</a:t>
            </a:r>
            <a:r>
              <a:rPr lang="en-US" sz="2400"/>
              <a:t> </a:t>
            </a:r>
            <a:r>
              <a:rPr lang="en-US" sz="2400" err="1"/>
              <a:t>și</a:t>
            </a:r>
            <a:r>
              <a:rPr lang="en-US" sz="2400"/>
              <a:t> </a:t>
            </a:r>
            <a:r>
              <a:rPr lang="en-US" sz="2400" err="1"/>
              <a:t>furnizorii</a:t>
            </a:r>
            <a:r>
              <a:rPr lang="en-US" sz="2400"/>
              <a:t> VET. </a:t>
            </a:r>
          </a:p>
        </p:txBody>
      </p:sp>
      <p:sp>
        <p:nvSpPr>
          <p:cNvPr id="4" name="Slide Number Placeholder 3"/>
          <p:cNvSpPr>
            <a:spLocks noGrp="1"/>
          </p:cNvSpPr>
          <p:nvPr>
            <p:ph type="sldNum" sz="quarter" idx="12"/>
          </p:nvPr>
        </p:nvSpPr>
        <p:spPr/>
        <p:txBody>
          <a:bodyPr/>
          <a:lstStyle/>
          <a:p>
            <a:fld id="{C69E05A2-079F-4246-8356-D956496D44E4}" type="slidenum">
              <a:rPr lang="en-US" smtClean="0"/>
              <a:t>17</a:t>
            </a:fld>
            <a:endParaRPr lang="en-US"/>
          </a:p>
        </p:txBody>
      </p:sp>
    </p:spTree>
    <p:extLst>
      <p:ext uri="{BB962C8B-B14F-4D97-AF65-F5344CB8AC3E}">
        <p14:creationId xmlns:p14="http://schemas.microsoft.com/office/powerpoint/2010/main" val="274460236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942154" cy="1320800"/>
          </a:xfrm>
        </p:spPr>
        <p:txBody>
          <a:bodyPr>
            <a:normAutofit fontScale="90000"/>
          </a:bodyPr>
          <a:lstStyle/>
          <a:p>
            <a:r>
              <a:rPr lang="ro-RO"/>
              <a:t>Priorități de acțiune ale </a:t>
            </a:r>
            <a:r>
              <a:rPr lang="ro-RO" smtClean="0"/>
              <a:t>Comisiei Europene </a:t>
            </a:r>
            <a:r>
              <a:rPr lang="ro-RO"/>
              <a:t>pentru soluționarea aspectelor de la </a:t>
            </a:r>
            <a:r>
              <a:rPr lang="ro-RO" smtClean="0"/>
              <a:t>punctul 2</a:t>
            </a:r>
            <a:r>
              <a:rPr lang="en-US" smtClean="0"/>
              <a:t> (cont.)</a:t>
            </a:r>
            <a:r>
              <a:rPr lang="ro-RO" smtClean="0"/>
              <a:t> </a:t>
            </a:r>
            <a:endParaRPr lang="en-US"/>
          </a:p>
        </p:txBody>
      </p:sp>
      <p:sp>
        <p:nvSpPr>
          <p:cNvPr id="3" name="Content Placeholder 2"/>
          <p:cNvSpPr>
            <a:spLocks noGrp="1"/>
          </p:cNvSpPr>
          <p:nvPr>
            <p:ph idx="1"/>
          </p:nvPr>
        </p:nvSpPr>
        <p:spPr>
          <a:xfrm>
            <a:off x="677334" y="2770189"/>
            <a:ext cx="8596668" cy="3021011"/>
          </a:xfrm>
        </p:spPr>
        <p:txBody>
          <a:bodyPr>
            <a:normAutofit/>
          </a:bodyPr>
          <a:lstStyle/>
          <a:p>
            <a:r>
              <a:rPr lang="en-US" sz="2400" dirty="0" smtClean="0"/>
              <a:t>7</a:t>
            </a:r>
            <a:r>
              <a:rPr lang="en-US" sz="2400" dirty="0"/>
              <a:t>. </a:t>
            </a:r>
            <a:r>
              <a:rPr lang="en-US" sz="2400" dirty="0" err="1"/>
              <a:t>Va</a:t>
            </a:r>
            <a:r>
              <a:rPr lang="en-US" sz="2400" dirty="0"/>
              <a:t> </a:t>
            </a:r>
            <a:r>
              <a:rPr lang="en-US" sz="2400" dirty="0" err="1"/>
              <a:t>promova</a:t>
            </a:r>
            <a:r>
              <a:rPr lang="en-US" sz="2400" dirty="0"/>
              <a:t> </a:t>
            </a:r>
            <a:r>
              <a:rPr lang="en-US" sz="2400" b="1" dirty="0" err="1">
                <a:solidFill>
                  <a:srgbClr val="0070C0"/>
                </a:solidFill>
              </a:rPr>
              <a:t>dezvoltarea</a:t>
            </a:r>
            <a:r>
              <a:rPr lang="en-US" sz="2400" b="1" dirty="0">
                <a:solidFill>
                  <a:srgbClr val="0070C0"/>
                </a:solidFill>
              </a:rPr>
              <a:t> </a:t>
            </a:r>
            <a:r>
              <a:rPr lang="en-US" sz="2400" b="1" dirty="0" err="1">
                <a:solidFill>
                  <a:srgbClr val="0070C0"/>
                </a:solidFill>
              </a:rPr>
              <a:t>și</a:t>
            </a:r>
            <a:r>
              <a:rPr lang="en-US" sz="2400" b="1" dirty="0">
                <a:solidFill>
                  <a:srgbClr val="0070C0"/>
                </a:solidFill>
              </a:rPr>
              <a:t> </a:t>
            </a:r>
            <a:r>
              <a:rPr lang="en-US" sz="2400" b="1" dirty="0" err="1">
                <a:solidFill>
                  <a:srgbClr val="0070C0"/>
                </a:solidFill>
              </a:rPr>
              <a:t>testarea</a:t>
            </a:r>
            <a:r>
              <a:rPr lang="en-US" sz="2400" b="1" dirty="0">
                <a:solidFill>
                  <a:srgbClr val="0070C0"/>
                </a:solidFill>
              </a:rPr>
              <a:t> </a:t>
            </a:r>
            <a:r>
              <a:rPr lang="en-US" sz="2400" b="1" dirty="0" err="1">
                <a:solidFill>
                  <a:srgbClr val="0070C0"/>
                </a:solidFill>
              </a:rPr>
              <a:t>modelelor</a:t>
            </a:r>
            <a:r>
              <a:rPr lang="en-US" sz="2400" b="1" dirty="0">
                <a:solidFill>
                  <a:srgbClr val="0070C0"/>
                </a:solidFill>
              </a:rPr>
              <a:t> </a:t>
            </a:r>
            <a:r>
              <a:rPr lang="en-US" sz="2400" b="1" dirty="0" err="1">
                <a:solidFill>
                  <a:srgbClr val="0070C0"/>
                </a:solidFill>
              </a:rPr>
              <a:t>flexibile</a:t>
            </a:r>
            <a:r>
              <a:rPr lang="en-US" sz="2400" b="1" dirty="0">
                <a:solidFill>
                  <a:srgbClr val="0070C0"/>
                </a:solidFill>
              </a:rPr>
              <a:t> </a:t>
            </a:r>
            <a:r>
              <a:rPr lang="en-US" sz="2400" b="1" dirty="0" err="1">
                <a:solidFill>
                  <a:srgbClr val="0070C0"/>
                </a:solidFill>
              </a:rPr>
              <a:t>și</a:t>
            </a:r>
            <a:r>
              <a:rPr lang="en-US" sz="2400" b="1" dirty="0">
                <a:solidFill>
                  <a:srgbClr val="0070C0"/>
                </a:solidFill>
              </a:rPr>
              <a:t> </a:t>
            </a:r>
            <a:r>
              <a:rPr lang="en-US" sz="2400" b="1" dirty="0" err="1">
                <a:solidFill>
                  <a:srgbClr val="0070C0"/>
                </a:solidFill>
              </a:rPr>
              <a:t>modulare</a:t>
            </a:r>
            <a:r>
              <a:rPr lang="en-US" sz="2400" b="1" dirty="0">
                <a:solidFill>
                  <a:srgbClr val="0070C0"/>
                </a:solidFill>
              </a:rPr>
              <a:t> de </a:t>
            </a:r>
            <a:r>
              <a:rPr lang="en-US" sz="2400" b="1" dirty="0" err="1">
                <a:solidFill>
                  <a:srgbClr val="0070C0"/>
                </a:solidFill>
              </a:rPr>
              <a:t>cursuri</a:t>
            </a:r>
            <a:r>
              <a:rPr lang="en-US" sz="2400" b="1" dirty="0">
                <a:solidFill>
                  <a:srgbClr val="0070C0"/>
                </a:solidFill>
              </a:rPr>
              <a:t> </a:t>
            </a:r>
            <a:r>
              <a:rPr lang="en-US" sz="2400" dirty="0" err="1"/>
              <a:t>pentru</a:t>
            </a:r>
            <a:r>
              <a:rPr lang="en-US" sz="2400" dirty="0"/>
              <a:t> a </a:t>
            </a:r>
            <a:r>
              <a:rPr lang="en-US" sz="2400" dirty="0" err="1"/>
              <a:t>sprijini</a:t>
            </a:r>
            <a:r>
              <a:rPr lang="en-US" sz="2400" dirty="0"/>
              <a:t> </a:t>
            </a:r>
            <a:r>
              <a:rPr lang="en-US" sz="2400" dirty="0" err="1"/>
              <a:t>accesul</a:t>
            </a:r>
            <a:r>
              <a:rPr lang="en-US" sz="2400" dirty="0"/>
              <a:t> la un </a:t>
            </a:r>
            <a:r>
              <a:rPr lang="en-US" sz="2400" dirty="0" err="1"/>
              <a:t>nivel</a:t>
            </a:r>
            <a:r>
              <a:rPr lang="en-US" sz="2400" dirty="0"/>
              <a:t> </a:t>
            </a:r>
            <a:r>
              <a:rPr lang="en-US" sz="2400" dirty="0" err="1"/>
              <a:t>mai</a:t>
            </a:r>
            <a:r>
              <a:rPr lang="en-US" sz="2400" dirty="0"/>
              <a:t> </a:t>
            </a:r>
            <a:r>
              <a:rPr lang="en-US" sz="2400" dirty="0" err="1"/>
              <a:t>înalt</a:t>
            </a:r>
            <a:r>
              <a:rPr lang="en-US" sz="2400" dirty="0"/>
              <a:t> de </a:t>
            </a:r>
            <a:r>
              <a:rPr lang="en-US" sz="2400" dirty="0" err="1"/>
              <a:t>învățare</a:t>
            </a:r>
            <a:r>
              <a:rPr lang="en-US" sz="2400" dirty="0"/>
              <a:t> </a:t>
            </a:r>
            <a:r>
              <a:rPr lang="en-US" sz="2400" dirty="0" err="1"/>
              <a:t>prin</a:t>
            </a:r>
            <a:r>
              <a:rPr lang="en-US" sz="2400" dirty="0"/>
              <a:t> </a:t>
            </a:r>
            <a:r>
              <a:rPr lang="en-US" sz="2400" dirty="0" err="1"/>
              <a:t>priorități</a:t>
            </a:r>
            <a:r>
              <a:rPr lang="en-US" sz="2400" dirty="0"/>
              <a:t> </a:t>
            </a:r>
            <a:r>
              <a:rPr lang="en-US" sz="2400" dirty="0" err="1"/>
              <a:t>specifice</a:t>
            </a:r>
            <a:r>
              <a:rPr lang="en-US" sz="2400" dirty="0"/>
              <a:t> </a:t>
            </a:r>
            <a:r>
              <a:rPr lang="en-US" sz="2400" dirty="0" err="1"/>
              <a:t>pentru</a:t>
            </a:r>
            <a:r>
              <a:rPr lang="en-US" sz="2400" dirty="0"/>
              <a:t> </a:t>
            </a:r>
            <a:r>
              <a:rPr lang="en-US" sz="2400" dirty="0" err="1"/>
              <a:t>parteneriatele</a:t>
            </a:r>
            <a:r>
              <a:rPr lang="en-US" sz="2400" dirty="0"/>
              <a:t> </a:t>
            </a:r>
            <a:r>
              <a:rPr lang="en-US" sz="2400" dirty="0" err="1"/>
              <a:t>strategice</a:t>
            </a:r>
            <a:r>
              <a:rPr lang="en-US" sz="2400" dirty="0"/>
              <a:t> Erasmus+. </a:t>
            </a:r>
            <a:r>
              <a:rPr lang="en-US" sz="2400" dirty="0" smtClean="0"/>
              <a:t>(!!!!!!)</a:t>
            </a:r>
            <a:endParaRPr lang="en-US" sz="2400" dirty="0"/>
          </a:p>
        </p:txBody>
      </p:sp>
      <p:sp>
        <p:nvSpPr>
          <p:cNvPr id="4" name="Slide Number Placeholder 3"/>
          <p:cNvSpPr>
            <a:spLocks noGrp="1"/>
          </p:cNvSpPr>
          <p:nvPr>
            <p:ph type="sldNum" sz="quarter" idx="12"/>
          </p:nvPr>
        </p:nvSpPr>
        <p:spPr/>
        <p:txBody>
          <a:bodyPr/>
          <a:lstStyle/>
          <a:p>
            <a:fld id="{C69E05A2-079F-4246-8356-D956496D44E4}" type="slidenum">
              <a:rPr lang="en-US" smtClean="0"/>
              <a:t>18</a:t>
            </a:fld>
            <a:endParaRPr lang="en-US"/>
          </a:p>
        </p:txBody>
      </p:sp>
    </p:spTree>
    <p:extLst>
      <p:ext uri="{BB962C8B-B14F-4D97-AF65-F5344CB8AC3E}">
        <p14:creationId xmlns:p14="http://schemas.microsoft.com/office/powerpoint/2010/main" val="59429403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905578" cy="1320800"/>
          </a:xfrm>
        </p:spPr>
        <p:txBody>
          <a:bodyPr>
            <a:normAutofit fontScale="90000"/>
          </a:bodyPr>
          <a:lstStyle/>
          <a:p>
            <a:r>
              <a:rPr lang="ro-RO"/>
              <a:t>Priorități de acțiune ale </a:t>
            </a:r>
            <a:r>
              <a:rPr lang="ro-RO" smtClean="0"/>
              <a:t>Comisiei Europene </a:t>
            </a:r>
            <a:r>
              <a:rPr lang="ro-RO"/>
              <a:t>pentru soluționarea aspectelor de la </a:t>
            </a:r>
            <a:r>
              <a:rPr lang="ro-RO" smtClean="0"/>
              <a:t>punctul 2</a:t>
            </a:r>
            <a:r>
              <a:rPr lang="en-US" smtClean="0"/>
              <a:t> (cont.)</a:t>
            </a:r>
            <a:r>
              <a:rPr lang="ro-RO" smtClean="0"/>
              <a:t> </a:t>
            </a:r>
            <a:endParaRPr lang="en-US"/>
          </a:p>
        </p:txBody>
      </p:sp>
      <p:sp>
        <p:nvSpPr>
          <p:cNvPr id="4" name="Content Placeholder 3"/>
          <p:cNvSpPr>
            <a:spLocks noGrp="1"/>
          </p:cNvSpPr>
          <p:nvPr>
            <p:ph idx="1"/>
          </p:nvPr>
        </p:nvSpPr>
        <p:spPr>
          <a:xfrm>
            <a:off x="677334" y="2806765"/>
            <a:ext cx="8596668" cy="2362643"/>
          </a:xfrm>
        </p:spPr>
        <p:txBody>
          <a:bodyPr>
            <a:normAutofit/>
          </a:bodyPr>
          <a:lstStyle/>
          <a:p>
            <a:r>
              <a:rPr lang="en-US" sz="2400"/>
              <a:t>8. </a:t>
            </a:r>
            <a:r>
              <a:rPr lang="en-US" sz="2400" err="1"/>
              <a:t>Va</a:t>
            </a:r>
            <a:r>
              <a:rPr lang="en-US" sz="2400"/>
              <a:t> </a:t>
            </a:r>
            <a:r>
              <a:rPr lang="en-US" sz="2400" err="1"/>
              <a:t>sprijini</a:t>
            </a:r>
            <a:r>
              <a:rPr lang="en-US" sz="2400"/>
              <a:t> </a:t>
            </a:r>
            <a:r>
              <a:rPr lang="en-US" sz="2400" err="1"/>
              <a:t>instituțiile</a:t>
            </a:r>
            <a:r>
              <a:rPr lang="en-US" sz="2400"/>
              <a:t> de </a:t>
            </a:r>
            <a:r>
              <a:rPr lang="en-US" sz="2400" err="1"/>
              <a:t>învățământ</a:t>
            </a:r>
            <a:r>
              <a:rPr lang="en-US" sz="2400"/>
              <a:t> superior care </a:t>
            </a:r>
            <a:r>
              <a:rPr lang="en-US" sz="2400" err="1"/>
              <a:t>doresc</a:t>
            </a:r>
            <a:r>
              <a:rPr lang="en-US" sz="2400"/>
              <a:t> </a:t>
            </a:r>
            <a:r>
              <a:rPr lang="en-US" sz="2400" b="1" err="1">
                <a:solidFill>
                  <a:srgbClr val="0070C0"/>
                </a:solidFill>
              </a:rPr>
              <a:t>să</a:t>
            </a:r>
            <a:r>
              <a:rPr lang="en-US" sz="2400" b="1">
                <a:solidFill>
                  <a:srgbClr val="0070C0"/>
                </a:solidFill>
              </a:rPr>
              <a:t> </a:t>
            </a:r>
            <a:r>
              <a:rPr lang="en-US" sz="2400" b="1" err="1">
                <a:solidFill>
                  <a:srgbClr val="0070C0"/>
                </a:solidFill>
              </a:rPr>
              <a:t>acorde</a:t>
            </a:r>
            <a:r>
              <a:rPr lang="en-US" sz="2400" b="1">
                <a:solidFill>
                  <a:srgbClr val="0070C0"/>
                </a:solidFill>
              </a:rPr>
              <a:t> </a:t>
            </a:r>
            <a:r>
              <a:rPr lang="en-US" sz="2400" b="1" err="1">
                <a:solidFill>
                  <a:srgbClr val="0070C0"/>
                </a:solidFill>
              </a:rPr>
              <a:t>puncte</a:t>
            </a:r>
            <a:r>
              <a:rPr lang="en-US" sz="2400" b="1">
                <a:solidFill>
                  <a:srgbClr val="0070C0"/>
                </a:solidFill>
              </a:rPr>
              <a:t> ECTS </a:t>
            </a:r>
            <a:r>
              <a:rPr lang="en-US" sz="2400" b="1" err="1">
                <a:solidFill>
                  <a:srgbClr val="0070C0"/>
                </a:solidFill>
              </a:rPr>
              <a:t>studenților</a:t>
            </a:r>
            <a:r>
              <a:rPr lang="en-US" sz="2400" b="1">
                <a:solidFill>
                  <a:srgbClr val="0070C0"/>
                </a:solidFill>
              </a:rPr>
              <a:t> </a:t>
            </a:r>
            <a:r>
              <a:rPr lang="en-US" sz="2400" b="1" err="1">
                <a:solidFill>
                  <a:srgbClr val="0070C0"/>
                </a:solidFill>
              </a:rPr>
              <a:t>pentru</a:t>
            </a:r>
            <a:r>
              <a:rPr lang="en-US" sz="2400" b="1">
                <a:solidFill>
                  <a:srgbClr val="0070C0"/>
                </a:solidFill>
              </a:rPr>
              <a:t> </a:t>
            </a:r>
            <a:r>
              <a:rPr lang="en-US" sz="2400" b="1" err="1">
                <a:solidFill>
                  <a:srgbClr val="0070C0"/>
                </a:solidFill>
              </a:rPr>
              <a:t>activitățile</a:t>
            </a:r>
            <a:r>
              <a:rPr lang="en-US" sz="2400" b="1">
                <a:solidFill>
                  <a:srgbClr val="0070C0"/>
                </a:solidFill>
              </a:rPr>
              <a:t> </a:t>
            </a:r>
            <a:r>
              <a:rPr lang="en-US" sz="2400" b="1" err="1">
                <a:solidFill>
                  <a:srgbClr val="0070C0"/>
                </a:solidFill>
              </a:rPr>
              <a:t>voluntare</a:t>
            </a:r>
            <a:r>
              <a:rPr lang="en-US" sz="2400" b="1">
                <a:solidFill>
                  <a:srgbClr val="0070C0"/>
                </a:solidFill>
              </a:rPr>
              <a:t> </a:t>
            </a:r>
            <a:r>
              <a:rPr lang="en-US" sz="2400" b="1" err="1">
                <a:solidFill>
                  <a:srgbClr val="0070C0"/>
                </a:solidFill>
              </a:rPr>
              <a:t>și</a:t>
            </a:r>
            <a:r>
              <a:rPr lang="en-US" sz="2400" b="1">
                <a:solidFill>
                  <a:srgbClr val="0070C0"/>
                </a:solidFill>
              </a:rPr>
              <a:t> </a:t>
            </a:r>
            <a:r>
              <a:rPr lang="en-US" sz="2400" b="1" err="1">
                <a:solidFill>
                  <a:srgbClr val="0070C0"/>
                </a:solidFill>
              </a:rPr>
              <a:t>în</a:t>
            </a:r>
            <a:r>
              <a:rPr lang="en-US" sz="2400" b="1">
                <a:solidFill>
                  <a:srgbClr val="0070C0"/>
                </a:solidFill>
              </a:rPr>
              <a:t> </a:t>
            </a:r>
            <a:r>
              <a:rPr lang="en-US" sz="2400" b="1" err="1">
                <a:solidFill>
                  <a:srgbClr val="0070C0"/>
                </a:solidFill>
              </a:rPr>
              <a:t>folosul</a:t>
            </a:r>
            <a:r>
              <a:rPr lang="en-US" sz="2400" b="1">
                <a:solidFill>
                  <a:srgbClr val="0070C0"/>
                </a:solidFill>
              </a:rPr>
              <a:t> </a:t>
            </a:r>
            <a:r>
              <a:rPr lang="en-US" sz="2400" b="1" err="1">
                <a:solidFill>
                  <a:srgbClr val="0070C0"/>
                </a:solidFill>
              </a:rPr>
              <a:t>comunității</a:t>
            </a:r>
            <a:r>
              <a:rPr lang="en-US" sz="2400"/>
              <a:t>, </a:t>
            </a:r>
            <a:r>
              <a:rPr lang="en-US" sz="2400" err="1"/>
              <a:t>pe</a:t>
            </a:r>
            <a:r>
              <a:rPr lang="en-US" sz="2400"/>
              <a:t> </a:t>
            </a:r>
            <a:r>
              <a:rPr lang="en-US" sz="2400" err="1"/>
              <a:t>baza</a:t>
            </a:r>
            <a:r>
              <a:rPr lang="en-US" sz="2400"/>
              <a:t> </a:t>
            </a:r>
            <a:r>
              <a:rPr lang="en-US" sz="2400" err="1"/>
              <a:t>unor</a:t>
            </a:r>
            <a:r>
              <a:rPr lang="en-US" sz="2400"/>
              <a:t> </a:t>
            </a:r>
            <a:r>
              <a:rPr lang="en-US" sz="2400" err="1"/>
              <a:t>exemple</a:t>
            </a:r>
            <a:r>
              <a:rPr lang="en-US" sz="2400"/>
              <a:t> </a:t>
            </a:r>
            <a:r>
              <a:rPr lang="en-US" sz="2400" err="1"/>
              <a:t>pozitive</a:t>
            </a:r>
            <a:r>
              <a:rPr lang="en-US" sz="2400"/>
              <a:t> </a:t>
            </a:r>
            <a:r>
              <a:rPr lang="en-US" sz="2400" err="1"/>
              <a:t>existente</a:t>
            </a:r>
            <a:r>
              <a:rPr lang="en-US" sz="2400"/>
              <a:t>. </a:t>
            </a:r>
          </a:p>
        </p:txBody>
      </p:sp>
      <p:sp>
        <p:nvSpPr>
          <p:cNvPr id="3" name="Slide Number Placeholder 2"/>
          <p:cNvSpPr>
            <a:spLocks noGrp="1"/>
          </p:cNvSpPr>
          <p:nvPr>
            <p:ph type="sldNum" sz="quarter" idx="12"/>
          </p:nvPr>
        </p:nvSpPr>
        <p:spPr/>
        <p:txBody>
          <a:bodyPr/>
          <a:lstStyle/>
          <a:p>
            <a:fld id="{C69E05A2-079F-4246-8356-D956496D44E4}" type="slidenum">
              <a:rPr lang="en-US" smtClean="0"/>
              <a:t>19</a:t>
            </a:fld>
            <a:endParaRPr lang="en-US"/>
          </a:p>
        </p:txBody>
      </p:sp>
    </p:spTree>
    <p:extLst>
      <p:ext uri="{BB962C8B-B14F-4D97-AF65-F5344CB8AC3E}">
        <p14:creationId xmlns:p14="http://schemas.microsoft.com/office/powerpoint/2010/main" val="26557779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70636" y="1209653"/>
            <a:ext cx="8309595" cy="5196834"/>
          </a:xfrm>
        </p:spPr>
        <p:txBody>
          <a:bodyPr/>
          <a:lstStyle/>
          <a:p>
            <a:r>
              <a:rPr lang="en-US" sz="2800" dirty="0" smtClean="0"/>
              <a:t>C</a:t>
            </a:r>
            <a:r>
              <a:rPr lang="ro-RO" sz="2800" dirty="0" smtClean="0"/>
              <a:t>AP</a:t>
            </a:r>
            <a:r>
              <a:rPr lang="en-US" sz="2800" dirty="0" smtClean="0"/>
              <a:t>.I-COMUNICARE </a:t>
            </a:r>
            <a:r>
              <a:rPr lang="en-US" sz="2800" dirty="0"/>
              <a:t>A COMISIEI CĂTRE PARLAMENTUL EUROPEAN, CONSILIU, COMITETUL ECONOMIC ȘI SOCIAL EUROPEAN ȘI COMITETUL REGIUNILOR </a:t>
            </a:r>
            <a:r>
              <a:rPr lang="ro-RO" sz="2800" dirty="0" smtClean="0"/>
              <a:t/>
            </a:r>
            <a:br>
              <a:rPr lang="ro-RO" sz="2800" dirty="0" smtClean="0"/>
            </a:br>
            <a:r>
              <a:rPr lang="ro-RO" sz="2800" dirty="0"/>
              <a:t/>
            </a:r>
            <a:br>
              <a:rPr lang="ro-RO" sz="2800" dirty="0"/>
            </a:br>
            <a:r>
              <a:rPr lang="en-US" sz="2800" dirty="0" smtClean="0"/>
              <a:t>O </a:t>
            </a:r>
            <a:r>
              <a:rPr lang="en-US" sz="2800" dirty="0"/>
              <a:t>NOUĂ AGENDĂ PENTRU COMPETENȚE ÎN </a:t>
            </a:r>
            <a:r>
              <a:rPr lang="en-US" sz="2800" dirty="0" smtClean="0"/>
              <a:t>EUROPA</a:t>
            </a:r>
            <a:r>
              <a:rPr lang="ro-RO" sz="2800" dirty="0" smtClean="0"/>
              <a:t/>
            </a:r>
            <a:br>
              <a:rPr lang="ro-RO" sz="2800" dirty="0" smtClean="0"/>
            </a:br>
            <a:r>
              <a:rPr lang="ro-RO" sz="2800" dirty="0"/>
              <a:t/>
            </a:r>
            <a:br>
              <a:rPr lang="ro-RO" sz="2800" dirty="0"/>
            </a:br>
            <a:r>
              <a:rPr lang="en-US" sz="2800" dirty="0" err="1" smtClean="0"/>
              <a:t>Să</a:t>
            </a:r>
            <a:r>
              <a:rPr lang="en-US" sz="2800" dirty="0" smtClean="0"/>
              <a:t> </a:t>
            </a:r>
            <a:r>
              <a:rPr lang="en-US" sz="2800" dirty="0" err="1"/>
              <a:t>lucrăm</a:t>
            </a:r>
            <a:r>
              <a:rPr lang="en-US" sz="2800" dirty="0"/>
              <a:t> </a:t>
            </a:r>
            <a:r>
              <a:rPr lang="en-US" sz="2800" dirty="0" err="1"/>
              <a:t>împreună</a:t>
            </a:r>
            <a:r>
              <a:rPr lang="en-US" sz="2800" dirty="0"/>
              <a:t> </a:t>
            </a:r>
            <a:r>
              <a:rPr lang="en-US" sz="2800" dirty="0" err="1"/>
              <a:t>pentru</a:t>
            </a:r>
            <a:r>
              <a:rPr lang="en-US" sz="2800" dirty="0"/>
              <a:t> </a:t>
            </a:r>
            <a:r>
              <a:rPr lang="en-US" sz="2800" dirty="0" err="1"/>
              <a:t>consolidarea</a:t>
            </a:r>
            <a:r>
              <a:rPr lang="en-US" sz="2800" dirty="0"/>
              <a:t> </a:t>
            </a:r>
            <a:r>
              <a:rPr lang="en-US" sz="2800" dirty="0" err="1"/>
              <a:t>capitalului</a:t>
            </a:r>
            <a:r>
              <a:rPr lang="en-US" sz="2800" dirty="0"/>
              <a:t> </a:t>
            </a:r>
            <a:r>
              <a:rPr lang="en-US" sz="2800" dirty="0" err="1"/>
              <a:t>uman</a:t>
            </a:r>
            <a:r>
              <a:rPr lang="en-US" sz="2800" dirty="0"/>
              <a:t>, a </a:t>
            </a:r>
            <a:r>
              <a:rPr lang="en-US" sz="2800" dirty="0" err="1"/>
              <a:t>capacității</a:t>
            </a:r>
            <a:r>
              <a:rPr lang="en-US" sz="2800" dirty="0"/>
              <a:t> de </a:t>
            </a:r>
            <a:r>
              <a:rPr lang="en-US" sz="2800" dirty="0" err="1"/>
              <a:t>inserție</a:t>
            </a:r>
            <a:r>
              <a:rPr lang="en-US" sz="2800" dirty="0"/>
              <a:t> </a:t>
            </a:r>
            <a:r>
              <a:rPr lang="en-US" sz="2800" dirty="0" err="1"/>
              <a:t>profesională</a:t>
            </a:r>
            <a:r>
              <a:rPr lang="en-US" sz="2800" dirty="0"/>
              <a:t> </a:t>
            </a:r>
            <a:r>
              <a:rPr lang="en-US" sz="2800" dirty="0" err="1"/>
              <a:t>și</a:t>
            </a:r>
            <a:r>
              <a:rPr lang="en-US" sz="2800" dirty="0"/>
              <a:t> a </a:t>
            </a:r>
            <a:r>
              <a:rPr lang="en-US" sz="2800" dirty="0" err="1" smtClean="0"/>
              <a:t>competitivității</a:t>
            </a:r>
            <a:r>
              <a:rPr lang="ro-RO" sz="2800" dirty="0" smtClean="0"/>
              <a:t/>
            </a:r>
            <a:br>
              <a:rPr lang="ro-RO" sz="2800" dirty="0" smtClean="0"/>
            </a:br>
            <a:r>
              <a:rPr lang="en-US" sz="2800" dirty="0" err="1"/>
              <a:t>Bruxelles</a:t>
            </a:r>
            <a:r>
              <a:rPr lang="en-US" sz="2800" dirty="0"/>
              <a:t>, 10.6.2016 COM(2016) 381 final</a:t>
            </a:r>
            <a:r>
              <a:rPr lang="en-US" sz="2800" dirty="0" smtClean="0"/>
              <a:t> </a:t>
            </a:r>
            <a:r>
              <a:rPr lang="pt-BR" sz="2800" dirty="0"/>
              <a:t/>
            </a:r>
            <a:br>
              <a:rPr lang="pt-BR" sz="2800" dirty="0"/>
            </a:br>
            <a:endParaRPr lang="en-US" sz="2800" dirty="0"/>
          </a:p>
        </p:txBody>
      </p:sp>
      <p:sp>
        <p:nvSpPr>
          <p:cNvPr id="4" name="Slide Number Placeholder 3"/>
          <p:cNvSpPr>
            <a:spLocks noGrp="1"/>
          </p:cNvSpPr>
          <p:nvPr>
            <p:ph type="sldNum" sz="quarter" idx="12"/>
          </p:nvPr>
        </p:nvSpPr>
        <p:spPr/>
        <p:txBody>
          <a:bodyPr/>
          <a:lstStyle/>
          <a:p>
            <a:fld id="{C69E05A2-079F-4246-8356-D956496D44E4}" type="slidenum">
              <a:rPr lang="en-US" smtClean="0"/>
              <a:t>2</a:t>
            </a:fld>
            <a:endParaRPr lang="en-US" dirty="0"/>
          </a:p>
        </p:txBody>
      </p:sp>
    </p:spTree>
    <p:extLst>
      <p:ext uri="{BB962C8B-B14F-4D97-AF65-F5344CB8AC3E}">
        <p14:creationId xmlns:p14="http://schemas.microsoft.com/office/powerpoint/2010/main" val="421765906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844618" cy="1320800"/>
          </a:xfrm>
        </p:spPr>
        <p:txBody>
          <a:bodyPr>
            <a:normAutofit fontScale="90000"/>
          </a:bodyPr>
          <a:lstStyle/>
          <a:p>
            <a:r>
              <a:rPr lang="ro-RO"/>
              <a:t>Priorități de acțiune ale </a:t>
            </a:r>
            <a:r>
              <a:rPr lang="ro-RO" smtClean="0"/>
              <a:t>Comisiei Europene </a:t>
            </a:r>
            <a:r>
              <a:rPr lang="ro-RO"/>
              <a:t>pentru soluționarea aspectelor de la </a:t>
            </a:r>
            <a:r>
              <a:rPr lang="ro-RO" smtClean="0"/>
              <a:t>punctul 2</a:t>
            </a:r>
            <a:r>
              <a:rPr lang="en-US" smtClean="0"/>
              <a:t> (cont</a:t>
            </a:r>
            <a:r>
              <a:rPr lang="ro-RO" smtClean="0"/>
              <a:t>.</a:t>
            </a:r>
            <a:r>
              <a:rPr lang="en-US" smtClean="0"/>
              <a:t>)</a:t>
            </a:r>
            <a:r>
              <a:rPr lang="ro-RO" smtClean="0"/>
              <a:t> </a:t>
            </a:r>
            <a:endParaRPr lang="en-US"/>
          </a:p>
        </p:txBody>
      </p:sp>
      <p:sp>
        <p:nvSpPr>
          <p:cNvPr id="4" name="Content Placeholder 3"/>
          <p:cNvSpPr>
            <a:spLocks noGrp="1"/>
          </p:cNvSpPr>
          <p:nvPr>
            <p:ph idx="1"/>
          </p:nvPr>
        </p:nvSpPr>
        <p:spPr>
          <a:xfrm>
            <a:off x="677334" y="2867725"/>
            <a:ext cx="8596668" cy="2545523"/>
          </a:xfrm>
        </p:spPr>
        <p:txBody>
          <a:bodyPr>
            <a:normAutofit/>
          </a:bodyPr>
          <a:lstStyle/>
          <a:p>
            <a:r>
              <a:rPr lang="en-US" sz="2000" smtClean="0"/>
              <a:t>9</a:t>
            </a:r>
            <a:r>
              <a:rPr lang="en-US" sz="2000"/>
              <a:t>. </a:t>
            </a:r>
            <a:r>
              <a:rPr lang="en-US" sz="2000" err="1"/>
              <a:t>Va</a:t>
            </a:r>
            <a:r>
              <a:rPr lang="en-US" sz="2000"/>
              <a:t> </a:t>
            </a:r>
            <a:r>
              <a:rPr lang="en-US" sz="2000" err="1"/>
              <a:t>sprijini</a:t>
            </a:r>
            <a:r>
              <a:rPr lang="en-US" sz="2000"/>
              <a:t> </a:t>
            </a:r>
            <a:r>
              <a:rPr lang="en-US" sz="2000" b="1" err="1">
                <a:solidFill>
                  <a:srgbClr val="0070C0"/>
                </a:solidFill>
              </a:rPr>
              <a:t>recunoașterea</a:t>
            </a:r>
            <a:r>
              <a:rPr lang="en-US" sz="2000" b="1">
                <a:solidFill>
                  <a:srgbClr val="0070C0"/>
                </a:solidFill>
              </a:rPr>
              <a:t> </a:t>
            </a:r>
            <a:r>
              <a:rPr lang="en-US" sz="2000" b="1" err="1">
                <a:solidFill>
                  <a:srgbClr val="0070C0"/>
                </a:solidFill>
              </a:rPr>
              <a:t>calificărilor</a:t>
            </a:r>
            <a:r>
              <a:rPr lang="en-US" sz="2000" b="1">
                <a:solidFill>
                  <a:srgbClr val="0070C0"/>
                </a:solidFill>
              </a:rPr>
              <a:t> </a:t>
            </a:r>
            <a:r>
              <a:rPr lang="en-US" sz="2000" b="1" err="1">
                <a:solidFill>
                  <a:srgbClr val="0070C0"/>
                </a:solidFill>
              </a:rPr>
              <a:t>deținute</a:t>
            </a:r>
            <a:r>
              <a:rPr lang="en-US" sz="2000" b="1">
                <a:solidFill>
                  <a:srgbClr val="0070C0"/>
                </a:solidFill>
              </a:rPr>
              <a:t> de </a:t>
            </a:r>
            <a:r>
              <a:rPr lang="en-US" sz="2000" b="1" err="1">
                <a:solidFill>
                  <a:srgbClr val="0070C0"/>
                </a:solidFill>
              </a:rPr>
              <a:t>refugiați</a:t>
            </a:r>
            <a:r>
              <a:rPr lang="en-US" sz="2000" b="1">
                <a:solidFill>
                  <a:srgbClr val="0070C0"/>
                </a:solidFill>
              </a:rPr>
              <a:t> </a:t>
            </a:r>
            <a:r>
              <a:rPr lang="en-US" sz="2000" err="1"/>
              <a:t>pentru</a:t>
            </a:r>
            <a:r>
              <a:rPr lang="en-US" sz="2000"/>
              <a:t> a </a:t>
            </a:r>
            <a:r>
              <a:rPr lang="en-US" sz="2000" err="1"/>
              <a:t>facilita</a:t>
            </a:r>
            <a:r>
              <a:rPr lang="en-US" sz="2000"/>
              <a:t> </a:t>
            </a:r>
            <a:r>
              <a:rPr lang="en-US" sz="2000" err="1"/>
              <a:t>accesul</a:t>
            </a:r>
            <a:r>
              <a:rPr lang="en-US" sz="2000"/>
              <a:t> </a:t>
            </a:r>
            <a:r>
              <a:rPr lang="en-US" sz="2000" err="1"/>
              <a:t>acestora</a:t>
            </a:r>
            <a:r>
              <a:rPr lang="en-US" sz="2000"/>
              <a:t> la </a:t>
            </a:r>
            <a:r>
              <a:rPr lang="en-US" sz="2000" err="1"/>
              <a:t>învățământul</a:t>
            </a:r>
            <a:r>
              <a:rPr lang="en-US" sz="2000"/>
              <a:t> superior. </a:t>
            </a:r>
            <a:endParaRPr lang="ro-RO" sz="2000" smtClean="0"/>
          </a:p>
          <a:p>
            <a:pPr lvl="1"/>
            <a:r>
              <a:rPr lang="en-US" sz="1800" smtClean="0"/>
              <a:t>Activitățile </a:t>
            </a:r>
            <a:r>
              <a:rPr lang="en-US" sz="1800" err="1"/>
              <a:t>vor</a:t>
            </a:r>
            <a:r>
              <a:rPr lang="en-US" sz="1800"/>
              <a:t> </a:t>
            </a:r>
            <a:r>
              <a:rPr lang="en-US" sz="1800" err="1"/>
              <a:t>porni</a:t>
            </a:r>
            <a:r>
              <a:rPr lang="en-US" sz="1800"/>
              <a:t> de la un </a:t>
            </a:r>
            <a:r>
              <a:rPr lang="en-US" sz="1800" err="1"/>
              <a:t>proiect</a:t>
            </a:r>
            <a:r>
              <a:rPr lang="en-US" sz="1800"/>
              <a:t> Erasmus+ </a:t>
            </a:r>
            <a:r>
              <a:rPr lang="en-US" sz="1800" err="1"/>
              <a:t>în</a:t>
            </a:r>
            <a:r>
              <a:rPr lang="en-US" sz="1800"/>
              <a:t> curs care </a:t>
            </a:r>
            <a:r>
              <a:rPr lang="en-US" sz="1800" err="1"/>
              <a:t>oferă</a:t>
            </a:r>
            <a:r>
              <a:rPr lang="en-US" sz="1800"/>
              <a:t> </a:t>
            </a:r>
            <a:r>
              <a:rPr lang="en-US" sz="1800" err="1">
                <a:solidFill>
                  <a:srgbClr val="0070C0"/>
                </a:solidFill>
              </a:rPr>
              <a:t>orientări</a:t>
            </a:r>
            <a:r>
              <a:rPr lang="en-US" sz="1800">
                <a:solidFill>
                  <a:srgbClr val="0070C0"/>
                </a:solidFill>
              </a:rPr>
              <a:t> practice </a:t>
            </a:r>
            <a:r>
              <a:rPr lang="en-US" sz="1800" err="1">
                <a:solidFill>
                  <a:srgbClr val="0070C0"/>
                </a:solidFill>
              </a:rPr>
              <a:t>și</a:t>
            </a:r>
            <a:r>
              <a:rPr lang="en-US" sz="1800">
                <a:solidFill>
                  <a:srgbClr val="0070C0"/>
                </a:solidFill>
              </a:rPr>
              <a:t> include </a:t>
            </a:r>
            <a:r>
              <a:rPr lang="en-US" sz="1800" err="1">
                <a:solidFill>
                  <a:srgbClr val="0070C0"/>
                </a:solidFill>
              </a:rPr>
              <a:t>activități</a:t>
            </a:r>
            <a:r>
              <a:rPr lang="en-US" sz="1800">
                <a:solidFill>
                  <a:srgbClr val="0070C0"/>
                </a:solidFill>
              </a:rPr>
              <a:t> de </a:t>
            </a:r>
            <a:r>
              <a:rPr lang="en-US" sz="1800" err="1">
                <a:solidFill>
                  <a:srgbClr val="0070C0"/>
                </a:solidFill>
              </a:rPr>
              <a:t>consiliere</a:t>
            </a:r>
            <a:r>
              <a:rPr lang="en-US" sz="1800">
                <a:solidFill>
                  <a:srgbClr val="0070C0"/>
                </a:solidFill>
              </a:rPr>
              <a:t> </a:t>
            </a:r>
            <a:r>
              <a:rPr lang="en-US" sz="1800" i="1">
                <a:solidFill>
                  <a:srgbClr val="0070C0"/>
                </a:solidFill>
              </a:rPr>
              <a:t>inter pares </a:t>
            </a:r>
            <a:r>
              <a:rPr lang="en-US" sz="1800" err="1"/>
              <a:t>între</a:t>
            </a:r>
            <a:r>
              <a:rPr lang="en-US" sz="1800"/>
              <a:t> NARIC </a:t>
            </a:r>
            <a:r>
              <a:rPr lang="en-US" sz="1800" err="1"/>
              <a:t>și</a:t>
            </a:r>
            <a:r>
              <a:rPr lang="en-US" sz="1800"/>
              <a:t> </a:t>
            </a:r>
            <a:r>
              <a:rPr lang="en-US" sz="1800" err="1"/>
              <a:t>părțile</a:t>
            </a:r>
            <a:r>
              <a:rPr lang="en-US" sz="1800"/>
              <a:t> </a:t>
            </a:r>
            <a:r>
              <a:rPr lang="en-US" sz="1800" err="1"/>
              <a:t>interesate</a:t>
            </a:r>
            <a:r>
              <a:rPr lang="en-US" sz="1800"/>
              <a:t> </a:t>
            </a:r>
            <a:r>
              <a:rPr lang="en-US" sz="1800" err="1"/>
              <a:t>și</a:t>
            </a:r>
            <a:r>
              <a:rPr lang="en-US" sz="1800"/>
              <a:t> module de </a:t>
            </a:r>
            <a:r>
              <a:rPr lang="en-US" sz="1800" err="1"/>
              <a:t>învățare</a:t>
            </a:r>
            <a:r>
              <a:rPr lang="en-US" sz="1800"/>
              <a:t> online </a:t>
            </a:r>
            <a:r>
              <a:rPr lang="en-US" sz="1800" err="1"/>
              <a:t>și</a:t>
            </a:r>
            <a:r>
              <a:rPr lang="en-US" sz="1800"/>
              <a:t> </a:t>
            </a:r>
            <a:r>
              <a:rPr lang="en-US" sz="1800" err="1"/>
              <a:t>va</a:t>
            </a:r>
            <a:r>
              <a:rPr lang="en-US" sz="1800"/>
              <a:t> </a:t>
            </a:r>
            <a:r>
              <a:rPr lang="en-US" sz="1800" err="1"/>
              <a:t>completa</a:t>
            </a:r>
            <a:r>
              <a:rPr lang="en-US" sz="1800"/>
              <a:t> </a:t>
            </a:r>
            <a:r>
              <a:rPr lang="en-US" sz="1800" err="1"/>
              <a:t>instrumentul</a:t>
            </a:r>
            <a:r>
              <a:rPr lang="en-US" sz="1800"/>
              <a:t> de </a:t>
            </a:r>
            <a:r>
              <a:rPr lang="en-US" sz="1800" err="1"/>
              <a:t>stabilire</a:t>
            </a:r>
            <a:r>
              <a:rPr lang="en-US" sz="1800"/>
              <a:t> a </a:t>
            </a:r>
            <a:r>
              <a:rPr lang="en-US" sz="1800" err="1"/>
              <a:t>profilului</a:t>
            </a:r>
            <a:r>
              <a:rPr lang="en-US" sz="1800"/>
              <a:t> de </a:t>
            </a:r>
            <a:r>
              <a:rPr lang="en-US" sz="1800" err="1"/>
              <a:t>competențe</a:t>
            </a:r>
            <a:r>
              <a:rPr lang="en-US" sz="1800"/>
              <a:t> al </a:t>
            </a:r>
            <a:r>
              <a:rPr lang="en-US" sz="1800" err="1"/>
              <a:t>resortisanților</a:t>
            </a:r>
            <a:r>
              <a:rPr lang="en-US" sz="1800"/>
              <a:t> din </a:t>
            </a:r>
            <a:r>
              <a:rPr lang="en-US" sz="1800" err="1"/>
              <a:t>țări</a:t>
            </a:r>
            <a:r>
              <a:rPr lang="en-US" sz="1800"/>
              <a:t> </a:t>
            </a:r>
            <a:r>
              <a:rPr lang="en-US" sz="1800" err="1"/>
              <a:t>terțe</a:t>
            </a:r>
            <a:r>
              <a:rPr lang="en-US" sz="1800"/>
              <a:t>. </a:t>
            </a:r>
          </a:p>
          <a:p>
            <a:endParaRPr lang="en-US" sz="2000"/>
          </a:p>
        </p:txBody>
      </p:sp>
      <p:sp>
        <p:nvSpPr>
          <p:cNvPr id="3" name="Slide Number Placeholder 2"/>
          <p:cNvSpPr>
            <a:spLocks noGrp="1"/>
          </p:cNvSpPr>
          <p:nvPr>
            <p:ph type="sldNum" sz="quarter" idx="12"/>
          </p:nvPr>
        </p:nvSpPr>
        <p:spPr/>
        <p:txBody>
          <a:bodyPr/>
          <a:lstStyle/>
          <a:p>
            <a:fld id="{C69E05A2-079F-4246-8356-D956496D44E4}" type="slidenum">
              <a:rPr lang="en-US" smtClean="0"/>
              <a:t>20</a:t>
            </a:fld>
            <a:endParaRPr lang="en-US"/>
          </a:p>
        </p:txBody>
      </p:sp>
    </p:spTree>
    <p:extLst>
      <p:ext uri="{BB962C8B-B14F-4D97-AF65-F5344CB8AC3E}">
        <p14:creationId xmlns:p14="http://schemas.microsoft.com/office/powerpoint/2010/main" val="4814040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ro-RO" dirty="0" smtClean="0"/>
              <a:t>3. </a:t>
            </a:r>
            <a:r>
              <a:rPr lang="en-US" dirty="0" err="1" smtClean="0"/>
              <a:t>Asigurarea</a:t>
            </a:r>
            <a:r>
              <a:rPr lang="en-US" dirty="0" smtClean="0"/>
              <a:t> </a:t>
            </a:r>
            <a:r>
              <a:rPr lang="en-US" dirty="0" err="1"/>
              <a:t>faptului</a:t>
            </a:r>
            <a:r>
              <a:rPr lang="en-US" dirty="0"/>
              <a:t> </a:t>
            </a:r>
            <a:r>
              <a:rPr lang="en-US" dirty="0" err="1"/>
              <a:t>că</a:t>
            </a:r>
            <a:r>
              <a:rPr lang="en-US" dirty="0"/>
              <a:t> </a:t>
            </a:r>
            <a:r>
              <a:rPr lang="en-US" dirty="0" err="1"/>
              <a:t>instituțiile</a:t>
            </a:r>
            <a:r>
              <a:rPr lang="en-US" dirty="0"/>
              <a:t> de </a:t>
            </a:r>
            <a:r>
              <a:rPr lang="en-US" dirty="0" err="1"/>
              <a:t>învățământ</a:t>
            </a:r>
            <a:r>
              <a:rPr lang="en-US" dirty="0"/>
              <a:t> superior </a:t>
            </a:r>
            <a:r>
              <a:rPr lang="en-US" dirty="0" err="1"/>
              <a:t>contribuie</a:t>
            </a:r>
            <a:r>
              <a:rPr lang="en-US" dirty="0"/>
              <a:t> la </a:t>
            </a:r>
            <a:r>
              <a:rPr lang="en-US" dirty="0" err="1"/>
              <a:t>inovare</a:t>
            </a:r>
            <a:endParaRPr lang="en-US" dirty="0"/>
          </a:p>
        </p:txBody>
      </p:sp>
      <p:sp>
        <p:nvSpPr>
          <p:cNvPr id="3" name="Content Placeholder 2"/>
          <p:cNvSpPr>
            <a:spLocks noGrp="1"/>
          </p:cNvSpPr>
          <p:nvPr>
            <p:ph idx="1"/>
          </p:nvPr>
        </p:nvSpPr>
        <p:spPr/>
        <p:txBody>
          <a:bodyPr>
            <a:normAutofit fontScale="92500" lnSpcReduction="20000"/>
          </a:bodyPr>
          <a:lstStyle/>
          <a:p>
            <a:r>
              <a:rPr lang="en-US" dirty="0" err="1"/>
              <a:t>Multe</a:t>
            </a:r>
            <a:r>
              <a:rPr lang="en-US" dirty="0"/>
              <a:t> </a:t>
            </a:r>
            <a:r>
              <a:rPr lang="en-US" dirty="0" err="1"/>
              <a:t>instituții</a:t>
            </a:r>
            <a:r>
              <a:rPr lang="en-US" dirty="0"/>
              <a:t> de </a:t>
            </a:r>
            <a:r>
              <a:rPr lang="en-US" dirty="0" err="1"/>
              <a:t>învățământ</a:t>
            </a:r>
            <a:r>
              <a:rPr lang="en-US" dirty="0"/>
              <a:t> superior vin </a:t>
            </a:r>
            <a:r>
              <a:rPr lang="en-US" dirty="0">
                <a:solidFill>
                  <a:srgbClr val="0070C0"/>
                </a:solidFill>
              </a:rPr>
              <a:t>cu </a:t>
            </a:r>
            <a:r>
              <a:rPr lang="en-US" b="1" dirty="0" err="1">
                <a:solidFill>
                  <a:srgbClr val="0070C0"/>
                </a:solidFill>
              </a:rPr>
              <a:t>soluții</a:t>
            </a:r>
            <a:r>
              <a:rPr lang="en-US" b="1" dirty="0">
                <a:solidFill>
                  <a:srgbClr val="0070C0"/>
                </a:solidFill>
              </a:rPr>
              <a:t> </a:t>
            </a:r>
            <a:r>
              <a:rPr lang="en-US" b="1" dirty="0" err="1">
                <a:solidFill>
                  <a:srgbClr val="0070C0"/>
                </a:solidFill>
              </a:rPr>
              <a:t>noi</a:t>
            </a:r>
            <a:r>
              <a:rPr lang="en-US" b="1" dirty="0">
                <a:solidFill>
                  <a:srgbClr val="0070C0"/>
                </a:solidFill>
              </a:rPr>
              <a:t> la </a:t>
            </a:r>
            <a:r>
              <a:rPr lang="en-US" b="1" dirty="0" err="1">
                <a:solidFill>
                  <a:srgbClr val="0070C0"/>
                </a:solidFill>
              </a:rPr>
              <a:t>probleme</a:t>
            </a:r>
            <a:r>
              <a:rPr lang="en-US" b="1" dirty="0">
                <a:solidFill>
                  <a:srgbClr val="0070C0"/>
                </a:solidFill>
              </a:rPr>
              <a:t> </a:t>
            </a:r>
            <a:r>
              <a:rPr lang="en-US" b="1" dirty="0" err="1">
                <a:solidFill>
                  <a:srgbClr val="0070C0"/>
                </a:solidFill>
              </a:rPr>
              <a:t>economice</a:t>
            </a:r>
            <a:r>
              <a:rPr lang="en-US" b="1" dirty="0">
                <a:solidFill>
                  <a:srgbClr val="0070C0"/>
                </a:solidFill>
              </a:rPr>
              <a:t>, </a:t>
            </a:r>
            <a:r>
              <a:rPr lang="en-US" b="1" dirty="0" err="1">
                <a:solidFill>
                  <a:srgbClr val="0070C0"/>
                </a:solidFill>
              </a:rPr>
              <a:t>sociale</a:t>
            </a:r>
            <a:r>
              <a:rPr lang="en-US" b="1" dirty="0">
                <a:solidFill>
                  <a:srgbClr val="0070C0"/>
                </a:solidFill>
              </a:rPr>
              <a:t> </a:t>
            </a:r>
            <a:r>
              <a:rPr lang="en-US" b="1" dirty="0" err="1">
                <a:solidFill>
                  <a:srgbClr val="0070C0"/>
                </a:solidFill>
              </a:rPr>
              <a:t>și</a:t>
            </a:r>
            <a:r>
              <a:rPr lang="en-US" b="1" dirty="0">
                <a:solidFill>
                  <a:srgbClr val="0070C0"/>
                </a:solidFill>
              </a:rPr>
              <a:t> de </a:t>
            </a:r>
            <a:r>
              <a:rPr lang="en-US" b="1" dirty="0" err="1">
                <a:solidFill>
                  <a:srgbClr val="0070C0"/>
                </a:solidFill>
              </a:rPr>
              <a:t>mediu</a:t>
            </a:r>
            <a:r>
              <a:rPr lang="en-US" dirty="0" smtClean="0"/>
              <a:t>.</a:t>
            </a:r>
            <a:endParaRPr lang="ro-RO" dirty="0" smtClean="0"/>
          </a:p>
          <a:p>
            <a:r>
              <a:rPr lang="en-US" dirty="0" err="1"/>
              <a:t>Toate</a:t>
            </a:r>
            <a:r>
              <a:rPr lang="en-US" dirty="0"/>
              <a:t> </a:t>
            </a:r>
            <a:r>
              <a:rPr lang="en-US" dirty="0" err="1"/>
              <a:t>formele</a:t>
            </a:r>
            <a:r>
              <a:rPr lang="en-US" dirty="0"/>
              <a:t> de </a:t>
            </a:r>
            <a:r>
              <a:rPr lang="en-US" dirty="0" err="1"/>
              <a:t>studii</a:t>
            </a:r>
            <a:r>
              <a:rPr lang="en-US" dirty="0"/>
              <a:t> </a:t>
            </a:r>
            <a:r>
              <a:rPr lang="en-US" dirty="0" err="1"/>
              <a:t>superioare</a:t>
            </a:r>
            <a:r>
              <a:rPr lang="en-US" dirty="0"/>
              <a:t> </a:t>
            </a:r>
            <a:r>
              <a:rPr lang="en-US" dirty="0" err="1"/>
              <a:t>ar</a:t>
            </a:r>
            <a:r>
              <a:rPr lang="en-US" dirty="0"/>
              <a:t> </a:t>
            </a:r>
            <a:r>
              <a:rPr lang="en-US" dirty="0" err="1"/>
              <a:t>trebui</a:t>
            </a:r>
            <a:r>
              <a:rPr lang="en-US" dirty="0"/>
              <a:t> </a:t>
            </a:r>
            <a:r>
              <a:rPr lang="en-US" dirty="0" err="1"/>
              <a:t>să</a:t>
            </a:r>
            <a:r>
              <a:rPr lang="en-US" dirty="0"/>
              <a:t> </a:t>
            </a:r>
            <a:r>
              <a:rPr lang="en-US" dirty="0" err="1"/>
              <a:t>urmărească</a:t>
            </a:r>
            <a:r>
              <a:rPr lang="en-US" dirty="0"/>
              <a:t> </a:t>
            </a:r>
            <a:r>
              <a:rPr lang="en-US" dirty="0" err="1"/>
              <a:t>să</a:t>
            </a:r>
            <a:r>
              <a:rPr lang="en-US" dirty="0"/>
              <a:t> </a:t>
            </a:r>
            <a:r>
              <a:rPr lang="en-US" dirty="0" err="1"/>
              <a:t>înzestreze</a:t>
            </a:r>
            <a:r>
              <a:rPr lang="en-US" dirty="0"/>
              <a:t> </a:t>
            </a:r>
            <a:r>
              <a:rPr lang="en-US" dirty="0" err="1"/>
              <a:t>studenții</a:t>
            </a:r>
            <a:r>
              <a:rPr lang="en-US" dirty="0"/>
              <a:t> cu </a:t>
            </a:r>
            <a:r>
              <a:rPr lang="en-US" b="1" dirty="0" err="1">
                <a:solidFill>
                  <a:srgbClr val="0070C0"/>
                </a:solidFill>
              </a:rPr>
              <a:t>abilitatea</a:t>
            </a:r>
            <a:r>
              <a:rPr lang="en-US" b="1" dirty="0">
                <a:solidFill>
                  <a:srgbClr val="0070C0"/>
                </a:solidFill>
              </a:rPr>
              <a:t> de a </a:t>
            </a:r>
            <a:r>
              <a:rPr lang="en-US" b="1" dirty="0" err="1">
                <a:solidFill>
                  <a:srgbClr val="0070C0"/>
                </a:solidFill>
              </a:rPr>
              <a:t>înțelege</a:t>
            </a:r>
            <a:r>
              <a:rPr lang="en-US" b="1" dirty="0">
                <a:solidFill>
                  <a:srgbClr val="0070C0"/>
                </a:solidFill>
              </a:rPr>
              <a:t> </a:t>
            </a:r>
            <a:r>
              <a:rPr lang="en-US" b="1" dirty="0" err="1">
                <a:solidFill>
                  <a:srgbClr val="0070C0"/>
                </a:solidFill>
              </a:rPr>
              <a:t>concepte</a:t>
            </a:r>
            <a:r>
              <a:rPr lang="en-US" b="1" dirty="0">
                <a:solidFill>
                  <a:srgbClr val="0070C0"/>
                </a:solidFill>
              </a:rPr>
              <a:t> </a:t>
            </a:r>
            <a:r>
              <a:rPr lang="en-US" b="1" dirty="0" err="1">
                <a:solidFill>
                  <a:srgbClr val="0070C0"/>
                </a:solidFill>
              </a:rPr>
              <a:t>noi</a:t>
            </a:r>
            <a:r>
              <a:rPr lang="en-US" b="1" dirty="0">
                <a:solidFill>
                  <a:srgbClr val="0070C0"/>
                </a:solidFill>
              </a:rPr>
              <a:t>, de a </a:t>
            </a:r>
            <a:r>
              <a:rPr lang="en-US" b="1" dirty="0" err="1">
                <a:solidFill>
                  <a:srgbClr val="0070C0"/>
                </a:solidFill>
              </a:rPr>
              <a:t>gândi</a:t>
            </a:r>
            <a:r>
              <a:rPr lang="en-US" b="1" dirty="0">
                <a:solidFill>
                  <a:srgbClr val="0070C0"/>
                </a:solidFill>
              </a:rPr>
              <a:t> critic </a:t>
            </a:r>
            <a:r>
              <a:rPr lang="en-US" b="1" dirty="0" err="1">
                <a:solidFill>
                  <a:srgbClr val="0070C0"/>
                </a:solidFill>
              </a:rPr>
              <a:t>și</a:t>
            </a:r>
            <a:r>
              <a:rPr lang="en-US" b="1" dirty="0">
                <a:solidFill>
                  <a:srgbClr val="0070C0"/>
                </a:solidFill>
              </a:rPr>
              <a:t> </a:t>
            </a:r>
            <a:r>
              <a:rPr lang="en-US" b="1" dirty="0" err="1">
                <a:solidFill>
                  <a:srgbClr val="0070C0"/>
                </a:solidFill>
              </a:rPr>
              <a:t>creativ</a:t>
            </a:r>
            <a:r>
              <a:rPr lang="en-US" b="1" dirty="0">
                <a:solidFill>
                  <a:srgbClr val="0070C0"/>
                </a:solidFill>
              </a:rPr>
              <a:t> </a:t>
            </a:r>
            <a:r>
              <a:rPr lang="en-US" b="1" dirty="0" err="1">
                <a:solidFill>
                  <a:srgbClr val="0070C0"/>
                </a:solidFill>
              </a:rPr>
              <a:t>și</a:t>
            </a:r>
            <a:r>
              <a:rPr lang="en-US" b="1" dirty="0">
                <a:solidFill>
                  <a:srgbClr val="0070C0"/>
                </a:solidFill>
              </a:rPr>
              <a:t> de a </a:t>
            </a:r>
            <a:r>
              <a:rPr lang="en-US" b="1" dirty="0" err="1">
                <a:solidFill>
                  <a:srgbClr val="0070C0"/>
                </a:solidFill>
              </a:rPr>
              <a:t>acționa</a:t>
            </a:r>
            <a:r>
              <a:rPr lang="en-US" b="1" dirty="0">
                <a:solidFill>
                  <a:srgbClr val="0070C0"/>
                </a:solidFill>
              </a:rPr>
              <a:t> </a:t>
            </a:r>
            <a:r>
              <a:rPr lang="en-US" b="1" dirty="0" err="1">
                <a:solidFill>
                  <a:srgbClr val="0070C0"/>
                </a:solidFill>
              </a:rPr>
              <a:t>în</a:t>
            </a:r>
            <a:r>
              <a:rPr lang="en-US" b="1" dirty="0">
                <a:solidFill>
                  <a:srgbClr val="0070C0"/>
                </a:solidFill>
              </a:rPr>
              <a:t> mod </a:t>
            </a:r>
            <a:r>
              <a:rPr lang="en-US" b="1" dirty="0" err="1">
                <a:solidFill>
                  <a:srgbClr val="0070C0"/>
                </a:solidFill>
              </a:rPr>
              <a:t>antreprenorial</a:t>
            </a:r>
            <a:r>
              <a:rPr lang="en-US" dirty="0">
                <a:solidFill>
                  <a:srgbClr val="0070C0"/>
                </a:solidFill>
              </a:rPr>
              <a:t> </a:t>
            </a:r>
            <a:r>
              <a:rPr lang="en-US" dirty="0" err="1"/>
              <a:t>pentru</a:t>
            </a:r>
            <a:r>
              <a:rPr lang="en-US" dirty="0"/>
              <a:t> a </a:t>
            </a:r>
            <a:r>
              <a:rPr lang="en-US" dirty="0" err="1"/>
              <a:t>elabora</a:t>
            </a:r>
            <a:r>
              <a:rPr lang="en-US" dirty="0"/>
              <a:t> </a:t>
            </a:r>
            <a:r>
              <a:rPr lang="en-US" dirty="0" err="1"/>
              <a:t>și</a:t>
            </a:r>
            <a:r>
              <a:rPr lang="en-US" dirty="0"/>
              <a:t> a </a:t>
            </a:r>
            <a:r>
              <a:rPr lang="en-US" dirty="0" err="1"/>
              <a:t>aplica</a:t>
            </a:r>
            <a:r>
              <a:rPr lang="en-US" dirty="0"/>
              <a:t> </a:t>
            </a:r>
            <a:r>
              <a:rPr lang="en-US" dirty="0" err="1"/>
              <a:t>noi</a:t>
            </a:r>
            <a:r>
              <a:rPr lang="en-US" dirty="0"/>
              <a:t> </a:t>
            </a:r>
            <a:r>
              <a:rPr lang="en-US" dirty="0" err="1"/>
              <a:t>idei</a:t>
            </a:r>
            <a:r>
              <a:rPr lang="en-US" dirty="0"/>
              <a:t>. </a:t>
            </a:r>
            <a:r>
              <a:rPr lang="en-US" dirty="0" err="1"/>
              <a:t>Sunt</a:t>
            </a:r>
            <a:r>
              <a:rPr lang="en-US" dirty="0"/>
              <a:t> </a:t>
            </a:r>
            <a:r>
              <a:rPr lang="en-US" dirty="0" err="1"/>
              <a:t>esențiale</a:t>
            </a:r>
            <a:r>
              <a:rPr lang="en-US" dirty="0"/>
              <a:t> </a:t>
            </a:r>
            <a:r>
              <a:rPr lang="en-US" sz="2200" b="1" dirty="0" err="1">
                <a:solidFill>
                  <a:srgbClr val="0070C0"/>
                </a:solidFill>
              </a:rPr>
              <a:t>studiile</a:t>
            </a:r>
            <a:r>
              <a:rPr lang="en-US" sz="2200" b="1" dirty="0">
                <a:solidFill>
                  <a:srgbClr val="0070C0"/>
                </a:solidFill>
              </a:rPr>
              <a:t> </a:t>
            </a:r>
            <a:r>
              <a:rPr lang="en-US" sz="2200" b="1" dirty="0" err="1">
                <a:solidFill>
                  <a:srgbClr val="0070C0"/>
                </a:solidFill>
              </a:rPr>
              <a:t>postuniversitare</a:t>
            </a:r>
            <a:r>
              <a:rPr lang="en-US" b="1" dirty="0">
                <a:solidFill>
                  <a:srgbClr val="0070C0"/>
                </a:solidFill>
              </a:rPr>
              <a:t> </a:t>
            </a:r>
            <a:r>
              <a:rPr lang="en-US" b="1" dirty="0" err="1">
                <a:solidFill>
                  <a:srgbClr val="0070C0"/>
                </a:solidFill>
              </a:rPr>
              <a:t>și</a:t>
            </a:r>
            <a:r>
              <a:rPr lang="en-US" b="1" dirty="0">
                <a:solidFill>
                  <a:srgbClr val="0070C0"/>
                </a:solidFill>
              </a:rPr>
              <a:t> </a:t>
            </a:r>
            <a:r>
              <a:rPr lang="en-US" b="1" dirty="0" err="1">
                <a:solidFill>
                  <a:srgbClr val="0070C0"/>
                </a:solidFill>
              </a:rPr>
              <a:t>formarea</a:t>
            </a:r>
            <a:r>
              <a:rPr lang="en-US" b="1" dirty="0">
                <a:solidFill>
                  <a:srgbClr val="0070C0"/>
                </a:solidFill>
              </a:rPr>
              <a:t> </a:t>
            </a:r>
            <a:r>
              <a:rPr lang="en-US" b="1" dirty="0" err="1">
                <a:solidFill>
                  <a:srgbClr val="0070C0"/>
                </a:solidFill>
              </a:rPr>
              <a:t>doctorală</a:t>
            </a:r>
            <a:r>
              <a:rPr lang="en-US" b="1" dirty="0">
                <a:solidFill>
                  <a:srgbClr val="0070C0"/>
                </a:solidFill>
              </a:rPr>
              <a:t> de </a:t>
            </a:r>
            <a:r>
              <a:rPr lang="en-US" b="1" dirty="0" err="1">
                <a:solidFill>
                  <a:srgbClr val="0070C0"/>
                </a:solidFill>
              </a:rPr>
              <a:t>înaltă</a:t>
            </a:r>
            <a:r>
              <a:rPr lang="en-US" b="1" dirty="0">
                <a:solidFill>
                  <a:srgbClr val="0070C0"/>
                </a:solidFill>
              </a:rPr>
              <a:t> </a:t>
            </a:r>
            <a:r>
              <a:rPr lang="en-US" b="1" dirty="0" err="1">
                <a:solidFill>
                  <a:srgbClr val="0070C0"/>
                </a:solidFill>
              </a:rPr>
              <a:t>calitate</a:t>
            </a:r>
            <a:r>
              <a:rPr lang="en-US" dirty="0" smtClean="0"/>
              <a:t>.</a:t>
            </a:r>
            <a:endParaRPr lang="ro-RO" dirty="0" smtClean="0"/>
          </a:p>
          <a:p>
            <a:r>
              <a:rPr lang="en-US" dirty="0" err="1"/>
              <a:t>Investițiile</a:t>
            </a:r>
            <a:r>
              <a:rPr lang="en-US" dirty="0"/>
              <a:t> UE </a:t>
            </a:r>
            <a:r>
              <a:rPr lang="en-US" dirty="0" err="1"/>
              <a:t>în</a:t>
            </a:r>
            <a:r>
              <a:rPr lang="en-US" dirty="0"/>
              <a:t> </a:t>
            </a:r>
            <a:r>
              <a:rPr lang="en-US" dirty="0" err="1"/>
              <a:t>dezvoltarea</a:t>
            </a:r>
            <a:r>
              <a:rPr lang="en-US" dirty="0"/>
              <a:t> </a:t>
            </a:r>
            <a:r>
              <a:rPr lang="en-US" dirty="0" err="1"/>
              <a:t>regională</a:t>
            </a:r>
            <a:r>
              <a:rPr lang="en-US" dirty="0"/>
              <a:t> </a:t>
            </a:r>
            <a:r>
              <a:rPr lang="en-US" dirty="0" err="1"/>
              <a:t>prin</a:t>
            </a:r>
            <a:r>
              <a:rPr lang="en-US" dirty="0"/>
              <a:t> </a:t>
            </a:r>
            <a:r>
              <a:rPr lang="en-US" dirty="0" err="1"/>
              <a:t>inovare</a:t>
            </a:r>
            <a:r>
              <a:rPr lang="en-US" dirty="0"/>
              <a:t> </a:t>
            </a:r>
            <a:r>
              <a:rPr lang="en-US" dirty="0" err="1"/>
              <a:t>sunt</a:t>
            </a:r>
            <a:r>
              <a:rPr lang="en-US" dirty="0"/>
              <a:t> </a:t>
            </a:r>
            <a:r>
              <a:rPr lang="en-US" dirty="0" err="1"/>
              <a:t>ghidate</a:t>
            </a:r>
            <a:r>
              <a:rPr lang="en-US" dirty="0"/>
              <a:t> de </a:t>
            </a:r>
            <a:r>
              <a:rPr lang="en-US" dirty="0" err="1"/>
              <a:t>principiul</a:t>
            </a:r>
            <a:r>
              <a:rPr lang="en-US" dirty="0"/>
              <a:t> </a:t>
            </a:r>
            <a:r>
              <a:rPr lang="en-US" b="1" dirty="0" err="1">
                <a:solidFill>
                  <a:srgbClr val="0070C0"/>
                </a:solidFill>
              </a:rPr>
              <a:t>specializării</a:t>
            </a:r>
            <a:r>
              <a:rPr lang="en-US" b="1" dirty="0">
                <a:solidFill>
                  <a:srgbClr val="0070C0"/>
                </a:solidFill>
              </a:rPr>
              <a:t> </a:t>
            </a:r>
            <a:r>
              <a:rPr lang="en-US" b="1" dirty="0" err="1">
                <a:solidFill>
                  <a:srgbClr val="0070C0"/>
                </a:solidFill>
              </a:rPr>
              <a:t>inteligente</a:t>
            </a:r>
            <a:r>
              <a:rPr lang="en-US" b="1" dirty="0">
                <a:solidFill>
                  <a:srgbClr val="0070C0"/>
                </a:solidFill>
              </a:rPr>
              <a:t> </a:t>
            </a:r>
            <a:r>
              <a:rPr lang="en-US" dirty="0"/>
              <a:t>— </a:t>
            </a:r>
            <a:r>
              <a:rPr lang="en-US" dirty="0" err="1"/>
              <a:t>concentrarea</a:t>
            </a:r>
            <a:r>
              <a:rPr lang="en-US" dirty="0"/>
              <a:t> </a:t>
            </a:r>
            <a:r>
              <a:rPr lang="en-US" dirty="0" err="1"/>
              <a:t>investițiilor</a:t>
            </a:r>
            <a:r>
              <a:rPr lang="en-US" dirty="0"/>
              <a:t> </a:t>
            </a:r>
            <a:r>
              <a:rPr lang="en-US" dirty="0" err="1"/>
              <a:t>regionale</a:t>
            </a:r>
            <a:r>
              <a:rPr lang="en-US" dirty="0"/>
              <a:t> </a:t>
            </a:r>
            <a:r>
              <a:rPr lang="en-US" dirty="0" err="1"/>
              <a:t>și</a:t>
            </a:r>
            <a:r>
              <a:rPr lang="en-US" dirty="0"/>
              <a:t> a </a:t>
            </a:r>
            <a:r>
              <a:rPr lang="en-US" dirty="0" err="1"/>
              <a:t>eforturilor</a:t>
            </a:r>
            <a:r>
              <a:rPr lang="en-US" dirty="0"/>
              <a:t> </a:t>
            </a:r>
            <a:r>
              <a:rPr lang="en-US" dirty="0" err="1"/>
              <a:t>asupra</a:t>
            </a:r>
            <a:r>
              <a:rPr lang="en-US" dirty="0"/>
              <a:t> </a:t>
            </a:r>
            <a:r>
              <a:rPr lang="en-US" dirty="0" err="1"/>
              <a:t>inovării</a:t>
            </a:r>
            <a:r>
              <a:rPr lang="en-US" dirty="0"/>
              <a:t> </a:t>
            </a:r>
            <a:r>
              <a:rPr lang="en-US" dirty="0" err="1">
                <a:solidFill>
                  <a:srgbClr val="FF0000"/>
                </a:solidFill>
              </a:rPr>
              <a:t>în</a:t>
            </a:r>
            <a:r>
              <a:rPr lang="en-US" dirty="0">
                <a:solidFill>
                  <a:srgbClr val="FF0000"/>
                </a:solidFill>
              </a:rPr>
              <a:t> </a:t>
            </a:r>
            <a:r>
              <a:rPr lang="en-US" dirty="0" err="1">
                <a:solidFill>
                  <a:srgbClr val="FF0000"/>
                </a:solidFill>
              </a:rPr>
              <a:t>sectoarele</a:t>
            </a:r>
            <a:r>
              <a:rPr lang="en-US" dirty="0">
                <a:solidFill>
                  <a:srgbClr val="FF0000"/>
                </a:solidFill>
              </a:rPr>
              <a:t> cu </a:t>
            </a:r>
            <a:r>
              <a:rPr lang="en-US" dirty="0" err="1">
                <a:solidFill>
                  <a:srgbClr val="FF0000"/>
                </a:solidFill>
              </a:rPr>
              <a:t>potențial</a:t>
            </a:r>
            <a:r>
              <a:rPr lang="en-US" dirty="0">
                <a:solidFill>
                  <a:srgbClr val="FF0000"/>
                </a:solidFill>
              </a:rPr>
              <a:t> </a:t>
            </a:r>
            <a:r>
              <a:rPr lang="en-US" dirty="0" err="1">
                <a:solidFill>
                  <a:srgbClr val="FF0000"/>
                </a:solidFill>
              </a:rPr>
              <a:t>ridicat</a:t>
            </a:r>
            <a:r>
              <a:rPr lang="en-US" dirty="0">
                <a:solidFill>
                  <a:srgbClr val="FF0000"/>
                </a:solidFill>
              </a:rPr>
              <a:t> de </a:t>
            </a:r>
            <a:r>
              <a:rPr lang="en-US" dirty="0" err="1">
                <a:solidFill>
                  <a:srgbClr val="FF0000"/>
                </a:solidFill>
              </a:rPr>
              <a:t>creștere</a:t>
            </a:r>
            <a:r>
              <a:rPr lang="en-US" dirty="0"/>
              <a:t>. </a:t>
            </a:r>
            <a:endParaRPr lang="ro-RO" dirty="0" smtClean="0"/>
          </a:p>
          <a:p>
            <a:r>
              <a:rPr lang="en-US" dirty="0" err="1" smtClean="0"/>
              <a:t>Instituțiile</a:t>
            </a:r>
            <a:r>
              <a:rPr lang="en-US" dirty="0" smtClean="0"/>
              <a:t> </a:t>
            </a:r>
            <a:r>
              <a:rPr lang="en-US" dirty="0"/>
              <a:t>de </a:t>
            </a:r>
            <a:r>
              <a:rPr lang="en-US" dirty="0" err="1"/>
              <a:t>învățământ</a:t>
            </a:r>
            <a:r>
              <a:rPr lang="en-US" dirty="0"/>
              <a:t> superior pot </a:t>
            </a:r>
            <a:r>
              <a:rPr lang="en-US" dirty="0" err="1"/>
              <a:t>depune</a:t>
            </a:r>
            <a:r>
              <a:rPr lang="en-US" dirty="0"/>
              <a:t> </a:t>
            </a:r>
            <a:r>
              <a:rPr lang="en-US" dirty="0" err="1"/>
              <a:t>mai</a:t>
            </a:r>
            <a:r>
              <a:rPr lang="en-US" dirty="0"/>
              <a:t> </a:t>
            </a:r>
            <a:r>
              <a:rPr lang="en-US" dirty="0" err="1"/>
              <a:t>multe</a:t>
            </a:r>
            <a:r>
              <a:rPr lang="en-US" dirty="0"/>
              <a:t> </a:t>
            </a:r>
            <a:r>
              <a:rPr lang="en-US" dirty="0" err="1"/>
              <a:t>eforturi</a:t>
            </a:r>
            <a:r>
              <a:rPr lang="en-US" dirty="0"/>
              <a:t> </a:t>
            </a:r>
            <a:r>
              <a:rPr lang="en-US" dirty="0" err="1"/>
              <a:t>pentru</a:t>
            </a:r>
            <a:r>
              <a:rPr lang="en-US" dirty="0"/>
              <a:t> </a:t>
            </a:r>
            <a:r>
              <a:rPr lang="en-US" b="1" dirty="0">
                <a:solidFill>
                  <a:srgbClr val="0070C0"/>
                </a:solidFill>
              </a:rPr>
              <a:t>a </a:t>
            </a:r>
            <a:r>
              <a:rPr lang="en-US" b="1" dirty="0" err="1">
                <a:solidFill>
                  <a:srgbClr val="0070C0"/>
                </a:solidFill>
              </a:rPr>
              <a:t>facilita</a:t>
            </a:r>
            <a:r>
              <a:rPr lang="en-US" b="1" dirty="0">
                <a:solidFill>
                  <a:srgbClr val="0070C0"/>
                </a:solidFill>
              </a:rPr>
              <a:t> </a:t>
            </a:r>
            <a:r>
              <a:rPr lang="en-US" b="1" dirty="0" err="1">
                <a:solidFill>
                  <a:srgbClr val="0070C0"/>
                </a:solidFill>
              </a:rPr>
              <a:t>legăturile</a:t>
            </a:r>
            <a:r>
              <a:rPr lang="en-US" b="1" dirty="0">
                <a:solidFill>
                  <a:srgbClr val="0070C0"/>
                </a:solidFill>
              </a:rPr>
              <a:t> </a:t>
            </a:r>
            <a:r>
              <a:rPr lang="en-US" b="1" dirty="0" err="1">
                <a:solidFill>
                  <a:srgbClr val="0070C0"/>
                </a:solidFill>
              </a:rPr>
              <a:t>dintre</a:t>
            </a:r>
            <a:r>
              <a:rPr lang="en-US" b="1" dirty="0">
                <a:solidFill>
                  <a:srgbClr val="0070C0"/>
                </a:solidFill>
              </a:rPr>
              <a:t> </a:t>
            </a:r>
            <a:r>
              <a:rPr lang="en-US" b="1" dirty="0" err="1">
                <a:solidFill>
                  <a:srgbClr val="0070C0"/>
                </a:solidFill>
              </a:rPr>
              <a:t>persoanele</a:t>
            </a:r>
            <a:r>
              <a:rPr lang="en-US" b="1" dirty="0">
                <a:solidFill>
                  <a:srgbClr val="0070C0"/>
                </a:solidFill>
              </a:rPr>
              <a:t> din </a:t>
            </a:r>
            <a:r>
              <a:rPr lang="en-US" b="1" dirty="0" err="1">
                <a:solidFill>
                  <a:srgbClr val="0070C0"/>
                </a:solidFill>
              </a:rPr>
              <a:t>mediul</a:t>
            </a:r>
            <a:r>
              <a:rPr lang="en-US" b="1" dirty="0">
                <a:solidFill>
                  <a:srgbClr val="0070C0"/>
                </a:solidFill>
              </a:rPr>
              <a:t> academic, </a:t>
            </a:r>
            <a:r>
              <a:rPr lang="en-US" b="1" dirty="0" err="1">
                <a:solidFill>
                  <a:srgbClr val="0070C0"/>
                </a:solidFill>
              </a:rPr>
              <a:t>antreprenori</a:t>
            </a:r>
            <a:r>
              <a:rPr lang="en-US" b="1" dirty="0">
                <a:solidFill>
                  <a:srgbClr val="0070C0"/>
                </a:solidFill>
              </a:rPr>
              <a:t> </a:t>
            </a:r>
            <a:r>
              <a:rPr lang="en-US" b="1" dirty="0" err="1">
                <a:solidFill>
                  <a:srgbClr val="0070C0"/>
                </a:solidFill>
              </a:rPr>
              <a:t>și</a:t>
            </a:r>
            <a:r>
              <a:rPr lang="en-US" b="1" dirty="0">
                <a:solidFill>
                  <a:srgbClr val="0070C0"/>
                </a:solidFill>
              </a:rPr>
              <a:t> </a:t>
            </a:r>
            <a:r>
              <a:rPr lang="en-US" b="1" dirty="0" err="1">
                <a:solidFill>
                  <a:srgbClr val="0070C0"/>
                </a:solidFill>
              </a:rPr>
              <a:t>autoritățile</a:t>
            </a:r>
            <a:r>
              <a:rPr lang="en-US" b="1" dirty="0">
                <a:solidFill>
                  <a:srgbClr val="0070C0"/>
                </a:solidFill>
              </a:rPr>
              <a:t> </a:t>
            </a:r>
            <a:r>
              <a:rPr lang="en-US" b="1" dirty="0" err="1">
                <a:solidFill>
                  <a:srgbClr val="0070C0"/>
                </a:solidFill>
              </a:rPr>
              <a:t>publice</a:t>
            </a:r>
            <a:r>
              <a:rPr lang="en-US" dirty="0"/>
              <a:t>, </a:t>
            </a:r>
            <a:r>
              <a:rPr lang="en-US" dirty="0" err="1"/>
              <a:t>pentru</a:t>
            </a:r>
            <a:r>
              <a:rPr lang="en-US" dirty="0"/>
              <a:t> a-</a:t>
            </a:r>
            <a:r>
              <a:rPr lang="en-US" dirty="0" err="1"/>
              <a:t>și</a:t>
            </a:r>
            <a:r>
              <a:rPr lang="en-US" dirty="0"/>
              <a:t> </a:t>
            </a:r>
            <a:r>
              <a:rPr lang="en-US" b="1" dirty="0" err="1">
                <a:solidFill>
                  <a:srgbClr val="0070C0"/>
                </a:solidFill>
              </a:rPr>
              <a:t>alinia</a:t>
            </a:r>
            <a:r>
              <a:rPr lang="en-US" b="1" dirty="0">
                <a:solidFill>
                  <a:srgbClr val="0070C0"/>
                </a:solidFill>
              </a:rPr>
              <a:t> </a:t>
            </a:r>
            <a:r>
              <a:rPr lang="en-US" b="1" dirty="0" err="1">
                <a:solidFill>
                  <a:srgbClr val="0070C0"/>
                </a:solidFill>
              </a:rPr>
              <a:t>oferta</a:t>
            </a:r>
            <a:r>
              <a:rPr lang="en-US" b="1" dirty="0">
                <a:solidFill>
                  <a:srgbClr val="0070C0"/>
                </a:solidFill>
              </a:rPr>
              <a:t> </a:t>
            </a:r>
            <a:r>
              <a:rPr lang="en-US" b="1" dirty="0" err="1">
                <a:solidFill>
                  <a:srgbClr val="0070C0"/>
                </a:solidFill>
              </a:rPr>
              <a:t>educațională</a:t>
            </a:r>
            <a:r>
              <a:rPr lang="en-US" b="1" dirty="0">
                <a:solidFill>
                  <a:srgbClr val="0070C0"/>
                </a:solidFill>
              </a:rPr>
              <a:t> la </a:t>
            </a:r>
            <a:r>
              <a:rPr lang="en-US" b="1" dirty="0" err="1">
                <a:solidFill>
                  <a:srgbClr val="0070C0"/>
                </a:solidFill>
              </a:rPr>
              <a:t>nevoile</a:t>
            </a:r>
            <a:r>
              <a:rPr lang="en-US" b="1" dirty="0">
                <a:solidFill>
                  <a:srgbClr val="0070C0"/>
                </a:solidFill>
              </a:rPr>
              <a:t> </a:t>
            </a:r>
            <a:r>
              <a:rPr lang="en-US" b="1" dirty="0" err="1">
                <a:solidFill>
                  <a:srgbClr val="0070C0"/>
                </a:solidFill>
              </a:rPr>
              <a:t>identificate</a:t>
            </a:r>
            <a:r>
              <a:rPr lang="en-US" b="1" dirty="0">
                <a:solidFill>
                  <a:srgbClr val="0070C0"/>
                </a:solidFill>
              </a:rPr>
              <a:t> </a:t>
            </a:r>
            <a:r>
              <a:rPr lang="en-US" b="1" dirty="0" err="1">
                <a:solidFill>
                  <a:srgbClr val="0070C0"/>
                </a:solidFill>
              </a:rPr>
              <a:t>în</a:t>
            </a:r>
            <a:r>
              <a:rPr lang="en-US" b="1" dirty="0">
                <a:solidFill>
                  <a:srgbClr val="0070C0"/>
                </a:solidFill>
              </a:rPr>
              <a:t> </a:t>
            </a:r>
            <a:r>
              <a:rPr lang="en-US" b="1" dirty="0" err="1">
                <a:solidFill>
                  <a:srgbClr val="0070C0"/>
                </a:solidFill>
              </a:rPr>
              <a:t>strategiile</a:t>
            </a:r>
            <a:r>
              <a:rPr lang="en-US" b="1" dirty="0">
                <a:solidFill>
                  <a:srgbClr val="0070C0"/>
                </a:solidFill>
              </a:rPr>
              <a:t> de </a:t>
            </a:r>
            <a:r>
              <a:rPr lang="en-US" b="1" dirty="0" err="1">
                <a:solidFill>
                  <a:srgbClr val="0070C0"/>
                </a:solidFill>
              </a:rPr>
              <a:t>specializare</a:t>
            </a:r>
            <a:r>
              <a:rPr lang="en-US" b="1" dirty="0">
                <a:solidFill>
                  <a:srgbClr val="0070C0"/>
                </a:solidFill>
              </a:rPr>
              <a:t> </a:t>
            </a:r>
            <a:r>
              <a:rPr lang="en-US" b="1" dirty="0" err="1">
                <a:solidFill>
                  <a:srgbClr val="0070C0"/>
                </a:solidFill>
              </a:rPr>
              <a:t>inteligentă</a:t>
            </a:r>
            <a:r>
              <a:rPr lang="en-US" dirty="0"/>
              <a:t>, </a:t>
            </a:r>
            <a:r>
              <a:rPr lang="en-US" dirty="0" err="1"/>
              <a:t>pentru</a:t>
            </a:r>
            <a:r>
              <a:rPr lang="en-US" dirty="0"/>
              <a:t> a </a:t>
            </a:r>
            <a:r>
              <a:rPr lang="en-US" dirty="0" err="1"/>
              <a:t>profita</a:t>
            </a:r>
            <a:r>
              <a:rPr lang="en-US" dirty="0"/>
              <a:t> de </a:t>
            </a:r>
            <a:r>
              <a:rPr lang="en-US" dirty="0" err="1"/>
              <a:t>oportunitățile</a:t>
            </a:r>
            <a:r>
              <a:rPr lang="en-US" dirty="0"/>
              <a:t> de </a:t>
            </a:r>
            <a:r>
              <a:rPr lang="en-US" dirty="0" err="1"/>
              <a:t>inovare</a:t>
            </a:r>
            <a:r>
              <a:rPr lang="en-US" dirty="0"/>
              <a:t> </a:t>
            </a:r>
            <a:r>
              <a:rPr lang="en-US" dirty="0" err="1"/>
              <a:t>în</a:t>
            </a:r>
            <a:r>
              <a:rPr lang="en-US" dirty="0"/>
              <a:t> </a:t>
            </a:r>
            <a:r>
              <a:rPr lang="en-US" dirty="0" err="1"/>
              <a:t>sectoarele</a:t>
            </a:r>
            <a:r>
              <a:rPr lang="en-US" dirty="0"/>
              <a:t> </a:t>
            </a:r>
            <a:r>
              <a:rPr lang="en-US" dirty="0" err="1"/>
              <a:t>prioritare</a:t>
            </a:r>
            <a:r>
              <a:rPr lang="en-US" dirty="0"/>
              <a:t> </a:t>
            </a:r>
            <a:r>
              <a:rPr lang="en-US" dirty="0" err="1"/>
              <a:t>și</a:t>
            </a:r>
            <a:r>
              <a:rPr lang="en-US" dirty="0"/>
              <a:t> </a:t>
            </a:r>
            <a:r>
              <a:rPr lang="en-US" dirty="0" err="1"/>
              <a:t>pentru</a:t>
            </a:r>
            <a:r>
              <a:rPr lang="en-US" dirty="0"/>
              <a:t> a </a:t>
            </a:r>
            <a:r>
              <a:rPr lang="en-US" dirty="0" err="1"/>
              <a:t>ajuta</a:t>
            </a:r>
            <a:r>
              <a:rPr lang="en-US" dirty="0"/>
              <a:t> </a:t>
            </a:r>
            <a:r>
              <a:rPr lang="en-US" dirty="0" err="1"/>
              <a:t>întreprinderile</a:t>
            </a:r>
            <a:r>
              <a:rPr lang="en-US" dirty="0"/>
              <a:t> locale </a:t>
            </a:r>
            <a:r>
              <a:rPr lang="en-US" dirty="0" err="1"/>
              <a:t>și</a:t>
            </a:r>
            <a:r>
              <a:rPr lang="en-US" dirty="0"/>
              <a:t> </a:t>
            </a:r>
            <a:r>
              <a:rPr lang="en-US" dirty="0" err="1"/>
              <a:t>alte</a:t>
            </a:r>
            <a:r>
              <a:rPr lang="en-US" dirty="0"/>
              <a:t> </a:t>
            </a:r>
            <a:r>
              <a:rPr lang="en-US" dirty="0" err="1"/>
              <a:t>organizații</a:t>
            </a:r>
            <a:r>
              <a:rPr lang="en-US" dirty="0"/>
              <a:t> </a:t>
            </a:r>
            <a:r>
              <a:rPr lang="en-US" dirty="0" err="1"/>
              <a:t>să</a:t>
            </a:r>
            <a:r>
              <a:rPr lang="en-US" dirty="0"/>
              <a:t> </a:t>
            </a:r>
            <a:r>
              <a:rPr lang="en-US" dirty="0" err="1" smtClean="0"/>
              <a:t>înțeleagă</a:t>
            </a:r>
            <a:r>
              <a:rPr lang="en-US" dirty="0" smtClean="0"/>
              <a:t> </a:t>
            </a:r>
            <a:r>
              <a:rPr lang="en-US" dirty="0" err="1"/>
              <a:t>și</a:t>
            </a:r>
            <a:r>
              <a:rPr lang="en-US" dirty="0"/>
              <a:t> </a:t>
            </a:r>
            <a:r>
              <a:rPr lang="en-US" dirty="0" err="1"/>
              <a:t>să</a:t>
            </a:r>
            <a:r>
              <a:rPr lang="en-US" dirty="0"/>
              <a:t> </a:t>
            </a:r>
            <a:r>
              <a:rPr lang="en-US" dirty="0" err="1"/>
              <a:t>adopte</a:t>
            </a:r>
            <a:r>
              <a:rPr lang="en-US" dirty="0"/>
              <a:t> </a:t>
            </a:r>
            <a:r>
              <a:rPr lang="en-US" dirty="0" err="1"/>
              <a:t>noi</a:t>
            </a:r>
            <a:r>
              <a:rPr lang="en-US" dirty="0"/>
              <a:t> </a:t>
            </a:r>
            <a:r>
              <a:rPr lang="en-US" dirty="0" err="1"/>
              <a:t>modalități</a:t>
            </a:r>
            <a:r>
              <a:rPr lang="en-US" dirty="0"/>
              <a:t> de </a:t>
            </a:r>
            <a:r>
              <a:rPr lang="en-US" dirty="0" err="1"/>
              <a:t>gândire</a:t>
            </a:r>
            <a:r>
              <a:rPr lang="en-US" dirty="0"/>
              <a:t>.</a:t>
            </a:r>
          </a:p>
        </p:txBody>
      </p:sp>
      <p:sp>
        <p:nvSpPr>
          <p:cNvPr id="4" name="Slide Number Placeholder 3"/>
          <p:cNvSpPr>
            <a:spLocks noGrp="1"/>
          </p:cNvSpPr>
          <p:nvPr>
            <p:ph type="sldNum" sz="quarter" idx="12"/>
          </p:nvPr>
        </p:nvSpPr>
        <p:spPr/>
        <p:txBody>
          <a:bodyPr/>
          <a:lstStyle/>
          <a:p>
            <a:fld id="{C69E05A2-079F-4246-8356-D956496D44E4}" type="slidenum">
              <a:rPr lang="en-US" smtClean="0"/>
              <a:t>21</a:t>
            </a:fld>
            <a:endParaRPr lang="en-US"/>
          </a:p>
        </p:txBody>
      </p:sp>
    </p:spTree>
    <p:extLst>
      <p:ext uri="{BB962C8B-B14F-4D97-AF65-F5344CB8AC3E}">
        <p14:creationId xmlns:p14="http://schemas.microsoft.com/office/powerpoint/2010/main" val="378617964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917770" cy="1320800"/>
          </a:xfrm>
        </p:spPr>
        <p:txBody>
          <a:bodyPr>
            <a:normAutofit fontScale="90000"/>
          </a:bodyPr>
          <a:lstStyle/>
          <a:p>
            <a:r>
              <a:rPr lang="ro-RO"/>
              <a:t>Priorități de acțiune ale</a:t>
            </a:r>
            <a:r>
              <a:rPr lang="ro-RO" smtClean="0"/>
              <a:t> </a:t>
            </a:r>
            <a:r>
              <a:rPr lang="ro-RO"/>
              <a:t>Comisiei </a:t>
            </a:r>
            <a:r>
              <a:rPr lang="ro-RO" smtClean="0"/>
              <a:t>Europene </a:t>
            </a:r>
            <a:r>
              <a:rPr lang="ro-RO"/>
              <a:t>pentru soluționarea aspectelor de la </a:t>
            </a:r>
            <a:r>
              <a:rPr lang="ro-RO" smtClean="0"/>
              <a:t>punctul 3 </a:t>
            </a:r>
            <a:endParaRPr lang="en-US"/>
          </a:p>
        </p:txBody>
      </p:sp>
      <p:sp>
        <p:nvSpPr>
          <p:cNvPr id="3" name="Content Placeholder 2"/>
          <p:cNvSpPr>
            <a:spLocks noGrp="1"/>
          </p:cNvSpPr>
          <p:nvPr>
            <p:ph idx="1"/>
          </p:nvPr>
        </p:nvSpPr>
        <p:spPr>
          <a:xfrm>
            <a:off x="677334" y="2160589"/>
            <a:ext cx="8596668" cy="2911283"/>
          </a:xfrm>
        </p:spPr>
        <p:txBody>
          <a:bodyPr>
            <a:normAutofit/>
          </a:bodyPr>
          <a:lstStyle/>
          <a:p>
            <a:r>
              <a:rPr lang="en-US" sz="2400" smtClean="0"/>
              <a:t>10</a:t>
            </a:r>
            <a:r>
              <a:rPr lang="en-US" sz="2400"/>
              <a:t>. </a:t>
            </a:r>
            <a:r>
              <a:rPr lang="en-US" sz="2400" err="1"/>
              <a:t>Va</a:t>
            </a:r>
            <a:r>
              <a:rPr lang="en-US" sz="2400"/>
              <a:t> </a:t>
            </a:r>
            <a:r>
              <a:rPr lang="en-US" sz="2400" err="1"/>
              <a:t>extinde</a:t>
            </a:r>
            <a:r>
              <a:rPr lang="en-US" sz="2400"/>
              <a:t> </a:t>
            </a:r>
            <a:r>
              <a:rPr lang="en-US" sz="2400" err="1"/>
              <a:t>modelul</a:t>
            </a:r>
            <a:r>
              <a:rPr lang="en-US" sz="2400"/>
              <a:t> </a:t>
            </a:r>
            <a:r>
              <a:rPr lang="en-US" sz="2400" b="1" err="1">
                <a:solidFill>
                  <a:srgbClr val="0070C0"/>
                </a:solidFill>
              </a:rPr>
              <a:t>schemei</a:t>
            </a:r>
            <a:r>
              <a:rPr lang="en-US" sz="2400" b="1">
                <a:solidFill>
                  <a:srgbClr val="0070C0"/>
                </a:solidFill>
              </a:rPr>
              <a:t> de </a:t>
            </a:r>
            <a:r>
              <a:rPr lang="en-US" sz="2400" b="1" err="1">
                <a:solidFill>
                  <a:srgbClr val="0070C0"/>
                </a:solidFill>
              </a:rPr>
              <a:t>inovare</a:t>
            </a:r>
            <a:r>
              <a:rPr lang="en-US" sz="2400" b="1">
                <a:solidFill>
                  <a:srgbClr val="0070C0"/>
                </a:solidFill>
              </a:rPr>
              <a:t> </a:t>
            </a:r>
            <a:r>
              <a:rPr lang="en-US" sz="2400" b="1" err="1">
                <a:solidFill>
                  <a:srgbClr val="0070C0"/>
                </a:solidFill>
              </a:rPr>
              <a:t>regională</a:t>
            </a:r>
            <a:r>
              <a:rPr lang="en-US" sz="2400" b="1">
                <a:solidFill>
                  <a:srgbClr val="0070C0"/>
                </a:solidFill>
              </a:rPr>
              <a:t> </a:t>
            </a:r>
            <a:r>
              <a:rPr lang="en-US" sz="2400"/>
              <a:t>a </a:t>
            </a:r>
            <a:r>
              <a:rPr lang="en-US" sz="2400" err="1"/>
              <a:t>Institutului</a:t>
            </a:r>
            <a:r>
              <a:rPr lang="en-US" sz="2400"/>
              <a:t> European de </a:t>
            </a:r>
            <a:r>
              <a:rPr lang="en-US" sz="2400" err="1"/>
              <a:t>Inovare</a:t>
            </a:r>
            <a:r>
              <a:rPr lang="en-US" sz="2400"/>
              <a:t> </a:t>
            </a:r>
            <a:r>
              <a:rPr lang="en-US" sz="2400" err="1"/>
              <a:t>și</a:t>
            </a:r>
            <a:r>
              <a:rPr lang="en-US" sz="2400"/>
              <a:t> </a:t>
            </a:r>
            <a:r>
              <a:rPr lang="en-US" sz="2400" err="1"/>
              <a:t>Tehnologie</a:t>
            </a:r>
            <a:r>
              <a:rPr lang="en-US" sz="2400"/>
              <a:t> (EIT) </a:t>
            </a:r>
            <a:r>
              <a:rPr lang="en-US" sz="2400" err="1"/>
              <a:t>și</a:t>
            </a:r>
            <a:r>
              <a:rPr lang="en-US" sz="2400"/>
              <a:t> </a:t>
            </a:r>
            <a:r>
              <a:rPr lang="en-US" sz="2400" err="1"/>
              <a:t>eticheta</a:t>
            </a:r>
            <a:r>
              <a:rPr lang="en-US" sz="2400"/>
              <a:t> </a:t>
            </a:r>
            <a:r>
              <a:rPr lang="en-US" sz="2400" smtClean="0"/>
              <a:t>EIT </a:t>
            </a:r>
            <a:r>
              <a:rPr lang="en-US" sz="2400"/>
              <a:t>la </a:t>
            </a:r>
            <a:r>
              <a:rPr lang="en-US" sz="2400" err="1"/>
              <a:t>mai</a:t>
            </a:r>
            <a:r>
              <a:rPr lang="en-US" sz="2400"/>
              <a:t> </a:t>
            </a:r>
            <a:r>
              <a:rPr lang="en-US" sz="2400" err="1"/>
              <a:t>multe</a:t>
            </a:r>
            <a:r>
              <a:rPr lang="en-US" sz="2400"/>
              <a:t> </a:t>
            </a:r>
            <a:r>
              <a:rPr lang="en-US" sz="2400" err="1"/>
              <a:t>universități</a:t>
            </a:r>
            <a:r>
              <a:rPr lang="en-US" sz="2400"/>
              <a:t> </a:t>
            </a:r>
            <a:r>
              <a:rPr lang="en-US" sz="2400" err="1"/>
              <a:t>și</a:t>
            </a:r>
            <a:r>
              <a:rPr lang="en-US" sz="2400"/>
              <a:t> </a:t>
            </a:r>
            <a:r>
              <a:rPr lang="en-US" sz="2400" err="1"/>
              <a:t>regiuni</a:t>
            </a:r>
            <a:r>
              <a:rPr lang="en-US" sz="2400"/>
              <a:t>, </a:t>
            </a:r>
            <a:r>
              <a:rPr lang="en-US" sz="2400" err="1"/>
              <a:t>pentru</a:t>
            </a:r>
            <a:r>
              <a:rPr lang="en-US" sz="2400"/>
              <a:t> a </a:t>
            </a:r>
            <a:r>
              <a:rPr lang="en-US" sz="2400" err="1"/>
              <a:t>consolida</a:t>
            </a:r>
            <a:r>
              <a:rPr lang="en-US" sz="2400"/>
              <a:t> </a:t>
            </a:r>
            <a:r>
              <a:rPr lang="en-US" sz="2400" err="1"/>
              <a:t>dezvoltarea</a:t>
            </a:r>
            <a:r>
              <a:rPr lang="en-US" sz="2400"/>
              <a:t> </a:t>
            </a:r>
            <a:r>
              <a:rPr lang="en-US" sz="2400" b="1" err="1">
                <a:solidFill>
                  <a:srgbClr val="0070C0"/>
                </a:solidFill>
              </a:rPr>
              <a:t>spiritului</a:t>
            </a:r>
            <a:r>
              <a:rPr lang="en-US" sz="2400" b="1">
                <a:solidFill>
                  <a:srgbClr val="0070C0"/>
                </a:solidFill>
              </a:rPr>
              <a:t> </a:t>
            </a:r>
            <a:r>
              <a:rPr lang="en-US" sz="2400" b="1" err="1">
                <a:solidFill>
                  <a:srgbClr val="0070C0"/>
                </a:solidFill>
              </a:rPr>
              <a:t>antreprenorial</a:t>
            </a:r>
            <a:r>
              <a:rPr lang="en-US" sz="2400" b="1">
                <a:solidFill>
                  <a:srgbClr val="0070C0"/>
                </a:solidFill>
              </a:rPr>
              <a:t> </a:t>
            </a:r>
            <a:r>
              <a:rPr lang="en-US" sz="2400" b="1" err="1">
                <a:solidFill>
                  <a:srgbClr val="0070C0"/>
                </a:solidFill>
              </a:rPr>
              <a:t>și</a:t>
            </a:r>
            <a:r>
              <a:rPr lang="en-US" sz="2400" b="1">
                <a:solidFill>
                  <a:srgbClr val="0070C0"/>
                </a:solidFill>
              </a:rPr>
              <a:t> a </a:t>
            </a:r>
            <a:r>
              <a:rPr lang="en-US" sz="2400" b="1" err="1">
                <a:solidFill>
                  <a:srgbClr val="0070C0"/>
                </a:solidFill>
              </a:rPr>
              <a:t>competențelor</a:t>
            </a:r>
            <a:r>
              <a:rPr lang="en-US" sz="2400" b="1">
                <a:solidFill>
                  <a:srgbClr val="0070C0"/>
                </a:solidFill>
              </a:rPr>
              <a:t> de </a:t>
            </a:r>
            <a:r>
              <a:rPr lang="en-US" sz="2400" b="1" err="1">
                <a:solidFill>
                  <a:srgbClr val="0070C0"/>
                </a:solidFill>
              </a:rPr>
              <a:t>inovare</a:t>
            </a:r>
            <a:r>
              <a:rPr lang="en-US" sz="2400"/>
              <a:t>, </a:t>
            </a:r>
            <a:r>
              <a:rPr lang="en-US" sz="2400" err="1"/>
              <a:t>precum</a:t>
            </a:r>
            <a:r>
              <a:rPr lang="en-US" sz="2400"/>
              <a:t> </a:t>
            </a:r>
            <a:r>
              <a:rPr lang="en-US" sz="2400" err="1"/>
              <a:t>și</a:t>
            </a:r>
            <a:r>
              <a:rPr lang="en-US" sz="2400"/>
              <a:t> </a:t>
            </a:r>
            <a:r>
              <a:rPr lang="en-US" sz="2400" err="1"/>
              <a:t>pentru</a:t>
            </a:r>
            <a:r>
              <a:rPr lang="en-US" sz="2400"/>
              <a:t> a </a:t>
            </a:r>
            <a:r>
              <a:rPr lang="en-US" sz="2400" err="1"/>
              <a:t>pregăti</a:t>
            </a:r>
            <a:r>
              <a:rPr lang="en-US" sz="2400"/>
              <a:t> </a:t>
            </a:r>
            <a:r>
              <a:rPr lang="en-US" sz="2400" err="1"/>
              <a:t>mai</a:t>
            </a:r>
            <a:r>
              <a:rPr lang="en-US" sz="2400"/>
              <a:t> bine </a:t>
            </a:r>
            <a:r>
              <a:rPr lang="en-US" sz="2400" err="1"/>
              <a:t>candidații</a:t>
            </a:r>
            <a:r>
              <a:rPr lang="en-US" sz="2400"/>
              <a:t> la </a:t>
            </a:r>
            <a:r>
              <a:rPr lang="en-US" sz="2400" err="1"/>
              <a:t>studii</a:t>
            </a:r>
            <a:r>
              <a:rPr lang="en-US" sz="2400"/>
              <a:t> </a:t>
            </a:r>
            <a:r>
              <a:rPr lang="en-US" sz="2400" err="1"/>
              <a:t>doctorale</a:t>
            </a:r>
            <a:r>
              <a:rPr lang="en-US" sz="2400"/>
              <a:t> </a:t>
            </a:r>
            <a:r>
              <a:rPr lang="en-US" sz="2400" err="1"/>
              <a:t>și</a:t>
            </a:r>
            <a:r>
              <a:rPr lang="en-US" sz="2400"/>
              <a:t> </a:t>
            </a:r>
            <a:r>
              <a:rPr lang="en-US" sz="2400" err="1"/>
              <a:t>absolvenții</a:t>
            </a:r>
            <a:r>
              <a:rPr lang="en-US" sz="2400"/>
              <a:t> </a:t>
            </a:r>
            <a:r>
              <a:rPr lang="en-US" sz="2400" err="1"/>
              <a:t>acestora</a:t>
            </a:r>
            <a:r>
              <a:rPr lang="en-US" sz="2400"/>
              <a:t> </a:t>
            </a:r>
            <a:r>
              <a:rPr lang="en-US" sz="2400" err="1"/>
              <a:t>pentru</a:t>
            </a:r>
            <a:r>
              <a:rPr lang="en-US" sz="2400"/>
              <a:t> a </a:t>
            </a:r>
            <a:r>
              <a:rPr lang="en-US" sz="2400" err="1"/>
              <a:t>munci</a:t>
            </a:r>
            <a:r>
              <a:rPr lang="en-US" sz="2400"/>
              <a:t> </a:t>
            </a:r>
            <a:r>
              <a:rPr lang="en-US" sz="2400" err="1"/>
              <a:t>în</a:t>
            </a:r>
            <a:r>
              <a:rPr lang="en-US" sz="2400"/>
              <a:t> </a:t>
            </a:r>
            <a:r>
              <a:rPr lang="en-US" sz="2400" err="1"/>
              <a:t>întreprinderi</a:t>
            </a:r>
            <a:r>
              <a:rPr lang="en-US" sz="2400"/>
              <a:t> </a:t>
            </a:r>
            <a:r>
              <a:rPr lang="en-US" sz="2400" err="1"/>
              <a:t>inovatoare</a:t>
            </a:r>
            <a:r>
              <a:rPr lang="en-US" sz="2400"/>
              <a:t>. </a:t>
            </a:r>
          </a:p>
          <a:p>
            <a:endParaRPr lang="en-US"/>
          </a:p>
        </p:txBody>
      </p:sp>
      <p:sp>
        <p:nvSpPr>
          <p:cNvPr id="4" name="Slide Number Placeholder 3"/>
          <p:cNvSpPr>
            <a:spLocks noGrp="1"/>
          </p:cNvSpPr>
          <p:nvPr>
            <p:ph type="sldNum" sz="quarter" idx="12"/>
          </p:nvPr>
        </p:nvSpPr>
        <p:spPr/>
        <p:txBody>
          <a:bodyPr/>
          <a:lstStyle/>
          <a:p>
            <a:fld id="{C69E05A2-079F-4246-8356-D956496D44E4}" type="slidenum">
              <a:rPr lang="en-US" smtClean="0"/>
              <a:t>22</a:t>
            </a:fld>
            <a:endParaRPr lang="en-US"/>
          </a:p>
        </p:txBody>
      </p:sp>
    </p:spTree>
    <p:extLst>
      <p:ext uri="{BB962C8B-B14F-4D97-AF65-F5344CB8AC3E}">
        <p14:creationId xmlns:p14="http://schemas.microsoft.com/office/powerpoint/2010/main" val="53994816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869002" cy="1320800"/>
          </a:xfrm>
        </p:spPr>
        <p:txBody>
          <a:bodyPr>
            <a:normAutofit fontScale="90000"/>
          </a:bodyPr>
          <a:lstStyle/>
          <a:p>
            <a:r>
              <a:rPr lang="ro-RO"/>
              <a:t>Priorități de acțiune ale</a:t>
            </a:r>
            <a:r>
              <a:rPr lang="ro-RO" smtClean="0"/>
              <a:t> </a:t>
            </a:r>
            <a:r>
              <a:rPr lang="ro-RO"/>
              <a:t>Comisiei </a:t>
            </a:r>
            <a:r>
              <a:rPr lang="ro-RO" smtClean="0"/>
              <a:t>Europene </a:t>
            </a:r>
            <a:r>
              <a:rPr lang="ro-RO"/>
              <a:t>pentru soluționarea aspectelor de la </a:t>
            </a:r>
            <a:r>
              <a:rPr lang="ro-RO" smtClean="0"/>
              <a:t>punctul 3</a:t>
            </a:r>
            <a:r>
              <a:rPr lang="en-US" smtClean="0"/>
              <a:t> (cont</a:t>
            </a:r>
            <a:r>
              <a:rPr lang="ro-RO" smtClean="0"/>
              <a:t>.</a:t>
            </a:r>
            <a:r>
              <a:rPr lang="en-US" smtClean="0"/>
              <a:t>)</a:t>
            </a:r>
            <a:r>
              <a:rPr lang="ro-RO" smtClean="0"/>
              <a:t> </a:t>
            </a:r>
            <a:endParaRPr lang="en-US"/>
          </a:p>
        </p:txBody>
      </p:sp>
      <p:sp>
        <p:nvSpPr>
          <p:cNvPr id="4" name="Content Placeholder 3"/>
          <p:cNvSpPr>
            <a:spLocks noGrp="1"/>
          </p:cNvSpPr>
          <p:nvPr>
            <p:ph idx="1"/>
          </p:nvPr>
        </p:nvSpPr>
        <p:spPr>
          <a:xfrm>
            <a:off x="677334" y="2892109"/>
            <a:ext cx="8596668" cy="2094419"/>
          </a:xfrm>
        </p:spPr>
        <p:txBody>
          <a:bodyPr>
            <a:normAutofit/>
          </a:bodyPr>
          <a:lstStyle/>
          <a:p>
            <a:r>
              <a:rPr lang="en-US" sz="2400" dirty="0" smtClean="0"/>
              <a:t>11. </a:t>
            </a:r>
            <a:r>
              <a:rPr lang="en-US" sz="2400" dirty="0" err="1" smtClean="0"/>
              <a:t>Va</a:t>
            </a:r>
            <a:r>
              <a:rPr lang="en-US" sz="2400" dirty="0" smtClean="0"/>
              <a:t> </a:t>
            </a:r>
            <a:r>
              <a:rPr lang="en-US" sz="2400" dirty="0" err="1" smtClean="0"/>
              <a:t>sprijini</a:t>
            </a:r>
            <a:r>
              <a:rPr lang="en-US" sz="2400" dirty="0" smtClean="0"/>
              <a:t> </a:t>
            </a:r>
            <a:r>
              <a:rPr lang="en-US" sz="2400" dirty="0" err="1" smtClean="0"/>
              <a:t>dezvoltarea</a:t>
            </a:r>
            <a:r>
              <a:rPr lang="en-US" sz="2400" dirty="0" smtClean="0"/>
              <a:t> </a:t>
            </a:r>
            <a:r>
              <a:rPr lang="en-US" sz="2400" dirty="0" err="1" smtClean="0"/>
              <a:t>în</a:t>
            </a:r>
            <a:r>
              <a:rPr lang="en-US" sz="2400" dirty="0" smtClean="0"/>
              <a:t> </a:t>
            </a:r>
            <a:r>
              <a:rPr lang="en-US" sz="2400" dirty="0" err="1" smtClean="0"/>
              <a:t>continuare</a:t>
            </a:r>
            <a:r>
              <a:rPr lang="en-US" sz="2400" dirty="0" smtClean="0"/>
              <a:t> </a:t>
            </a:r>
            <a:r>
              <a:rPr lang="en-US" sz="2400" dirty="0" err="1" smtClean="0"/>
              <a:t>și</a:t>
            </a:r>
            <a:r>
              <a:rPr lang="en-US" sz="2400" dirty="0" smtClean="0"/>
              <a:t> </a:t>
            </a:r>
            <a:r>
              <a:rPr lang="en-US" sz="2400" dirty="0" err="1" smtClean="0"/>
              <a:t>testarea</a:t>
            </a:r>
            <a:r>
              <a:rPr lang="en-US" sz="2400" dirty="0" smtClean="0"/>
              <a:t> </a:t>
            </a:r>
            <a:r>
              <a:rPr lang="en-US" sz="2400" b="1" dirty="0" err="1" smtClean="0">
                <a:solidFill>
                  <a:srgbClr val="0070C0"/>
                </a:solidFill>
              </a:rPr>
              <a:t>metodelor</a:t>
            </a:r>
            <a:r>
              <a:rPr lang="en-US" sz="2400" b="1" dirty="0" smtClean="0">
                <a:solidFill>
                  <a:srgbClr val="0070C0"/>
                </a:solidFill>
              </a:rPr>
              <a:t> de </a:t>
            </a:r>
            <a:r>
              <a:rPr lang="en-US" sz="2400" b="1" dirty="0" err="1" smtClean="0">
                <a:solidFill>
                  <a:srgbClr val="0070C0"/>
                </a:solidFill>
              </a:rPr>
              <a:t>predare</a:t>
            </a:r>
            <a:r>
              <a:rPr lang="en-US" sz="2400" b="1" dirty="0" smtClean="0">
                <a:solidFill>
                  <a:srgbClr val="0070C0"/>
                </a:solidFill>
              </a:rPr>
              <a:t> </a:t>
            </a:r>
            <a:r>
              <a:rPr lang="en-US" sz="2400" b="1" dirty="0" err="1" smtClean="0">
                <a:solidFill>
                  <a:srgbClr val="0070C0"/>
                </a:solidFill>
              </a:rPr>
              <a:t>pentru</a:t>
            </a:r>
            <a:r>
              <a:rPr lang="en-US" sz="2400" b="1" dirty="0" smtClean="0">
                <a:solidFill>
                  <a:srgbClr val="0070C0"/>
                </a:solidFill>
              </a:rPr>
              <a:t> </a:t>
            </a:r>
            <a:r>
              <a:rPr lang="en-US" sz="2400" b="1" dirty="0" err="1" smtClean="0">
                <a:solidFill>
                  <a:srgbClr val="0070C0"/>
                </a:solidFill>
              </a:rPr>
              <a:t>creativitate</a:t>
            </a:r>
            <a:r>
              <a:rPr lang="en-US" sz="2400" b="1" dirty="0" smtClean="0">
                <a:solidFill>
                  <a:srgbClr val="0070C0"/>
                </a:solidFill>
              </a:rPr>
              <a:t> </a:t>
            </a:r>
            <a:r>
              <a:rPr lang="en-US" sz="2400" b="1" dirty="0" err="1" smtClean="0">
                <a:solidFill>
                  <a:srgbClr val="0070C0"/>
                </a:solidFill>
              </a:rPr>
              <a:t>și</a:t>
            </a:r>
            <a:r>
              <a:rPr lang="en-US" sz="2400" b="1" dirty="0" smtClean="0">
                <a:solidFill>
                  <a:srgbClr val="0070C0"/>
                </a:solidFill>
              </a:rPr>
              <a:t> </a:t>
            </a:r>
            <a:r>
              <a:rPr lang="en-US" sz="2400" b="1" dirty="0" err="1" smtClean="0">
                <a:solidFill>
                  <a:srgbClr val="0070C0"/>
                </a:solidFill>
              </a:rPr>
              <a:t>inovare</a:t>
            </a:r>
            <a:r>
              <a:rPr lang="en-US" sz="2400" b="1" dirty="0" smtClean="0">
                <a:solidFill>
                  <a:srgbClr val="0070C0"/>
                </a:solidFill>
              </a:rPr>
              <a:t> </a:t>
            </a:r>
            <a:r>
              <a:rPr lang="en-US" sz="2400" dirty="0" err="1" smtClean="0"/>
              <a:t>în</a:t>
            </a:r>
            <a:r>
              <a:rPr lang="en-US" sz="2400" dirty="0" smtClean="0"/>
              <a:t> </a:t>
            </a:r>
            <a:r>
              <a:rPr lang="en-US" sz="2400" dirty="0" err="1" smtClean="0"/>
              <a:t>învățământul</a:t>
            </a:r>
            <a:r>
              <a:rPr lang="en-US" sz="2400" dirty="0" smtClean="0"/>
              <a:t> superior, </a:t>
            </a:r>
            <a:r>
              <a:rPr lang="en-US" sz="2400" dirty="0" err="1" smtClean="0"/>
              <a:t>dezvoltând</a:t>
            </a:r>
            <a:r>
              <a:rPr lang="en-US" sz="2400" dirty="0" smtClean="0"/>
              <a:t> </a:t>
            </a:r>
            <a:r>
              <a:rPr lang="en-US" sz="2400" dirty="0" err="1" smtClean="0"/>
              <a:t>eforturile</a:t>
            </a:r>
            <a:r>
              <a:rPr lang="en-US" sz="2400" dirty="0" smtClean="0"/>
              <a:t> </a:t>
            </a:r>
            <a:r>
              <a:rPr lang="en-US" sz="2400" dirty="0" err="1" smtClean="0"/>
              <a:t>comune</a:t>
            </a:r>
            <a:r>
              <a:rPr lang="en-US" sz="2400" dirty="0" smtClean="0"/>
              <a:t> ale OCDE </a:t>
            </a:r>
            <a:r>
              <a:rPr lang="en-US" sz="2400" dirty="0" err="1" smtClean="0"/>
              <a:t>și</a:t>
            </a:r>
            <a:r>
              <a:rPr lang="en-US" sz="2400" dirty="0" smtClean="0"/>
              <a:t> ale </a:t>
            </a:r>
            <a:r>
              <a:rPr lang="en-US" sz="2400" dirty="0" err="1" smtClean="0"/>
              <a:t>Comisiei</a:t>
            </a:r>
            <a:r>
              <a:rPr lang="en-US" sz="2400" dirty="0" smtClean="0"/>
              <a:t> </a:t>
            </a:r>
            <a:r>
              <a:rPr lang="en-US" sz="2400" dirty="0" err="1" smtClean="0"/>
              <a:t>Europene</a:t>
            </a:r>
            <a:r>
              <a:rPr lang="en-US" sz="2400" dirty="0" smtClean="0"/>
              <a:t> </a:t>
            </a:r>
            <a:r>
              <a:rPr lang="en-US" sz="2400" dirty="0" err="1" smtClean="0"/>
              <a:t>în</a:t>
            </a:r>
            <a:r>
              <a:rPr lang="en-US" sz="2400" dirty="0" smtClean="0"/>
              <a:t> </a:t>
            </a:r>
            <a:r>
              <a:rPr lang="en-US" sz="2400" dirty="0" err="1" smtClean="0"/>
              <a:t>sectorul</a:t>
            </a:r>
            <a:r>
              <a:rPr lang="en-US" sz="2400" dirty="0" smtClean="0"/>
              <a:t> </a:t>
            </a:r>
            <a:r>
              <a:rPr lang="en-US" sz="2400" dirty="0" err="1" smtClean="0"/>
              <a:t>școlar</a:t>
            </a:r>
            <a:r>
              <a:rPr lang="en-US" sz="2400" dirty="0" smtClean="0"/>
              <a:t>. (lips</a:t>
            </a:r>
            <a:r>
              <a:rPr lang="ro-RO" sz="2400" dirty="0" smtClean="0"/>
              <a:t>ă</a:t>
            </a:r>
            <a:r>
              <a:rPr lang="en-US" sz="2400" dirty="0" smtClean="0"/>
              <a:t> la </a:t>
            </a:r>
            <a:r>
              <a:rPr lang="en-US" sz="2400" dirty="0" err="1" smtClean="0"/>
              <a:t>noi</a:t>
            </a:r>
            <a:r>
              <a:rPr lang="en-US" sz="2400" dirty="0" smtClean="0"/>
              <a:t> </a:t>
            </a:r>
            <a:r>
              <a:rPr lang="en-US" sz="2400" dirty="0" err="1" smtClean="0"/>
              <a:t>aceste</a:t>
            </a:r>
            <a:r>
              <a:rPr lang="en-US" sz="2400" dirty="0" smtClean="0"/>
              <a:t> </a:t>
            </a:r>
            <a:r>
              <a:rPr lang="en-US" sz="2400" dirty="0" err="1" smtClean="0"/>
              <a:t>cursuri</a:t>
            </a:r>
            <a:r>
              <a:rPr lang="en-US" sz="2400" dirty="0" smtClean="0"/>
              <a:t>)</a:t>
            </a:r>
          </a:p>
          <a:p>
            <a:endParaRPr lang="en-US" sz="2400" dirty="0"/>
          </a:p>
        </p:txBody>
      </p:sp>
      <p:sp>
        <p:nvSpPr>
          <p:cNvPr id="3" name="Slide Number Placeholder 2"/>
          <p:cNvSpPr>
            <a:spLocks noGrp="1"/>
          </p:cNvSpPr>
          <p:nvPr>
            <p:ph type="sldNum" sz="quarter" idx="12"/>
          </p:nvPr>
        </p:nvSpPr>
        <p:spPr/>
        <p:txBody>
          <a:bodyPr/>
          <a:lstStyle/>
          <a:p>
            <a:fld id="{C69E05A2-079F-4246-8356-D956496D44E4}" type="slidenum">
              <a:rPr lang="en-US" smtClean="0"/>
              <a:t>23</a:t>
            </a:fld>
            <a:endParaRPr lang="en-US"/>
          </a:p>
        </p:txBody>
      </p:sp>
    </p:spTree>
    <p:extLst>
      <p:ext uri="{BB962C8B-B14F-4D97-AF65-F5344CB8AC3E}">
        <p14:creationId xmlns:p14="http://schemas.microsoft.com/office/powerpoint/2010/main" val="388089316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893386" cy="1320800"/>
          </a:xfrm>
        </p:spPr>
        <p:txBody>
          <a:bodyPr>
            <a:normAutofit fontScale="90000"/>
          </a:bodyPr>
          <a:lstStyle/>
          <a:p>
            <a:r>
              <a:rPr lang="ro-RO"/>
              <a:t>Priorități de acțiune ale </a:t>
            </a:r>
            <a:r>
              <a:rPr lang="ro-RO" smtClean="0"/>
              <a:t>Comisiei Europene </a:t>
            </a:r>
            <a:r>
              <a:rPr lang="ro-RO"/>
              <a:t>pentru soluționarea aspectelor de la </a:t>
            </a:r>
            <a:r>
              <a:rPr lang="ro-RO" smtClean="0"/>
              <a:t>punctul 3 </a:t>
            </a:r>
            <a:r>
              <a:rPr lang="en-US" smtClean="0"/>
              <a:t>(cont.)</a:t>
            </a:r>
            <a:endParaRPr lang="en-US"/>
          </a:p>
        </p:txBody>
      </p:sp>
      <p:sp>
        <p:nvSpPr>
          <p:cNvPr id="3" name="Content Placeholder 2"/>
          <p:cNvSpPr>
            <a:spLocks noGrp="1"/>
          </p:cNvSpPr>
          <p:nvPr>
            <p:ph idx="1"/>
          </p:nvPr>
        </p:nvSpPr>
        <p:spPr>
          <a:xfrm>
            <a:off x="677334" y="2694433"/>
            <a:ext cx="8596668" cy="2840736"/>
          </a:xfrm>
        </p:spPr>
        <p:txBody>
          <a:bodyPr>
            <a:noAutofit/>
          </a:bodyPr>
          <a:lstStyle/>
          <a:p>
            <a:r>
              <a:rPr lang="en-US" sz="2400" dirty="0" smtClean="0"/>
              <a:t>12</a:t>
            </a:r>
            <a:r>
              <a:rPr lang="en-US" sz="2400" dirty="0"/>
              <a:t>. </a:t>
            </a:r>
            <a:r>
              <a:rPr lang="en-US" sz="2400" dirty="0" err="1"/>
              <a:t>Va</a:t>
            </a:r>
            <a:r>
              <a:rPr lang="en-US" sz="2400" dirty="0"/>
              <a:t> </a:t>
            </a:r>
            <a:r>
              <a:rPr lang="en-US" sz="2400" dirty="0" err="1"/>
              <a:t>aplica</a:t>
            </a:r>
            <a:r>
              <a:rPr lang="en-US" sz="2400" dirty="0"/>
              <a:t> </a:t>
            </a:r>
            <a:r>
              <a:rPr lang="en-US" sz="2400" dirty="0" err="1"/>
              <a:t>în</a:t>
            </a:r>
            <a:r>
              <a:rPr lang="en-US" sz="2400" dirty="0"/>
              <a:t> </a:t>
            </a:r>
            <a:r>
              <a:rPr lang="en-US" sz="2400" dirty="0" err="1"/>
              <a:t>continuare</a:t>
            </a:r>
            <a:r>
              <a:rPr lang="en-US" sz="2400" dirty="0"/>
              <a:t> </a:t>
            </a:r>
            <a:r>
              <a:rPr lang="en-US" sz="2400" b="1" dirty="0" err="1">
                <a:solidFill>
                  <a:srgbClr val="0070C0"/>
                </a:solidFill>
              </a:rPr>
              <a:t>învățământul</a:t>
            </a:r>
            <a:r>
              <a:rPr lang="en-US" sz="2400" b="1" dirty="0">
                <a:solidFill>
                  <a:srgbClr val="0070C0"/>
                </a:solidFill>
              </a:rPr>
              <a:t> superior </a:t>
            </a:r>
            <a:r>
              <a:rPr lang="en-US" sz="2400" b="1" dirty="0" err="1">
                <a:solidFill>
                  <a:srgbClr val="0070C0"/>
                </a:solidFill>
              </a:rPr>
              <a:t>pentru</a:t>
            </a:r>
            <a:r>
              <a:rPr lang="en-US" sz="2400" b="1" dirty="0">
                <a:solidFill>
                  <a:srgbClr val="0070C0"/>
                </a:solidFill>
              </a:rPr>
              <a:t> </a:t>
            </a:r>
            <a:r>
              <a:rPr lang="en-US" sz="2400" b="1" dirty="0" err="1">
                <a:solidFill>
                  <a:srgbClr val="0070C0"/>
                </a:solidFill>
              </a:rPr>
              <a:t>specializarea</a:t>
            </a:r>
            <a:r>
              <a:rPr lang="en-US" sz="2400" b="1" dirty="0">
                <a:solidFill>
                  <a:srgbClr val="0070C0"/>
                </a:solidFill>
              </a:rPr>
              <a:t> </a:t>
            </a:r>
            <a:r>
              <a:rPr lang="en-US" sz="2400" b="1" dirty="0" err="1" smtClean="0">
                <a:solidFill>
                  <a:srgbClr val="0070C0"/>
                </a:solidFill>
              </a:rPr>
              <a:t>inteligentă</a:t>
            </a:r>
            <a:r>
              <a:rPr lang="en-US" sz="2400" dirty="0" smtClean="0"/>
              <a:t>, </a:t>
            </a:r>
            <a:r>
              <a:rPr lang="en-US" sz="2400" dirty="0" err="1"/>
              <a:t>pentru</a:t>
            </a:r>
            <a:r>
              <a:rPr lang="en-US" sz="2400" dirty="0"/>
              <a:t> a </a:t>
            </a:r>
            <a:r>
              <a:rPr lang="en-US" sz="2400" dirty="0" err="1"/>
              <a:t>oferi</a:t>
            </a:r>
            <a:r>
              <a:rPr lang="en-US" sz="2400" dirty="0"/>
              <a:t> </a:t>
            </a:r>
            <a:r>
              <a:rPr lang="en-US" sz="2400" dirty="0" err="1"/>
              <a:t>consiliere</a:t>
            </a:r>
            <a:r>
              <a:rPr lang="en-US" sz="2400" dirty="0"/>
              <a:t> </a:t>
            </a:r>
            <a:r>
              <a:rPr lang="en-US" sz="2400" dirty="0" err="1"/>
              <a:t>autorităților</a:t>
            </a:r>
            <a:r>
              <a:rPr lang="en-US" sz="2400" dirty="0"/>
              <a:t> </a:t>
            </a:r>
            <a:r>
              <a:rPr lang="en-US" sz="2400" dirty="0" err="1"/>
              <a:t>publice</a:t>
            </a:r>
            <a:r>
              <a:rPr lang="en-US" sz="2400" dirty="0"/>
              <a:t> </a:t>
            </a:r>
            <a:r>
              <a:rPr lang="en-US" sz="2400" dirty="0" err="1"/>
              <a:t>în</a:t>
            </a:r>
            <a:r>
              <a:rPr lang="en-US" sz="2400" dirty="0"/>
              <a:t> </a:t>
            </a:r>
            <a:r>
              <a:rPr lang="en-US" sz="2400" dirty="0" err="1"/>
              <a:t>ceea</a:t>
            </a:r>
            <a:r>
              <a:rPr lang="en-US" sz="2400" dirty="0"/>
              <a:t> </a:t>
            </a:r>
            <a:r>
              <a:rPr lang="en-US" sz="2400" dirty="0" err="1"/>
              <a:t>ce</a:t>
            </a:r>
            <a:r>
              <a:rPr lang="en-US" sz="2400" dirty="0"/>
              <a:t> </a:t>
            </a:r>
            <a:r>
              <a:rPr lang="en-US" sz="2400" dirty="0" err="1"/>
              <a:t>privește</a:t>
            </a:r>
            <a:r>
              <a:rPr lang="en-US" sz="2400" dirty="0"/>
              <a:t> </a:t>
            </a:r>
            <a:r>
              <a:rPr lang="en-US" sz="2400" dirty="0" err="1"/>
              <a:t>implicarea</a:t>
            </a:r>
            <a:r>
              <a:rPr lang="en-US" sz="2400" dirty="0"/>
              <a:t> </a:t>
            </a:r>
            <a:r>
              <a:rPr lang="en-US" sz="2400" dirty="0" err="1"/>
              <a:t>îndeaproape</a:t>
            </a:r>
            <a:r>
              <a:rPr lang="en-US" sz="2400" dirty="0"/>
              <a:t> a </a:t>
            </a:r>
            <a:r>
              <a:rPr lang="en-US" sz="2400" dirty="0" err="1"/>
              <a:t>instituțiilor</a:t>
            </a:r>
            <a:r>
              <a:rPr lang="en-US" sz="2400" dirty="0"/>
              <a:t> de </a:t>
            </a:r>
            <a:r>
              <a:rPr lang="en-US" sz="2400" dirty="0" err="1"/>
              <a:t>învățământ</a:t>
            </a:r>
            <a:r>
              <a:rPr lang="en-US" sz="2400" dirty="0"/>
              <a:t> superior </a:t>
            </a:r>
            <a:r>
              <a:rPr lang="en-US" sz="2400" dirty="0" err="1"/>
              <a:t>și</a:t>
            </a:r>
            <a:r>
              <a:rPr lang="en-US" sz="2400" dirty="0"/>
              <a:t>, </a:t>
            </a:r>
            <a:r>
              <a:rPr lang="en-US" sz="2400" dirty="0" err="1"/>
              <a:t>atunci</a:t>
            </a:r>
            <a:r>
              <a:rPr lang="en-US" sz="2400" dirty="0"/>
              <a:t> </a:t>
            </a:r>
            <a:r>
              <a:rPr lang="en-US" sz="2400" dirty="0" err="1"/>
              <a:t>când</a:t>
            </a:r>
            <a:r>
              <a:rPr lang="en-US" sz="2400" dirty="0"/>
              <a:t> </a:t>
            </a:r>
            <a:r>
              <a:rPr lang="en-US" sz="2400" dirty="0" err="1"/>
              <a:t>este</a:t>
            </a:r>
            <a:r>
              <a:rPr lang="en-US" sz="2400" dirty="0"/>
              <a:t> </a:t>
            </a:r>
            <a:r>
              <a:rPr lang="en-US" sz="2400" dirty="0" err="1"/>
              <a:t>posibil</a:t>
            </a:r>
            <a:r>
              <a:rPr lang="en-US" sz="2400" dirty="0"/>
              <a:t>, a </a:t>
            </a:r>
            <a:r>
              <a:rPr lang="en-US" sz="2400" dirty="0" err="1"/>
              <a:t>comunităților</a:t>
            </a:r>
            <a:r>
              <a:rPr lang="en-US" sz="2400" dirty="0"/>
              <a:t> de </a:t>
            </a:r>
            <a:r>
              <a:rPr lang="en-US" sz="2400" dirty="0" err="1"/>
              <a:t>cunoaștere</a:t>
            </a:r>
            <a:r>
              <a:rPr lang="en-US" sz="2400" dirty="0"/>
              <a:t> </a:t>
            </a:r>
            <a:r>
              <a:rPr lang="en-US" sz="2400" dirty="0" err="1"/>
              <a:t>și</a:t>
            </a:r>
            <a:r>
              <a:rPr lang="en-US" sz="2400" dirty="0"/>
              <a:t> </a:t>
            </a:r>
            <a:r>
              <a:rPr lang="en-US" sz="2400" dirty="0" err="1"/>
              <a:t>inovare</a:t>
            </a:r>
            <a:r>
              <a:rPr lang="en-US" sz="2400" dirty="0"/>
              <a:t> (CCI) ale EIT </a:t>
            </a:r>
            <a:r>
              <a:rPr lang="en-US" sz="2400" dirty="0" err="1"/>
              <a:t>în</a:t>
            </a:r>
            <a:r>
              <a:rPr lang="en-US" sz="2400" dirty="0"/>
              <a:t> </a:t>
            </a:r>
            <a:r>
              <a:rPr lang="en-US" sz="2400" dirty="0" err="1"/>
              <a:t>conceperea</a:t>
            </a:r>
            <a:r>
              <a:rPr lang="en-US" sz="2400" dirty="0"/>
              <a:t> </a:t>
            </a:r>
            <a:r>
              <a:rPr lang="en-US" sz="2400" dirty="0" err="1"/>
              <a:t>și</a:t>
            </a:r>
            <a:r>
              <a:rPr lang="en-US" sz="2400" dirty="0"/>
              <a:t> </a:t>
            </a:r>
            <a:r>
              <a:rPr lang="en-US" sz="2400" dirty="0" err="1"/>
              <a:t>punerea</a:t>
            </a:r>
            <a:r>
              <a:rPr lang="en-US" sz="2400" dirty="0"/>
              <a:t> </a:t>
            </a:r>
            <a:r>
              <a:rPr lang="en-US" sz="2400" dirty="0" err="1"/>
              <a:t>în</a:t>
            </a:r>
            <a:r>
              <a:rPr lang="en-US" sz="2400" dirty="0"/>
              <a:t> </a:t>
            </a:r>
            <a:r>
              <a:rPr lang="en-US" sz="2400" dirty="0" err="1"/>
              <a:t>aplicare</a:t>
            </a:r>
            <a:r>
              <a:rPr lang="en-US" sz="2400" dirty="0"/>
              <a:t> a </a:t>
            </a:r>
            <a:r>
              <a:rPr lang="en-US" sz="2400" dirty="0" err="1"/>
              <a:t>strategiilor</a:t>
            </a:r>
            <a:r>
              <a:rPr lang="en-US" sz="2400" dirty="0"/>
              <a:t> de </a:t>
            </a:r>
            <a:r>
              <a:rPr lang="en-US" sz="2400" dirty="0" err="1"/>
              <a:t>specializare</a:t>
            </a:r>
            <a:r>
              <a:rPr lang="en-US" sz="2400" dirty="0"/>
              <a:t> </a:t>
            </a:r>
            <a:r>
              <a:rPr lang="en-US" sz="2400" dirty="0" err="1"/>
              <a:t>inteligentă</a:t>
            </a:r>
            <a:r>
              <a:rPr lang="en-US" sz="2400" dirty="0" smtClean="0"/>
              <a:t>.!!!!! </a:t>
            </a:r>
            <a:endParaRPr lang="en-US" sz="2400" dirty="0"/>
          </a:p>
        </p:txBody>
      </p:sp>
      <p:sp>
        <p:nvSpPr>
          <p:cNvPr id="4" name="Slide Number Placeholder 3"/>
          <p:cNvSpPr>
            <a:spLocks noGrp="1"/>
          </p:cNvSpPr>
          <p:nvPr>
            <p:ph type="sldNum" sz="quarter" idx="12"/>
          </p:nvPr>
        </p:nvSpPr>
        <p:spPr/>
        <p:txBody>
          <a:bodyPr/>
          <a:lstStyle/>
          <a:p>
            <a:fld id="{C69E05A2-079F-4246-8356-D956496D44E4}" type="slidenum">
              <a:rPr lang="en-US" smtClean="0"/>
              <a:t>24</a:t>
            </a:fld>
            <a:endParaRPr lang="en-US"/>
          </a:p>
        </p:txBody>
      </p:sp>
    </p:spTree>
    <p:extLst>
      <p:ext uri="{BB962C8B-B14F-4D97-AF65-F5344CB8AC3E}">
        <p14:creationId xmlns:p14="http://schemas.microsoft.com/office/powerpoint/2010/main" val="133907127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942154" cy="1320800"/>
          </a:xfrm>
        </p:spPr>
        <p:txBody>
          <a:bodyPr>
            <a:normAutofit fontScale="90000"/>
          </a:bodyPr>
          <a:lstStyle/>
          <a:p>
            <a:r>
              <a:rPr lang="ro-RO"/>
              <a:t>Priorități de acțiune ale </a:t>
            </a:r>
            <a:r>
              <a:rPr lang="ro-RO" smtClean="0"/>
              <a:t>Comisiei Europene </a:t>
            </a:r>
            <a:r>
              <a:rPr lang="ro-RO"/>
              <a:t>pentru soluționarea aspectelor de la </a:t>
            </a:r>
            <a:r>
              <a:rPr lang="ro-RO" smtClean="0"/>
              <a:t>punctul 3</a:t>
            </a:r>
            <a:r>
              <a:rPr lang="en-US" smtClean="0"/>
              <a:t> (cont.)</a:t>
            </a:r>
            <a:r>
              <a:rPr lang="ro-RO" smtClean="0"/>
              <a:t> </a:t>
            </a:r>
            <a:endParaRPr lang="en-US"/>
          </a:p>
        </p:txBody>
      </p:sp>
      <p:sp>
        <p:nvSpPr>
          <p:cNvPr id="3" name="Content Placeholder 2"/>
          <p:cNvSpPr>
            <a:spLocks noGrp="1"/>
          </p:cNvSpPr>
          <p:nvPr>
            <p:ph idx="1"/>
          </p:nvPr>
        </p:nvSpPr>
        <p:spPr>
          <a:xfrm>
            <a:off x="677334" y="2843341"/>
            <a:ext cx="8596668" cy="2521139"/>
          </a:xfrm>
        </p:spPr>
        <p:txBody>
          <a:bodyPr>
            <a:normAutofit/>
          </a:bodyPr>
          <a:lstStyle/>
          <a:p>
            <a:r>
              <a:rPr lang="en-US" sz="2400" smtClean="0"/>
              <a:t>13</a:t>
            </a:r>
            <a:r>
              <a:rPr lang="en-US" sz="2400"/>
              <a:t>. </a:t>
            </a:r>
            <a:r>
              <a:rPr lang="en-US" sz="2400" err="1"/>
              <a:t>Va</a:t>
            </a:r>
            <a:r>
              <a:rPr lang="en-US" sz="2400"/>
              <a:t> </a:t>
            </a:r>
            <a:r>
              <a:rPr lang="en-US" sz="2400" err="1"/>
              <a:t>dezvolta</a:t>
            </a:r>
            <a:r>
              <a:rPr lang="en-US" sz="2400"/>
              <a:t> </a:t>
            </a:r>
            <a:r>
              <a:rPr lang="en-US" sz="2400" b="1" err="1">
                <a:solidFill>
                  <a:srgbClr val="0070C0"/>
                </a:solidFill>
              </a:rPr>
              <a:t>oportunitățile</a:t>
            </a:r>
            <a:r>
              <a:rPr lang="en-US" sz="2400"/>
              <a:t> din </a:t>
            </a:r>
            <a:r>
              <a:rPr lang="en-US" sz="2400" err="1"/>
              <a:t>cadrul</a:t>
            </a:r>
            <a:r>
              <a:rPr lang="en-US" sz="2400"/>
              <a:t> </a:t>
            </a:r>
            <a:r>
              <a:rPr lang="en-US" sz="2400" b="1" err="1">
                <a:solidFill>
                  <a:schemeClr val="tx1"/>
                </a:solidFill>
              </a:rPr>
              <a:t>acțiunilor</a:t>
            </a:r>
            <a:r>
              <a:rPr lang="en-US" sz="2400" b="1">
                <a:solidFill>
                  <a:schemeClr val="tx1"/>
                </a:solidFill>
              </a:rPr>
              <a:t> Marie </a:t>
            </a:r>
            <a:r>
              <a:rPr lang="en-US" sz="2400" b="1" err="1">
                <a:solidFill>
                  <a:schemeClr val="tx1"/>
                </a:solidFill>
              </a:rPr>
              <a:t>Skłodowska</a:t>
            </a:r>
            <a:r>
              <a:rPr lang="en-US" sz="2400" b="1">
                <a:solidFill>
                  <a:schemeClr val="tx1"/>
                </a:solidFill>
              </a:rPr>
              <a:t>-Curie</a:t>
            </a:r>
            <a:r>
              <a:rPr lang="en-US" sz="2400" b="1">
                <a:solidFill>
                  <a:srgbClr val="0070C0"/>
                </a:solidFill>
              </a:rPr>
              <a:t> </a:t>
            </a:r>
            <a:r>
              <a:rPr lang="en-US" sz="2400"/>
              <a:t>care </a:t>
            </a:r>
            <a:r>
              <a:rPr lang="en-US" sz="2400" err="1"/>
              <a:t>ajută</a:t>
            </a:r>
            <a:r>
              <a:rPr lang="en-US" sz="2400"/>
              <a:t> la </a:t>
            </a:r>
            <a:r>
              <a:rPr lang="en-US" sz="2400" b="1" err="1">
                <a:solidFill>
                  <a:srgbClr val="0070C0"/>
                </a:solidFill>
              </a:rPr>
              <a:t>eliminarea</a:t>
            </a:r>
            <a:r>
              <a:rPr lang="en-US" sz="2400" b="1">
                <a:solidFill>
                  <a:srgbClr val="0070C0"/>
                </a:solidFill>
              </a:rPr>
              <a:t> </a:t>
            </a:r>
            <a:r>
              <a:rPr lang="en-US" sz="2400" b="1" err="1">
                <a:solidFill>
                  <a:srgbClr val="0070C0"/>
                </a:solidFill>
              </a:rPr>
              <a:t>discrepanței</a:t>
            </a:r>
            <a:r>
              <a:rPr lang="en-US" sz="2400" b="1">
                <a:solidFill>
                  <a:srgbClr val="0070C0"/>
                </a:solidFill>
              </a:rPr>
              <a:t> </a:t>
            </a:r>
            <a:r>
              <a:rPr lang="en-US" sz="2400" err="1"/>
              <a:t>dintre</a:t>
            </a:r>
            <a:r>
              <a:rPr lang="en-US" sz="2400"/>
              <a:t> </a:t>
            </a:r>
            <a:r>
              <a:rPr lang="en-US" sz="2400" err="1"/>
              <a:t>statele</a:t>
            </a:r>
            <a:r>
              <a:rPr lang="en-US" sz="2400"/>
              <a:t> </a:t>
            </a:r>
            <a:r>
              <a:rPr lang="en-US" sz="2400" err="1"/>
              <a:t>membre</a:t>
            </a:r>
            <a:r>
              <a:rPr lang="en-US" sz="2400"/>
              <a:t> </a:t>
            </a:r>
            <a:r>
              <a:rPr lang="en-US" sz="2400" err="1"/>
              <a:t>și</a:t>
            </a:r>
            <a:r>
              <a:rPr lang="en-US" sz="2400"/>
              <a:t> </a:t>
            </a:r>
            <a:r>
              <a:rPr lang="en-US" sz="2400" err="1"/>
              <a:t>regiuni</a:t>
            </a:r>
            <a:r>
              <a:rPr lang="en-US" sz="2400"/>
              <a:t> </a:t>
            </a:r>
            <a:r>
              <a:rPr lang="en-US" sz="2400" err="1"/>
              <a:t>în</a:t>
            </a:r>
            <a:r>
              <a:rPr lang="en-US" sz="2400"/>
              <a:t> </a:t>
            </a:r>
            <a:r>
              <a:rPr lang="en-US" sz="2400" err="1"/>
              <a:t>domeniul</a:t>
            </a:r>
            <a:r>
              <a:rPr lang="en-US" sz="2400"/>
              <a:t> </a:t>
            </a:r>
            <a:r>
              <a:rPr lang="en-US" sz="2400" err="1"/>
              <a:t>cercetării</a:t>
            </a:r>
            <a:r>
              <a:rPr lang="en-US" sz="2400"/>
              <a:t> </a:t>
            </a:r>
            <a:r>
              <a:rPr lang="en-US" sz="2400" err="1"/>
              <a:t>și</a:t>
            </a:r>
            <a:r>
              <a:rPr lang="en-US" sz="2400"/>
              <a:t> </a:t>
            </a:r>
            <a:r>
              <a:rPr lang="en-US" sz="2400" err="1"/>
              <a:t>inovării</a:t>
            </a:r>
            <a:r>
              <a:rPr lang="en-US" sz="2400"/>
              <a:t> </a:t>
            </a:r>
            <a:r>
              <a:rPr lang="en-US" sz="2400" err="1"/>
              <a:t>și</a:t>
            </a:r>
            <a:r>
              <a:rPr lang="en-US" sz="2400"/>
              <a:t> </a:t>
            </a:r>
            <a:r>
              <a:rPr lang="en-US" sz="2400" err="1"/>
              <a:t>contribuie</a:t>
            </a:r>
            <a:r>
              <a:rPr lang="en-US" sz="2400"/>
              <a:t> la </a:t>
            </a:r>
            <a:r>
              <a:rPr lang="en-US" sz="2400" b="1" err="1">
                <a:solidFill>
                  <a:srgbClr val="0070C0"/>
                </a:solidFill>
              </a:rPr>
              <a:t>tratarea</a:t>
            </a:r>
            <a:r>
              <a:rPr lang="en-US" sz="2400" b="1">
                <a:solidFill>
                  <a:srgbClr val="0070C0"/>
                </a:solidFill>
              </a:rPr>
              <a:t> </a:t>
            </a:r>
            <a:r>
              <a:rPr lang="en-US" sz="2400" b="1" err="1">
                <a:solidFill>
                  <a:srgbClr val="0070C0"/>
                </a:solidFill>
              </a:rPr>
              <a:t>problemei</a:t>
            </a:r>
            <a:r>
              <a:rPr lang="en-US" sz="2400" b="1">
                <a:solidFill>
                  <a:srgbClr val="0070C0"/>
                </a:solidFill>
              </a:rPr>
              <a:t> </a:t>
            </a:r>
            <a:r>
              <a:rPr lang="en-US" sz="2400" b="1" err="1">
                <a:solidFill>
                  <a:srgbClr val="0070C0"/>
                </a:solidFill>
              </a:rPr>
              <a:t>exodului</a:t>
            </a:r>
            <a:r>
              <a:rPr lang="en-US" sz="2400" b="1">
                <a:solidFill>
                  <a:srgbClr val="0070C0"/>
                </a:solidFill>
              </a:rPr>
              <a:t> </a:t>
            </a:r>
            <a:r>
              <a:rPr lang="en-US" sz="2400" b="1" err="1">
                <a:solidFill>
                  <a:srgbClr val="0070C0"/>
                </a:solidFill>
              </a:rPr>
              <a:t>creierelor</a:t>
            </a:r>
            <a:r>
              <a:rPr lang="en-US" sz="2400" b="1">
                <a:solidFill>
                  <a:srgbClr val="0070C0"/>
                </a:solidFill>
              </a:rPr>
              <a:t> </a:t>
            </a:r>
            <a:r>
              <a:rPr lang="en-US" sz="2400"/>
              <a:t>din </a:t>
            </a:r>
            <a:r>
              <a:rPr lang="en-US" sz="2400" err="1"/>
              <a:t>regiunile</a:t>
            </a:r>
            <a:r>
              <a:rPr lang="en-US" sz="2400"/>
              <a:t> </a:t>
            </a:r>
            <a:r>
              <a:rPr lang="en-US" sz="2400" err="1"/>
              <a:t>mai</a:t>
            </a:r>
            <a:r>
              <a:rPr lang="en-US" sz="2400"/>
              <a:t> </a:t>
            </a:r>
            <a:r>
              <a:rPr lang="en-US" sz="2400" err="1"/>
              <a:t>puțin</a:t>
            </a:r>
            <a:r>
              <a:rPr lang="en-US" sz="2400"/>
              <a:t> </a:t>
            </a:r>
            <a:r>
              <a:rPr lang="en-US" sz="2400" err="1"/>
              <a:t>dezvoltate</a:t>
            </a:r>
            <a:r>
              <a:rPr lang="en-US" sz="2400"/>
              <a:t>. </a:t>
            </a:r>
          </a:p>
          <a:p>
            <a:endParaRPr lang="en-US"/>
          </a:p>
        </p:txBody>
      </p:sp>
      <p:sp>
        <p:nvSpPr>
          <p:cNvPr id="4" name="Slide Number Placeholder 3"/>
          <p:cNvSpPr>
            <a:spLocks noGrp="1"/>
          </p:cNvSpPr>
          <p:nvPr>
            <p:ph type="sldNum" sz="quarter" idx="12"/>
          </p:nvPr>
        </p:nvSpPr>
        <p:spPr/>
        <p:txBody>
          <a:bodyPr/>
          <a:lstStyle/>
          <a:p>
            <a:fld id="{C69E05A2-079F-4246-8356-D956496D44E4}" type="slidenum">
              <a:rPr lang="en-US" smtClean="0"/>
              <a:t>25</a:t>
            </a:fld>
            <a:endParaRPr lang="en-US"/>
          </a:p>
        </p:txBody>
      </p:sp>
    </p:spTree>
    <p:extLst>
      <p:ext uri="{BB962C8B-B14F-4D97-AF65-F5344CB8AC3E}">
        <p14:creationId xmlns:p14="http://schemas.microsoft.com/office/powerpoint/2010/main" val="109580716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917770" cy="1320800"/>
          </a:xfrm>
        </p:spPr>
        <p:txBody>
          <a:bodyPr>
            <a:normAutofit fontScale="90000"/>
          </a:bodyPr>
          <a:lstStyle/>
          <a:p>
            <a:r>
              <a:rPr lang="ro-RO"/>
              <a:t>Priorități de acțiune ale </a:t>
            </a:r>
            <a:r>
              <a:rPr lang="ro-RO" smtClean="0"/>
              <a:t>Comisiei Europene </a:t>
            </a:r>
            <a:r>
              <a:rPr lang="ro-RO"/>
              <a:t>pentru soluționarea aspectelor de la </a:t>
            </a:r>
            <a:r>
              <a:rPr lang="ro-RO" smtClean="0"/>
              <a:t>punctul 3</a:t>
            </a:r>
            <a:r>
              <a:rPr lang="en-US" smtClean="0"/>
              <a:t> (cont.)</a:t>
            </a:r>
            <a:r>
              <a:rPr lang="ro-RO" smtClean="0"/>
              <a:t> </a:t>
            </a:r>
            <a:endParaRPr lang="en-US"/>
          </a:p>
        </p:txBody>
      </p:sp>
      <p:sp>
        <p:nvSpPr>
          <p:cNvPr id="4" name="Content Placeholder 3"/>
          <p:cNvSpPr>
            <a:spLocks noGrp="1"/>
          </p:cNvSpPr>
          <p:nvPr>
            <p:ph idx="1"/>
          </p:nvPr>
        </p:nvSpPr>
        <p:spPr>
          <a:xfrm>
            <a:off x="677334" y="2806765"/>
            <a:ext cx="8596668" cy="3234597"/>
          </a:xfrm>
        </p:spPr>
        <p:txBody>
          <a:bodyPr>
            <a:normAutofit/>
          </a:bodyPr>
          <a:lstStyle/>
          <a:p>
            <a:r>
              <a:rPr lang="en-US" sz="2400"/>
              <a:t>14. </a:t>
            </a:r>
            <a:r>
              <a:rPr lang="en-US" sz="2400" err="1"/>
              <a:t>Va</a:t>
            </a:r>
            <a:r>
              <a:rPr lang="en-US" sz="2400"/>
              <a:t> </a:t>
            </a:r>
            <a:r>
              <a:rPr lang="en-US" sz="2400" err="1"/>
              <a:t>spori</a:t>
            </a:r>
            <a:r>
              <a:rPr lang="en-US" sz="2400"/>
              <a:t> </a:t>
            </a:r>
            <a:r>
              <a:rPr lang="en-US" sz="2400" err="1"/>
              <a:t>sprijinul</a:t>
            </a:r>
            <a:r>
              <a:rPr lang="en-US" sz="2400"/>
              <a:t> UE </a:t>
            </a:r>
            <a:r>
              <a:rPr lang="en-US" sz="2400" err="1"/>
              <a:t>pentru</a:t>
            </a:r>
            <a:r>
              <a:rPr lang="en-US" sz="2400"/>
              <a:t> </a:t>
            </a:r>
            <a:r>
              <a:rPr lang="en-US" sz="2400" b="1" err="1">
                <a:solidFill>
                  <a:srgbClr val="0070C0"/>
                </a:solidFill>
              </a:rPr>
              <a:t>cooperarea</a:t>
            </a:r>
            <a:r>
              <a:rPr lang="en-US" sz="2400" b="1">
                <a:solidFill>
                  <a:srgbClr val="0070C0"/>
                </a:solidFill>
              </a:rPr>
              <a:t> </a:t>
            </a:r>
            <a:r>
              <a:rPr lang="en-US" sz="2400" b="1" err="1">
                <a:solidFill>
                  <a:srgbClr val="0070C0"/>
                </a:solidFill>
              </a:rPr>
              <a:t>dintre</a:t>
            </a:r>
            <a:r>
              <a:rPr lang="en-US" sz="2400" b="1">
                <a:solidFill>
                  <a:srgbClr val="0070C0"/>
                </a:solidFill>
              </a:rPr>
              <a:t> </a:t>
            </a:r>
            <a:r>
              <a:rPr lang="en-US" sz="2400" b="1" err="1">
                <a:solidFill>
                  <a:srgbClr val="0070C0"/>
                </a:solidFill>
              </a:rPr>
              <a:t>universități</a:t>
            </a:r>
            <a:r>
              <a:rPr lang="en-US" sz="2400" b="1">
                <a:solidFill>
                  <a:srgbClr val="0070C0"/>
                </a:solidFill>
              </a:rPr>
              <a:t> </a:t>
            </a:r>
            <a:r>
              <a:rPr lang="en-US" sz="2400" b="1" err="1">
                <a:solidFill>
                  <a:srgbClr val="0070C0"/>
                </a:solidFill>
              </a:rPr>
              <a:t>și</a:t>
            </a:r>
            <a:r>
              <a:rPr lang="en-US" sz="2400" b="1">
                <a:solidFill>
                  <a:srgbClr val="0070C0"/>
                </a:solidFill>
              </a:rPr>
              <a:t> </a:t>
            </a:r>
            <a:r>
              <a:rPr lang="en-US" sz="2400" b="1" err="1">
                <a:solidFill>
                  <a:srgbClr val="0070C0"/>
                </a:solidFill>
              </a:rPr>
              <a:t>întreprinder</a:t>
            </a:r>
            <a:r>
              <a:rPr lang="en-US" sz="2400" b="1" err="1"/>
              <a:t>i</a:t>
            </a:r>
            <a:r>
              <a:rPr lang="en-US" sz="2400" b="1"/>
              <a:t>, </a:t>
            </a:r>
            <a:r>
              <a:rPr lang="en-US" sz="2400" err="1"/>
              <a:t>făcând</a:t>
            </a:r>
            <a:r>
              <a:rPr lang="en-US" sz="2400"/>
              <a:t> ca </a:t>
            </a:r>
            <a:r>
              <a:rPr lang="en-US" sz="2400" err="1"/>
              <a:t>forumul</a:t>
            </a:r>
            <a:r>
              <a:rPr lang="en-US" sz="2400"/>
              <a:t> </a:t>
            </a:r>
            <a:r>
              <a:rPr lang="en-US" sz="2400" err="1"/>
              <a:t>bianual</a:t>
            </a:r>
            <a:r>
              <a:rPr lang="en-US" sz="2400"/>
              <a:t> </a:t>
            </a:r>
            <a:r>
              <a:rPr lang="en-US" sz="2400" err="1"/>
              <a:t>universități-întreprinderi</a:t>
            </a:r>
            <a:r>
              <a:rPr lang="en-US" sz="2400"/>
              <a:t> </a:t>
            </a:r>
            <a:r>
              <a:rPr lang="en-US" sz="2400" err="1"/>
              <a:t>să</a:t>
            </a:r>
            <a:r>
              <a:rPr lang="en-US" sz="2400"/>
              <a:t> </a:t>
            </a:r>
            <a:r>
              <a:rPr lang="en-US" sz="2400" err="1"/>
              <a:t>devină</a:t>
            </a:r>
            <a:r>
              <a:rPr lang="en-US" sz="2400"/>
              <a:t> un </a:t>
            </a:r>
            <a:r>
              <a:rPr lang="en-US" sz="2400" err="1"/>
              <a:t>punct</a:t>
            </a:r>
            <a:r>
              <a:rPr lang="en-US" sz="2400"/>
              <a:t> focal </a:t>
            </a:r>
            <a:r>
              <a:rPr lang="en-US" sz="2400" err="1"/>
              <a:t>pentru</a:t>
            </a:r>
            <a:r>
              <a:rPr lang="en-US" sz="2400"/>
              <a:t> </a:t>
            </a:r>
            <a:r>
              <a:rPr lang="en-US" sz="2400" err="1"/>
              <a:t>realizarea</a:t>
            </a:r>
            <a:r>
              <a:rPr lang="en-US" sz="2400"/>
              <a:t> de </a:t>
            </a:r>
            <a:r>
              <a:rPr lang="en-US" sz="2400" err="1"/>
              <a:t>schimburi</a:t>
            </a:r>
            <a:r>
              <a:rPr lang="en-US" sz="2400"/>
              <a:t> </a:t>
            </a:r>
            <a:r>
              <a:rPr lang="en-US" sz="2400" err="1"/>
              <a:t>în</a:t>
            </a:r>
            <a:r>
              <a:rPr lang="en-US" sz="2400"/>
              <a:t> </a:t>
            </a:r>
            <a:r>
              <a:rPr lang="en-US" sz="2400" err="1"/>
              <a:t>ceea</a:t>
            </a:r>
            <a:r>
              <a:rPr lang="en-US" sz="2400"/>
              <a:t> </a:t>
            </a:r>
            <a:r>
              <a:rPr lang="en-US" sz="2400" err="1"/>
              <a:t>ce</a:t>
            </a:r>
            <a:r>
              <a:rPr lang="en-US" sz="2400"/>
              <a:t> </a:t>
            </a:r>
            <a:r>
              <a:rPr lang="en-US" sz="2400" err="1"/>
              <a:t>privește</a:t>
            </a:r>
            <a:r>
              <a:rPr lang="en-US" sz="2400"/>
              <a:t> </a:t>
            </a:r>
            <a:r>
              <a:rPr lang="en-US" sz="2400" err="1"/>
              <a:t>instituțiile</a:t>
            </a:r>
            <a:r>
              <a:rPr lang="en-US" sz="2400"/>
              <a:t> de </a:t>
            </a:r>
            <a:r>
              <a:rPr lang="en-US" sz="2400" err="1"/>
              <a:t>învățământ</a:t>
            </a:r>
            <a:r>
              <a:rPr lang="en-US" sz="2400"/>
              <a:t> superior </a:t>
            </a:r>
            <a:r>
              <a:rPr lang="en-US" sz="2400" err="1"/>
              <a:t>și</a:t>
            </a:r>
            <a:r>
              <a:rPr lang="en-US" sz="2400"/>
              <a:t> </a:t>
            </a:r>
            <a:r>
              <a:rPr lang="en-US" sz="2400" err="1"/>
              <a:t>dezvoltarea</a:t>
            </a:r>
            <a:r>
              <a:rPr lang="en-US" sz="2400"/>
              <a:t> </a:t>
            </a:r>
            <a:r>
              <a:rPr lang="en-US" sz="2400" err="1"/>
              <a:t>regională</a:t>
            </a:r>
            <a:r>
              <a:rPr lang="en-US" sz="2400"/>
              <a:t> la </a:t>
            </a:r>
            <a:r>
              <a:rPr lang="en-US" sz="2400" err="1"/>
              <a:t>nivel</a:t>
            </a:r>
            <a:r>
              <a:rPr lang="en-US" sz="2400"/>
              <a:t> </a:t>
            </a:r>
            <a:r>
              <a:rPr lang="en-US" sz="2400" err="1"/>
              <a:t>european</a:t>
            </a:r>
            <a:r>
              <a:rPr lang="en-US" sz="2400"/>
              <a:t> </a:t>
            </a:r>
            <a:r>
              <a:rPr lang="en-US" sz="2400" err="1"/>
              <a:t>și</a:t>
            </a:r>
            <a:r>
              <a:rPr lang="en-US" sz="2400"/>
              <a:t> </a:t>
            </a:r>
            <a:r>
              <a:rPr lang="en-US" sz="2400" err="1"/>
              <a:t>promovând</a:t>
            </a:r>
            <a:r>
              <a:rPr lang="en-US" sz="2400"/>
              <a:t> </a:t>
            </a:r>
            <a:r>
              <a:rPr lang="en-US" sz="2400" err="1"/>
              <a:t>crearea</a:t>
            </a:r>
            <a:r>
              <a:rPr lang="en-US" sz="2400"/>
              <a:t> </a:t>
            </a:r>
            <a:r>
              <a:rPr lang="en-US" sz="2400" err="1"/>
              <a:t>unor</a:t>
            </a:r>
            <a:r>
              <a:rPr lang="en-US" sz="2400"/>
              <a:t> </a:t>
            </a:r>
            <a:r>
              <a:rPr lang="en-US" sz="2400" b="1" err="1">
                <a:solidFill>
                  <a:srgbClr val="0070C0"/>
                </a:solidFill>
              </a:rPr>
              <a:t>forumuri</a:t>
            </a:r>
            <a:r>
              <a:rPr lang="en-US" sz="2400" b="1">
                <a:solidFill>
                  <a:srgbClr val="0070C0"/>
                </a:solidFill>
              </a:rPr>
              <a:t> </a:t>
            </a:r>
            <a:r>
              <a:rPr lang="en-US" sz="2400" b="1" err="1">
                <a:solidFill>
                  <a:srgbClr val="0070C0"/>
                </a:solidFill>
              </a:rPr>
              <a:t>regionale</a:t>
            </a:r>
            <a:r>
              <a:rPr lang="en-US" sz="2400" b="1">
                <a:solidFill>
                  <a:srgbClr val="0070C0"/>
                </a:solidFill>
              </a:rPr>
              <a:t> </a:t>
            </a:r>
            <a:r>
              <a:rPr lang="en-US" sz="2400" b="1" err="1">
                <a:solidFill>
                  <a:srgbClr val="0070C0"/>
                </a:solidFill>
              </a:rPr>
              <a:t>și</a:t>
            </a:r>
            <a:r>
              <a:rPr lang="en-US" sz="2400" b="1">
                <a:solidFill>
                  <a:srgbClr val="0070C0"/>
                </a:solidFill>
              </a:rPr>
              <a:t> </a:t>
            </a:r>
            <a:r>
              <a:rPr lang="en-US" sz="2400" b="1" err="1">
                <a:solidFill>
                  <a:srgbClr val="0070C0"/>
                </a:solidFill>
              </a:rPr>
              <a:t>naționale</a:t>
            </a:r>
            <a:r>
              <a:rPr lang="en-US" sz="2400" b="1">
                <a:solidFill>
                  <a:srgbClr val="0070C0"/>
                </a:solidFill>
              </a:rPr>
              <a:t> </a:t>
            </a:r>
            <a:r>
              <a:rPr lang="en-US" sz="2400" b="1" err="1">
                <a:solidFill>
                  <a:srgbClr val="0070C0"/>
                </a:solidFill>
              </a:rPr>
              <a:t>universități-întreprinderi</a:t>
            </a:r>
            <a:r>
              <a:rPr lang="en-US" sz="2400" b="1">
                <a:solidFill>
                  <a:srgbClr val="0070C0"/>
                </a:solidFill>
              </a:rPr>
              <a:t> </a:t>
            </a:r>
            <a:r>
              <a:rPr lang="en-US" sz="2400" err="1"/>
              <a:t>pe</a:t>
            </a:r>
            <a:r>
              <a:rPr lang="en-US" sz="2400"/>
              <a:t> </a:t>
            </a:r>
            <a:r>
              <a:rPr lang="en-US" sz="2400" err="1"/>
              <a:t>întregul</a:t>
            </a:r>
            <a:r>
              <a:rPr lang="en-US" sz="2400"/>
              <a:t> </a:t>
            </a:r>
            <a:r>
              <a:rPr lang="en-US" sz="2400" err="1"/>
              <a:t>teritoriu</a:t>
            </a:r>
            <a:r>
              <a:rPr lang="en-US" sz="2400"/>
              <a:t> al UE. </a:t>
            </a:r>
          </a:p>
          <a:p>
            <a:endParaRPr lang="en-US"/>
          </a:p>
        </p:txBody>
      </p:sp>
      <p:sp>
        <p:nvSpPr>
          <p:cNvPr id="3" name="Slide Number Placeholder 2"/>
          <p:cNvSpPr>
            <a:spLocks noGrp="1"/>
          </p:cNvSpPr>
          <p:nvPr>
            <p:ph type="sldNum" sz="quarter" idx="12"/>
          </p:nvPr>
        </p:nvSpPr>
        <p:spPr/>
        <p:txBody>
          <a:bodyPr/>
          <a:lstStyle/>
          <a:p>
            <a:fld id="{C69E05A2-079F-4246-8356-D956496D44E4}" type="slidenum">
              <a:rPr lang="en-US" smtClean="0"/>
              <a:t>26</a:t>
            </a:fld>
            <a:endParaRPr lang="en-US"/>
          </a:p>
        </p:txBody>
      </p:sp>
    </p:spTree>
    <p:extLst>
      <p:ext uri="{BB962C8B-B14F-4D97-AF65-F5344CB8AC3E}">
        <p14:creationId xmlns:p14="http://schemas.microsoft.com/office/powerpoint/2010/main" val="21123857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o-RO" sz="3200" dirty="0" smtClean="0"/>
              <a:t>4. </a:t>
            </a:r>
            <a:r>
              <a:rPr lang="en-US" sz="3200" dirty="0" err="1"/>
              <a:t>Sprijinirea</a:t>
            </a:r>
            <a:r>
              <a:rPr lang="en-US" sz="3200" dirty="0"/>
              <a:t> </a:t>
            </a:r>
            <a:r>
              <a:rPr lang="en-US" sz="3200" dirty="0" err="1"/>
              <a:t>sistemelor</a:t>
            </a:r>
            <a:r>
              <a:rPr lang="en-US" sz="3200" dirty="0"/>
              <a:t> de </a:t>
            </a:r>
            <a:r>
              <a:rPr lang="en-US" sz="3200" dirty="0" err="1"/>
              <a:t>învățământ</a:t>
            </a:r>
            <a:r>
              <a:rPr lang="en-US" sz="3200" dirty="0"/>
              <a:t> superior </a:t>
            </a:r>
            <a:r>
              <a:rPr lang="en-US" sz="3200" dirty="0" err="1"/>
              <a:t>eficace</a:t>
            </a:r>
            <a:r>
              <a:rPr lang="en-US" sz="3200" dirty="0"/>
              <a:t> </a:t>
            </a:r>
            <a:r>
              <a:rPr lang="en-US" sz="3200" dirty="0" err="1"/>
              <a:t>și</a:t>
            </a:r>
            <a:r>
              <a:rPr lang="en-US" sz="3200" dirty="0"/>
              <a:t> </a:t>
            </a:r>
            <a:r>
              <a:rPr lang="en-US" sz="3200" dirty="0" err="1"/>
              <a:t>eficiente</a:t>
            </a:r>
            <a:r>
              <a:rPr lang="en-US" sz="3200" dirty="0"/>
              <a:t> </a:t>
            </a:r>
          </a:p>
        </p:txBody>
      </p:sp>
      <p:sp>
        <p:nvSpPr>
          <p:cNvPr id="3" name="Content Placeholder 2"/>
          <p:cNvSpPr>
            <a:spLocks noGrp="1"/>
          </p:cNvSpPr>
          <p:nvPr>
            <p:ph idx="1"/>
          </p:nvPr>
        </p:nvSpPr>
        <p:spPr/>
        <p:txBody>
          <a:bodyPr>
            <a:normAutofit/>
          </a:bodyPr>
          <a:lstStyle/>
          <a:p>
            <a:r>
              <a:rPr lang="en-US" sz="2000" dirty="0" err="1"/>
              <a:t>Capacitatea</a:t>
            </a:r>
            <a:r>
              <a:rPr lang="en-US" sz="2000" dirty="0"/>
              <a:t> </a:t>
            </a:r>
            <a:r>
              <a:rPr lang="en-US" sz="2000" dirty="0" err="1"/>
              <a:t>instituțiilor</a:t>
            </a:r>
            <a:r>
              <a:rPr lang="en-US" sz="2000" dirty="0"/>
              <a:t> </a:t>
            </a:r>
            <a:r>
              <a:rPr lang="en-US" sz="2000" dirty="0" err="1"/>
              <a:t>și</a:t>
            </a:r>
            <a:r>
              <a:rPr lang="en-US" sz="2000" dirty="0"/>
              <a:t> </a:t>
            </a:r>
            <a:r>
              <a:rPr lang="en-US" sz="2000" dirty="0" err="1"/>
              <a:t>sistemelor</a:t>
            </a:r>
            <a:r>
              <a:rPr lang="en-US" sz="2000" dirty="0"/>
              <a:t> de </a:t>
            </a:r>
            <a:r>
              <a:rPr lang="en-US" sz="2000" dirty="0" err="1"/>
              <a:t>învățământ</a:t>
            </a:r>
            <a:r>
              <a:rPr lang="en-US" sz="2000" dirty="0"/>
              <a:t> superior de a </a:t>
            </a:r>
            <a:r>
              <a:rPr lang="en-US" sz="2000" dirty="0" err="1"/>
              <a:t>oferi</a:t>
            </a:r>
            <a:r>
              <a:rPr lang="en-US" sz="2000" dirty="0"/>
              <a:t> </a:t>
            </a:r>
            <a:r>
              <a:rPr lang="en-US" sz="2000" dirty="0" err="1"/>
              <a:t>ceea</a:t>
            </a:r>
            <a:r>
              <a:rPr lang="en-US" sz="2000" dirty="0"/>
              <a:t> </a:t>
            </a:r>
            <a:r>
              <a:rPr lang="en-US" sz="2000" dirty="0" err="1"/>
              <a:t>ce</a:t>
            </a:r>
            <a:r>
              <a:rPr lang="en-US" sz="2000" dirty="0"/>
              <a:t> </a:t>
            </a:r>
            <a:r>
              <a:rPr lang="en-US" sz="2000" dirty="0" err="1"/>
              <a:t>îi</a:t>
            </a:r>
            <a:r>
              <a:rPr lang="en-US" sz="2000" dirty="0"/>
              <a:t> </a:t>
            </a:r>
            <a:r>
              <a:rPr lang="en-US" sz="2000" dirty="0" err="1"/>
              <a:t>trebuie</a:t>
            </a:r>
            <a:r>
              <a:rPr lang="en-US" sz="2000" dirty="0"/>
              <a:t> </a:t>
            </a:r>
            <a:r>
              <a:rPr lang="en-US" sz="2000" dirty="0" err="1"/>
              <a:t>Europei</a:t>
            </a:r>
            <a:r>
              <a:rPr lang="en-US" sz="2000" dirty="0"/>
              <a:t> se </a:t>
            </a:r>
            <a:r>
              <a:rPr lang="en-US" sz="2000" dirty="0" err="1"/>
              <a:t>bazează</a:t>
            </a:r>
            <a:r>
              <a:rPr lang="en-US" sz="2000" dirty="0"/>
              <a:t> </a:t>
            </a:r>
            <a:r>
              <a:rPr lang="en-US" sz="2000" dirty="0" err="1"/>
              <a:t>pe</a:t>
            </a:r>
            <a:r>
              <a:rPr lang="en-US" sz="2000" dirty="0"/>
              <a:t> </a:t>
            </a:r>
            <a:r>
              <a:rPr lang="en-US" sz="2000" b="1" dirty="0" err="1">
                <a:solidFill>
                  <a:srgbClr val="0070C0"/>
                </a:solidFill>
              </a:rPr>
              <a:t>resurse</a:t>
            </a:r>
            <a:r>
              <a:rPr lang="en-US" sz="2000" b="1" dirty="0">
                <a:solidFill>
                  <a:srgbClr val="0070C0"/>
                </a:solidFill>
              </a:rPr>
              <a:t> </a:t>
            </a:r>
            <a:r>
              <a:rPr lang="en-US" sz="2000" b="1" dirty="0" err="1">
                <a:solidFill>
                  <a:srgbClr val="0070C0"/>
                </a:solidFill>
              </a:rPr>
              <a:t>umane</a:t>
            </a:r>
            <a:r>
              <a:rPr lang="en-US" sz="2000" b="1" dirty="0">
                <a:solidFill>
                  <a:srgbClr val="0070C0"/>
                </a:solidFill>
              </a:rPr>
              <a:t> </a:t>
            </a:r>
            <a:r>
              <a:rPr lang="en-US" sz="2000" b="1" dirty="0" err="1">
                <a:solidFill>
                  <a:srgbClr val="0070C0"/>
                </a:solidFill>
              </a:rPr>
              <a:t>și</a:t>
            </a:r>
            <a:r>
              <a:rPr lang="en-US" sz="2000" b="1" dirty="0">
                <a:solidFill>
                  <a:srgbClr val="0070C0"/>
                </a:solidFill>
              </a:rPr>
              <a:t> </a:t>
            </a:r>
            <a:r>
              <a:rPr lang="en-US" sz="2000" b="1" dirty="0" err="1">
                <a:solidFill>
                  <a:srgbClr val="0070C0"/>
                </a:solidFill>
              </a:rPr>
              <a:t>financiare</a:t>
            </a:r>
            <a:r>
              <a:rPr lang="en-US" sz="2000" b="1" dirty="0">
                <a:solidFill>
                  <a:srgbClr val="0070C0"/>
                </a:solidFill>
              </a:rPr>
              <a:t> </a:t>
            </a:r>
            <a:r>
              <a:rPr lang="en-US" sz="2000" b="1" dirty="0" err="1">
                <a:solidFill>
                  <a:srgbClr val="0070C0"/>
                </a:solidFill>
              </a:rPr>
              <a:t>adecvate</a:t>
            </a:r>
            <a:r>
              <a:rPr lang="en-US" sz="2000" dirty="0"/>
              <a:t>, </a:t>
            </a:r>
            <a:r>
              <a:rPr lang="en-US" sz="2000" dirty="0" err="1"/>
              <a:t>pe</a:t>
            </a:r>
            <a:r>
              <a:rPr lang="en-US" sz="2000" dirty="0"/>
              <a:t> </a:t>
            </a:r>
            <a:r>
              <a:rPr lang="en-US" sz="2000" dirty="0" err="1"/>
              <a:t>stimulente</a:t>
            </a:r>
            <a:r>
              <a:rPr lang="en-US" sz="2000" dirty="0"/>
              <a:t> </a:t>
            </a:r>
            <a:r>
              <a:rPr lang="en-US" sz="2000" dirty="0" err="1"/>
              <a:t>și</a:t>
            </a:r>
            <a:r>
              <a:rPr lang="en-US" sz="2000" dirty="0"/>
              <a:t> </a:t>
            </a:r>
            <a:r>
              <a:rPr lang="en-US" sz="2000" dirty="0" err="1"/>
              <a:t>pe</a:t>
            </a:r>
            <a:r>
              <a:rPr lang="en-US" sz="2000" dirty="0"/>
              <a:t> recompense </a:t>
            </a:r>
            <a:r>
              <a:rPr lang="en-US" sz="2000" dirty="0" err="1"/>
              <a:t>utilizate</a:t>
            </a:r>
            <a:r>
              <a:rPr lang="en-US" sz="2000" dirty="0"/>
              <a:t> </a:t>
            </a:r>
            <a:r>
              <a:rPr lang="en-US" sz="2000" dirty="0" err="1"/>
              <a:t>în</a:t>
            </a:r>
            <a:r>
              <a:rPr lang="en-US" sz="2000" dirty="0"/>
              <a:t> mod </a:t>
            </a:r>
            <a:r>
              <a:rPr lang="en-US" sz="2000" dirty="0" err="1"/>
              <a:t>eficient</a:t>
            </a:r>
            <a:r>
              <a:rPr lang="en-US" sz="2000" dirty="0"/>
              <a:t>. </a:t>
            </a:r>
            <a:endParaRPr lang="ro-RO" sz="2000" dirty="0"/>
          </a:p>
          <a:p>
            <a:r>
              <a:rPr lang="en-US" sz="2000" b="1" dirty="0" err="1" smtClean="0">
                <a:solidFill>
                  <a:srgbClr val="0070C0"/>
                </a:solidFill>
              </a:rPr>
              <a:t>Guvernele</a:t>
            </a:r>
            <a:r>
              <a:rPr lang="en-US" sz="2000" b="1" dirty="0" smtClean="0">
                <a:solidFill>
                  <a:srgbClr val="0070C0"/>
                </a:solidFill>
              </a:rPr>
              <a:t> </a:t>
            </a:r>
            <a:r>
              <a:rPr lang="en-US" sz="2000" b="1" dirty="0" err="1">
                <a:solidFill>
                  <a:srgbClr val="0070C0"/>
                </a:solidFill>
              </a:rPr>
              <a:t>rămân</a:t>
            </a:r>
            <a:r>
              <a:rPr lang="en-US" sz="2000" b="1" dirty="0">
                <a:solidFill>
                  <a:srgbClr val="0070C0"/>
                </a:solidFill>
              </a:rPr>
              <a:t> </a:t>
            </a:r>
            <a:r>
              <a:rPr lang="en-US" sz="2000" b="1" dirty="0" err="1">
                <a:solidFill>
                  <a:srgbClr val="0070C0"/>
                </a:solidFill>
              </a:rPr>
              <a:t>principalii</a:t>
            </a:r>
            <a:r>
              <a:rPr lang="en-US" sz="2000" b="1" dirty="0">
                <a:solidFill>
                  <a:srgbClr val="0070C0"/>
                </a:solidFill>
              </a:rPr>
              <a:t> </a:t>
            </a:r>
            <a:r>
              <a:rPr lang="en-US" sz="2000" b="1" dirty="0" err="1">
                <a:solidFill>
                  <a:srgbClr val="0070C0"/>
                </a:solidFill>
              </a:rPr>
              <a:t>finanțatori</a:t>
            </a:r>
            <a:r>
              <a:rPr lang="en-US" sz="2000" b="1" dirty="0">
                <a:solidFill>
                  <a:srgbClr val="0070C0"/>
                </a:solidFill>
              </a:rPr>
              <a:t> </a:t>
            </a:r>
            <a:r>
              <a:rPr lang="en-US" sz="2000" b="1" dirty="0" err="1">
                <a:solidFill>
                  <a:srgbClr val="0070C0"/>
                </a:solidFill>
              </a:rPr>
              <a:t>ai</a:t>
            </a:r>
            <a:r>
              <a:rPr lang="en-US" sz="2000" b="1" dirty="0">
                <a:solidFill>
                  <a:srgbClr val="0070C0"/>
                </a:solidFill>
              </a:rPr>
              <a:t> </a:t>
            </a:r>
            <a:r>
              <a:rPr lang="en-US" sz="2000" b="1" dirty="0" err="1">
                <a:solidFill>
                  <a:srgbClr val="0070C0"/>
                </a:solidFill>
              </a:rPr>
              <a:t>învățământului</a:t>
            </a:r>
            <a:r>
              <a:rPr lang="en-US" sz="2000" b="1" dirty="0">
                <a:solidFill>
                  <a:srgbClr val="0070C0"/>
                </a:solidFill>
              </a:rPr>
              <a:t> superior </a:t>
            </a:r>
            <a:r>
              <a:rPr lang="en-US" sz="2000" dirty="0" err="1"/>
              <a:t>în</a:t>
            </a:r>
            <a:r>
              <a:rPr lang="en-US" sz="2000" dirty="0"/>
              <a:t> </a:t>
            </a:r>
            <a:r>
              <a:rPr lang="en-US" sz="2000" dirty="0" err="1"/>
              <a:t>majoritatea</a:t>
            </a:r>
            <a:r>
              <a:rPr lang="en-US" sz="2000" dirty="0"/>
              <a:t> </a:t>
            </a:r>
            <a:r>
              <a:rPr lang="en-US" sz="2000" dirty="0" err="1"/>
              <a:t>statelor</a:t>
            </a:r>
            <a:r>
              <a:rPr lang="en-US" sz="2000" dirty="0"/>
              <a:t> </a:t>
            </a:r>
            <a:r>
              <a:rPr lang="en-US" sz="2000" dirty="0" err="1"/>
              <a:t>membre</a:t>
            </a:r>
            <a:r>
              <a:rPr lang="en-US" sz="2000" dirty="0"/>
              <a:t> ale UE </a:t>
            </a:r>
            <a:r>
              <a:rPr lang="en-US" sz="2000" dirty="0" err="1"/>
              <a:t>și</a:t>
            </a:r>
            <a:r>
              <a:rPr lang="en-US" sz="2000" dirty="0"/>
              <a:t>, </a:t>
            </a:r>
            <a:r>
              <a:rPr lang="en-US" sz="2000" dirty="0" err="1"/>
              <a:t>în</a:t>
            </a:r>
            <a:r>
              <a:rPr lang="en-US" sz="2000" dirty="0"/>
              <a:t> </a:t>
            </a:r>
            <a:r>
              <a:rPr lang="en-US" sz="2000" dirty="0" err="1"/>
              <a:t>toate</a:t>
            </a:r>
            <a:r>
              <a:rPr lang="en-US" sz="2000" dirty="0"/>
              <a:t> </a:t>
            </a:r>
            <a:r>
              <a:rPr lang="en-US" sz="2000" dirty="0" err="1"/>
              <a:t>situațiile</a:t>
            </a:r>
            <a:r>
              <a:rPr lang="en-US" sz="2000" dirty="0"/>
              <a:t>, </a:t>
            </a:r>
            <a:r>
              <a:rPr lang="en-US" sz="2000" dirty="0" err="1"/>
              <a:t>joacă</a:t>
            </a:r>
            <a:r>
              <a:rPr lang="en-US" sz="2000" dirty="0"/>
              <a:t> un </a:t>
            </a:r>
            <a:r>
              <a:rPr lang="en-US" sz="2000" dirty="0" err="1"/>
              <a:t>rol</a:t>
            </a:r>
            <a:r>
              <a:rPr lang="en-US" sz="2000" dirty="0"/>
              <a:t> </a:t>
            </a:r>
            <a:r>
              <a:rPr lang="en-US" sz="2000" dirty="0" err="1"/>
              <a:t>esențial</a:t>
            </a:r>
            <a:r>
              <a:rPr lang="en-US" sz="2000" dirty="0"/>
              <a:t> </a:t>
            </a:r>
            <a:r>
              <a:rPr lang="en-US" sz="2000" dirty="0" err="1"/>
              <a:t>în</a:t>
            </a:r>
            <a:r>
              <a:rPr lang="en-US" sz="2000" dirty="0"/>
              <a:t> </a:t>
            </a:r>
            <a:r>
              <a:rPr lang="en-US" sz="2000" b="1" dirty="0" err="1">
                <a:solidFill>
                  <a:srgbClr val="0070C0"/>
                </a:solidFill>
              </a:rPr>
              <a:t>crearea</a:t>
            </a:r>
            <a:r>
              <a:rPr lang="en-US" sz="2000" b="1" dirty="0"/>
              <a:t> </a:t>
            </a:r>
            <a:r>
              <a:rPr lang="en-US" sz="2000" b="1" dirty="0">
                <a:solidFill>
                  <a:srgbClr val="0070C0"/>
                </a:solidFill>
              </a:rPr>
              <a:t>de </a:t>
            </a:r>
            <a:r>
              <a:rPr lang="en-US" sz="2000" b="1" dirty="0" err="1">
                <a:solidFill>
                  <a:srgbClr val="0070C0"/>
                </a:solidFill>
              </a:rPr>
              <a:t>stimulente</a:t>
            </a:r>
            <a:r>
              <a:rPr lang="en-US" sz="2000" b="1" dirty="0">
                <a:solidFill>
                  <a:srgbClr val="0070C0"/>
                </a:solidFill>
              </a:rPr>
              <a:t> </a:t>
            </a:r>
            <a:r>
              <a:rPr lang="en-US" sz="2000" b="1" dirty="0" err="1">
                <a:solidFill>
                  <a:srgbClr val="0070C0"/>
                </a:solidFill>
              </a:rPr>
              <a:t>și</a:t>
            </a:r>
            <a:r>
              <a:rPr lang="en-US" sz="2000" b="1" dirty="0">
                <a:solidFill>
                  <a:srgbClr val="0070C0"/>
                </a:solidFill>
              </a:rPr>
              <a:t> </a:t>
            </a:r>
            <a:r>
              <a:rPr lang="en-US" sz="2000" b="1" dirty="0" err="1">
                <a:solidFill>
                  <a:srgbClr val="0070C0"/>
                </a:solidFill>
              </a:rPr>
              <a:t>în</a:t>
            </a:r>
            <a:r>
              <a:rPr lang="en-US" sz="2000" b="1" dirty="0">
                <a:solidFill>
                  <a:srgbClr val="0070C0"/>
                </a:solidFill>
              </a:rPr>
              <a:t> </a:t>
            </a:r>
            <a:r>
              <a:rPr lang="en-US" sz="2000" b="1" dirty="0" err="1">
                <a:solidFill>
                  <a:srgbClr val="0070C0"/>
                </a:solidFill>
              </a:rPr>
              <a:t>stabilirea</a:t>
            </a:r>
            <a:r>
              <a:rPr lang="en-US" sz="2000" b="1" dirty="0">
                <a:solidFill>
                  <a:srgbClr val="0070C0"/>
                </a:solidFill>
              </a:rPr>
              <a:t> de </a:t>
            </a:r>
            <a:r>
              <a:rPr lang="en-US" sz="2000" b="1" dirty="0" smtClean="0">
                <a:solidFill>
                  <a:srgbClr val="0070C0"/>
                </a:solidFill>
              </a:rPr>
              <a:t> </a:t>
            </a:r>
            <a:r>
              <a:rPr lang="en-US" sz="2000" b="1" dirty="0" err="1">
                <a:solidFill>
                  <a:srgbClr val="0070C0"/>
                </a:solidFill>
              </a:rPr>
              <a:t>obiective</a:t>
            </a:r>
            <a:r>
              <a:rPr lang="en-US" sz="2000" b="1" dirty="0">
                <a:solidFill>
                  <a:srgbClr val="0070C0"/>
                </a:solidFill>
              </a:rPr>
              <a:t> </a:t>
            </a:r>
            <a:r>
              <a:rPr lang="en-US" sz="2000" b="1" dirty="0" err="1">
                <a:solidFill>
                  <a:srgbClr val="0070C0"/>
                </a:solidFill>
              </a:rPr>
              <a:t>și</a:t>
            </a:r>
            <a:r>
              <a:rPr lang="en-US" sz="2000" b="1" dirty="0">
                <a:solidFill>
                  <a:srgbClr val="0070C0"/>
                </a:solidFill>
              </a:rPr>
              <a:t> de </a:t>
            </a:r>
            <a:r>
              <a:rPr lang="en-US" sz="2400" b="1" dirty="0" err="1">
                <a:solidFill>
                  <a:srgbClr val="0070C0"/>
                </a:solidFill>
              </a:rPr>
              <a:t>standarde</a:t>
            </a:r>
            <a:r>
              <a:rPr lang="en-US" sz="2400" b="1" dirty="0">
                <a:solidFill>
                  <a:srgbClr val="0070C0"/>
                </a:solidFill>
              </a:rPr>
              <a:t> de </a:t>
            </a:r>
            <a:r>
              <a:rPr lang="en-US" sz="2400" b="1" dirty="0" err="1">
                <a:solidFill>
                  <a:srgbClr val="0070C0"/>
                </a:solidFill>
              </a:rPr>
              <a:t>calitate</a:t>
            </a:r>
            <a:r>
              <a:rPr lang="en-US" sz="2400" b="1" dirty="0">
                <a:solidFill>
                  <a:srgbClr val="0070C0"/>
                </a:solidFill>
              </a:rPr>
              <a:t> </a:t>
            </a:r>
            <a:r>
              <a:rPr lang="en-US" sz="2000" dirty="0" err="1"/>
              <a:t>pentru</a:t>
            </a:r>
            <a:r>
              <a:rPr lang="en-US" sz="2000" dirty="0"/>
              <a:t> </a:t>
            </a:r>
            <a:r>
              <a:rPr lang="en-US" sz="2000" dirty="0" err="1"/>
              <a:t>sistemul</a:t>
            </a:r>
            <a:r>
              <a:rPr lang="en-US" sz="2000" dirty="0"/>
              <a:t> de </a:t>
            </a:r>
            <a:r>
              <a:rPr lang="en-US" sz="2000" dirty="0" err="1"/>
              <a:t>învățământ</a:t>
            </a:r>
            <a:r>
              <a:rPr lang="en-US" sz="2000" dirty="0"/>
              <a:t> superior </a:t>
            </a:r>
            <a:r>
              <a:rPr lang="en-US" sz="2000" dirty="0" err="1"/>
              <a:t>în</a:t>
            </a:r>
            <a:r>
              <a:rPr lang="en-US" sz="2000" dirty="0"/>
              <a:t> </a:t>
            </a:r>
            <a:r>
              <a:rPr lang="en-US" sz="2000" dirty="0" err="1"/>
              <a:t>ansamblu</a:t>
            </a:r>
            <a:r>
              <a:rPr lang="en-US" sz="2000" dirty="0" smtClean="0"/>
              <a:t>.</a:t>
            </a:r>
            <a:endParaRPr lang="ro-RO" sz="2000" dirty="0" smtClean="0"/>
          </a:p>
          <a:p>
            <a:pPr marL="0" indent="0">
              <a:buNone/>
            </a:pPr>
            <a:endParaRPr lang="en-US" sz="2000" dirty="0"/>
          </a:p>
        </p:txBody>
      </p:sp>
      <p:sp>
        <p:nvSpPr>
          <p:cNvPr id="4" name="Slide Number Placeholder 3"/>
          <p:cNvSpPr>
            <a:spLocks noGrp="1"/>
          </p:cNvSpPr>
          <p:nvPr>
            <p:ph type="sldNum" sz="quarter" idx="12"/>
          </p:nvPr>
        </p:nvSpPr>
        <p:spPr/>
        <p:txBody>
          <a:bodyPr/>
          <a:lstStyle/>
          <a:p>
            <a:fld id="{C69E05A2-079F-4246-8356-D956496D44E4}" type="slidenum">
              <a:rPr lang="en-US" smtClean="0"/>
              <a:t>27</a:t>
            </a:fld>
            <a:endParaRPr lang="en-US"/>
          </a:p>
        </p:txBody>
      </p:sp>
    </p:spTree>
    <p:extLst>
      <p:ext uri="{BB962C8B-B14F-4D97-AF65-F5344CB8AC3E}">
        <p14:creationId xmlns:p14="http://schemas.microsoft.com/office/powerpoint/2010/main" val="143041363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881194" cy="1320800"/>
          </a:xfrm>
        </p:spPr>
        <p:txBody>
          <a:bodyPr>
            <a:normAutofit fontScale="90000"/>
          </a:bodyPr>
          <a:lstStyle/>
          <a:p>
            <a:r>
              <a:rPr lang="ro-RO"/>
              <a:t>Priorități de acțiune ale </a:t>
            </a:r>
            <a:r>
              <a:rPr lang="ro-RO" smtClean="0"/>
              <a:t>Comisiei </a:t>
            </a:r>
            <a:r>
              <a:rPr lang="ro-RO"/>
              <a:t>europene pentru soluționarea aspectelor de la </a:t>
            </a:r>
            <a:r>
              <a:rPr lang="ro-RO" smtClean="0"/>
              <a:t>punctul 4</a:t>
            </a:r>
            <a:r>
              <a:rPr lang="en-US" smtClean="0"/>
              <a:t> </a:t>
            </a:r>
            <a:endParaRPr lang="en-US"/>
          </a:p>
        </p:txBody>
      </p:sp>
      <p:sp>
        <p:nvSpPr>
          <p:cNvPr id="3" name="Content Placeholder 2"/>
          <p:cNvSpPr>
            <a:spLocks noGrp="1"/>
          </p:cNvSpPr>
          <p:nvPr>
            <p:ph idx="1"/>
          </p:nvPr>
        </p:nvSpPr>
        <p:spPr/>
        <p:txBody>
          <a:bodyPr>
            <a:normAutofit/>
          </a:bodyPr>
          <a:lstStyle/>
          <a:p>
            <a:r>
              <a:rPr lang="en-US" sz="2000" smtClean="0"/>
              <a:t>15</a:t>
            </a:r>
            <a:r>
              <a:rPr lang="en-US" sz="2000"/>
              <a:t>. </a:t>
            </a:r>
            <a:r>
              <a:rPr lang="en-US" sz="2000" err="1"/>
              <a:t>Va</a:t>
            </a:r>
            <a:r>
              <a:rPr lang="en-US" sz="2000"/>
              <a:t> </a:t>
            </a:r>
            <a:r>
              <a:rPr lang="en-US" sz="2000" err="1"/>
              <a:t>lansa</a:t>
            </a:r>
            <a:r>
              <a:rPr lang="en-US" sz="2000"/>
              <a:t> o </a:t>
            </a:r>
            <a:r>
              <a:rPr lang="en-US" sz="2000" b="1" err="1">
                <a:solidFill>
                  <a:srgbClr val="0070C0"/>
                </a:solidFill>
              </a:rPr>
              <a:t>revizuire</a:t>
            </a:r>
            <a:r>
              <a:rPr lang="en-US" sz="2000" b="1">
                <a:solidFill>
                  <a:srgbClr val="0070C0"/>
                </a:solidFill>
              </a:rPr>
              <a:t> a </a:t>
            </a:r>
            <a:r>
              <a:rPr lang="en-US" sz="2000" b="1" err="1">
                <a:solidFill>
                  <a:srgbClr val="0070C0"/>
                </a:solidFill>
              </a:rPr>
              <a:t>structurilor</a:t>
            </a:r>
            <a:r>
              <a:rPr lang="en-US" sz="2000" b="1">
                <a:solidFill>
                  <a:srgbClr val="0070C0"/>
                </a:solidFill>
              </a:rPr>
              <a:t> de </a:t>
            </a:r>
            <a:r>
              <a:rPr lang="en-US" sz="2000" b="1" err="1">
                <a:solidFill>
                  <a:srgbClr val="0070C0"/>
                </a:solidFill>
              </a:rPr>
              <a:t>finanțare</a:t>
            </a:r>
            <a:r>
              <a:rPr lang="en-US" sz="2000" b="1">
                <a:solidFill>
                  <a:srgbClr val="0070C0"/>
                </a:solidFill>
              </a:rPr>
              <a:t>, de </a:t>
            </a:r>
            <a:r>
              <a:rPr lang="en-US" sz="2000" b="1" err="1">
                <a:solidFill>
                  <a:srgbClr val="0070C0"/>
                </a:solidFill>
              </a:rPr>
              <a:t>stimulare</a:t>
            </a:r>
            <a:r>
              <a:rPr lang="en-US" sz="2000" b="1">
                <a:solidFill>
                  <a:srgbClr val="0070C0"/>
                </a:solidFill>
              </a:rPr>
              <a:t> </a:t>
            </a:r>
            <a:r>
              <a:rPr lang="en-US" sz="2000" b="1" err="1">
                <a:solidFill>
                  <a:srgbClr val="0070C0"/>
                </a:solidFill>
              </a:rPr>
              <a:t>și</a:t>
            </a:r>
            <a:r>
              <a:rPr lang="en-US" sz="2000" b="1">
                <a:solidFill>
                  <a:srgbClr val="0070C0"/>
                </a:solidFill>
              </a:rPr>
              <a:t> </a:t>
            </a:r>
            <a:r>
              <a:rPr lang="en-US" sz="2000" b="1" err="1">
                <a:solidFill>
                  <a:srgbClr val="0070C0"/>
                </a:solidFill>
              </a:rPr>
              <a:t>recompensare</a:t>
            </a:r>
            <a:r>
              <a:rPr lang="en-US" sz="2000" b="1">
                <a:solidFill>
                  <a:srgbClr val="0070C0"/>
                </a:solidFill>
              </a:rPr>
              <a:t> </a:t>
            </a:r>
            <a:r>
              <a:rPr lang="en-US" sz="2000" b="1" err="1">
                <a:solidFill>
                  <a:srgbClr val="0070C0"/>
                </a:solidFill>
              </a:rPr>
              <a:t>pentru</a:t>
            </a:r>
            <a:r>
              <a:rPr lang="en-US" sz="2000" b="1">
                <a:solidFill>
                  <a:srgbClr val="0070C0"/>
                </a:solidFill>
              </a:rPr>
              <a:t> </a:t>
            </a:r>
            <a:r>
              <a:rPr lang="en-US" sz="2000" b="1" err="1">
                <a:solidFill>
                  <a:srgbClr val="0070C0"/>
                </a:solidFill>
              </a:rPr>
              <a:t>sistemele</a:t>
            </a:r>
            <a:r>
              <a:rPr lang="en-US" sz="2000" b="1">
                <a:solidFill>
                  <a:srgbClr val="0070C0"/>
                </a:solidFill>
              </a:rPr>
              <a:t> de </a:t>
            </a:r>
            <a:r>
              <a:rPr lang="en-US" sz="2000" b="1" err="1">
                <a:solidFill>
                  <a:srgbClr val="0070C0"/>
                </a:solidFill>
              </a:rPr>
              <a:t>învățământ</a:t>
            </a:r>
            <a:r>
              <a:rPr lang="en-US" sz="2000" b="1">
                <a:solidFill>
                  <a:srgbClr val="0070C0"/>
                </a:solidFill>
              </a:rPr>
              <a:t> superior</a:t>
            </a:r>
            <a:r>
              <a:rPr lang="en-US" sz="2000"/>
              <a:t>, </a:t>
            </a:r>
            <a:r>
              <a:rPr lang="en-US" sz="2000" err="1"/>
              <a:t>în</a:t>
            </a:r>
            <a:r>
              <a:rPr lang="en-US" sz="2000"/>
              <a:t> </a:t>
            </a:r>
            <a:r>
              <a:rPr lang="en-US" sz="2000" err="1"/>
              <a:t>cooperare</a:t>
            </a:r>
            <a:r>
              <a:rPr lang="en-US" sz="2000"/>
              <a:t> cu OCDE, </a:t>
            </a:r>
            <a:r>
              <a:rPr lang="en-US" sz="2000" err="1"/>
              <a:t>și</a:t>
            </a:r>
            <a:r>
              <a:rPr lang="en-US" sz="2000"/>
              <a:t> </a:t>
            </a:r>
            <a:endParaRPr lang="ro-RO" sz="2000" smtClean="0"/>
          </a:p>
          <a:p>
            <a:r>
              <a:rPr lang="en-US" sz="2000" smtClean="0"/>
              <a:t>va </a:t>
            </a:r>
            <a:r>
              <a:rPr lang="en-US" sz="2000" err="1"/>
              <a:t>dezvolta</a:t>
            </a:r>
            <a:r>
              <a:rPr lang="en-US" sz="2000"/>
              <a:t> </a:t>
            </a:r>
            <a:r>
              <a:rPr lang="en-US" sz="2000" err="1"/>
              <a:t>programul</a:t>
            </a:r>
            <a:r>
              <a:rPr lang="en-US" sz="2000"/>
              <a:t> de </a:t>
            </a:r>
            <a:r>
              <a:rPr lang="en-US" sz="2000" b="1" err="1">
                <a:solidFill>
                  <a:srgbClr val="0070C0"/>
                </a:solidFill>
              </a:rPr>
              <a:t>consiliere</a:t>
            </a:r>
            <a:r>
              <a:rPr lang="en-US" sz="2000" b="1">
                <a:solidFill>
                  <a:srgbClr val="0070C0"/>
                </a:solidFill>
              </a:rPr>
              <a:t> </a:t>
            </a:r>
            <a:r>
              <a:rPr lang="en-US" sz="2000" b="1" i="1">
                <a:solidFill>
                  <a:srgbClr val="0070C0"/>
                </a:solidFill>
              </a:rPr>
              <a:t>inter pares </a:t>
            </a:r>
            <a:r>
              <a:rPr lang="en-US" sz="2000" b="1" err="1">
                <a:solidFill>
                  <a:srgbClr val="0070C0"/>
                </a:solidFill>
              </a:rPr>
              <a:t>pentru</a:t>
            </a:r>
            <a:r>
              <a:rPr lang="en-US" sz="2000" b="1">
                <a:solidFill>
                  <a:srgbClr val="0070C0"/>
                </a:solidFill>
              </a:rPr>
              <a:t> </a:t>
            </a:r>
            <a:r>
              <a:rPr lang="en-US" sz="2000" b="1" err="1">
                <a:solidFill>
                  <a:srgbClr val="0070C0"/>
                </a:solidFill>
              </a:rPr>
              <a:t>statele</a:t>
            </a:r>
            <a:r>
              <a:rPr lang="en-US" sz="2000" b="1">
                <a:solidFill>
                  <a:srgbClr val="0070C0"/>
                </a:solidFill>
              </a:rPr>
              <a:t> </a:t>
            </a:r>
            <a:r>
              <a:rPr lang="en-US" sz="2000" b="1" err="1">
                <a:solidFill>
                  <a:srgbClr val="0070C0"/>
                </a:solidFill>
              </a:rPr>
              <a:t>membre</a:t>
            </a:r>
            <a:r>
              <a:rPr lang="en-US" sz="2000" b="1">
                <a:solidFill>
                  <a:srgbClr val="0070C0"/>
                </a:solidFill>
              </a:rPr>
              <a:t> ale UE </a:t>
            </a:r>
            <a:r>
              <a:rPr lang="en-US" sz="2000" err="1"/>
              <a:t>în</a:t>
            </a:r>
            <a:r>
              <a:rPr lang="en-US" sz="2000"/>
              <a:t> </a:t>
            </a:r>
            <a:r>
              <a:rPr lang="en-US" sz="2000" err="1"/>
              <a:t>ceea</a:t>
            </a:r>
            <a:r>
              <a:rPr lang="en-US" sz="2000"/>
              <a:t> </a:t>
            </a:r>
            <a:r>
              <a:rPr lang="en-US" sz="2000" err="1"/>
              <a:t>ce</a:t>
            </a:r>
            <a:r>
              <a:rPr lang="en-US" sz="2000"/>
              <a:t> </a:t>
            </a:r>
            <a:r>
              <a:rPr lang="en-US" sz="2000" err="1"/>
              <a:t>privește</a:t>
            </a:r>
            <a:r>
              <a:rPr lang="en-US" sz="2000"/>
              <a:t> </a:t>
            </a:r>
            <a:r>
              <a:rPr lang="en-US" sz="2000" err="1"/>
              <a:t>crearea</a:t>
            </a:r>
            <a:r>
              <a:rPr lang="en-US" sz="2000"/>
              <a:t> </a:t>
            </a:r>
            <a:r>
              <a:rPr lang="en-US" sz="2000" err="1"/>
              <a:t>adecvată</a:t>
            </a:r>
            <a:r>
              <a:rPr lang="en-US" sz="2000"/>
              <a:t> de </a:t>
            </a:r>
            <a:r>
              <a:rPr lang="en-US" sz="2000" err="1">
                <a:solidFill>
                  <a:srgbClr val="0070C0"/>
                </a:solidFill>
              </a:rPr>
              <a:t>stimulente</a:t>
            </a:r>
            <a:r>
              <a:rPr lang="en-US" sz="2000">
                <a:solidFill>
                  <a:srgbClr val="0070C0"/>
                </a:solidFill>
              </a:rPr>
              <a:t> </a:t>
            </a:r>
            <a:r>
              <a:rPr lang="en-US" sz="2000" err="1">
                <a:solidFill>
                  <a:srgbClr val="0070C0"/>
                </a:solidFill>
              </a:rPr>
              <a:t>și</a:t>
            </a:r>
            <a:r>
              <a:rPr lang="en-US" sz="2000">
                <a:solidFill>
                  <a:srgbClr val="0070C0"/>
                </a:solidFill>
              </a:rPr>
              <a:t> </a:t>
            </a:r>
            <a:r>
              <a:rPr lang="en-US" sz="2000" err="1">
                <a:solidFill>
                  <a:srgbClr val="0070C0"/>
                </a:solidFill>
              </a:rPr>
              <a:t>finanțarea</a:t>
            </a:r>
            <a:r>
              <a:rPr lang="en-US" sz="2000">
                <a:solidFill>
                  <a:srgbClr val="0070C0"/>
                </a:solidFill>
              </a:rPr>
              <a:t> </a:t>
            </a:r>
            <a:r>
              <a:rPr lang="en-US" sz="2000" err="1"/>
              <a:t>corespunzătoare</a:t>
            </a:r>
            <a:r>
              <a:rPr lang="en-US" sz="2000"/>
              <a:t> </a:t>
            </a:r>
            <a:r>
              <a:rPr lang="en-US" sz="2000" err="1"/>
              <a:t>în</a:t>
            </a:r>
            <a:r>
              <a:rPr lang="en-US" sz="2000"/>
              <a:t> </a:t>
            </a:r>
            <a:r>
              <a:rPr lang="en-US" sz="2000" err="1"/>
              <a:t>învățământul</a:t>
            </a:r>
            <a:r>
              <a:rPr lang="en-US" sz="2000"/>
              <a:t> superior. </a:t>
            </a:r>
          </a:p>
        </p:txBody>
      </p:sp>
      <p:sp>
        <p:nvSpPr>
          <p:cNvPr id="4" name="Slide Number Placeholder 3"/>
          <p:cNvSpPr>
            <a:spLocks noGrp="1"/>
          </p:cNvSpPr>
          <p:nvPr>
            <p:ph type="sldNum" sz="quarter" idx="12"/>
          </p:nvPr>
        </p:nvSpPr>
        <p:spPr/>
        <p:txBody>
          <a:bodyPr/>
          <a:lstStyle/>
          <a:p>
            <a:fld id="{C69E05A2-079F-4246-8356-D956496D44E4}" type="slidenum">
              <a:rPr lang="en-US" smtClean="0"/>
              <a:t>28</a:t>
            </a:fld>
            <a:endParaRPr lang="en-US"/>
          </a:p>
        </p:txBody>
      </p:sp>
    </p:spTree>
    <p:extLst>
      <p:ext uri="{BB962C8B-B14F-4D97-AF65-F5344CB8AC3E}">
        <p14:creationId xmlns:p14="http://schemas.microsoft.com/office/powerpoint/2010/main" val="266294184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856810" cy="1320800"/>
          </a:xfrm>
        </p:spPr>
        <p:txBody>
          <a:bodyPr>
            <a:normAutofit fontScale="90000"/>
          </a:bodyPr>
          <a:lstStyle/>
          <a:p>
            <a:r>
              <a:rPr lang="ro-RO"/>
              <a:t>Priorități de acțiune ale </a:t>
            </a:r>
            <a:r>
              <a:rPr lang="ro-RO" smtClean="0"/>
              <a:t>Comisiei </a:t>
            </a:r>
            <a:r>
              <a:rPr lang="ro-RO"/>
              <a:t>europene pentru soluționarea aspectelor de la </a:t>
            </a:r>
            <a:r>
              <a:rPr lang="ro-RO" smtClean="0"/>
              <a:t>punctul 4</a:t>
            </a:r>
            <a:r>
              <a:rPr lang="en-US" smtClean="0"/>
              <a:t> (cont.)</a:t>
            </a:r>
            <a:endParaRPr lang="en-US"/>
          </a:p>
        </p:txBody>
      </p:sp>
      <p:sp>
        <p:nvSpPr>
          <p:cNvPr id="4" name="Content Placeholder 3"/>
          <p:cNvSpPr>
            <a:spLocks noGrp="1"/>
          </p:cNvSpPr>
          <p:nvPr>
            <p:ph idx="1"/>
          </p:nvPr>
        </p:nvSpPr>
        <p:spPr>
          <a:xfrm>
            <a:off x="677334" y="2709229"/>
            <a:ext cx="8596668" cy="3033203"/>
          </a:xfrm>
        </p:spPr>
        <p:txBody>
          <a:bodyPr>
            <a:normAutofit/>
          </a:bodyPr>
          <a:lstStyle/>
          <a:p>
            <a:r>
              <a:rPr lang="en-US" sz="2400" dirty="0"/>
              <a:t>16. Se </a:t>
            </a:r>
            <a:r>
              <a:rPr lang="en-US" sz="2400" dirty="0" err="1"/>
              <a:t>va</a:t>
            </a:r>
            <a:r>
              <a:rPr lang="en-US" sz="2400" dirty="0"/>
              <a:t> </a:t>
            </a:r>
            <a:r>
              <a:rPr lang="en-US" sz="2400" dirty="0" err="1"/>
              <a:t>asigura</a:t>
            </a:r>
            <a:r>
              <a:rPr lang="en-US" sz="2400" dirty="0"/>
              <a:t> </a:t>
            </a:r>
            <a:r>
              <a:rPr lang="en-US" sz="2400" dirty="0" err="1"/>
              <a:t>că</a:t>
            </a:r>
            <a:r>
              <a:rPr lang="en-US" sz="2400" dirty="0"/>
              <a:t> </a:t>
            </a:r>
            <a:r>
              <a:rPr lang="en-US" sz="2400" b="1" dirty="0" err="1">
                <a:solidFill>
                  <a:srgbClr val="0070C0"/>
                </a:solidFill>
              </a:rPr>
              <a:t>cercetătorii</a:t>
            </a:r>
            <a:r>
              <a:rPr lang="en-US" sz="2400" dirty="0"/>
              <a:t> </a:t>
            </a:r>
            <a:r>
              <a:rPr lang="en-US" sz="2400" dirty="0" err="1"/>
              <a:t>sunt</a:t>
            </a:r>
            <a:r>
              <a:rPr lang="en-US" sz="2400" dirty="0"/>
              <a:t> </a:t>
            </a:r>
            <a:r>
              <a:rPr lang="en-US" sz="2400" dirty="0" err="1"/>
              <a:t>încurajați</a:t>
            </a:r>
            <a:r>
              <a:rPr lang="en-US" sz="2400" dirty="0"/>
              <a:t> </a:t>
            </a:r>
            <a:r>
              <a:rPr lang="en-US" sz="2400" dirty="0" err="1"/>
              <a:t>să</a:t>
            </a:r>
            <a:r>
              <a:rPr lang="en-US" sz="2400" dirty="0"/>
              <a:t> </a:t>
            </a:r>
            <a:r>
              <a:rPr lang="en-US" sz="2400" dirty="0" err="1"/>
              <a:t>îndeplinească</a:t>
            </a:r>
            <a:r>
              <a:rPr lang="en-US" sz="2400" dirty="0"/>
              <a:t> </a:t>
            </a:r>
            <a:r>
              <a:rPr lang="en-US" sz="2400" b="1" dirty="0" err="1">
                <a:solidFill>
                  <a:srgbClr val="0070C0"/>
                </a:solidFill>
              </a:rPr>
              <a:t>sarcini</a:t>
            </a:r>
            <a:r>
              <a:rPr lang="en-US" sz="2400" b="1" dirty="0">
                <a:solidFill>
                  <a:srgbClr val="0070C0"/>
                </a:solidFill>
              </a:rPr>
              <a:t> de </a:t>
            </a:r>
            <a:r>
              <a:rPr lang="en-US" sz="2400" b="1" dirty="0" err="1">
                <a:solidFill>
                  <a:srgbClr val="0070C0"/>
                </a:solidFill>
              </a:rPr>
              <a:t>predare</a:t>
            </a:r>
            <a:r>
              <a:rPr lang="en-US" sz="2400" b="1" dirty="0">
                <a:solidFill>
                  <a:srgbClr val="0070C0"/>
                </a:solidFill>
              </a:rPr>
              <a:t> </a:t>
            </a:r>
            <a:r>
              <a:rPr lang="en-US" sz="2400" dirty="0" err="1"/>
              <a:t>și</a:t>
            </a:r>
            <a:r>
              <a:rPr lang="en-US" sz="2400" dirty="0"/>
              <a:t>/</a:t>
            </a:r>
            <a:r>
              <a:rPr lang="en-US" sz="2400" dirty="0" err="1"/>
              <a:t>sau</a:t>
            </a:r>
            <a:r>
              <a:rPr lang="en-US" sz="2400" dirty="0"/>
              <a:t> </a:t>
            </a:r>
            <a:r>
              <a:rPr lang="en-US" sz="2400" dirty="0" err="1"/>
              <a:t>sunt</a:t>
            </a:r>
            <a:r>
              <a:rPr lang="en-US" sz="2400" dirty="0"/>
              <a:t> </a:t>
            </a:r>
            <a:r>
              <a:rPr lang="en-US" sz="2400" dirty="0" err="1"/>
              <a:t>formați</a:t>
            </a:r>
            <a:r>
              <a:rPr lang="en-US" sz="2400" dirty="0"/>
              <a:t> </a:t>
            </a:r>
            <a:r>
              <a:rPr lang="en-US" sz="2400" dirty="0" err="1"/>
              <a:t>în</a:t>
            </a:r>
            <a:r>
              <a:rPr lang="en-US" sz="2400" dirty="0"/>
              <a:t> </a:t>
            </a:r>
            <a:r>
              <a:rPr lang="en-US" sz="2400" dirty="0" err="1"/>
              <a:t>acest</a:t>
            </a:r>
            <a:r>
              <a:rPr lang="en-US" sz="2400" dirty="0"/>
              <a:t> </a:t>
            </a:r>
            <a:r>
              <a:rPr lang="en-US" sz="2400" dirty="0" err="1"/>
              <a:t>sens</a:t>
            </a:r>
            <a:r>
              <a:rPr lang="en-US" sz="2400" dirty="0"/>
              <a:t>, ca parte </a:t>
            </a:r>
            <a:r>
              <a:rPr lang="en-US" sz="2400" dirty="0" err="1"/>
              <a:t>integrantă</a:t>
            </a:r>
            <a:r>
              <a:rPr lang="en-US" sz="2400" dirty="0"/>
              <a:t> a </a:t>
            </a:r>
            <a:r>
              <a:rPr lang="en-US" sz="2400" b="1" dirty="0" err="1"/>
              <a:t>acțiunilor</a:t>
            </a:r>
            <a:r>
              <a:rPr lang="en-US" sz="2400" b="1" dirty="0"/>
              <a:t> Marie </a:t>
            </a:r>
            <a:r>
              <a:rPr lang="en-US" sz="2400" b="1" dirty="0" err="1"/>
              <a:t>Skłodowska</a:t>
            </a:r>
            <a:r>
              <a:rPr lang="en-US" sz="2400" b="1" dirty="0"/>
              <a:t>-Curie</a:t>
            </a:r>
            <a:r>
              <a:rPr lang="en-US" sz="2400" dirty="0"/>
              <a:t>. </a:t>
            </a:r>
            <a:r>
              <a:rPr lang="en-US" sz="2400" dirty="0" smtClean="0"/>
              <a:t>(</a:t>
            </a:r>
            <a:r>
              <a:rPr lang="en-US" sz="2400" dirty="0" err="1" smtClean="0"/>
              <a:t>cercet</a:t>
            </a:r>
            <a:r>
              <a:rPr lang="ro-RO" sz="2400" dirty="0" smtClean="0"/>
              <a:t>ă</a:t>
            </a:r>
            <a:r>
              <a:rPr lang="en-US" sz="2400" dirty="0" smtClean="0"/>
              <a:t>tori/</a:t>
            </a:r>
            <a:r>
              <a:rPr lang="ro-RO" sz="2400" dirty="0" smtClean="0"/>
              <a:t> </a:t>
            </a:r>
            <a:r>
              <a:rPr lang="en-US" sz="2400" dirty="0" err="1" smtClean="0"/>
              <a:t>speciali</a:t>
            </a:r>
            <a:r>
              <a:rPr lang="ro-RO" sz="2400" dirty="0" smtClean="0"/>
              <a:t>ș</a:t>
            </a:r>
            <a:r>
              <a:rPr lang="en-US" sz="2400" dirty="0" err="1" smtClean="0"/>
              <a:t>ti</a:t>
            </a:r>
            <a:r>
              <a:rPr lang="en-US" sz="2400" dirty="0" smtClean="0"/>
              <a:t>)</a:t>
            </a:r>
            <a:endParaRPr lang="en-US" sz="2400" dirty="0"/>
          </a:p>
          <a:p>
            <a:endParaRPr lang="en-US" dirty="0"/>
          </a:p>
        </p:txBody>
      </p:sp>
      <p:sp>
        <p:nvSpPr>
          <p:cNvPr id="3" name="Slide Number Placeholder 2"/>
          <p:cNvSpPr>
            <a:spLocks noGrp="1"/>
          </p:cNvSpPr>
          <p:nvPr>
            <p:ph type="sldNum" sz="quarter" idx="12"/>
          </p:nvPr>
        </p:nvSpPr>
        <p:spPr/>
        <p:txBody>
          <a:bodyPr/>
          <a:lstStyle/>
          <a:p>
            <a:fld id="{C69E05A2-079F-4246-8356-D956496D44E4}" type="slidenum">
              <a:rPr lang="en-US" smtClean="0"/>
              <a:t>29</a:t>
            </a:fld>
            <a:endParaRPr lang="en-US"/>
          </a:p>
        </p:txBody>
      </p:sp>
    </p:spTree>
    <p:extLst>
      <p:ext uri="{BB962C8B-B14F-4D97-AF65-F5344CB8AC3E}">
        <p14:creationId xmlns:p14="http://schemas.microsoft.com/office/powerpoint/2010/main" val="28260292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951781"/>
          </a:xfrm>
        </p:spPr>
        <p:txBody>
          <a:bodyPr>
            <a:normAutofit/>
          </a:bodyPr>
          <a:lstStyle/>
          <a:p>
            <a:r>
              <a:rPr lang="ro-RO" sz="2800" dirty="0" smtClean="0"/>
              <a:t> Anexă - </a:t>
            </a:r>
            <a:r>
              <a:rPr lang="ro-RO" sz="2800" dirty="0"/>
              <a:t>Lista acțiunilor și calendarul indicativ</a:t>
            </a:r>
            <a:r>
              <a:rPr lang="en-US" sz="2800" dirty="0"/>
              <a:t/>
            </a:r>
            <a:br>
              <a:rPr lang="en-US" sz="2800" dirty="0"/>
            </a:br>
            <a:endParaRPr lang="en-US" sz="28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069246205"/>
              </p:ext>
            </p:extLst>
          </p:nvPr>
        </p:nvGraphicFramePr>
        <p:xfrm>
          <a:off x="1647645" y="1656272"/>
          <a:ext cx="6340415" cy="4750215"/>
        </p:xfrm>
        <a:graphic>
          <a:graphicData uri="http://schemas.openxmlformats.org/drawingml/2006/table">
            <a:tbl>
              <a:tblPr firstRow="1" firstCol="1" bandRow="1">
                <a:tableStyleId>{5C22544A-7EE6-4342-B048-85BDC9FD1C3A}</a:tableStyleId>
              </a:tblPr>
              <a:tblGrid>
                <a:gridCol w="1400289">
                  <a:extLst>
                    <a:ext uri="{9D8B030D-6E8A-4147-A177-3AD203B41FA5}">
                      <a16:colId xmlns:a16="http://schemas.microsoft.com/office/drawing/2014/main" val="3013554343"/>
                    </a:ext>
                  </a:extLst>
                </a:gridCol>
                <a:gridCol w="3422847">
                  <a:extLst>
                    <a:ext uri="{9D8B030D-6E8A-4147-A177-3AD203B41FA5}">
                      <a16:colId xmlns:a16="http://schemas.microsoft.com/office/drawing/2014/main" val="3739301731"/>
                    </a:ext>
                  </a:extLst>
                </a:gridCol>
                <a:gridCol w="1517279">
                  <a:extLst>
                    <a:ext uri="{9D8B030D-6E8A-4147-A177-3AD203B41FA5}">
                      <a16:colId xmlns:a16="http://schemas.microsoft.com/office/drawing/2014/main" val="3771063613"/>
                    </a:ext>
                  </a:extLst>
                </a:gridCol>
              </a:tblGrid>
              <a:tr h="255656">
                <a:tc gridSpan="2">
                  <a:txBody>
                    <a:bodyPr/>
                    <a:lstStyle/>
                    <a:p>
                      <a:pPr algn="ctr" hangingPunct="0">
                        <a:lnSpc>
                          <a:spcPct val="107000"/>
                        </a:lnSpc>
                        <a:spcAft>
                          <a:spcPts val="600"/>
                        </a:spcAft>
                      </a:pPr>
                      <a:r>
                        <a:rPr lang="ro-RO" sz="1100" cap="small">
                          <a:effectLst/>
                        </a:rPr>
                        <a:t>Acțiune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27749" marR="29096" marT="0" marB="0"/>
                </a:tc>
                <a:tc hMerge="1">
                  <a:txBody>
                    <a:bodyPr/>
                    <a:lstStyle/>
                    <a:p>
                      <a:endParaRPr lang="en-US"/>
                    </a:p>
                  </a:txBody>
                  <a:tcPr/>
                </a:tc>
                <a:tc>
                  <a:txBody>
                    <a:bodyPr/>
                    <a:lstStyle/>
                    <a:p>
                      <a:pPr algn="ctr" hangingPunct="0">
                        <a:lnSpc>
                          <a:spcPct val="107000"/>
                        </a:lnSpc>
                        <a:spcAft>
                          <a:spcPts val="600"/>
                        </a:spcAft>
                      </a:pPr>
                      <a:r>
                        <a:rPr lang="ro-RO" sz="1100" cap="small">
                          <a:effectLst/>
                        </a:rPr>
                        <a:t>Calendar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27749" marR="29096" marT="0" marB="0"/>
                </a:tc>
                <a:extLst>
                  <a:ext uri="{0D108BD9-81ED-4DB2-BD59-A6C34878D82A}">
                    <a16:rowId xmlns:a16="http://schemas.microsoft.com/office/drawing/2014/main" val="67952844"/>
                  </a:ext>
                </a:extLst>
              </a:tr>
              <a:tr h="313245">
                <a:tc gridSpan="3">
                  <a:txBody>
                    <a:bodyPr/>
                    <a:lstStyle/>
                    <a:p>
                      <a:pPr algn="ctr" hangingPunct="0">
                        <a:lnSpc>
                          <a:spcPct val="107000"/>
                        </a:lnSpc>
                        <a:spcAft>
                          <a:spcPts val="600"/>
                        </a:spcAft>
                      </a:pPr>
                      <a:r>
                        <a:rPr lang="ro-RO" sz="1100" dirty="0">
                          <a:effectLst/>
                        </a:rPr>
                        <a:t>Îmbunătățirea calității și a relevanței formării de competențe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7749" marR="29096"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700837165"/>
                  </a:ext>
                </a:extLst>
              </a:tr>
              <a:tr h="785616">
                <a:tc>
                  <a:txBody>
                    <a:bodyPr/>
                    <a:lstStyle/>
                    <a:p>
                      <a:pPr hangingPunct="0">
                        <a:lnSpc>
                          <a:spcPct val="107000"/>
                        </a:lnSpc>
                        <a:spcAft>
                          <a:spcPts val="600"/>
                        </a:spcAft>
                      </a:pPr>
                      <a:r>
                        <a:rPr lang="ro-RO" sz="1050">
                          <a:effectLst/>
                        </a:rPr>
                        <a:t>Consolidarea bazelor: competențe de bază</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27749" marR="29096" marT="0" marB="0"/>
                </a:tc>
                <a:tc>
                  <a:txBody>
                    <a:bodyPr/>
                    <a:lstStyle/>
                    <a:p>
                      <a:pPr hangingPunct="0">
                        <a:lnSpc>
                          <a:spcPct val="107000"/>
                        </a:lnSpc>
                        <a:spcAft>
                          <a:spcPts val="600"/>
                        </a:spcAft>
                      </a:pPr>
                      <a:r>
                        <a:rPr lang="ro-RO" sz="1050">
                          <a:effectLst/>
                        </a:rPr>
                        <a:t>Propunere a Comisiei de recomandare a Consiliului privind înființarea unei garanții de competențe [a se vedea documentul de referință COM(2016)382]</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27749" marR="29096" marT="0" marB="0"/>
                </a:tc>
                <a:tc>
                  <a:txBody>
                    <a:bodyPr/>
                    <a:lstStyle/>
                    <a:p>
                      <a:pPr hangingPunct="0">
                        <a:lnSpc>
                          <a:spcPct val="107000"/>
                        </a:lnSpc>
                        <a:spcAft>
                          <a:spcPts val="600"/>
                        </a:spcAft>
                      </a:pPr>
                      <a:r>
                        <a:rPr lang="ro-RO" sz="1050" dirty="0">
                          <a:effectLst/>
                        </a:rPr>
                        <a:t>Iunie </a:t>
                      </a:r>
                      <a:r>
                        <a:rPr lang="ro-RO" sz="1050" dirty="0" smtClean="0">
                          <a:effectLst/>
                        </a:rPr>
                        <a:t>2016</a:t>
                      </a:r>
                      <a:r>
                        <a:rPr lang="en-US" sz="1050" dirty="0" smtClean="0">
                          <a:solidFill>
                            <a:srgbClr val="FF0000"/>
                          </a:solidFill>
                          <a:effectLst/>
                        </a:rPr>
                        <a:t>-OK</a:t>
                      </a:r>
                      <a:endParaRPr lang="en-US" sz="105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7749" marR="29096" marT="0" marB="0"/>
                </a:tc>
                <a:extLst>
                  <a:ext uri="{0D108BD9-81ED-4DB2-BD59-A6C34878D82A}">
                    <a16:rowId xmlns:a16="http://schemas.microsoft.com/office/drawing/2014/main" val="1612510671"/>
                  </a:ext>
                </a:extLst>
              </a:tr>
              <a:tr h="1183402">
                <a:tc>
                  <a:txBody>
                    <a:bodyPr/>
                    <a:lstStyle/>
                    <a:p>
                      <a:pPr hangingPunct="0">
                        <a:lnSpc>
                          <a:spcPct val="107000"/>
                        </a:lnSpc>
                        <a:spcAft>
                          <a:spcPts val="600"/>
                        </a:spcAft>
                      </a:pPr>
                      <a:r>
                        <a:rPr lang="ro-RO" sz="1050">
                          <a:effectLst/>
                        </a:rPr>
                        <a:t>Consolidarea rezilienței: competențe-cheie și competențe superioare, mai complexe</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27749" marR="29096" marT="0" marB="0"/>
                </a:tc>
                <a:tc>
                  <a:txBody>
                    <a:bodyPr/>
                    <a:lstStyle/>
                    <a:p>
                      <a:pPr hangingPunct="0">
                        <a:lnSpc>
                          <a:spcPct val="107000"/>
                        </a:lnSpc>
                        <a:spcAft>
                          <a:spcPts val="600"/>
                        </a:spcAft>
                      </a:pPr>
                      <a:r>
                        <a:rPr lang="ro-RO" sz="1050">
                          <a:effectLst/>
                        </a:rPr>
                        <a:t>Propunerea Comisiei de revizuire a competențelor-cheie pentru învățarea pe tot parcursul vieții, cu un accent deosebit pe promovarea spiritului antreprenorial și cadrele europene de referință însoțitoare.</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27749" marR="29096" marT="0" marB="0"/>
                </a:tc>
                <a:tc>
                  <a:txBody>
                    <a:bodyPr/>
                    <a:lstStyle/>
                    <a:p>
                      <a:pPr hangingPunct="0">
                        <a:lnSpc>
                          <a:spcPct val="107000"/>
                        </a:lnSpc>
                        <a:spcAft>
                          <a:spcPts val="600"/>
                        </a:spcAft>
                      </a:pPr>
                      <a:r>
                        <a:rPr lang="ro-RO" sz="1050" dirty="0">
                          <a:effectLst/>
                        </a:rPr>
                        <a:t> Al patrulea trimestru din </a:t>
                      </a:r>
                      <a:r>
                        <a:rPr lang="ro-RO" sz="1050" dirty="0" smtClean="0">
                          <a:effectLst/>
                        </a:rPr>
                        <a:t>2017</a:t>
                      </a:r>
                      <a:r>
                        <a:rPr lang="en-US" sz="1050" dirty="0" smtClean="0">
                          <a:solidFill>
                            <a:srgbClr val="FF0000"/>
                          </a:solidFill>
                          <a:effectLst/>
                        </a:rPr>
                        <a:t>-IANUARIE 2018 –OK </a:t>
                      </a:r>
                      <a:endParaRPr lang="en-US" sz="105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7749" marR="29096" marT="0" marB="0"/>
                </a:tc>
                <a:extLst>
                  <a:ext uri="{0D108BD9-81ED-4DB2-BD59-A6C34878D82A}">
                    <a16:rowId xmlns:a16="http://schemas.microsoft.com/office/drawing/2014/main" val="3429274258"/>
                  </a:ext>
                </a:extLst>
              </a:tr>
              <a:tr h="1290506">
                <a:tc>
                  <a:txBody>
                    <a:bodyPr/>
                    <a:lstStyle/>
                    <a:p>
                      <a:pPr hangingPunct="0">
                        <a:lnSpc>
                          <a:spcPct val="107000"/>
                        </a:lnSpc>
                        <a:spcAft>
                          <a:spcPts val="600"/>
                        </a:spcAft>
                      </a:pPr>
                      <a:r>
                        <a:rPr lang="ro-RO" sz="1050">
                          <a:effectLst/>
                        </a:rPr>
                        <a:t>Promovarea VET ca primă alegere</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27749" marR="29096" marT="0" marB="0"/>
                </a:tc>
                <a:tc>
                  <a:txBody>
                    <a:bodyPr/>
                    <a:lstStyle/>
                    <a:p>
                      <a:pPr hangingPunct="0">
                        <a:lnSpc>
                          <a:spcPct val="107000"/>
                        </a:lnSpc>
                        <a:spcAft>
                          <a:spcPts val="600"/>
                        </a:spcAft>
                      </a:pPr>
                      <a:r>
                        <a:rPr lang="ro-RO" sz="1050" dirty="0">
                          <a:effectLst/>
                        </a:rPr>
                        <a:t>Propuneri ale Comisiei pentru susținerea modernizării VET, cum ar fi o posibilă revizuire a Cadrului european de referință pentru asigurarea calității în educație și formare profesională (EQAVET) și a Sistemului european de credite pentru educație și formare profesională (SECEFP).</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27749" marR="29096" marT="0" marB="0"/>
                </a:tc>
                <a:tc>
                  <a:txBody>
                    <a:bodyPr/>
                    <a:lstStyle/>
                    <a:p>
                      <a:pPr hangingPunct="0">
                        <a:lnSpc>
                          <a:spcPct val="107000"/>
                        </a:lnSpc>
                        <a:spcAft>
                          <a:spcPts val="600"/>
                        </a:spcAft>
                      </a:pPr>
                      <a:r>
                        <a:rPr lang="ro-RO" sz="1050" dirty="0">
                          <a:effectLst/>
                        </a:rPr>
                        <a:t>Al doilea trimestru din </a:t>
                      </a:r>
                      <a:r>
                        <a:rPr lang="ro-RO" sz="1050" dirty="0" smtClean="0">
                          <a:effectLst/>
                        </a:rPr>
                        <a:t>2017</a:t>
                      </a:r>
                      <a:r>
                        <a:rPr lang="en-US" sz="1050" dirty="0" smtClean="0">
                          <a:effectLst/>
                        </a:rPr>
                        <a:t>-</a:t>
                      </a:r>
                      <a:r>
                        <a:rPr lang="en-US" sz="1050" dirty="0" err="1" smtClean="0">
                          <a:effectLst/>
                        </a:rPr>
                        <a:t>urmeaz</a:t>
                      </a:r>
                      <a:r>
                        <a:rPr lang="ro-RO" sz="1050" dirty="0" smtClean="0">
                          <a:effectLst/>
                        </a:rPr>
                        <a:t>ă</a:t>
                      </a:r>
                      <a:r>
                        <a:rPr lang="en-US" sz="1050" dirty="0" smtClean="0">
                          <a:effectLst/>
                        </a:rPr>
                        <a:t> </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27749" marR="29096" marT="0" marB="0"/>
                </a:tc>
                <a:extLst>
                  <a:ext uri="{0D108BD9-81ED-4DB2-BD59-A6C34878D82A}">
                    <a16:rowId xmlns:a16="http://schemas.microsoft.com/office/drawing/2014/main" val="425660096"/>
                  </a:ext>
                </a:extLst>
              </a:tr>
              <a:tr h="921790">
                <a:tc>
                  <a:txBody>
                    <a:bodyPr/>
                    <a:lstStyle/>
                    <a:p>
                      <a:pPr hangingPunct="0">
                        <a:lnSpc>
                          <a:spcPct val="107000"/>
                        </a:lnSpc>
                        <a:spcAft>
                          <a:spcPts val="600"/>
                        </a:spcAft>
                      </a:pPr>
                      <a:r>
                        <a:rPr lang="ro-RO" sz="1050">
                          <a:effectLst/>
                        </a:rPr>
                        <a:t>Conectare: plasarea accentului pe competențele digitale</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27749" marR="29096" marT="0" marB="0"/>
                </a:tc>
                <a:tc>
                  <a:txBody>
                    <a:bodyPr/>
                    <a:lstStyle/>
                    <a:p>
                      <a:pPr hangingPunct="0">
                        <a:lnSpc>
                          <a:spcPct val="107000"/>
                        </a:lnSpc>
                        <a:spcAft>
                          <a:spcPts val="600"/>
                        </a:spcAft>
                      </a:pPr>
                      <a:r>
                        <a:rPr lang="ro-RO" sz="1050" dirty="0">
                          <a:effectLst/>
                        </a:rPr>
                        <a:t>Lansarea „Coaliției pentru competențe și locuri de muncă în sectorul </a:t>
                      </a:r>
                      <a:r>
                        <a:rPr lang="ro-RO" sz="1050" dirty="0" smtClean="0">
                          <a:effectLst/>
                        </a:rPr>
                        <a:t>digital”</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27749" marR="29096" marT="0" marB="0"/>
                </a:tc>
                <a:tc>
                  <a:txBody>
                    <a:bodyPr/>
                    <a:lstStyle/>
                    <a:p>
                      <a:pPr hangingPunct="0">
                        <a:lnSpc>
                          <a:spcPct val="107000"/>
                        </a:lnSpc>
                        <a:spcAft>
                          <a:spcPts val="600"/>
                        </a:spcAft>
                      </a:pPr>
                      <a:r>
                        <a:rPr lang="ro-RO" sz="1050" dirty="0">
                          <a:effectLst/>
                        </a:rPr>
                        <a:t>Sfârșitul anului </a:t>
                      </a:r>
                      <a:r>
                        <a:rPr lang="ro-RO" sz="1050" dirty="0" smtClean="0">
                          <a:effectLst/>
                        </a:rPr>
                        <a:t>2016</a:t>
                      </a:r>
                      <a:r>
                        <a:rPr lang="en-US" sz="1050" dirty="0" smtClean="0">
                          <a:effectLst/>
                        </a:rPr>
                        <a:t>-</a:t>
                      </a:r>
                      <a:r>
                        <a:rPr lang="ro-RO" sz="1050" dirty="0" smtClean="0">
                          <a:solidFill>
                            <a:srgbClr val="FF0000"/>
                          </a:solidFill>
                          <a:effectLst/>
                        </a:rPr>
                        <a:t>OK</a:t>
                      </a:r>
                      <a:r>
                        <a:rPr lang="en-US" sz="1050" dirty="0" smtClean="0">
                          <a:effectLst/>
                        </a:rPr>
                        <a:t> </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27749" marR="29096" marT="0" marB="0"/>
                </a:tc>
                <a:extLst>
                  <a:ext uri="{0D108BD9-81ED-4DB2-BD59-A6C34878D82A}">
                    <a16:rowId xmlns:a16="http://schemas.microsoft.com/office/drawing/2014/main" val="1547703509"/>
                  </a:ext>
                </a:extLst>
              </a:tr>
            </a:tbl>
          </a:graphicData>
        </a:graphic>
      </p:graphicFrame>
      <p:sp>
        <p:nvSpPr>
          <p:cNvPr id="4" name="Slide Number Placeholder 3"/>
          <p:cNvSpPr>
            <a:spLocks noGrp="1"/>
          </p:cNvSpPr>
          <p:nvPr>
            <p:ph type="sldNum" sz="quarter" idx="12"/>
          </p:nvPr>
        </p:nvSpPr>
        <p:spPr/>
        <p:txBody>
          <a:bodyPr/>
          <a:lstStyle/>
          <a:p>
            <a:fld id="{C69E05A2-079F-4246-8356-D956496D44E4}" type="slidenum">
              <a:rPr lang="en-US" smtClean="0"/>
              <a:t>3</a:t>
            </a:fld>
            <a:endParaRPr lang="en-US"/>
          </a:p>
        </p:txBody>
      </p:sp>
    </p:spTree>
    <p:extLst>
      <p:ext uri="{BB962C8B-B14F-4D97-AF65-F5344CB8AC3E}">
        <p14:creationId xmlns:p14="http://schemas.microsoft.com/office/powerpoint/2010/main" val="126530355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599"/>
            <a:ext cx="8792487" cy="1429407"/>
          </a:xfrm>
        </p:spPr>
        <p:txBody>
          <a:bodyPr>
            <a:normAutofit fontScale="90000"/>
          </a:bodyPr>
          <a:lstStyle/>
          <a:p>
            <a:r>
              <a:rPr lang="ro-RO" smtClean="0"/>
              <a:t>Acțiuni ale Comisiei Europene pentru a sprijini datele concrete pentru elaborarea de politici și pentru practică </a:t>
            </a:r>
            <a:endParaRPr lang="en-US"/>
          </a:p>
        </p:txBody>
      </p:sp>
      <p:sp>
        <p:nvSpPr>
          <p:cNvPr id="3" name="Content Placeholder 2"/>
          <p:cNvSpPr>
            <a:spLocks noGrp="1"/>
          </p:cNvSpPr>
          <p:nvPr>
            <p:ph idx="1"/>
          </p:nvPr>
        </p:nvSpPr>
        <p:spPr>
          <a:xfrm>
            <a:off x="775243" y="2514157"/>
            <a:ext cx="8596668" cy="3880773"/>
          </a:xfrm>
        </p:spPr>
        <p:txBody>
          <a:bodyPr>
            <a:normAutofit/>
          </a:bodyPr>
          <a:lstStyle/>
          <a:p>
            <a:r>
              <a:rPr lang="en-US" sz="2000" dirty="0" smtClean="0"/>
              <a:t>17</a:t>
            </a:r>
            <a:r>
              <a:rPr lang="en-US" sz="2000" dirty="0"/>
              <a:t>. </a:t>
            </a:r>
            <a:r>
              <a:rPr lang="en-US" sz="2000" dirty="0" err="1"/>
              <a:t>Va</a:t>
            </a:r>
            <a:r>
              <a:rPr lang="en-US" sz="2000" dirty="0"/>
              <a:t> </a:t>
            </a:r>
            <a:r>
              <a:rPr lang="en-US" sz="2000" b="1" dirty="0" err="1">
                <a:solidFill>
                  <a:srgbClr val="0070C0"/>
                </a:solidFill>
              </a:rPr>
              <a:t>optimiza</a:t>
            </a:r>
            <a:r>
              <a:rPr lang="en-US" sz="2000" b="1" dirty="0">
                <a:solidFill>
                  <a:srgbClr val="0070C0"/>
                </a:solidFill>
              </a:rPr>
              <a:t> </a:t>
            </a:r>
            <a:r>
              <a:rPr lang="en-US" sz="2000" b="1" dirty="0" err="1">
                <a:solidFill>
                  <a:srgbClr val="0070C0"/>
                </a:solidFill>
              </a:rPr>
              <a:t>sinergiile</a:t>
            </a:r>
            <a:r>
              <a:rPr lang="en-US" sz="2000" b="1" dirty="0">
                <a:solidFill>
                  <a:srgbClr val="0070C0"/>
                </a:solidFill>
              </a:rPr>
              <a:t> </a:t>
            </a:r>
            <a:r>
              <a:rPr lang="en-US" sz="2000" b="1" dirty="0" err="1">
                <a:solidFill>
                  <a:srgbClr val="0070C0"/>
                </a:solidFill>
              </a:rPr>
              <a:t>dintre</a:t>
            </a:r>
            <a:r>
              <a:rPr lang="en-US" sz="2000" b="1" dirty="0">
                <a:solidFill>
                  <a:srgbClr val="0070C0"/>
                </a:solidFill>
              </a:rPr>
              <a:t> </a:t>
            </a:r>
            <a:r>
              <a:rPr lang="en-US" sz="2000" b="1" dirty="0" err="1">
                <a:solidFill>
                  <a:srgbClr val="0070C0"/>
                </a:solidFill>
              </a:rPr>
              <a:t>instrumentele</a:t>
            </a:r>
            <a:r>
              <a:rPr lang="en-US" sz="2000" b="1" dirty="0">
                <a:solidFill>
                  <a:srgbClr val="0070C0"/>
                </a:solidFill>
              </a:rPr>
              <a:t> UE </a:t>
            </a:r>
            <a:r>
              <a:rPr lang="en-US" sz="2000" dirty="0"/>
              <a:t>care </a:t>
            </a:r>
            <a:r>
              <a:rPr lang="en-US" sz="2000" dirty="0" err="1"/>
              <a:t>conțin</a:t>
            </a:r>
            <a:r>
              <a:rPr lang="en-US" sz="2000" dirty="0"/>
              <a:t> date concrete </a:t>
            </a:r>
            <a:r>
              <a:rPr lang="en-US" sz="2000" dirty="0" err="1"/>
              <a:t>prin</a:t>
            </a:r>
            <a:r>
              <a:rPr lang="en-US" sz="2000" dirty="0"/>
              <a:t> </a:t>
            </a:r>
            <a:r>
              <a:rPr lang="en-US" sz="2000" dirty="0" err="1"/>
              <a:t>crearea</a:t>
            </a:r>
            <a:r>
              <a:rPr lang="en-US" sz="2000" dirty="0"/>
              <a:t> </a:t>
            </a:r>
            <a:r>
              <a:rPr lang="en-US" sz="2000" dirty="0" err="1"/>
              <a:t>unui</a:t>
            </a:r>
            <a:r>
              <a:rPr lang="en-US" sz="2000" dirty="0"/>
              <a:t> </a:t>
            </a:r>
            <a:r>
              <a:rPr lang="en-US" sz="2000" b="1" dirty="0" err="1">
                <a:solidFill>
                  <a:srgbClr val="0070C0"/>
                </a:solidFill>
              </a:rPr>
              <a:t>centru</a:t>
            </a:r>
            <a:r>
              <a:rPr lang="en-US" sz="2000" b="1" dirty="0">
                <a:solidFill>
                  <a:srgbClr val="0070C0"/>
                </a:solidFill>
              </a:rPr>
              <a:t> de </a:t>
            </a:r>
            <a:r>
              <a:rPr lang="en-US" sz="2000" b="1" dirty="0" err="1">
                <a:solidFill>
                  <a:srgbClr val="0070C0"/>
                </a:solidFill>
              </a:rPr>
              <a:t>cunoaștere</a:t>
            </a:r>
            <a:r>
              <a:rPr lang="en-US" sz="2000" b="1" dirty="0">
                <a:solidFill>
                  <a:srgbClr val="0070C0"/>
                </a:solidFill>
              </a:rPr>
              <a:t> </a:t>
            </a:r>
            <a:r>
              <a:rPr lang="en-US" sz="2000" b="1" dirty="0" err="1">
                <a:solidFill>
                  <a:srgbClr val="0070C0"/>
                </a:solidFill>
              </a:rPr>
              <a:t>privind</a:t>
            </a:r>
            <a:r>
              <a:rPr lang="en-US" sz="2000" b="1" dirty="0">
                <a:solidFill>
                  <a:srgbClr val="0070C0"/>
                </a:solidFill>
              </a:rPr>
              <a:t> </a:t>
            </a:r>
            <a:r>
              <a:rPr lang="en-US" sz="2000" b="1" dirty="0" err="1">
                <a:solidFill>
                  <a:srgbClr val="0070C0"/>
                </a:solidFill>
              </a:rPr>
              <a:t>învățământul</a:t>
            </a:r>
            <a:r>
              <a:rPr lang="en-US" sz="2000" b="1" dirty="0">
                <a:solidFill>
                  <a:srgbClr val="0070C0"/>
                </a:solidFill>
              </a:rPr>
              <a:t> superior</a:t>
            </a:r>
            <a:r>
              <a:rPr lang="en-US" sz="2000" dirty="0"/>
              <a:t>. </a:t>
            </a:r>
            <a:endParaRPr lang="ro-RO" sz="2000" dirty="0" smtClean="0"/>
          </a:p>
          <a:p>
            <a:r>
              <a:rPr lang="en-US" sz="2000" dirty="0" err="1" smtClean="0"/>
              <a:t>Încorporând</a:t>
            </a:r>
            <a:r>
              <a:rPr lang="en-US" sz="2000" dirty="0" smtClean="0"/>
              <a:t> </a:t>
            </a:r>
            <a:r>
              <a:rPr lang="ro-RO" sz="2000" dirty="0" smtClean="0"/>
              <a:t>(i) </a:t>
            </a:r>
            <a:r>
              <a:rPr lang="en-US" sz="2000" i="1" dirty="0" err="1" smtClean="0"/>
              <a:t>Registrul</a:t>
            </a:r>
            <a:r>
              <a:rPr lang="en-US" sz="2000" i="1" dirty="0" smtClean="0"/>
              <a:t> </a:t>
            </a:r>
            <a:r>
              <a:rPr lang="en-US" sz="2000" i="1" dirty="0" err="1"/>
              <a:t>european</a:t>
            </a:r>
            <a:r>
              <a:rPr lang="en-US" sz="2000" i="1" dirty="0"/>
              <a:t> al </a:t>
            </a:r>
            <a:r>
              <a:rPr lang="en-US" sz="2000" i="1" dirty="0" err="1"/>
              <a:t>învățământului</a:t>
            </a:r>
            <a:r>
              <a:rPr lang="en-US" sz="2000" i="1" dirty="0"/>
              <a:t> superior </a:t>
            </a:r>
            <a:r>
              <a:rPr lang="en-US" sz="2000" dirty="0"/>
              <a:t>(ETER)32</a:t>
            </a:r>
            <a:r>
              <a:rPr lang="en-US" sz="2000" dirty="0" smtClean="0"/>
              <a:t>,</a:t>
            </a:r>
            <a:r>
              <a:rPr lang="ro-RO" sz="2000" dirty="0" smtClean="0"/>
              <a:t> (ii)</a:t>
            </a:r>
            <a:r>
              <a:rPr lang="en-US" sz="2000" dirty="0" smtClean="0"/>
              <a:t> </a:t>
            </a:r>
            <a:r>
              <a:rPr lang="en-US" sz="2000" i="1" dirty="0"/>
              <a:t>U-Multirank33</a:t>
            </a:r>
            <a:r>
              <a:rPr lang="en-US" sz="2000" dirty="0"/>
              <a:t> </a:t>
            </a:r>
            <a:r>
              <a:rPr lang="en-US" sz="2000" dirty="0" err="1"/>
              <a:t>și</a:t>
            </a:r>
            <a:r>
              <a:rPr lang="en-US" sz="2000" dirty="0"/>
              <a:t> </a:t>
            </a:r>
            <a:r>
              <a:rPr lang="ro-RO" sz="2000" dirty="0" smtClean="0"/>
              <a:t>(iii) </a:t>
            </a:r>
            <a:r>
              <a:rPr lang="en-US" sz="2000" i="1" dirty="0" err="1" smtClean="0"/>
              <a:t>etapa</a:t>
            </a:r>
            <a:r>
              <a:rPr lang="en-US" sz="2000" i="1" dirty="0" smtClean="0"/>
              <a:t> </a:t>
            </a:r>
            <a:r>
              <a:rPr lang="en-US" sz="2000" i="1" dirty="0"/>
              <a:t>pilot </a:t>
            </a:r>
            <a:r>
              <a:rPr lang="en-US" sz="2000" i="1" dirty="0" err="1"/>
              <a:t>propusă</a:t>
            </a:r>
            <a:r>
              <a:rPr lang="en-US" sz="2000" i="1" dirty="0"/>
              <a:t> a </a:t>
            </a:r>
            <a:r>
              <a:rPr lang="en-US" sz="2000" i="1" dirty="0" err="1"/>
              <a:t>studiului</a:t>
            </a:r>
            <a:r>
              <a:rPr lang="en-US" sz="2000" i="1" dirty="0"/>
              <a:t> de </a:t>
            </a:r>
            <a:r>
              <a:rPr lang="en-US" sz="2000" i="1" dirty="0" err="1"/>
              <a:t>monitorizare</a:t>
            </a:r>
            <a:r>
              <a:rPr lang="en-US" sz="2000" i="1" dirty="0"/>
              <a:t> a </a:t>
            </a:r>
            <a:r>
              <a:rPr lang="en-US" sz="2000" i="1" dirty="0" err="1"/>
              <a:t>parcursului</a:t>
            </a:r>
            <a:r>
              <a:rPr lang="en-US" sz="2000" i="1" dirty="0"/>
              <a:t> </a:t>
            </a:r>
            <a:r>
              <a:rPr lang="en-US" sz="2000" i="1" dirty="0" err="1"/>
              <a:t>profesional</a:t>
            </a:r>
            <a:r>
              <a:rPr lang="en-US" sz="2000" i="1" dirty="0"/>
              <a:t> al </a:t>
            </a:r>
            <a:r>
              <a:rPr lang="en-US" sz="2000" i="1" dirty="0" err="1"/>
              <a:t>absolvenților</a:t>
            </a:r>
            <a:r>
              <a:rPr lang="en-US" sz="2000" dirty="0"/>
              <a:t>, </a:t>
            </a:r>
            <a:r>
              <a:rPr lang="en-US" sz="2000" dirty="0" err="1"/>
              <a:t>acesta</a:t>
            </a:r>
            <a:r>
              <a:rPr lang="en-US" sz="2000" dirty="0"/>
              <a:t> </a:t>
            </a:r>
            <a:r>
              <a:rPr lang="en-US" sz="2000" dirty="0" err="1"/>
              <a:t>va</a:t>
            </a:r>
            <a:r>
              <a:rPr lang="en-US" sz="2000" dirty="0"/>
              <a:t> </a:t>
            </a:r>
            <a:r>
              <a:rPr lang="en-US" sz="2000" b="1" dirty="0" err="1">
                <a:solidFill>
                  <a:srgbClr val="0070C0"/>
                </a:solidFill>
              </a:rPr>
              <a:t>îmbunătăți</a:t>
            </a:r>
            <a:r>
              <a:rPr lang="en-US" sz="2000" b="1" dirty="0">
                <a:solidFill>
                  <a:srgbClr val="0070C0"/>
                </a:solidFill>
              </a:rPr>
              <a:t> </a:t>
            </a:r>
            <a:r>
              <a:rPr lang="en-US" sz="2000" b="1" dirty="0" err="1">
                <a:solidFill>
                  <a:srgbClr val="0070C0"/>
                </a:solidFill>
              </a:rPr>
              <a:t>calitatea</a:t>
            </a:r>
            <a:r>
              <a:rPr lang="en-US" sz="2000" b="1" dirty="0">
                <a:solidFill>
                  <a:srgbClr val="0070C0"/>
                </a:solidFill>
              </a:rPr>
              <a:t> </a:t>
            </a:r>
            <a:r>
              <a:rPr lang="en-US" sz="2000" b="1" dirty="0" err="1">
                <a:solidFill>
                  <a:srgbClr val="0070C0"/>
                </a:solidFill>
              </a:rPr>
              <a:t>și</a:t>
            </a:r>
            <a:r>
              <a:rPr lang="en-US" sz="2000" b="1" dirty="0">
                <a:solidFill>
                  <a:srgbClr val="0070C0"/>
                </a:solidFill>
              </a:rPr>
              <a:t> </a:t>
            </a:r>
            <a:r>
              <a:rPr lang="en-US" sz="2000" b="1" dirty="0" err="1">
                <a:solidFill>
                  <a:srgbClr val="0070C0"/>
                </a:solidFill>
              </a:rPr>
              <a:t>comparabilitatea</a:t>
            </a:r>
            <a:r>
              <a:rPr lang="en-US" sz="2000" b="1" dirty="0">
                <a:solidFill>
                  <a:srgbClr val="0070C0"/>
                </a:solidFill>
              </a:rPr>
              <a:t> </a:t>
            </a:r>
            <a:r>
              <a:rPr lang="en-US" sz="2000" b="1" dirty="0" err="1">
                <a:solidFill>
                  <a:srgbClr val="0070C0"/>
                </a:solidFill>
              </a:rPr>
              <a:t>datelor</a:t>
            </a:r>
            <a:r>
              <a:rPr lang="en-US" sz="2000" dirty="0"/>
              <a:t>, </a:t>
            </a:r>
            <a:r>
              <a:rPr lang="en-US" sz="2000" dirty="0" err="1">
                <a:solidFill>
                  <a:srgbClr val="FF0000"/>
                </a:solidFill>
              </a:rPr>
              <a:t>colectarea</a:t>
            </a:r>
            <a:r>
              <a:rPr lang="en-US" sz="2000" dirty="0">
                <a:solidFill>
                  <a:srgbClr val="FF0000"/>
                </a:solidFill>
              </a:rPr>
              <a:t> </a:t>
            </a:r>
            <a:r>
              <a:rPr lang="en-US" sz="2000" dirty="0" err="1">
                <a:solidFill>
                  <a:srgbClr val="FF0000"/>
                </a:solidFill>
              </a:rPr>
              <a:t>datelor</a:t>
            </a:r>
            <a:r>
              <a:rPr lang="en-US" sz="2000" dirty="0">
                <a:solidFill>
                  <a:srgbClr val="FF0000"/>
                </a:solidFill>
              </a:rPr>
              <a:t> </a:t>
            </a:r>
            <a:r>
              <a:rPr lang="en-US" sz="2000" dirty="0" err="1"/>
              <a:t>și</a:t>
            </a:r>
            <a:r>
              <a:rPr lang="en-US" sz="2000" dirty="0"/>
              <a:t> </a:t>
            </a:r>
            <a:r>
              <a:rPr lang="en-US" sz="2000" dirty="0" err="1"/>
              <a:t>indicatorii</a:t>
            </a:r>
            <a:r>
              <a:rPr lang="en-US" sz="2000" dirty="0"/>
              <a:t> </a:t>
            </a:r>
            <a:r>
              <a:rPr lang="en-US" sz="2000" dirty="0" err="1"/>
              <a:t>și</a:t>
            </a:r>
            <a:r>
              <a:rPr lang="en-US" sz="2000" dirty="0"/>
              <a:t> </a:t>
            </a:r>
            <a:r>
              <a:rPr lang="en-US" sz="2000" dirty="0" err="1"/>
              <a:t>va</a:t>
            </a:r>
            <a:r>
              <a:rPr lang="en-US" sz="2000" dirty="0"/>
              <a:t> </a:t>
            </a:r>
            <a:r>
              <a:rPr lang="en-US" sz="2000" dirty="0" err="1"/>
              <a:t>trage</a:t>
            </a:r>
            <a:r>
              <a:rPr lang="en-US" sz="2000" dirty="0"/>
              <a:t> </a:t>
            </a:r>
            <a:r>
              <a:rPr lang="en-US" sz="2000" dirty="0" err="1"/>
              <a:t>învățăminte</a:t>
            </a:r>
            <a:r>
              <a:rPr lang="en-US" sz="2000" dirty="0"/>
              <a:t> din </a:t>
            </a:r>
            <a:r>
              <a:rPr lang="en-US" sz="2000" dirty="0" err="1"/>
              <a:t>punerea</a:t>
            </a:r>
            <a:r>
              <a:rPr lang="en-US" sz="2000" dirty="0"/>
              <a:t> </a:t>
            </a:r>
            <a:r>
              <a:rPr lang="en-US" sz="2000" dirty="0" err="1"/>
              <a:t>în</a:t>
            </a:r>
            <a:r>
              <a:rPr lang="en-US" sz="2000" dirty="0"/>
              <a:t> </a:t>
            </a:r>
            <a:r>
              <a:rPr lang="en-US" sz="2000" dirty="0" err="1"/>
              <a:t>aplicare</a:t>
            </a:r>
            <a:r>
              <a:rPr lang="en-US" sz="2000" dirty="0"/>
              <a:t> </a:t>
            </a:r>
            <a:r>
              <a:rPr lang="en-US" sz="2000" dirty="0" err="1"/>
              <a:t>până</a:t>
            </a:r>
            <a:r>
              <a:rPr lang="en-US" sz="2000" dirty="0"/>
              <a:t> </a:t>
            </a:r>
            <a:r>
              <a:rPr lang="en-US" sz="2000" dirty="0" err="1"/>
              <a:t>în</a:t>
            </a:r>
            <a:r>
              <a:rPr lang="en-US" sz="2000" dirty="0"/>
              <a:t> </a:t>
            </a:r>
            <a:r>
              <a:rPr lang="en-US" sz="2000" dirty="0" err="1"/>
              <a:t>prezent</a:t>
            </a:r>
            <a:r>
              <a:rPr lang="en-US" sz="2000" dirty="0"/>
              <a:t> a </a:t>
            </a:r>
            <a:r>
              <a:rPr lang="en-US" sz="2000" dirty="0" err="1"/>
              <a:t>instrumentelor</a:t>
            </a:r>
            <a:r>
              <a:rPr lang="en-US" sz="2000" dirty="0"/>
              <a:t> de date ale UE </a:t>
            </a:r>
            <a:r>
              <a:rPr lang="en-US" sz="2000" dirty="0" err="1"/>
              <a:t>referitoare</a:t>
            </a:r>
            <a:r>
              <a:rPr lang="en-US" sz="2000" dirty="0"/>
              <a:t> la </a:t>
            </a:r>
            <a:r>
              <a:rPr lang="en-US" sz="2000" dirty="0" err="1"/>
              <a:t>învățământ</a:t>
            </a:r>
            <a:r>
              <a:rPr lang="en-US" sz="2000" dirty="0"/>
              <a:t> superior. </a:t>
            </a:r>
            <a:r>
              <a:rPr lang="en-US" sz="2000" dirty="0" smtClean="0"/>
              <a:t>(RMU </a:t>
            </a:r>
            <a:r>
              <a:rPr lang="ro-RO" sz="2000" dirty="0" smtClean="0"/>
              <a:t>ș</a:t>
            </a:r>
            <a:r>
              <a:rPr lang="en-US" sz="2000" dirty="0" err="1" smtClean="0"/>
              <a:t>i</a:t>
            </a:r>
            <a:r>
              <a:rPr lang="en-US" sz="2000" dirty="0" smtClean="0"/>
              <a:t> RNCIS)</a:t>
            </a:r>
            <a:endParaRPr lang="en-US" sz="2000" dirty="0"/>
          </a:p>
        </p:txBody>
      </p:sp>
      <p:sp>
        <p:nvSpPr>
          <p:cNvPr id="4" name="Slide Number Placeholder 3"/>
          <p:cNvSpPr>
            <a:spLocks noGrp="1"/>
          </p:cNvSpPr>
          <p:nvPr>
            <p:ph type="sldNum" sz="quarter" idx="12"/>
          </p:nvPr>
        </p:nvSpPr>
        <p:spPr/>
        <p:txBody>
          <a:bodyPr/>
          <a:lstStyle/>
          <a:p>
            <a:fld id="{C69E05A2-079F-4246-8356-D956496D44E4}" type="slidenum">
              <a:rPr lang="en-US" smtClean="0"/>
              <a:t>30</a:t>
            </a:fld>
            <a:endParaRPr lang="en-US"/>
          </a:p>
        </p:txBody>
      </p:sp>
    </p:spTree>
    <p:extLst>
      <p:ext uri="{BB962C8B-B14F-4D97-AF65-F5344CB8AC3E}">
        <p14:creationId xmlns:p14="http://schemas.microsoft.com/office/powerpoint/2010/main" val="337213195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599"/>
            <a:ext cx="8792487" cy="1429407"/>
          </a:xfrm>
        </p:spPr>
        <p:txBody>
          <a:bodyPr>
            <a:normAutofit fontScale="90000"/>
          </a:bodyPr>
          <a:lstStyle/>
          <a:p>
            <a:r>
              <a:rPr lang="ro-RO" smtClean="0"/>
              <a:t>Acțiuni ale Comisiei Europene pentru a sprijini datele concrete pentru elaborarea de politici și pentru practică </a:t>
            </a:r>
            <a:r>
              <a:rPr lang="en-US" smtClean="0"/>
              <a:t>(cont.)</a:t>
            </a:r>
            <a:endParaRPr lang="en-US"/>
          </a:p>
        </p:txBody>
      </p:sp>
      <p:sp>
        <p:nvSpPr>
          <p:cNvPr id="3" name="Content Placeholder 2"/>
          <p:cNvSpPr>
            <a:spLocks noGrp="1"/>
          </p:cNvSpPr>
          <p:nvPr>
            <p:ph idx="1"/>
          </p:nvPr>
        </p:nvSpPr>
        <p:spPr>
          <a:xfrm>
            <a:off x="677334" y="2501965"/>
            <a:ext cx="8596668" cy="3880773"/>
          </a:xfrm>
        </p:spPr>
        <p:txBody>
          <a:bodyPr>
            <a:normAutofit/>
          </a:bodyPr>
          <a:lstStyle/>
          <a:p>
            <a:r>
              <a:rPr lang="en-US" sz="2400" smtClean="0"/>
              <a:t>18</a:t>
            </a:r>
            <a:r>
              <a:rPr lang="en-US" sz="2400"/>
              <a:t>. </a:t>
            </a:r>
            <a:r>
              <a:rPr lang="en-US" sz="2400" err="1"/>
              <a:t>Va</a:t>
            </a:r>
            <a:r>
              <a:rPr lang="en-US" sz="2400"/>
              <a:t> </a:t>
            </a:r>
            <a:r>
              <a:rPr lang="en-US" sz="2400" err="1"/>
              <a:t>consolida</a:t>
            </a:r>
            <a:r>
              <a:rPr lang="en-US" sz="2400"/>
              <a:t> </a:t>
            </a:r>
            <a:r>
              <a:rPr lang="en-US" sz="2400" err="1"/>
              <a:t>eforturile</a:t>
            </a:r>
            <a:r>
              <a:rPr lang="en-US" sz="2400"/>
              <a:t> </a:t>
            </a:r>
            <a:r>
              <a:rPr lang="en-US" sz="2400" b="1" err="1">
                <a:solidFill>
                  <a:srgbClr val="0070C0"/>
                </a:solidFill>
              </a:rPr>
              <a:t>rețelei</a:t>
            </a:r>
            <a:r>
              <a:rPr lang="en-US" sz="2400" b="1">
                <a:solidFill>
                  <a:srgbClr val="0070C0"/>
                </a:solidFill>
              </a:rPr>
              <a:t> Eurydice </a:t>
            </a:r>
            <a:r>
              <a:rPr lang="en-US" sz="2400" err="1"/>
              <a:t>și</a:t>
            </a:r>
            <a:r>
              <a:rPr lang="en-US" sz="2400"/>
              <a:t> </a:t>
            </a:r>
            <a:r>
              <a:rPr lang="en-US" sz="2400" b="1" err="1">
                <a:solidFill>
                  <a:srgbClr val="0070C0"/>
                </a:solidFill>
              </a:rPr>
              <a:t>cooperarea</a:t>
            </a:r>
            <a:r>
              <a:rPr lang="en-US" sz="2400" b="1">
                <a:solidFill>
                  <a:srgbClr val="0070C0"/>
                </a:solidFill>
              </a:rPr>
              <a:t> </a:t>
            </a:r>
            <a:r>
              <a:rPr lang="en-US" sz="2400" b="1" err="1">
                <a:solidFill>
                  <a:srgbClr val="0070C0"/>
                </a:solidFill>
              </a:rPr>
              <a:t>Comisiei</a:t>
            </a:r>
            <a:r>
              <a:rPr lang="en-US" sz="2400" b="1">
                <a:solidFill>
                  <a:srgbClr val="0070C0"/>
                </a:solidFill>
              </a:rPr>
              <a:t> cu OCDE </a:t>
            </a:r>
            <a:r>
              <a:rPr lang="en-US" sz="2400" err="1"/>
              <a:t>și</a:t>
            </a:r>
            <a:r>
              <a:rPr lang="en-US" sz="2400"/>
              <a:t> cu </a:t>
            </a:r>
            <a:r>
              <a:rPr lang="en-US" sz="2400" err="1"/>
              <a:t>țările</a:t>
            </a:r>
            <a:r>
              <a:rPr lang="en-US" sz="2400"/>
              <a:t> sale </a:t>
            </a:r>
            <a:r>
              <a:rPr lang="en-US" sz="2400" err="1"/>
              <a:t>membre</a:t>
            </a:r>
            <a:r>
              <a:rPr lang="en-US" sz="2400"/>
              <a:t> </a:t>
            </a:r>
            <a:r>
              <a:rPr lang="en-US" sz="2400" err="1"/>
              <a:t>în</a:t>
            </a:r>
            <a:r>
              <a:rPr lang="en-US" sz="2400"/>
              <a:t> </a:t>
            </a:r>
            <a:r>
              <a:rPr lang="en-US" sz="2400" err="1"/>
              <a:t>domeniul</a:t>
            </a:r>
            <a:r>
              <a:rPr lang="en-US" sz="2400"/>
              <a:t> </a:t>
            </a:r>
            <a:r>
              <a:rPr lang="en-US" sz="2400" err="1"/>
              <a:t>învățământului</a:t>
            </a:r>
            <a:r>
              <a:rPr lang="en-US" sz="2400"/>
              <a:t> superior, al </a:t>
            </a:r>
            <a:r>
              <a:rPr lang="en-US" sz="2400" err="1"/>
              <a:t>cercetării</a:t>
            </a:r>
            <a:r>
              <a:rPr lang="en-US" sz="2400"/>
              <a:t> </a:t>
            </a:r>
            <a:r>
              <a:rPr lang="en-US" sz="2400" err="1"/>
              <a:t>și</a:t>
            </a:r>
            <a:r>
              <a:rPr lang="en-US" sz="2400"/>
              <a:t> </a:t>
            </a:r>
            <a:r>
              <a:rPr lang="en-US" sz="2400" err="1"/>
              <a:t>inovării</a:t>
            </a:r>
            <a:r>
              <a:rPr lang="en-US" sz="2400"/>
              <a:t> </a:t>
            </a:r>
            <a:r>
              <a:rPr lang="en-US" sz="2400" err="1"/>
              <a:t>în</a:t>
            </a:r>
            <a:r>
              <a:rPr lang="en-US" sz="2400"/>
              <a:t> </a:t>
            </a:r>
            <a:r>
              <a:rPr lang="en-US" sz="2400" err="1"/>
              <a:t>scopul</a:t>
            </a:r>
            <a:r>
              <a:rPr lang="en-US" sz="2400"/>
              <a:t> de </a:t>
            </a:r>
            <a:r>
              <a:rPr lang="en-US" sz="2400">
                <a:solidFill>
                  <a:srgbClr val="0070C0"/>
                </a:solidFill>
              </a:rPr>
              <a:t>a </a:t>
            </a:r>
            <a:r>
              <a:rPr lang="en-US" sz="2400" err="1">
                <a:solidFill>
                  <a:srgbClr val="0070C0"/>
                </a:solidFill>
              </a:rPr>
              <a:t>evita</a:t>
            </a:r>
            <a:r>
              <a:rPr lang="en-US" sz="2400">
                <a:solidFill>
                  <a:srgbClr val="0070C0"/>
                </a:solidFill>
              </a:rPr>
              <a:t> </a:t>
            </a:r>
            <a:r>
              <a:rPr lang="en-US" sz="2400" err="1">
                <a:solidFill>
                  <a:srgbClr val="0070C0"/>
                </a:solidFill>
              </a:rPr>
              <a:t>duplicarea</a:t>
            </a:r>
            <a:r>
              <a:rPr lang="en-US" sz="2400">
                <a:solidFill>
                  <a:srgbClr val="0070C0"/>
                </a:solidFill>
              </a:rPr>
              <a:t> </a:t>
            </a:r>
            <a:r>
              <a:rPr lang="en-US" sz="2400" err="1">
                <a:solidFill>
                  <a:srgbClr val="0070C0"/>
                </a:solidFill>
              </a:rPr>
              <a:t>eforturilor</a:t>
            </a:r>
            <a:r>
              <a:rPr lang="en-US" sz="2400">
                <a:solidFill>
                  <a:srgbClr val="0070C0"/>
                </a:solidFill>
              </a:rPr>
              <a:t> </a:t>
            </a:r>
            <a:r>
              <a:rPr lang="en-US" sz="2400" err="1">
                <a:solidFill>
                  <a:srgbClr val="0070C0"/>
                </a:solidFill>
              </a:rPr>
              <a:t>și</a:t>
            </a:r>
            <a:r>
              <a:rPr lang="en-US" sz="2400">
                <a:solidFill>
                  <a:srgbClr val="0070C0"/>
                </a:solidFill>
              </a:rPr>
              <a:t> de a </a:t>
            </a:r>
            <a:r>
              <a:rPr lang="en-US" sz="2400" err="1">
                <a:solidFill>
                  <a:srgbClr val="0070C0"/>
                </a:solidFill>
              </a:rPr>
              <a:t>beneficia</a:t>
            </a:r>
            <a:r>
              <a:rPr lang="en-US" sz="2400">
                <a:solidFill>
                  <a:srgbClr val="0070C0"/>
                </a:solidFill>
              </a:rPr>
              <a:t> de </a:t>
            </a:r>
            <a:r>
              <a:rPr lang="en-US" sz="2400" err="1">
                <a:solidFill>
                  <a:srgbClr val="0070C0"/>
                </a:solidFill>
              </a:rPr>
              <a:t>activitatea</a:t>
            </a:r>
            <a:r>
              <a:rPr lang="en-US" sz="2400">
                <a:solidFill>
                  <a:srgbClr val="0070C0"/>
                </a:solidFill>
              </a:rPr>
              <a:t> </a:t>
            </a:r>
            <a:r>
              <a:rPr lang="en-US" sz="2400" err="1">
                <a:solidFill>
                  <a:srgbClr val="0070C0"/>
                </a:solidFill>
              </a:rPr>
              <a:t>comună</a:t>
            </a:r>
            <a:r>
              <a:rPr lang="en-US" sz="2400"/>
              <a:t>. </a:t>
            </a:r>
          </a:p>
        </p:txBody>
      </p:sp>
      <p:sp>
        <p:nvSpPr>
          <p:cNvPr id="4" name="Slide Number Placeholder 3"/>
          <p:cNvSpPr>
            <a:spLocks noGrp="1"/>
          </p:cNvSpPr>
          <p:nvPr>
            <p:ph type="sldNum" sz="quarter" idx="12"/>
          </p:nvPr>
        </p:nvSpPr>
        <p:spPr/>
        <p:txBody>
          <a:bodyPr/>
          <a:lstStyle/>
          <a:p>
            <a:fld id="{C69E05A2-079F-4246-8356-D956496D44E4}" type="slidenum">
              <a:rPr lang="en-US" smtClean="0"/>
              <a:t>31</a:t>
            </a:fld>
            <a:endParaRPr lang="en-US"/>
          </a:p>
        </p:txBody>
      </p:sp>
    </p:spTree>
    <p:extLst>
      <p:ext uri="{BB962C8B-B14F-4D97-AF65-F5344CB8AC3E}">
        <p14:creationId xmlns:p14="http://schemas.microsoft.com/office/powerpoint/2010/main" val="228407767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ro-RO" sz="2800" smtClean="0"/>
              <a:t>Acțiuni ale Comisiei Europene </a:t>
            </a:r>
            <a:r>
              <a:rPr lang="it-IT" sz="2800" err="1"/>
              <a:t>pentru</a:t>
            </a:r>
            <a:r>
              <a:rPr lang="it-IT" sz="2800"/>
              <a:t> a </a:t>
            </a:r>
            <a:r>
              <a:rPr lang="it-IT" sz="2800" err="1"/>
              <a:t>promova</a:t>
            </a:r>
            <a:r>
              <a:rPr lang="it-IT" sz="2800"/>
              <a:t> </a:t>
            </a:r>
            <a:r>
              <a:rPr lang="it-IT" sz="2800" err="1"/>
              <a:t>cooperarea</a:t>
            </a:r>
            <a:r>
              <a:rPr lang="it-IT" sz="2800"/>
              <a:t>, </a:t>
            </a:r>
            <a:r>
              <a:rPr lang="it-IT" sz="2800" err="1"/>
              <a:t>schimburile</a:t>
            </a:r>
            <a:r>
              <a:rPr lang="it-IT" sz="2800"/>
              <a:t> </a:t>
            </a:r>
            <a:r>
              <a:rPr lang="it-IT" sz="2800" err="1"/>
              <a:t>și</a:t>
            </a:r>
            <a:r>
              <a:rPr lang="it-IT" sz="2800"/>
              <a:t> </a:t>
            </a:r>
            <a:r>
              <a:rPr lang="it-IT" sz="2800" err="1"/>
              <a:t>mobilitatea</a:t>
            </a:r>
            <a:r>
              <a:rPr lang="it-IT" sz="2800"/>
              <a:t> la </a:t>
            </a:r>
            <a:r>
              <a:rPr lang="it-IT" sz="2800" err="1"/>
              <a:t>nivel</a:t>
            </a:r>
            <a:r>
              <a:rPr lang="it-IT" sz="2800"/>
              <a:t> </a:t>
            </a:r>
            <a:r>
              <a:rPr lang="it-IT" sz="2800" err="1"/>
              <a:t>internațional</a:t>
            </a:r>
            <a:r>
              <a:rPr lang="it-IT" sz="2800"/>
              <a:t> </a:t>
            </a:r>
            <a:r>
              <a:rPr lang="it-IT" sz="2800" err="1"/>
              <a:t>în</a:t>
            </a:r>
            <a:r>
              <a:rPr lang="it-IT" sz="2800"/>
              <a:t> </a:t>
            </a:r>
            <a:r>
              <a:rPr lang="it-IT" sz="2800" err="1"/>
              <a:t>vederea</a:t>
            </a:r>
            <a:r>
              <a:rPr lang="it-IT" sz="2800"/>
              <a:t> </a:t>
            </a:r>
            <a:r>
              <a:rPr lang="it-IT" sz="2800" err="1"/>
              <a:t>unei</a:t>
            </a:r>
            <a:r>
              <a:rPr lang="it-IT" sz="2800"/>
              <a:t> </a:t>
            </a:r>
            <a:r>
              <a:rPr lang="it-IT" sz="2800" err="1"/>
              <a:t>calități</a:t>
            </a:r>
            <a:r>
              <a:rPr lang="it-IT" sz="2800"/>
              <a:t> mai </a:t>
            </a:r>
            <a:r>
              <a:rPr lang="it-IT" sz="2800" smtClean="0"/>
              <a:t>ridicate </a:t>
            </a:r>
            <a:r>
              <a:rPr lang="en-US" sz="2800"/>
              <a:t>(cont.)</a:t>
            </a:r>
            <a:r>
              <a:rPr lang="it-IT" sz="2800" smtClean="0"/>
              <a:t> </a:t>
            </a:r>
            <a:endParaRPr lang="en-US" sz="2800"/>
          </a:p>
        </p:txBody>
      </p:sp>
      <p:sp>
        <p:nvSpPr>
          <p:cNvPr id="3" name="Content Placeholder 2"/>
          <p:cNvSpPr>
            <a:spLocks noGrp="1"/>
          </p:cNvSpPr>
          <p:nvPr>
            <p:ph idx="1"/>
          </p:nvPr>
        </p:nvSpPr>
        <p:spPr>
          <a:xfrm>
            <a:off x="677334" y="2514157"/>
            <a:ext cx="8596668" cy="3374579"/>
          </a:xfrm>
        </p:spPr>
        <p:txBody>
          <a:bodyPr>
            <a:normAutofit/>
          </a:bodyPr>
          <a:lstStyle/>
          <a:p>
            <a:endParaRPr lang="ro-RO" dirty="0" smtClean="0"/>
          </a:p>
          <a:p>
            <a:r>
              <a:rPr lang="en-US" sz="2400" dirty="0" smtClean="0"/>
              <a:t>19</a:t>
            </a:r>
            <a:r>
              <a:rPr lang="en-US" sz="2400" dirty="0"/>
              <a:t>. </a:t>
            </a:r>
            <a:r>
              <a:rPr lang="en-US" sz="2400" dirty="0" err="1"/>
              <a:t>Va</a:t>
            </a:r>
            <a:r>
              <a:rPr lang="en-US" sz="2400" dirty="0"/>
              <a:t> </a:t>
            </a:r>
            <a:r>
              <a:rPr lang="en-US" sz="2400" i="1" dirty="0" err="1"/>
              <a:t>simplifica</a:t>
            </a:r>
            <a:r>
              <a:rPr lang="en-US" sz="2400" dirty="0"/>
              <a:t> </a:t>
            </a:r>
            <a:r>
              <a:rPr lang="en-US" sz="2400" b="1" dirty="0" err="1">
                <a:solidFill>
                  <a:srgbClr val="0070C0"/>
                </a:solidFill>
              </a:rPr>
              <a:t>mobilitatea</a:t>
            </a:r>
            <a:r>
              <a:rPr lang="en-US" sz="2400" b="1" dirty="0">
                <a:solidFill>
                  <a:srgbClr val="0070C0"/>
                </a:solidFill>
              </a:rPr>
              <a:t> </a:t>
            </a:r>
            <a:r>
              <a:rPr lang="en-US" sz="2400" b="1" dirty="0" err="1">
                <a:solidFill>
                  <a:srgbClr val="0070C0"/>
                </a:solidFill>
              </a:rPr>
              <a:t>studențilo</a:t>
            </a:r>
            <a:r>
              <a:rPr lang="en-US" sz="2400" dirty="0" err="1">
                <a:solidFill>
                  <a:srgbClr val="0070C0"/>
                </a:solidFill>
              </a:rPr>
              <a:t>r</a:t>
            </a:r>
            <a:r>
              <a:rPr lang="en-US" sz="2400" dirty="0">
                <a:solidFill>
                  <a:srgbClr val="0070C0"/>
                </a:solidFill>
              </a:rPr>
              <a:t> </a:t>
            </a:r>
            <a:r>
              <a:rPr lang="en-US" sz="2400" dirty="0" err="1"/>
              <a:t>pornind</a:t>
            </a:r>
            <a:r>
              <a:rPr lang="en-US" sz="2400" dirty="0"/>
              <a:t> de la </a:t>
            </a:r>
            <a:r>
              <a:rPr lang="en-US" sz="2400" dirty="0" err="1"/>
              <a:t>proiectele</a:t>
            </a:r>
            <a:r>
              <a:rPr lang="en-US" sz="2400" dirty="0"/>
              <a:t> </a:t>
            </a:r>
            <a:r>
              <a:rPr lang="en-US" sz="2400" dirty="0" err="1"/>
              <a:t>existente</a:t>
            </a:r>
            <a:r>
              <a:rPr lang="en-US" sz="2400" dirty="0"/>
              <a:t> Erasmus+37 dedicate </a:t>
            </a:r>
            <a:r>
              <a:rPr lang="en-US" sz="2400" b="1" dirty="0" err="1">
                <a:solidFill>
                  <a:srgbClr val="0070C0"/>
                </a:solidFill>
              </a:rPr>
              <a:t>schimbului</a:t>
            </a:r>
            <a:r>
              <a:rPr lang="en-US" sz="2400" b="1" dirty="0">
                <a:solidFill>
                  <a:srgbClr val="0070C0"/>
                </a:solidFill>
              </a:rPr>
              <a:t> electronic de date </a:t>
            </a:r>
            <a:r>
              <a:rPr lang="en-US" sz="2400" b="1" dirty="0" err="1">
                <a:solidFill>
                  <a:srgbClr val="0070C0"/>
                </a:solidFill>
              </a:rPr>
              <a:t>privind</a:t>
            </a:r>
            <a:r>
              <a:rPr lang="en-US" sz="2400" b="1" dirty="0">
                <a:solidFill>
                  <a:srgbClr val="0070C0"/>
                </a:solidFill>
              </a:rPr>
              <a:t> </a:t>
            </a:r>
            <a:r>
              <a:rPr lang="en-US" sz="2400" b="1" dirty="0" err="1">
                <a:solidFill>
                  <a:srgbClr val="0070C0"/>
                </a:solidFill>
              </a:rPr>
              <a:t>studenții</a:t>
            </a:r>
            <a:r>
              <a:rPr lang="en-US" sz="2400" b="1" dirty="0"/>
              <a:t> </a:t>
            </a:r>
            <a:r>
              <a:rPr lang="en-US" sz="2400" dirty="0" err="1" smtClean="0"/>
              <a:t>și</a:t>
            </a:r>
            <a:endParaRPr lang="ro-RO" sz="2400" dirty="0" smtClean="0"/>
          </a:p>
          <a:p>
            <a:r>
              <a:rPr lang="en-US" sz="2400" dirty="0" err="1" smtClean="0"/>
              <a:t>va</a:t>
            </a:r>
            <a:r>
              <a:rPr lang="en-US" sz="2400" dirty="0" smtClean="0"/>
              <a:t> </a:t>
            </a:r>
            <a:r>
              <a:rPr lang="en-US" sz="2400" dirty="0" err="1"/>
              <a:t>analiza</a:t>
            </a:r>
            <a:r>
              <a:rPr lang="en-US" sz="2400" dirty="0"/>
              <a:t> </a:t>
            </a:r>
            <a:r>
              <a:rPr lang="en-US" sz="2400" dirty="0" err="1"/>
              <a:t>dacă</a:t>
            </a:r>
            <a:r>
              <a:rPr lang="en-US" sz="2400" dirty="0"/>
              <a:t> </a:t>
            </a:r>
            <a:r>
              <a:rPr lang="en-US" sz="2400" dirty="0" err="1"/>
              <a:t>este</a:t>
            </a:r>
            <a:r>
              <a:rPr lang="en-US" sz="2400" dirty="0"/>
              <a:t> </a:t>
            </a:r>
            <a:r>
              <a:rPr lang="en-US" sz="2400" dirty="0" err="1"/>
              <a:t>fezabilă</a:t>
            </a:r>
            <a:r>
              <a:rPr lang="en-US" sz="2400" dirty="0"/>
              <a:t> </a:t>
            </a:r>
            <a:r>
              <a:rPr lang="en-US" sz="2400" dirty="0" err="1"/>
              <a:t>crearea</a:t>
            </a:r>
            <a:r>
              <a:rPr lang="en-US" sz="2400" dirty="0"/>
              <a:t> </a:t>
            </a:r>
            <a:r>
              <a:rPr lang="en-US" sz="2400" dirty="0" err="1"/>
              <a:t>unor</a:t>
            </a:r>
            <a:r>
              <a:rPr lang="en-US" sz="2400" dirty="0"/>
              <a:t> </a:t>
            </a:r>
            <a:r>
              <a:rPr lang="en-US" sz="2400" b="1" dirty="0" err="1">
                <a:solidFill>
                  <a:srgbClr val="0070C0"/>
                </a:solidFill>
              </a:rPr>
              <a:t>sisteme</a:t>
            </a:r>
            <a:r>
              <a:rPr lang="en-US" sz="2400" b="1" dirty="0">
                <a:solidFill>
                  <a:srgbClr val="0070C0"/>
                </a:solidFill>
              </a:rPr>
              <a:t> de </a:t>
            </a:r>
            <a:r>
              <a:rPr lang="en-US" sz="2400" b="1" dirty="0" err="1">
                <a:solidFill>
                  <a:srgbClr val="0070C0"/>
                </a:solidFill>
              </a:rPr>
              <a:t>identificare</a:t>
            </a:r>
            <a:r>
              <a:rPr lang="en-US" sz="2400" b="1" dirty="0">
                <a:solidFill>
                  <a:srgbClr val="0070C0"/>
                </a:solidFill>
              </a:rPr>
              <a:t> </a:t>
            </a:r>
            <a:r>
              <a:rPr lang="en-US" sz="2400" b="1" dirty="0" err="1">
                <a:solidFill>
                  <a:srgbClr val="0070C0"/>
                </a:solidFill>
              </a:rPr>
              <a:t>electronică</a:t>
            </a:r>
            <a:r>
              <a:rPr lang="en-US" sz="2400" b="1" dirty="0">
                <a:solidFill>
                  <a:srgbClr val="0070C0"/>
                </a:solidFill>
              </a:rPr>
              <a:t> a </a:t>
            </a:r>
            <a:r>
              <a:rPr lang="en-US" sz="2400" b="1" dirty="0" err="1">
                <a:solidFill>
                  <a:srgbClr val="0070C0"/>
                </a:solidFill>
              </a:rPr>
              <a:t>studenților</a:t>
            </a:r>
            <a:r>
              <a:rPr lang="en-US" sz="2400" b="1" dirty="0"/>
              <a:t> </a:t>
            </a:r>
            <a:r>
              <a:rPr lang="en-US" sz="2400" dirty="0"/>
              <a:t>care </a:t>
            </a:r>
            <a:r>
              <a:rPr lang="en-US" sz="2400" dirty="0" err="1"/>
              <a:t>să</a:t>
            </a:r>
            <a:r>
              <a:rPr lang="en-US" sz="2400" dirty="0"/>
              <a:t> </a:t>
            </a:r>
            <a:r>
              <a:rPr lang="en-US" sz="2400" dirty="0" err="1"/>
              <a:t>facă</a:t>
            </a:r>
            <a:r>
              <a:rPr lang="en-US" sz="2400" dirty="0"/>
              <a:t> </a:t>
            </a:r>
            <a:r>
              <a:rPr lang="en-US" sz="2400" dirty="0" err="1"/>
              <a:t>posibil</a:t>
            </a:r>
            <a:r>
              <a:rPr lang="en-US" sz="2400" dirty="0"/>
              <a:t> </a:t>
            </a:r>
            <a:r>
              <a:rPr lang="en-US" sz="2400" dirty="0" err="1"/>
              <a:t>accesul</a:t>
            </a:r>
            <a:r>
              <a:rPr lang="en-US" sz="2400" dirty="0"/>
              <a:t> </a:t>
            </a:r>
            <a:r>
              <a:rPr lang="en-US" sz="2400" dirty="0" err="1"/>
              <a:t>transfrontalier</a:t>
            </a:r>
            <a:r>
              <a:rPr lang="en-US" sz="2400" dirty="0"/>
              <a:t> la </a:t>
            </a:r>
            <a:r>
              <a:rPr lang="en-US" sz="2400" dirty="0" err="1"/>
              <a:t>servicii</a:t>
            </a:r>
            <a:r>
              <a:rPr lang="en-US" sz="2400" dirty="0"/>
              <a:t> </a:t>
            </a:r>
            <a:r>
              <a:rPr lang="en-US" sz="2400" dirty="0" err="1"/>
              <a:t>și</a:t>
            </a:r>
            <a:r>
              <a:rPr lang="en-US" sz="2400" dirty="0"/>
              <a:t> date </a:t>
            </a:r>
            <a:r>
              <a:rPr lang="en-US" sz="2400" dirty="0" err="1"/>
              <a:t>privind</a:t>
            </a:r>
            <a:r>
              <a:rPr lang="en-US" sz="2400" dirty="0"/>
              <a:t> </a:t>
            </a:r>
            <a:r>
              <a:rPr lang="en-US" sz="2400" dirty="0" err="1"/>
              <a:t>studenții</a:t>
            </a:r>
            <a:r>
              <a:rPr lang="en-US" sz="2400" dirty="0"/>
              <a:t>. </a:t>
            </a:r>
          </a:p>
          <a:p>
            <a:endParaRPr lang="en-US" sz="3200" dirty="0">
              <a:solidFill>
                <a:schemeClr val="accent1"/>
              </a:solidFill>
              <a:latin typeface="+mj-lt"/>
              <a:ea typeface="+mj-ea"/>
              <a:cs typeface="+mj-cs"/>
            </a:endParaRPr>
          </a:p>
        </p:txBody>
      </p:sp>
      <p:sp>
        <p:nvSpPr>
          <p:cNvPr id="4" name="Slide Number Placeholder 3"/>
          <p:cNvSpPr>
            <a:spLocks noGrp="1"/>
          </p:cNvSpPr>
          <p:nvPr>
            <p:ph type="sldNum" sz="quarter" idx="12"/>
          </p:nvPr>
        </p:nvSpPr>
        <p:spPr/>
        <p:txBody>
          <a:bodyPr/>
          <a:lstStyle/>
          <a:p>
            <a:fld id="{C69E05A2-079F-4246-8356-D956496D44E4}" type="slidenum">
              <a:rPr lang="en-US" smtClean="0"/>
              <a:t>32</a:t>
            </a:fld>
            <a:endParaRPr lang="en-US"/>
          </a:p>
        </p:txBody>
      </p:sp>
    </p:spTree>
    <p:extLst>
      <p:ext uri="{BB962C8B-B14F-4D97-AF65-F5344CB8AC3E}">
        <p14:creationId xmlns:p14="http://schemas.microsoft.com/office/powerpoint/2010/main" val="289434825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ro-RO" sz="2800" smtClean="0"/>
              <a:t>Acțiuni ale Comisiei Europene </a:t>
            </a:r>
            <a:r>
              <a:rPr lang="it-IT" sz="2800" err="1"/>
              <a:t>pentru</a:t>
            </a:r>
            <a:r>
              <a:rPr lang="it-IT" sz="2800"/>
              <a:t> a </a:t>
            </a:r>
            <a:r>
              <a:rPr lang="it-IT" sz="2800" err="1"/>
              <a:t>promova</a:t>
            </a:r>
            <a:r>
              <a:rPr lang="it-IT" sz="2800"/>
              <a:t> </a:t>
            </a:r>
            <a:r>
              <a:rPr lang="it-IT" sz="2800" err="1"/>
              <a:t>cooperarea</a:t>
            </a:r>
            <a:r>
              <a:rPr lang="it-IT" sz="2800"/>
              <a:t>, </a:t>
            </a:r>
            <a:r>
              <a:rPr lang="it-IT" sz="2800" err="1"/>
              <a:t>schimburile</a:t>
            </a:r>
            <a:r>
              <a:rPr lang="it-IT" sz="2800"/>
              <a:t> </a:t>
            </a:r>
            <a:r>
              <a:rPr lang="it-IT" sz="2800" err="1"/>
              <a:t>și</a:t>
            </a:r>
            <a:r>
              <a:rPr lang="it-IT" sz="2800"/>
              <a:t> </a:t>
            </a:r>
            <a:r>
              <a:rPr lang="it-IT" sz="2800" err="1"/>
              <a:t>mobilitatea</a:t>
            </a:r>
            <a:r>
              <a:rPr lang="it-IT" sz="2800"/>
              <a:t> la </a:t>
            </a:r>
            <a:r>
              <a:rPr lang="it-IT" sz="2800" err="1"/>
              <a:t>nivel</a:t>
            </a:r>
            <a:r>
              <a:rPr lang="it-IT" sz="2800"/>
              <a:t> </a:t>
            </a:r>
            <a:r>
              <a:rPr lang="it-IT" sz="2800" err="1"/>
              <a:t>internațional</a:t>
            </a:r>
            <a:r>
              <a:rPr lang="it-IT" sz="2800"/>
              <a:t> </a:t>
            </a:r>
            <a:r>
              <a:rPr lang="it-IT" sz="2800" err="1"/>
              <a:t>în</a:t>
            </a:r>
            <a:r>
              <a:rPr lang="it-IT" sz="2800"/>
              <a:t> </a:t>
            </a:r>
            <a:r>
              <a:rPr lang="it-IT" sz="2800" err="1"/>
              <a:t>vederea</a:t>
            </a:r>
            <a:r>
              <a:rPr lang="it-IT" sz="2800"/>
              <a:t> </a:t>
            </a:r>
            <a:r>
              <a:rPr lang="it-IT" sz="2800" err="1"/>
              <a:t>unei</a:t>
            </a:r>
            <a:r>
              <a:rPr lang="it-IT" sz="2800"/>
              <a:t> </a:t>
            </a:r>
            <a:r>
              <a:rPr lang="it-IT" sz="2800" err="1"/>
              <a:t>calități</a:t>
            </a:r>
            <a:r>
              <a:rPr lang="it-IT" sz="2800"/>
              <a:t> mai </a:t>
            </a:r>
            <a:r>
              <a:rPr lang="it-IT" sz="2800" smtClean="0"/>
              <a:t>ridicate </a:t>
            </a:r>
            <a:r>
              <a:rPr lang="en-US" sz="2800"/>
              <a:t>(cont.)</a:t>
            </a:r>
            <a:r>
              <a:rPr lang="it-IT" sz="2800" smtClean="0"/>
              <a:t> </a:t>
            </a:r>
            <a:endParaRPr lang="en-US" sz="2800"/>
          </a:p>
        </p:txBody>
      </p:sp>
      <p:sp>
        <p:nvSpPr>
          <p:cNvPr id="4" name="Content Placeholder 3"/>
          <p:cNvSpPr>
            <a:spLocks noGrp="1"/>
          </p:cNvSpPr>
          <p:nvPr>
            <p:ph idx="1"/>
          </p:nvPr>
        </p:nvSpPr>
        <p:spPr>
          <a:xfrm>
            <a:off x="677334" y="3050605"/>
            <a:ext cx="8596668" cy="2423603"/>
          </a:xfrm>
        </p:spPr>
        <p:txBody>
          <a:bodyPr>
            <a:normAutofit/>
          </a:bodyPr>
          <a:lstStyle/>
          <a:p>
            <a:r>
              <a:rPr lang="en-US" sz="2400"/>
              <a:t>20. </a:t>
            </a:r>
            <a:r>
              <a:rPr lang="en-US" sz="2400" err="1"/>
              <a:t>Va</a:t>
            </a:r>
            <a:r>
              <a:rPr lang="en-US" sz="2400"/>
              <a:t> </a:t>
            </a:r>
            <a:r>
              <a:rPr lang="en-US" sz="2400" err="1"/>
              <a:t>iniția</a:t>
            </a:r>
            <a:r>
              <a:rPr lang="en-US" sz="2400"/>
              <a:t> o </a:t>
            </a:r>
            <a:r>
              <a:rPr lang="en-US" sz="2400" err="1"/>
              <a:t>discuție</a:t>
            </a:r>
            <a:r>
              <a:rPr lang="en-US" sz="2400"/>
              <a:t> cu </a:t>
            </a:r>
            <a:r>
              <a:rPr lang="en-US" sz="2400" err="1"/>
              <a:t>statele</a:t>
            </a:r>
            <a:r>
              <a:rPr lang="en-US" sz="2400"/>
              <a:t> </a:t>
            </a:r>
            <a:r>
              <a:rPr lang="en-US" sz="2400" err="1"/>
              <a:t>membre</a:t>
            </a:r>
            <a:r>
              <a:rPr lang="en-US" sz="2400"/>
              <a:t> </a:t>
            </a:r>
            <a:r>
              <a:rPr lang="en-US" sz="2400" err="1"/>
              <a:t>și</a:t>
            </a:r>
            <a:r>
              <a:rPr lang="en-US" sz="2400"/>
              <a:t> cu </a:t>
            </a:r>
            <a:r>
              <a:rPr lang="en-US" sz="2400" err="1"/>
              <a:t>părțile</a:t>
            </a:r>
            <a:r>
              <a:rPr lang="en-US" sz="2400"/>
              <a:t> </a:t>
            </a:r>
            <a:r>
              <a:rPr lang="en-US" sz="2400" err="1"/>
              <a:t>interesate</a:t>
            </a:r>
            <a:r>
              <a:rPr lang="en-US" sz="2400"/>
              <a:t>, ca parte din </a:t>
            </a:r>
            <a:r>
              <a:rPr lang="en-US" sz="2400" b="1" err="1">
                <a:solidFill>
                  <a:srgbClr val="0070C0"/>
                </a:solidFill>
              </a:rPr>
              <a:t>evaluarea</a:t>
            </a:r>
            <a:r>
              <a:rPr lang="en-US" sz="2400" b="1">
                <a:solidFill>
                  <a:srgbClr val="0070C0"/>
                </a:solidFill>
              </a:rPr>
              <a:t> la </a:t>
            </a:r>
            <a:r>
              <a:rPr lang="en-US" sz="2400" b="1" err="1">
                <a:solidFill>
                  <a:srgbClr val="0070C0"/>
                </a:solidFill>
              </a:rPr>
              <a:t>jumătatea</a:t>
            </a:r>
            <a:r>
              <a:rPr lang="en-US" sz="2400" b="1">
                <a:solidFill>
                  <a:srgbClr val="0070C0"/>
                </a:solidFill>
              </a:rPr>
              <a:t> </a:t>
            </a:r>
            <a:r>
              <a:rPr lang="en-US" sz="2400" b="1" err="1">
                <a:solidFill>
                  <a:srgbClr val="0070C0"/>
                </a:solidFill>
              </a:rPr>
              <a:t>perioadei</a:t>
            </a:r>
            <a:r>
              <a:rPr lang="en-US" sz="2400" b="1">
                <a:solidFill>
                  <a:srgbClr val="0070C0"/>
                </a:solidFill>
              </a:rPr>
              <a:t> a Erasmus+</a:t>
            </a:r>
            <a:r>
              <a:rPr lang="en-US" sz="2400">
                <a:solidFill>
                  <a:srgbClr val="0070C0"/>
                </a:solidFill>
              </a:rPr>
              <a:t>, </a:t>
            </a:r>
            <a:r>
              <a:rPr lang="en-US" sz="2400" err="1"/>
              <a:t>pe</a:t>
            </a:r>
            <a:r>
              <a:rPr lang="en-US" sz="2400"/>
              <a:t> </a:t>
            </a:r>
            <a:r>
              <a:rPr lang="en-US" sz="2400" err="1"/>
              <a:t>tema</a:t>
            </a:r>
            <a:r>
              <a:rPr lang="en-US" sz="2400"/>
              <a:t> </a:t>
            </a:r>
            <a:r>
              <a:rPr lang="en-US" sz="2400" err="1"/>
              <a:t>sprijinirii</a:t>
            </a:r>
            <a:r>
              <a:rPr lang="en-US" sz="2400"/>
              <a:t> </a:t>
            </a:r>
            <a:r>
              <a:rPr lang="en-US" sz="2400" err="1"/>
              <a:t>eficiente</a:t>
            </a:r>
            <a:r>
              <a:rPr lang="en-US" sz="2400"/>
              <a:t> a </a:t>
            </a:r>
            <a:r>
              <a:rPr lang="en-US" sz="2400" err="1"/>
              <a:t>studenților</a:t>
            </a:r>
            <a:r>
              <a:rPr lang="en-US" sz="2400"/>
              <a:t>, a </a:t>
            </a:r>
            <a:r>
              <a:rPr lang="en-US" sz="2400" err="1"/>
              <a:t>personalului</a:t>
            </a:r>
            <a:r>
              <a:rPr lang="en-US" sz="2400"/>
              <a:t>, a </a:t>
            </a:r>
            <a:r>
              <a:rPr lang="en-US" sz="2400" err="1"/>
              <a:t>instituțiilor</a:t>
            </a:r>
            <a:r>
              <a:rPr lang="en-US" sz="2400"/>
              <a:t> </a:t>
            </a:r>
            <a:r>
              <a:rPr lang="en-US" sz="2400" err="1"/>
              <a:t>și</a:t>
            </a:r>
            <a:r>
              <a:rPr lang="en-US" sz="2400"/>
              <a:t> a </a:t>
            </a:r>
            <a:r>
              <a:rPr lang="en-US" sz="2400" err="1"/>
              <a:t>sistemelor</a:t>
            </a:r>
            <a:r>
              <a:rPr lang="en-US" sz="2400"/>
              <a:t> de </a:t>
            </a:r>
            <a:r>
              <a:rPr lang="en-US" sz="2400" err="1"/>
              <a:t>învățământ</a:t>
            </a:r>
            <a:r>
              <a:rPr lang="en-US" sz="2400"/>
              <a:t> superior. </a:t>
            </a:r>
          </a:p>
          <a:p>
            <a:endParaRPr lang="en-US" sz="2400"/>
          </a:p>
        </p:txBody>
      </p:sp>
      <p:sp>
        <p:nvSpPr>
          <p:cNvPr id="3" name="Slide Number Placeholder 2"/>
          <p:cNvSpPr>
            <a:spLocks noGrp="1"/>
          </p:cNvSpPr>
          <p:nvPr>
            <p:ph type="sldNum" sz="quarter" idx="12"/>
          </p:nvPr>
        </p:nvSpPr>
        <p:spPr/>
        <p:txBody>
          <a:bodyPr/>
          <a:lstStyle/>
          <a:p>
            <a:fld id="{C69E05A2-079F-4246-8356-D956496D44E4}" type="slidenum">
              <a:rPr lang="en-US" smtClean="0"/>
              <a:t>33</a:t>
            </a:fld>
            <a:endParaRPr lang="en-US"/>
          </a:p>
        </p:txBody>
      </p:sp>
    </p:spTree>
    <p:extLst>
      <p:ext uri="{BB962C8B-B14F-4D97-AF65-F5344CB8AC3E}">
        <p14:creationId xmlns:p14="http://schemas.microsoft.com/office/powerpoint/2010/main" val="335801388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smtClean="0"/>
              <a:t>CONCLUZII ȘI ETAPELE URMĂTOARE</a:t>
            </a:r>
            <a:endParaRPr lang="en-US"/>
          </a:p>
        </p:txBody>
      </p:sp>
      <p:sp>
        <p:nvSpPr>
          <p:cNvPr id="3" name="Content Placeholder 2"/>
          <p:cNvSpPr>
            <a:spLocks noGrp="1"/>
          </p:cNvSpPr>
          <p:nvPr>
            <p:ph idx="1"/>
          </p:nvPr>
        </p:nvSpPr>
        <p:spPr/>
        <p:txBody>
          <a:bodyPr>
            <a:normAutofit/>
          </a:bodyPr>
          <a:lstStyle/>
          <a:p>
            <a:r>
              <a:rPr lang="en-US" sz="2400" err="1"/>
              <a:t>Pentru</a:t>
            </a:r>
            <a:r>
              <a:rPr lang="en-US" sz="2400"/>
              <a:t> ca </a:t>
            </a:r>
            <a:r>
              <a:rPr lang="en-US" sz="2400" err="1"/>
              <a:t>această</a:t>
            </a:r>
            <a:r>
              <a:rPr lang="en-US" sz="2400"/>
              <a:t> </a:t>
            </a:r>
            <a:r>
              <a:rPr lang="en-US" sz="2400" err="1"/>
              <a:t>agendă</a:t>
            </a:r>
            <a:r>
              <a:rPr lang="en-US" sz="2400"/>
              <a:t> </a:t>
            </a:r>
            <a:r>
              <a:rPr lang="en-US" sz="2400" err="1"/>
              <a:t>nouă</a:t>
            </a:r>
            <a:r>
              <a:rPr lang="en-US" sz="2400"/>
              <a:t> </a:t>
            </a:r>
            <a:r>
              <a:rPr lang="en-US" sz="2400" err="1"/>
              <a:t>să</a:t>
            </a:r>
            <a:r>
              <a:rPr lang="en-US" sz="2400"/>
              <a:t> fie </a:t>
            </a:r>
            <a:r>
              <a:rPr lang="en-US" sz="2400" err="1"/>
              <a:t>pusă</a:t>
            </a:r>
            <a:r>
              <a:rPr lang="en-US" sz="2400"/>
              <a:t> </a:t>
            </a:r>
            <a:r>
              <a:rPr lang="en-US" sz="2400" err="1"/>
              <a:t>în</a:t>
            </a:r>
            <a:r>
              <a:rPr lang="en-US" sz="2400"/>
              <a:t> </a:t>
            </a:r>
            <a:r>
              <a:rPr lang="en-US" sz="2400" err="1"/>
              <a:t>aplicare</a:t>
            </a:r>
            <a:r>
              <a:rPr lang="en-US" sz="2400"/>
              <a:t>, </a:t>
            </a:r>
            <a:r>
              <a:rPr lang="en-US" sz="2400" err="1"/>
              <a:t>va</a:t>
            </a:r>
            <a:r>
              <a:rPr lang="en-US" sz="2400"/>
              <a:t> fi </a:t>
            </a:r>
            <a:r>
              <a:rPr lang="en-US" sz="2400" err="1"/>
              <a:t>nevoie</a:t>
            </a:r>
            <a:r>
              <a:rPr lang="en-US" sz="2400"/>
              <a:t> de </a:t>
            </a:r>
            <a:r>
              <a:rPr lang="en-US" sz="2400" b="1" err="1">
                <a:solidFill>
                  <a:srgbClr val="0070C0"/>
                </a:solidFill>
              </a:rPr>
              <a:t>cooperare</a:t>
            </a:r>
            <a:r>
              <a:rPr lang="en-US" sz="2400"/>
              <a:t> </a:t>
            </a:r>
            <a:r>
              <a:rPr lang="en-US" sz="2400" err="1"/>
              <a:t>în</a:t>
            </a:r>
            <a:r>
              <a:rPr lang="en-US" sz="2400"/>
              <a:t> </a:t>
            </a:r>
            <a:r>
              <a:rPr lang="en-US" sz="2400" err="1"/>
              <a:t>rândul</a:t>
            </a:r>
            <a:r>
              <a:rPr lang="en-US" sz="2400"/>
              <a:t> </a:t>
            </a:r>
            <a:r>
              <a:rPr lang="en-US" sz="2400" b="1" err="1" smtClean="0">
                <a:solidFill>
                  <a:srgbClr val="0070C0"/>
                </a:solidFill>
              </a:rPr>
              <a:t>părților</a:t>
            </a:r>
            <a:r>
              <a:rPr lang="en-US" sz="2400" b="1" smtClean="0">
                <a:solidFill>
                  <a:srgbClr val="0070C0"/>
                </a:solidFill>
              </a:rPr>
              <a:t> </a:t>
            </a:r>
            <a:r>
              <a:rPr lang="en-US" sz="2400" b="1" err="1" smtClean="0">
                <a:solidFill>
                  <a:srgbClr val="0070C0"/>
                </a:solidFill>
              </a:rPr>
              <a:t>interesate</a:t>
            </a:r>
            <a:r>
              <a:rPr lang="en-US" sz="2400" b="1" smtClean="0">
                <a:solidFill>
                  <a:srgbClr val="0070C0"/>
                </a:solidFill>
              </a:rPr>
              <a:t> </a:t>
            </a:r>
            <a:r>
              <a:rPr lang="en-US" sz="2400" smtClean="0"/>
              <a:t>din </a:t>
            </a:r>
            <a:r>
              <a:rPr lang="en-US" sz="2400" err="1"/>
              <a:t>cadrul</a:t>
            </a:r>
            <a:r>
              <a:rPr lang="en-US" sz="2400"/>
              <a:t> </a:t>
            </a:r>
            <a:r>
              <a:rPr lang="en-US" sz="2400" err="1"/>
              <a:t>și</a:t>
            </a:r>
            <a:r>
              <a:rPr lang="en-US" sz="2400"/>
              <a:t> din </a:t>
            </a:r>
            <a:r>
              <a:rPr lang="en-US" sz="2400" err="1"/>
              <a:t>afara</a:t>
            </a:r>
            <a:r>
              <a:rPr lang="en-US" sz="2400"/>
              <a:t> </a:t>
            </a:r>
            <a:r>
              <a:rPr lang="en-US" sz="2400" err="1"/>
              <a:t>învățământului</a:t>
            </a:r>
            <a:r>
              <a:rPr lang="en-US" sz="2400"/>
              <a:t> superior.</a:t>
            </a:r>
          </a:p>
        </p:txBody>
      </p:sp>
      <p:sp>
        <p:nvSpPr>
          <p:cNvPr id="4" name="Slide Number Placeholder 3"/>
          <p:cNvSpPr>
            <a:spLocks noGrp="1"/>
          </p:cNvSpPr>
          <p:nvPr>
            <p:ph type="sldNum" sz="quarter" idx="12"/>
          </p:nvPr>
        </p:nvSpPr>
        <p:spPr/>
        <p:txBody>
          <a:bodyPr/>
          <a:lstStyle/>
          <a:p>
            <a:fld id="{C69E05A2-079F-4246-8356-D956496D44E4}" type="slidenum">
              <a:rPr lang="en-US" smtClean="0"/>
              <a:t>34</a:t>
            </a:fld>
            <a:endParaRPr lang="en-US"/>
          </a:p>
        </p:txBody>
      </p:sp>
    </p:spTree>
    <p:extLst>
      <p:ext uri="{BB962C8B-B14F-4D97-AF65-F5344CB8AC3E}">
        <p14:creationId xmlns:p14="http://schemas.microsoft.com/office/powerpoint/2010/main" val="418818995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7670" y="350232"/>
            <a:ext cx="8109899" cy="5157216"/>
          </a:xfrm>
        </p:spPr>
        <p:txBody>
          <a:bodyPr>
            <a:normAutofit fontScale="90000"/>
          </a:bodyPr>
          <a:lstStyle/>
          <a:p>
            <a:r>
              <a:rPr lang="en-US" sz="3600" dirty="0" smtClean="0"/>
              <a:t>CAP.III-</a:t>
            </a:r>
            <a:r>
              <a:rPr lang="ro-RO" sz="3600" dirty="0" smtClean="0"/>
              <a:t>RECOMANDAREA </a:t>
            </a:r>
            <a:r>
              <a:rPr lang="ro-RO" sz="3600" dirty="0"/>
              <a:t>CONSILIULUI European din 22 mai 2017 privind Cadrul european al calificărilor pentru învățarea pe tot parcursul vieții și de abrogare a Recomandării Parlamentului European și a Consiliului din 23 aprilie 2008 privind stabilirea Cadrului european al calificărilor pentru învățarea de-a lungul </a:t>
            </a:r>
            <a:r>
              <a:rPr lang="ro-RO" sz="3600" dirty="0" smtClean="0"/>
              <a:t>vieții</a:t>
            </a:r>
            <a:endParaRPr lang="en-US" dirty="0"/>
          </a:p>
        </p:txBody>
      </p:sp>
      <p:sp>
        <p:nvSpPr>
          <p:cNvPr id="5" name="Slide Number Placeholder 4"/>
          <p:cNvSpPr>
            <a:spLocks noGrp="1"/>
          </p:cNvSpPr>
          <p:nvPr>
            <p:ph type="sldNum" sz="quarter" idx="12"/>
          </p:nvPr>
        </p:nvSpPr>
        <p:spPr/>
        <p:txBody>
          <a:bodyPr/>
          <a:lstStyle/>
          <a:p>
            <a:fld id="{C69E05A2-079F-4246-8356-D956496D44E4}" type="slidenum">
              <a:rPr lang="en-US" smtClean="0"/>
              <a:t>35</a:t>
            </a:fld>
            <a:endParaRPr lang="en-US" dirty="0"/>
          </a:p>
        </p:txBody>
      </p:sp>
    </p:spTree>
    <p:extLst>
      <p:ext uri="{BB962C8B-B14F-4D97-AF65-F5344CB8AC3E}">
        <p14:creationId xmlns:p14="http://schemas.microsoft.com/office/powerpoint/2010/main" val="328857033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smtClean="0"/>
              <a:t>Definiții </a:t>
            </a:r>
            <a:endParaRPr lang="en-US" dirty="0"/>
          </a:p>
        </p:txBody>
      </p:sp>
      <p:sp>
        <p:nvSpPr>
          <p:cNvPr id="3" name="Content Placeholder 2"/>
          <p:cNvSpPr>
            <a:spLocks noGrp="1"/>
          </p:cNvSpPr>
          <p:nvPr>
            <p:ph idx="1"/>
          </p:nvPr>
        </p:nvSpPr>
        <p:spPr>
          <a:xfrm>
            <a:off x="677334" y="1930400"/>
            <a:ext cx="9256842" cy="3832124"/>
          </a:xfrm>
        </p:spPr>
        <p:txBody>
          <a:bodyPr>
            <a:normAutofit/>
          </a:bodyPr>
          <a:lstStyle/>
          <a:p>
            <a:r>
              <a:rPr lang="en-US" b="1" dirty="0"/>
              <a:t>„</a:t>
            </a:r>
            <a:r>
              <a:rPr lang="en-US" b="1" dirty="0" err="1">
                <a:solidFill>
                  <a:srgbClr val="0070C0"/>
                </a:solidFill>
              </a:rPr>
              <a:t>calificare</a:t>
            </a:r>
            <a:r>
              <a:rPr lang="en-US" b="1" dirty="0"/>
              <a:t>” </a:t>
            </a:r>
            <a:r>
              <a:rPr lang="en-US" dirty="0" err="1"/>
              <a:t>înseamnă</a:t>
            </a:r>
            <a:r>
              <a:rPr lang="en-US" dirty="0"/>
              <a:t> un </a:t>
            </a:r>
            <a:r>
              <a:rPr lang="en-US" dirty="0" err="1">
                <a:solidFill>
                  <a:srgbClr val="0070C0"/>
                </a:solidFill>
              </a:rPr>
              <a:t>rezultat</a:t>
            </a:r>
            <a:r>
              <a:rPr lang="en-US" dirty="0">
                <a:solidFill>
                  <a:srgbClr val="0070C0"/>
                </a:solidFill>
              </a:rPr>
              <a:t> formal </a:t>
            </a:r>
            <a:r>
              <a:rPr lang="en-US" dirty="0"/>
              <a:t>al </a:t>
            </a:r>
            <a:r>
              <a:rPr lang="en-US" dirty="0" err="1"/>
              <a:t>unui</a:t>
            </a:r>
            <a:r>
              <a:rPr lang="en-US" dirty="0"/>
              <a:t> </a:t>
            </a:r>
            <a:r>
              <a:rPr lang="en-US" dirty="0" err="1">
                <a:solidFill>
                  <a:srgbClr val="0070C0"/>
                </a:solidFill>
              </a:rPr>
              <a:t>proces</a:t>
            </a:r>
            <a:r>
              <a:rPr lang="en-US" dirty="0">
                <a:solidFill>
                  <a:srgbClr val="0070C0"/>
                </a:solidFill>
              </a:rPr>
              <a:t> de </a:t>
            </a:r>
            <a:r>
              <a:rPr lang="en-US" dirty="0" err="1">
                <a:solidFill>
                  <a:srgbClr val="0070C0"/>
                </a:solidFill>
              </a:rPr>
              <a:t>evaluare</a:t>
            </a:r>
            <a:r>
              <a:rPr lang="en-US" dirty="0">
                <a:solidFill>
                  <a:srgbClr val="0070C0"/>
                </a:solidFill>
              </a:rPr>
              <a:t> </a:t>
            </a:r>
            <a:r>
              <a:rPr lang="en-US" dirty="0" err="1">
                <a:solidFill>
                  <a:srgbClr val="0070C0"/>
                </a:solidFill>
              </a:rPr>
              <a:t>și</a:t>
            </a:r>
            <a:r>
              <a:rPr lang="en-US" dirty="0">
                <a:solidFill>
                  <a:srgbClr val="0070C0"/>
                </a:solidFill>
              </a:rPr>
              <a:t> </a:t>
            </a:r>
            <a:r>
              <a:rPr lang="en-US" dirty="0" err="1">
                <a:solidFill>
                  <a:srgbClr val="0070C0"/>
                </a:solidFill>
              </a:rPr>
              <a:t>validare</a:t>
            </a:r>
            <a:r>
              <a:rPr lang="en-US" dirty="0"/>
              <a:t>, </a:t>
            </a:r>
            <a:r>
              <a:rPr lang="en-US" dirty="0" err="1"/>
              <a:t>obținut</a:t>
            </a:r>
            <a:r>
              <a:rPr lang="en-US" dirty="0"/>
              <a:t> </a:t>
            </a:r>
            <a:r>
              <a:rPr lang="en-US" dirty="0" err="1"/>
              <a:t>în</a:t>
            </a:r>
            <a:r>
              <a:rPr lang="en-US" dirty="0"/>
              <a:t> </a:t>
            </a:r>
            <a:r>
              <a:rPr lang="en-US" dirty="0" err="1"/>
              <a:t>momentul</a:t>
            </a:r>
            <a:r>
              <a:rPr lang="en-US" dirty="0"/>
              <a:t> </a:t>
            </a:r>
            <a:r>
              <a:rPr lang="en-US" dirty="0" err="1"/>
              <a:t>în</a:t>
            </a:r>
            <a:r>
              <a:rPr lang="en-US" dirty="0"/>
              <a:t> care </a:t>
            </a:r>
            <a:r>
              <a:rPr lang="en-US" dirty="0">
                <a:solidFill>
                  <a:srgbClr val="0070C0"/>
                </a:solidFill>
              </a:rPr>
              <a:t>o </a:t>
            </a:r>
            <a:r>
              <a:rPr lang="en-US" dirty="0" err="1">
                <a:solidFill>
                  <a:srgbClr val="0070C0"/>
                </a:solidFill>
              </a:rPr>
              <a:t>autoritate</a:t>
            </a:r>
            <a:r>
              <a:rPr lang="en-US" dirty="0">
                <a:solidFill>
                  <a:srgbClr val="0070C0"/>
                </a:solidFill>
              </a:rPr>
              <a:t> </a:t>
            </a:r>
            <a:r>
              <a:rPr lang="en-US" dirty="0" err="1">
                <a:solidFill>
                  <a:srgbClr val="0070C0"/>
                </a:solidFill>
              </a:rPr>
              <a:t>competentă</a:t>
            </a:r>
            <a:r>
              <a:rPr lang="en-US" dirty="0">
                <a:solidFill>
                  <a:srgbClr val="0070C0"/>
                </a:solidFill>
              </a:rPr>
              <a:t> </a:t>
            </a:r>
            <a:r>
              <a:rPr lang="en-US" dirty="0" err="1"/>
              <a:t>stabilește</a:t>
            </a:r>
            <a:r>
              <a:rPr lang="en-US" dirty="0"/>
              <a:t> </a:t>
            </a:r>
            <a:r>
              <a:rPr lang="en-US" dirty="0" err="1"/>
              <a:t>că</a:t>
            </a:r>
            <a:r>
              <a:rPr lang="en-US" dirty="0"/>
              <a:t> o </a:t>
            </a:r>
            <a:r>
              <a:rPr lang="en-US" dirty="0" err="1"/>
              <a:t>persoană</a:t>
            </a:r>
            <a:r>
              <a:rPr lang="en-US" dirty="0"/>
              <a:t> a </a:t>
            </a:r>
            <a:r>
              <a:rPr lang="en-US" dirty="0" err="1">
                <a:solidFill>
                  <a:srgbClr val="0070C0"/>
                </a:solidFill>
              </a:rPr>
              <a:t>dobândit</a:t>
            </a:r>
            <a:r>
              <a:rPr lang="en-US" dirty="0">
                <a:solidFill>
                  <a:srgbClr val="0070C0"/>
                </a:solidFill>
              </a:rPr>
              <a:t> </a:t>
            </a:r>
            <a:r>
              <a:rPr lang="en-US" dirty="0" err="1">
                <a:solidFill>
                  <a:srgbClr val="0070C0"/>
                </a:solidFill>
              </a:rPr>
              <a:t>rezultate</a:t>
            </a:r>
            <a:r>
              <a:rPr lang="en-US" dirty="0">
                <a:solidFill>
                  <a:srgbClr val="0070C0"/>
                </a:solidFill>
              </a:rPr>
              <a:t> ale </a:t>
            </a:r>
            <a:r>
              <a:rPr lang="en-US" dirty="0" err="1">
                <a:solidFill>
                  <a:srgbClr val="0070C0"/>
                </a:solidFill>
              </a:rPr>
              <a:t>învățării</a:t>
            </a:r>
            <a:r>
              <a:rPr lang="en-US" dirty="0">
                <a:solidFill>
                  <a:srgbClr val="0070C0"/>
                </a:solidFill>
              </a:rPr>
              <a:t> </a:t>
            </a:r>
            <a:r>
              <a:rPr lang="en-US" dirty="0" err="1"/>
              <a:t>corespunzătoare</a:t>
            </a:r>
            <a:r>
              <a:rPr lang="en-US" dirty="0"/>
              <a:t> </a:t>
            </a:r>
            <a:r>
              <a:rPr lang="en-US" dirty="0" err="1"/>
              <a:t>unor</a:t>
            </a:r>
            <a:r>
              <a:rPr lang="en-US" dirty="0"/>
              <a:t> </a:t>
            </a:r>
            <a:r>
              <a:rPr lang="en-US" dirty="0" err="1">
                <a:solidFill>
                  <a:srgbClr val="0070C0"/>
                </a:solidFill>
              </a:rPr>
              <a:t>standarde</a:t>
            </a:r>
            <a:r>
              <a:rPr lang="en-US" dirty="0">
                <a:solidFill>
                  <a:srgbClr val="0070C0"/>
                </a:solidFill>
              </a:rPr>
              <a:t> date</a:t>
            </a:r>
            <a:r>
              <a:rPr lang="en-US" dirty="0"/>
              <a:t>; </a:t>
            </a:r>
            <a:endParaRPr lang="ro-RO" dirty="0" smtClean="0"/>
          </a:p>
          <a:p>
            <a:r>
              <a:rPr lang="en-US" b="1" dirty="0"/>
              <a:t>„</a:t>
            </a:r>
            <a:r>
              <a:rPr lang="en-US" b="1" dirty="0" err="1"/>
              <a:t>calificare</a:t>
            </a:r>
            <a:r>
              <a:rPr lang="en-US" b="1" dirty="0"/>
              <a:t> </a:t>
            </a:r>
            <a:r>
              <a:rPr lang="en-US" b="1" dirty="0" err="1"/>
              <a:t>internațională</a:t>
            </a:r>
            <a:r>
              <a:rPr lang="en-US" b="1" dirty="0"/>
              <a:t>” </a:t>
            </a:r>
            <a:r>
              <a:rPr lang="en-US" dirty="0" err="1"/>
              <a:t>înseamnă</a:t>
            </a:r>
            <a:r>
              <a:rPr lang="en-US" dirty="0"/>
              <a:t> o </a:t>
            </a:r>
            <a:r>
              <a:rPr lang="en-US" dirty="0" err="1">
                <a:solidFill>
                  <a:srgbClr val="0070C0"/>
                </a:solidFill>
              </a:rPr>
              <a:t>calificare</a:t>
            </a:r>
            <a:r>
              <a:rPr lang="en-US" dirty="0"/>
              <a:t> </a:t>
            </a:r>
            <a:r>
              <a:rPr lang="en-US" dirty="0" err="1"/>
              <a:t>acordată</a:t>
            </a:r>
            <a:r>
              <a:rPr lang="en-US" dirty="0"/>
              <a:t> de </a:t>
            </a:r>
            <a:r>
              <a:rPr lang="en-US" dirty="0">
                <a:solidFill>
                  <a:srgbClr val="0070C0"/>
                </a:solidFill>
              </a:rPr>
              <a:t>un organism </a:t>
            </a:r>
            <a:r>
              <a:rPr lang="en-US" dirty="0" err="1">
                <a:solidFill>
                  <a:srgbClr val="0070C0"/>
                </a:solidFill>
              </a:rPr>
              <a:t>internațional</a:t>
            </a:r>
            <a:r>
              <a:rPr lang="en-US" dirty="0">
                <a:solidFill>
                  <a:srgbClr val="0070C0"/>
                </a:solidFill>
              </a:rPr>
              <a:t> legal </a:t>
            </a:r>
            <a:r>
              <a:rPr lang="en-US" dirty="0" err="1">
                <a:solidFill>
                  <a:srgbClr val="0070C0"/>
                </a:solidFill>
              </a:rPr>
              <a:t>constituit</a:t>
            </a:r>
            <a:r>
              <a:rPr lang="en-US" dirty="0">
                <a:solidFill>
                  <a:srgbClr val="0070C0"/>
                </a:solidFill>
              </a:rPr>
              <a:t> </a:t>
            </a:r>
            <a:r>
              <a:rPr lang="en-US" dirty="0"/>
              <a:t>(</a:t>
            </a:r>
            <a:r>
              <a:rPr lang="en-US" dirty="0" err="1"/>
              <a:t>asociație</a:t>
            </a:r>
            <a:r>
              <a:rPr lang="en-US" dirty="0"/>
              <a:t>, </a:t>
            </a:r>
            <a:r>
              <a:rPr lang="en-US" dirty="0" err="1"/>
              <a:t>organizație</a:t>
            </a:r>
            <a:r>
              <a:rPr lang="en-US" dirty="0"/>
              <a:t>, sector </a:t>
            </a:r>
            <a:r>
              <a:rPr lang="en-US" dirty="0" err="1"/>
              <a:t>sau</a:t>
            </a:r>
            <a:r>
              <a:rPr lang="en-US" dirty="0"/>
              <a:t> </a:t>
            </a:r>
            <a:r>
              <a:rPr lang="en-US" dirty="0" err="1"/>
              <a:t>companie</a:t>
            </a:r>
            <a:r>
              <a:rPr lang="en-US" dirty="0"/>
              <a:t>) </a:t>
            </a:r>
            <a:r>
              <a:rPr lang="en-US" dirty="0" err="1"/>
              <a:t>sau</a:t>
            </a:r>
            <a:r>
              <a:rPr lang="en-US" dirty="0"/>
              <a:t> de </a:t>
            </a:r>
            <a:r>
              <a:rPr lang="en-US" dirty="0">
                <a:solidFill>
                  <a:srgbClr val="0070C0"/>
                </a:solidFill>
              </a:rPr>
              <a:t>un organism </a:t>
            </a:r>
            <a:r>
              <a:rPr lang="en-US" dirty="0" err="1">
                <a:solidFill>
                  <a:srgbClr val="0070C0"/>
                </a:solidFill>
              </a:rPr>
              <a:t>național</a:t>
            </a:r>
            <a:r>
              <a:rPr lang="en-US" dirty="0"/>
              <a:t> </a:t>
            </a:r>
            <a:r>
              <a:rPr lang="en-US" dirty="0" err="1"/>
              <a:t>acționând</a:t>
            </a:r>
            <a:r>
              <a:rPr lang="en-US" dirty="0"/>
              <a:t> </a:t>
            </a:r>
            <a:r>
              <a:rPr lang="en-US" dirty="0" err="1"/>
              <a:t>în</a:t>
            </a:r>
            <a:r>
              <a:rPr lang="en-US" dirty="0"/>
              <a:t> </a:t>
            </a:r>
            <a:r>
              <a:rPr lang="en-US" dirty="0" err="1"/>
              <a:t>numele</a:t>
            </a:r>
            <a:r>
              <a:rPr lang="en-US" dirty="0"/>
              <a:t> </a:t>
            </a:r>
            <a:r>
              <a:rPr lang="en-US" dirty="0" err="1"/>
              <a:t>unui</a:t>
            </a:r>
            <a:r>
              <a:rPr lang="en-US" dirty="0"/>
              <a:t> organism </a:t>
            </a:r>
            <a:r>
              <a:rPr lang="en-US" dirty="0" err="1"/>
              <a:t>internațional</a:t>
            </a:r>
            <a:r>
              <a:rPr lang="en-US" dirty="0"/>
              <a:t>, care </a:t>
            </a:r>
            <a:r>
              <a:rPr lang="en-US" dirty="0" err="1"/>
              <a:t>este</a:t>
            </a:r>
            <a:r>
              <a:rPr lang="en-US" dirty="0"/>
              <a:t> </a:t>
            </a:r>
            <a:r>
              <a:rPr lang="en-US" dirty="0" err="1"/>
              <a:t>utilizată</a:t>
            </a:r>
            <a:r>
              <a:rPr lang="en-US" dirty="0"/>
              <a:t> </a:t>
            </a:r>
            <a:r>
              <a:rPr lang="en-US" dirty="0" err="1"/>
              <a:t>în</a:t>
            </a:r>
            <a:r>
              <a:rPr lang="en-US" dirty="0"/>
              <a:t> </a:t>
            </a:r>
            <a:r>
              <a:rPr lang="en-US" dirty="0" err="1"/>
              <a:t>cel</a:t>
            </a:r>
            <a:r>
              <a:rPr lang="en-US" dirty="0"/>
              <a:t> </a:t>
            </a:r>
            <a:r>
              <a:rPr lang="en-US" dirty="0" err="1"/>
              <a:t>puțin</a:t>
            </a:r>
            <a:r>
              <a:rPr lang="en-US" dirty="0"/>
              <a:t> </a:t>
            </a:r>
            <a:r>
              <a:rPr lang="en-US" dirty="0" err="1"/>
              <a:t>două</a:t>
            </a:r>
            <a:r>
              <a:rPr lang="en-US" dirty="0"/>
              <a:t> </a:t>
            </a:r>
            <a:r>
              <a:rPr lang="en-US" dirty="0" err="1"/>
              <a:t>țări</a:t>
            </a:r>
            <a:r>
              <a:rPr lang="en-US" dirty="0"/>
              <a:t> </a:t>
            </a:r>
            <a:r>
              <a:rPr lang="en-US" dirty="0" err="1"/>
              <a:t>și</a:t>
            </a:r>
            <a:r>
              <a:rPr lang="en-US" dirty="0"/>
              <a:t> care </a:t>
            </a:r>
            <a:r>
              <a:rPr lang="en-US" dirty="0">
                <a:solidFill>
                  <a:srgbClr val="0070C0"/>
                </a:solidFill>
              </a:rPr>
              <a:t>include </a:t>
            </a:r>
            <a:r>
              <a:rPr lang="en-US" dirty="0" err="1">
                <a:solidFill>
                  <a:srgbClr val="0070C0"/>
                </a:solidFill>
              </a:rPr>
              <a:t>rezultate</a:t>
            </a:r>
            <a:r>
              <a:rPr lang="en-US" dirty="0">
                <a:solidFill>
                  <a:srgbClr val="0070C0"/>
                </a:solidFill>
              </a:rPr>
              <a:t> ale </a:t>
            </a:r>
            <a:r>
              <a:rPr lang="en-US" dirty="0" err="1">
                <a:solidFill>
                  <a:srgbClr val="0070C0"/>
                </a:solidFill>
              </a:rPr>
              <a:t>învățării</a:t>
            </a:r>
            <a:r>
              <a:rPr lang="en-US" dirty="0">
                <a:solidFill>
                  <a:srgbClr val="0070C0"/>
                </a:solidFill>
              </a:rPr>
              <a:t> evaluate </a:t>
            </a:r>
            <a:r>
              <a:rPr lang="en-US" dirty="0" err="1"/>
              <a:t>prin</a:t>
            </a:r>
            <a:r>
              <a:rPr lang="en-US" dirty="0"/>
              <a:t> </a:t>
            </a:r>
            <a:r>
              <a:rPr lang="en-US" dirty="0" err="1"/>
              <a:t>trimitere</a:t>
            </a:r>
            <a:r>
              <a:rPr lang="en-US" dirty="0"/>
              <a:t> </a:t>
            </a:r>
            <a:r>
              <a:rPr lang="en-US" dirty="0">
                <a:solidFill>
                  <a:srgbClr val="0070C0"/>
                </a:solidFill>
              </a:rPr>
              <a:t>la </a:t>
            </a:r>
            <a:r>
              <a:rPr lang="en-US" dirty="0" err="1">
                <a:solidFill>
                  <a:srgbClr val="0070C0"/>
                </a:solidFill>
              </a:rPr>
              <a:t>standarde</a:t>
            </a:r>
            <a:r>
              <a:rPr lang="en-US" dirty="0">
                <a:solidFill>
                  <a:srgbClr val="0070C0"/>
                </a:solidFill>
              </a:rPr>
              <a:t> </a:t>
            </a:r>
            <a:r>
              <a:rPr lang="en-US" dirty="0" err="1">
                <a:solidFill>
                  <a:srgbClr val="0070C0"/>
                </a:solidFill>
              </a:rPr>
              <a:t>stabilite</a:t>
            </a:r>
            <a:r>
              <a:rPr lang="en-US" dirty="0">
                <a:solidFill>
                  <a:srgbClr val="0070C0"/>
                </a:solidFill>
              </a:rPr>
              <a:t> de un organism </a:t>
            </a:r>
            <a:r>
              <a:rPr lang="en-US" dirty="0" err="1">
                <a:solidFill>
                  <a:srgbClr val="0070C0"/>
                </a:solidFill>
              </a:rPr>
              <a:t>internațional</a:t>
            </a:r>
            <a:r>
              <a:rPr lang="en-US" dirty="0"/>
              <a:t>; </a:t>
            </a:r>
          </a:p>
          <a:p>
            <a:endParaRPr lang="en-US" dirty="0"/>
          </a:p>
        </p:txBody>
      </p:sp>
      <p:sp>
        <p:nvSpPr>
          <p:cNvPr id="4" name="Slide Number Placeholder 3"/>
          <p:cNvSpPr>
            <a:spLocks noGrp="1"/>
          </p:cNvSpPr>
          <p:nvPr>
            <p:ph type="sldNum" sz="quarter" idx="12"/>
          </p:nvPr>
        </p:nvSpPr>
        <p:spPr/>
        <p:txBody>
          <a:bodyPr/>
          <a:lstStyle/>
          <a:p>
            <a:fld id="{C69E05A2-079F-4246-8356-D956496D44E4}" type="slidenum">
              <a:rPr lang="en-US" smtClean="0"/>
              <a:t>36</a:t>
            </a:fld>
            <a:endParaRPr lang="en-US"/>
          </a:p>
        </p:txBody>
      </p:sp>
    </p:spTree>
    <p:extLst>
      <p:ext uri="{BB962C8B-B14F-4D97-AF65-F5344CB8AC3E}">
        <p14:creationId xmlns:p14="http://schemas.microsoft.com/office/powerpoint/2010/main" val="361848045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smtClean="0"/>
              <a:t>Definiții (cont.)</a:t>
            </a:r>
            <a:endParaRPr lang="en-US" dirty="0"/>
          </a:p>
        </p:txBody>
      </p:sp>
      <p:sp>
        <p:nvSpPr>
          <p:cNvPr id="3" name="Content Placeholder 2"/>
          <p:cNvSpPr>
            <a:spLocks noGrp="1"/>
          </p:cNvSpPr>
          <p:nvPr>
            <p:ph idx="1"/>
          </p:nvPr>
        </p:nvSpPr>
        <p:spPr>
          <a:xfrm>
            <a:off x="422770" y="1616900"/>
            <a:ext cx="9541038" cy="4532671"/>
          </a:xfrm>
        </p:spPr>
        <p:txBody>
          <a:bodyPr>
            <a:normAutofit/>
          </a:bodyPr>
          <a:lstStyle/>
          <a:p>
            <a:r>
              <a:rPr lang="en-US" b="1" dirty="0"/>
              <a:t>„</a:t>
            </a:r>
            <a:r>
              <a:rPr lang="en-US" b="1" dirty="0" err="1"/>
              <a:t>sistem</a:t>
            </a:r>
            <a:r>
              <a:rPr lang="en-US" b="1" dirty="0"/>
              <a:t> </a:t>
            </a:r>
            <a:r>
              <a:rPr lang="en-US" b="1" dirty="0" err="1"/>
              <a:t>național</a:t>
            </a:r>
            <a:r>
              <a:rPr lang="en-US" b="1" dirty="0"/>
              <a:t> al </a:t>
            </a:r>
            <a:r>
              <a:rPr lang="en-US" b="1" dirty="0" err="1"/>
              <a:t>calificărilor</a:t>
            </a:r>
            <a:r>
              <a:rPr lang="en-US" b="1" dirty="0"/>
              <a:t>” </a:t>
            </a:r>
            <a:r>
              <a:rPr lang="en-US" dirty="0" err="1"/>
              <a:t>înseamnă</a:t>
            </a:r>
            <a:r>
              <a:rPr lang="en-US" dirty="0"/>
              <a:t> </a:t>
            </a:r>
            <a:r>
              <a:rPr lang="en-US" dirty="0" err="1"/>
              <a:t>toate</a:t>
            </a:r>
            <a:r>
              <a:rPr lang="en-US" dirty="0"/>
              <a:t> </a:t>
            </a:r>
            <a:r>
              <a:rPr lang="en-US" dirty="0" err="1"/>
              <a:t>aspectele</a:t>
            </a:r>
            <a:r>
              <a:rPr lang="en-US" dirty="0"/>
              <a:t> </a:t>
            </a:r>
            <a:r>
              <a:rPr lang="en-US" dirty="0" err="1"/>
              <a:t>activității</a:t>
            </a:r>
            <a:r>
              <a:rPr lang="en-US" dirty="0"/>
              <a:t> </a:t>
            </a:r>
            <a:r>
              <a:rPr lang="en-US" dirty="0" err="1"/>
              <a:t>unui</a:t>
            </a:r>
            <a:r>
              <a:rPr lang="en-US" dirty="0"/>
              <a:t> stat </a:t>
            </a:r>
            <a:r>
              <a:rPr lang="en-US" dirty="0" err="1"/>
              <a:t>membru</a:t>
            </a:r>
            <a:r>
              <a:rPr lang="en-US" dirty="0"/>
              <a:t> legate de </a:t>
            </a:r>
            <a:r>
              <a:rPr lang="en-US" dirty="0" err="1"/>
              <a:t>recunoașterea</a:t>
            </a:r>
            <a:r>
              <a:rPr lang="en-US" dirty="0"/>
              <a:t> </a:t>
            </a:r>
            <a:r>
              <a:rPr lang="en-US" dirty="0" err="1"/>
              <a:t>învățării</a:t>
            </a:r>
            <a:r>
              <a:rPr lang="en-US" dirty="0"/>
              <a:t> </a:t>
            </a:r>
            <a:r>
              <a:rPr lang="en-US" dirty="0" err="1"/>
              <a:t>și</a:t>
            </a:r>
            <a:r>
              <a:rPr lang="en-US" dirty="0"/>
              <a:t> a </a:t>
            </a:r>
            <a:r>
              <a:rPr lang="en-US" dirty="0" err="1"/>
              <a:t>altor</a:t>
            </a:r>
            <a:r>
              <a:rPr lang="en-US" dirty="0"/>
              <a:t> </a:t>
            </a:r>
            <a:r>
              <a:rPr lang="en-US" dirty="0" err="1"/>
              <a:t>mecanisme</a:t>
            </a:r>
            <a:r>
              <a:rPr lang="en-US" dirty="0"/>
              <a:t> care </a:t>
            </a:r>
            <a:r>
              <a:rPr lang="en-US" dirty="0" err="1"/>
              <a:t>asigură</a:t>
            </a:r>
            <a:r>
              <a:rPr lang="en-US" dirty="0"/>
              <a:t> </a:t>
            </a:r>
            <a:r>
              <a:rPr lang="en-US" dirty="0" err="1"/>
              <a:t>legătura</a:t>
            </a:r>
            <a:r>
              <a:rPr lang="en-US" dirty="0"/>
              <a:t> </a:t>
            </a:r>
            <a:r>
              <a:rPr lang="en-US" dirty="0" err="1"/>
              <a:t>educației</a:t>
            </a:r>
            <a:r>
              <a:rPr lang="en-US" dirty="0"/>
              <a:t> </a:t>
            </a:r>
            <a:r>
              <a:rPr lang="en-US" dirty="0" err="1"/>
              <a:t>și</a:t>
            </a:r>
            <a:r>
              <a:rPr lang="en-US" dirty="0"/>
              <a:t> a </a:t>
            </a:r>
            <a:r>
              <a:rPr lang="en-US" dirty="0" err="1"/>
              <a:t>formării</a:t>
            </a:r>
            <a:r>
              <a:rPr lang="en-US" dirty="0"/>
              <a:t> cu </a:t>
            </a:r>
            <a:r>
              <a:rPr lang="en-US" dirty="0" err="1"/>
              <a:t>piața</a:t>
            </a:r>
            <a:r>
              <a:rPr lang="en-US" dirty="0"/>
              <a:t> </a:t>
            </a:r>
            <a:r>
              <a:rPr lang="en-US" dirty="0" err="1"/>
              <a:t>muncii</a:t>
            </a:r>
            <a:r>
              <a:rPr lang="en-US" dirty="0"/>
              <a:t> </a:t>
            </a:r>
            <a:r>
              <a:rPr lang="en-US" dirty="0" err="1"/>
              <a:t>și</a:t>
            </a:r>
            <a:r>
              <a:rPr lang="en-US" dirty="0"/>
              <a:t> cu </a:t>
            </a:r>
            <a:r>
              <a:rPr lang="en-US" dirty="0" err="1"/>
              <a:t>societatea</a:t>
            </a:r>
            <a:r>
              <a:rPr lang="en-US" dirty="0"/>
              <a:t> </a:t>
            </a:r>
            <a:r>
              <a:rPr lang="en-US" dirty="0" err="1"/>
              <a:t>civilă</a:t>
            </a:r>
            <a:r>
              <a:rPr lang="en-US" dirty="0"/>
              <a:t>. </a:t>
            </a:r>
            <a:r>
              <a:rPr lang="en-US" dirty="0" err="1"/>
              <a:t>Acesta</a:t>
            </a:r>
            <a:r>
              <a:rPr lang="en-US" dirty="0"/>
              <a:t> include </a:t>
            </a:r>
            <a:r>
              <a:rPr lang="en-US" dirty="0" err="1"/>
              <a:t>dezvoltarea</a:t>
            </a:r>
            <a:r>
              <a:rPr lang="en-US" dirty="0"/>
              <a:t> </a:t>
            </a:r>
            <a:r>
              <a:rPr lang="en-US" dirty="0" err="1"/>
              <a:t>și</a:t>
            </a:r>
            <a:r>
              <a:rPr lang="en-US" dirty="0"/>
              <a:t> </a:t>
            </a:r>
            <a:r>
              <a:rPr lang="en-US" dirty="0" err="1"/>
              <a:t>punerea</a:t>
            </a:r>
            <a:r>
              <a:rPr lang="en-US" dirty="0"/>
              <a:t> </a:t>
            </a:r>
            <a:r>
              <a:rPr lang="en-US" dirty="0" err="1"/>
              <a:t>în</a:t>
            </a:r>
            <a:r>
              <a:rPr lang="en-US" dirty="0"/>
              <a:t> </a:t>
            </a:r>
            <a:r>
              <a:rPr lang="en-US" dirty="0" err="1"/>
              <a:t>aplicare</a:t>
            </a:r>
            <a:r>
              <a:rPr lang="en-US" dirty="0"/>
              <a:t> a </a:t>
            </a:r>
            <a:r>
              <a:rPr lang="en-US" dirty="0" err="1"/>
              <a:t>acordurilor</a:t>
            </a:r>
            <a:r>
              <a:rPr lang="en-US" dirty="0"/>
              <a:t> </a:t>
            </a:r>
            <a:r>
              <a:rPr lang="en-US" dirty="0" err="1"/>
              <a:t>și</a:t>
            </a:r>
            <a:r>
              <a:rPr lang="en-US" dirty="0"/>
              <a:t> a </a:t>
            </a:r>
            <a:r>
              <a:rPr lang="en-US" dirty="0" err="1"/>
              <a:t>proceselor</a:t>
            </a:r>
            <a:r>
              <a:rPr lang="en-US" dirty="0"/>
              <a:t> </a:t>
            </a:r>
            <a:r>
              <a:rPr lang="en-US" dirty="0" err="1"/>
              <a:t>instituționale</a:t>
            </a:r>
            <a:r>
              <a:rPr lang="en-US" dirty="0"/>
              <a:t> legate de </a:t>
            </a:r>
            <a:r>
              <a:rPr lang="en-US" dirty="0" err="1"/>
              <a:t>asigurarea</a:t>
            </a:r>
            <a:r>
              <a:rPr lang="en-US" dirty="0"/>
              <a:t> </a:t>
            </a:r>
            <a:r>
              <a:rPr lang="en-US" dirty="0" err="1"/>
              <a:t>calității</a:t>
            </a:r>
            <a:r>
              <a:rPr lang="en-US" dirty="0"/>
              <a:t>, de </a:t>
            </a:r>
            <a:r>
              <a:rPr lang="en-US" dirty="0" err="1"/>
              <a:t>evaluare</a:t>
            </a:r>
            <a:r>
              <a:rPr lang="en-US" dirty="0"/>
              <a:t> </a:t>
            </a:r>
            <a:r>
              <a:rPr lang="en-US" dirty="0" err="1"/>
              <a:t>și</a:t>
            </a:r>
            <a:r>
              <a:rPr lang="en-US" dirty="0"/>
              <a:t> de </a:t>
            </a:r>
            <a:r>
              <a:rPr lang="en-US" dirty="0" err="1"/>
              <a:t>acordarea</a:t>
            </a:r>
            <a:r>
              <a:rPr lang="en-US" dirty="0"/>
              <a:t> </a:t>
            </a:r>
            <a:r>
              <a:rPr lang="en-US" dirty="0" err="1"/>
              <a:t>calificărilor</a:t>
            </a:r>
            <a:r>
              <a:rPr lang="en-US" dirty="0"/>
              <a:t>. Un </a:t>
            </a:r>
            <a:r>
              <a:rPr lang="en-US" dirty="0" err="1"/>
              <a:t>sistem</a:t>
            </a:r>
            <a:r>
              <a:rPr lang="en-US" dirty="0"/>
              <a:t> </a:t>
            </a:r>
            <a:r>
              <a:rPr lang="en-US" dirty="0" err="1"/>
              <a:t>național</a:t>
            </a:r>
            <a:r>
              <a:rPr lang="en-US" dirty="0"/>
              <a:t> al </a:t>
            </a:r>
            <a:r>
              <a:rPr lang="en-US" dirty="0" err="1"/>
              <a:t>calificărilor</a:t>
            </a:r>
            <a:r>
              <a:rPr lang="en-US" dirty="0"/>
              <a:t> </a:t>
            </a:r>
            <a:r>
              <a:rPr lang="en-US" dirty="0" err="1"/>
              <a:t>poate</a:t>
            </a:r>
            <a:r>
              <a:rPr lang="en-US" dirty="0"/>
              <a:t> fi format din </a:t>
            </a:r>
            <a:r>
              <a:rPr lang="en-US" dirty="0" err="1"/>
              <a:t>mai</a:t>
            </a:r>
            <a:r>
              <a:rPr lang="en-US" dirty="0"/>
              <a:t> </a:t>
            </a:r>
            <a:r>
              <a:rPr lang="en-US" dirty="0" err="1"/>
              <a:t>multe</a:t>
            </a:r>
            <a:r>
              <a:rPr lang="en-US" dirty="0"/>
              <a:t> </a:t>
            </a:r>
            <a:r>
              <a:rPr lang="en-US" dirty="0" err="1"/>
              <a:t>subsisteme</a:t>
            </a:r>
            <a:r>
              <a:rPr lang="en-US" dirty="0"/>
              <a:t> </a:t>
            </a:r>
            <a:r>
              <a:rPr lang="en-US" dirty="0" err="1"/>
              <a:t>și</a:t>
            </a:r>
            <a:r>
              <a:rPr lang="en-US" dirty="0"/>
              <a:t> </a:t>
            </a:r>
            <a:r>
              <a:rPr lang="en-US" dirty="0" err="1"/>
              <a:t>poate</a:t>
            </a:r>
            <a:r>
              <a:rPr lang="en-US" dirty="0"/>
              <a:t> include un </a:t>
            </a:r>
            <a:r>
              <a:rPr lang="en-US" dirty="0" err="1"/>
              <a:t>cadru</a:t>
            </a:r>
            <a:r>
              <a:rPr lang="en-US" dirty="0"/>
              <a:t> </a:t>
            </a:r>
            <a:r>
              <a:rPr lang="en-US" dirty="0" err="1"/>
              <a:t>național</a:t>
            </a:r>
            <a:r>
              <a:rPr lang="en-US" dirty="0"/>
              <a:t> al </a:t>
            </a:r>
            <a:r>
              <a:rPr lang="en-US" dirty="0" err="1"/>
              <a:t>calificărilor</a:t>
            </a:r>
            <a:r>
              <a:rPr lang="en-US" dirty="0"/>
              <a:t>; </a:t>
            </a:r>
            <a:endParaRPr lang="ro-RO" dirty="0" smtClean="0"/>
          </a:p>
          <a:p>
            <a:r>
              <a:rPr lang="en-US" b="1" dirty="0"/>
              <a:t>„</a:t>
            </a:r>
            <a:r>
              <a:rPr lang="en-US" b="1" dirty="0" err="1"/>
              <a:t>cadru</a:t>
            </a:r>
            <a:r>
              <a:rPr lang="en-US" b="1" dirty="0"/>
              <a:t> </a:t>
            </a:r>
            <a:r>
              <a:rPr lang="en-US" b="1" dirty="0" err="1"/>
              <a:t>național</a:t>
            </a:r>
            <a:r>
              <a:rPr lang="en-US" b="1" dirty="0"/>
              <a:t> al </a:t>
            </a:r>
            <a:r>
              <a:rPr lang="en-US" b="1" dirty="0" err="1"/>
              <a:t>calificărilor</a:t>
            </a:r>
            <a:r>
              <a:rPr lang="en-US" b="1" dirty="0"/>
              <a:t>” </a:t>
            </a:r>
            <a:r>
              <a:rPr lang="en-US" dirty="0" err="1"/>
              <a:t>înseamnă</a:t>
            </a:r>
            <a:r>
              <a:rPr lang="en-US" dirty="0"/>
              <a:t> un instrument </a:t>
            </a:r>
            <a:r>
              <a:rPr lang="en-US" dirty="0" err="1"/>
              <a:t>pentru</a:t>
            </a:r>
            <a:r>
              <a:rPr lang="en-US" dirty="0"/>
              <a:t> </a:t>
            </a:r>
            <a:r>
              <a:rPr lang="en-US" dirty="0" err="1"/>
              <a:t>clasificarea</a:t>
            </a:r>
            <a:r>
              <a:rPr lang="en-US" dirty="0"/>
              <a:t> </a:t>
            </a:r>
            <a:r>
              <a:rPr lang="en-US" dirty="0" err="1"/>
              <a:t>calificărilor</a:t>
            </a:r>
            <a:r>
              <a:rPr lang="en-US" dirty="0"/>
              <a:t> </a:t>
            </a:r>
            <a:r>
              <a:rPr lang="en-US" dirty="0" err="1"/>
              <a:t>în</a:t>
            </a:r>
            <a:r>
              <a:rPr lang="en-US" dirty="0"/>
              <a:t> </a:t>
            </a:r>
            <a:r>
              <a:rPr lang="en-US" dirty="0" err="1"/>
              <a:t>conformitate</a:t>
            </a:r>
            <a:r>
              <a:rPr lang="en-US" dirty="0"/>
              <a:t> cu un set de </a:t>
            </a:r>
            <a:r>
              <a:rPr lang="en-US" dirty="0" err="1"/>
              <a:t>criterii</a:t>
            </a:r>
            <a:r>
              <a:rPr lang="en-US" dirty="0"/>
              <a:t> care </a:t>
            </a:r>
            <a:r>
              <a:rPr lang="en-US" dirty="0" err="1"/>
              <a:t>corespund</a:t>
            </a:r>
            <a:r>
              <a:rPr lang="en-US" dirty="0"/>
              <a:t> </a:t>
            </a:r>
            <a:r>
              <a:rPr lang="en-US" dirty="0" err="1"/>
              <a:t>unor</a:t>
            </a:r>
            <a:r>
              <a:rPr lang="en-US" dirty="0"/>
              <a:t> </a:t>
            </a:r>
            <a:r>
              <a:rPr lang="en-US" dirty="0" err="1"/>
              <a:t>niveluri</a:t>
            </a:r>
            <a:r>
              <a:rPr lang="en-US" dirty="0"/>
              <a:t> </a:t>
            </a:r>
            <a:r>
              <a:rPr lang="en-US" dirty="0" err="1"/>
              <a:t>specifice</a:t>
            </a:r>
            <a:r>
              <a:rPr lang="en-US" dirty="0"/>
              <a:t> de </a:t>
            </a:r>
            <a:r>
              <a:rPr lang="en-US" dirty="0" err="1"/>
              <a:t>învățare</a:t>
            </a:r>
            <a:r>
              <a:rPr lang="en-US" dirty="0"/>
              <a:t> </a:t>
            </a:r>
            <a:r>
              <a:rPr lang="en-US" dirty="0" err="1"/>
              <a:t>atinse</a:t>
            </a:r>
            <a:r>
              <a:rPr lang="en-US" dirty="0"/>
              <a:t>, al </a:t>
            </a:r>
            <a:r>
              <a:rPr lang="en-US" dirty="0" err="1"/>
              <a:t>cărui</a:t>
            </a:r>
            <a:r>
              <a:rPr lang="en-US" dirty="0"/>
              <a:t> </a:t>
            </a:r>
            <a:r>
              <a:rPr lang="en-US" dirty="0" err="1"/>
              <a:t>scop</a:t>
            </a:r>
            <a:r>
              <a:rPr lang="en-US" dirty="0"/>
              <a:t> </a:t>
            </a:r>
            <a:r>
              <a:rPr lang="en-US" dirty="0" err="1"/>
              <a:t>este</a:t>
            </a:r>
            <a:r>
              <a:rPr lang="en-US" dirty="0"/>
              <a:t> </a:t>
            </a:r>
            <a:r>
              <a:rPr lang="en-US" dirty="0" err="1"/>
              <a:t>integrarea</a:t>
            </a:r>
            <a:r>
              <a:rPr lang="en-US" dirty="0"/>
              <a:t> </a:t>
            </a:r>
            <a:r>
              <a:rPr lang="en-US" dirty="0" err="1"/>
              <a:t>și</a:t>
            </a:r>
            <a:r>
              <a:rPr lang="en-US" dirty="0"/>
              <a:t> </a:t>
            </a:r>
            <a:r>
              <a:rPr lang="en-US" dirty="0" err="1"/>
              <a:t>coordonarea</a:t>
            </a:r>
            <a:r>
              <a:rPr lang="en-US" dirty="0"/>
              <a:t> </a:t>
            </a:r>
            <a:r>
              <a:rPr lang="en-US" dirty="0" err="1"/>
              <a:t>subsistemelor</a:t>
            </a:r>
            <a:r>
              <a:rPr lang="en-US" dirty="0"/>
              <a:t> </a:t>
            </a:r>
            <a:r>
              <a:rPr lang="en-US" dirty="0" err="1"/>
              <a:t>naționale</a:t>
            </a:r>
            <a:r>
              <a:rPr lang="en-US" dirty="0"/>
              <a:t> ale </a:t>
            </a:r>
            <a:r>
              <a:rPr lang="en-US" dirty="0" err="1"/>
              <a:t>calificărilor</a:t>
            </a:r>
            <a:r>
              <a:rPr lang="en-US" dirty="0"/>
              <a:t> </a:t>
            </a:r>
            <a:r>
              <a:rPr lang="en-US" dirty="0" err="1"/>
              <a:t>și</a:t>
            </a:r>
            <a:r>
              <a:rPr lang="en-US" dirty="0"/>
              <a:t> </a:t>
            </a:r>
            <a:r>
              <a:rPr lang="en-US" dirty="0" err="1"/>
              <a:t>îmbunătățirea</a:t>
            </a:r>
            <a:r>
              <a:rPr lang="en-US" dirty="0"/>
              <a:t> </a:t>
            </a:r>
            <a:r>
              <a:rPr lang="en-US" dirty="0" err="1"/>
              <a:t>transparenței</a:t>
            </a:r>
            <a:r>
              <a:rPr lang="en-US" dirty="0"/>
              <a:t>, </a:t>
            </a:r>
            <a:r>
              <a:rPr lang="en-US" dirty="0" err="1"/>
              <a:t>accesului</a:t>
            </a:r>
            <a:r>
              <a:rPr lang="en-US" dirty="0"/>
              <a:t>, </a:t>
            </a:r>
            <a:r>
              <a:rPr lang="en-US" dirty="0" err="1"/>
              <a:t>progresului</a:t>
            </a:r>
            <a:r>
              <a:rPr lang="en-US" dirty="0"/>
              <a:t> </a:t>
            </a:r>
            <a:r>
              <a:rPr lang="en-US" dirty="0" err="1"/>
              <a:t>și</a:t>
            </a:r>
            <a:r>
              <a:rPr lang="en-US" dirty="0"/>
              <a:t> </a:t>
            </a:r>
            <a:r>
              <a:rPr lang="en-US" dirty="0" err="1"/>
              <a:t>calității</a:t>
            </a:r>
            <a:r>
              <a:rPr lang="en-US" dirty="0"/>
              <a:t> </a:t>
            </a:r>
            <a:r>
              <a:rPr lang="en-US" dirty="0" err="1"/>
              <a:t>calificărilor</a:t>
            </a:r>
            <a:r>
              <a:rPr lang="en-US" dirty="0"/>
              <a:t> </a:t>
            </a:r>
            <a:r>
              <a:rPr lang="en-US" dirty="0" err="1"/>
              <a:t>în</a:t>
            </a:r>
            <a:r>
              <a:rPr lang="en-US" dirty="0"/>
              <a:t> </a:t>
            </a:r>
            <a:r>
              <a:rPr lang="en-US" dirty="0" err="1"/>
              <a:t>raport</a:t>
            </a:r>
            <a:r>
              <a:rPr lang="en-US" dirty="0"/>
              <a:t> cu </a:t>
            </a:r>
            <a:r>
              <a:rPr lang="en-US" dirty="0" err="1"/>
              <a:t>piața</a:t>
            </a:r>
            <a:r>
              <a:rPr lang="en-US" dirty="0"/>
              <a:t> </a:t>
            </a:r>
            <a:r>
              <a:rPr lang="en-US" dirty="0" err="1"/>
              <a:t>muncii</a:t>
            </a:r>
            <a:r>
              <a:rPr lang="en-US" dirty="0"/>
              <a:t> </a:t>
            </a:r>
            <a:r>
              <a:rPr lang="en-US" dirty="0" err="1"/>
              <a:t>și</a:t>
            </a:r>
            <a:r>
              <a:rPr lang="en-US" dirty="0"/>
              <a:t> cu </a:t>
            </a:r>
            <a:r>
              <a:rPr lang="en-US" dirty="0" err="1"/>
              <a:t>societatea</a:t>
            </a:r>
            <a:r>
              <a:rPr lang="en-US" dirty="0"/>
              <a:t> </a:t>
            </a:r>
            <a:r>
              <a:rPr lang="en-US" dirty="0" err="1"/>
              <a:t>civilă</a:t>
            </a:r>
            <a:r>
              <a:rPr lang="en-US" dirty="0"/>
              <a:t>; </a:t>
            </a:r>
          </a:p>
        </p:txBody>
      </p:sp>
      <p:sp>
        <p:nvSpPr>
          <p:cNvPr id="4" name="Slide Number Placeholder 3"/>
          <p:cNvSpPr>
            <a:spLocks noGrp="1"/>
          </p:cNvSpPr>
          <p:nvPr>
            <p:ph type="sldNum" sz="quarter" idx="12"/>
          </p:nvPr>
        </p:nvSpPr>
        <p:spPr/>
        <p:txBody>
          <a:bodyPr/>
          <a:lstStyle/>
          <a:p>
            <a:fld id="{C69E05A2-079F-4246-8356-D956496D44E4}" type="slidenum">
              <a:rPr lang="en-US" smtClean="0"/>
              <a:t>37</a:t>
            </a:fld>
            <a:endParaRPr lang="en-US"/>
          </a:p>
        </p:txBody>
      </p:sp>
    </p:spTree>
    <p:extLst>
      <p:ext uri="{BB962C8B-B14F-4D97-AF65-F5344CB8AC3E}">
        <p14:creationId xmlns:p14="http://schemas.microsoft.com/office/powerpoint/2010/main" val="167290192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smtClean="0"/>
              <a:t>Definiții (cont.)</a:t>
            </a:r>
            <a:endParaRPr lang="en-US" dirty="0"/>
          </a:p>
        </p:txBody>
      </p:sp>
      <p:sp>
        <p:nvSpPr>
          <p:cNvPr id="3" name="Content Placeholder 2"/>
          <p:cNvSpPr>
            <a:spLocks noGrp="1"/>
          </p:cNvSpPr>
          <p:nvPr>
            <p:ph idx="1"/>
          </p:nvPr>
        </p:nvSpPr>
        <p:spPr>
          <a:xfrm>
            <a:off x="677334" y="1774162"/>
            <a:ext cx="9061770" cy="4267200"/>
          </a:xfrm>
        </p:spPr>
        <p:txBody>
          <a:bodyPr/>
          <a:lstStyle/>
          <a:p>
            <a:r>
              <a:rPr lang="en-US" b="1" dirty="0">
                <a:solidFill>
                  <a:srgbClr val="FF0000"/>
                </a:solidFill>
              </a:rPr>
              <a:t>„</a:t>
            </a:r>
            <a:r>
              <a:rPr lang="en-US" b="1" dirty="0" err="1">
                <a:solidFill>
                  <a:srgbClr val="FF0000"/>
                </a:solidFill>
              </a:rPr>
              <a:t>rezultatele</a:t>
            </a:r>
            <a:r>
              <a:rPr lang="en-US" b="1" dirty="0">
                <a:solidFill>
                  <a:srgbClr val="FF0000"/>
                </a:solidFill>
              </a:rPr>
              <a:t> </a:t>
            </a:r>
            <a:r>
              <a:rPr lang="en-US" b="1" dirty="0" err="1">
                <a:solidFill>
                  <a:srgbClr val="FF0000"/>
                </a:solidFill>
              </a:rPr>
              <a:t>învățării</a:t>
            </a:r>
            <a:r>
              <a:rPr lang="en-US" b="1" dirty="0">
                <a:solidFill>
                  <a:srgbClr val="FF0000"/>
                </a:solidFill>
              </a:rPr>
              <a:t>” </a:t>
            </a:r>
            <a:r>
              <a:rPr lang="en-US" dirty="0" err="1"/>
              <a:t>înseamnă</a:t>
            </a:r>
            <a:r>
              <a:rPr lang="en-US" dirty="0"/>
              <a:t> </a:t>
            </a:r>
            <a:r>
              <a:rPr lang="en-US" dirty="0" err="1">
                <a:solidFill>
                  <a:srgbClr val="0070C0"/>
                </a:solidFill>
              </a:rPr>
              <a:t>enunțuri</a:t>
            </a:r>
            <a:r>
              <a:rPr lang="en-US" dirty="0"/>
              <a:t> care se </a:t>
            </a:r>
            <a:r>
              <a:rPr lang="en-US" dirty="0" err="1"/>
              <a:t>referă</a:t>
            </a:r>
            <a:r>
              <a:rPr lang="en-US" dirty="0"/>
              <a:t> la </a:t>
            </a:r>
            <a:r>
              <a:rPr lang="en-US" dirty="0" err="1"/>
              <a:t>ceea</a:t>
            </a:r>
            <a:r>
              <a:rPr lang="en-US" dirty="0"/>
              <a:t> </a:t>
            </a:r>
            <a:r>
              <a:rPr lang="en-US" dirty="0" err="1"/>
              <a:t>ce</a:t>
            </a:r>
            <a:r>
              <a:rPr lang="en-US" dirty="0"/>
              <a:t> </a:t>
            </a:r>
            <a:r>
              <a:rPr lang="en-US" dirty="0" err="1"/>
              <a:t>cunoaște</a:t>
            </a:r>
            <a:r>
              <a:rPr lang="en-US" dirty="0"/>
              <a:t>, </a:t>
            </a:r>
            <a:r>
              <a:rPr lang="en-US" dirty="0" err="1"/>
              <a:t>înțelege</a:t>
            </a:r>
            <a:r>
              <a:rPr lang="en-US" dirty="0"/>
              <a:t> </a:t>
            </a:r>
            <a:r>
              <a:rPr lang="en-US" dirty="0" err="1"/>
              <a:t>și</a:t>
            </a:r>
            <a:r>
              <a:rPr lang="en-US" dirty="0"/>
              <a:t> </a:t>
            </a:r>
            <a:r>
              <a:rPr lang="en-US" dirty="0" err="1">
                <a:solidFill>
                  <a:srgbClr val="0070C0"/>
                </a:solidFill>
              </a:rPr>
              <a:t>este</a:t>
            </a:r>
            <a:r>
              <a:rPr lang="en-US" dirty="0">
                <a:solidFill>
                  <a:srgbClr val="0070C0"/>
                </a:solidFill>
              </a:rPr>
              <a:t> </a:t>
            </a:r>
            <a:r>
              <a:rPr lang="en-US" dirty="0" err="1">
                <a:solidFill>
                  <a:srgbClr val="0070C0"/>
                </a:solidFill>
              </a:rPr>
              <a:t>capabil</a:t>
            </a:r>
            <a:r>
              <a:rPr lang="en-US" dirty="0"/>
              <a:t> </a:t>
            </a:r>
            <a:r>
              <a:rPr lang="en-US" dirty="0" err="1"/>
              <a:t>să</a:t>
            </a:r>
            <a:r>
              <a:rPr lang="en-US" dirty="0"/>
              <a:t> </a:t>
            </a:r>
            <a:r>
              <a:rPr lang="en-US" dirty="0" err="1"/>
              <a:t>facă</a:t>
            </a:r>
            <a:r>
              <a:rPr lang="en-US" dirty="0"/>
              <a:t> un </a:t>
            </a:r>
            <a:r>
              <a:rPr lang="en-US" dirty="0" err="1"/>
              <a:t>cursant</a:t>
            </a:r>
            <a:r>
              <a:rPr lang="en-US" dirty="0"/>
              <a:t> </a:t>
            </a:r>
            <a:r>
              <a:rPr lang="en-US" dirty="0">
                <a:solidFill>
                  <a:srgbClr val="0070C0"/>
                </a:solidFill>
              </a:rPr>
              <a:t>la </a:t>
            </a:r>
            <a:r>
              <a:rPr lang="en-US" dirty="0" err="1">
                <a:solidFill>
                  <a:srgbClr val="0070C0"/>
                </a:solidFill>
              </a:rPr>
              <a:t>terminarea</a:t>
            </a:r>
            <a:r>
              <a:rPr lang="en-US" dirty="0">
                <a:solidFill>
                  <a:srgbClr val="0070C0"/>
                </a:solidFill>
              </a:rPr>
              <a:t> </a:t>
            </a:r>
            <a:r>
              <a:rPr lang="en-US" dirty="0" err="1">
                <a:solidFill>
                  <a:srgbClr val="0070C0"/>
                </a:solidFill>
              </a:rPr>
              <a:t>unui</a:t>
            </a:r>
            <a:r>
              <a:rPr lang="en-US" dirty="0">
                <a:solidFill>
                  <a:srgbClr val="0070C0"/>
                </a:solidFill>
              </a:rPr>
              <a:t> </a:t>
            </a:r>
            <a:r>
              <a:rPr lang="en-US" dirty="0" err="1">
                <a:solidFill>
                  <a:srgbClr val="0070C0"/>
                </a:solidFill>
              </a:rPr>
              <a:t>proces</a:t>
            </a:r>
            <a:r>
              <a:rPr lang="en-US" dirty="0">
                <a:solidFill>
                  <a:srgbClr val="0070C0"/>
                </a:solidFill>
              </a:rPr>
              <a:t> de </a:t>
            </a:r>
            <a:r>
              <a:rPr lang="en-US" dirty="0" err="1">
                <a:solidFill>
                  <a:srgbClr val="0070C0"/>
                </a:solidFill>
              </a:rPr>
              <a:t>învățare</a:t>
            </a:r>
            <a:r>
              <a:rPr lang="en-US" dirty="0">
                <a:solidFill>
                  <a:srgbClr val="0070C0"/>
                </a:solidFill>
              </a:rPr>
              <a:t> </a:t>
            </a:r>
            <a:r>
              <a:rPr lang="en-US" dirty="0" err="1"/>
              <a:t>și</a:t>
            </a:r>
            <a:r>
              <a:rPr lang="en-US" dirty="0"/>
              <a:t> care </a:t>
            </a:r>
            <a:r>
              <a:rPr lang="en-US" dirty="0" err="1"/>
              <a:t>sunt</a:t>
            </a:r>
            <a:r>
              <a:rPr lang="en-US" dirty="0"/>
              <a:t> </a:t>
            </a:r>
            <a:r>
              <a:rPr lang="en-US" dirty="0">
                <a:solidFill>
                  <a:srgbClr val="0070C0"/>
                </a:solidFill>
              </a:rPr>
              <a:t>definite</a:t>
            </a:r>
            <a:r>
              <a:rPr lang="en-US" dirty="0"/>
              <a:t> sub </a:t>
            </a:r>
            <a:r>
              <a:rPr lang="en-US" dirty="0" err="1"/>
              <a:t>formă</a:t>
            </a:r>
            <a:r>
              <a:rPr lang="en-US" dirty="0"/>
              <a:t> de </a:t>
            </a:r>
            <a:r>
              <a:rPr lang="en-US" dirty="0" err="1">
                <a:solidFill>
                  <a:srgbClr val="0070C0"/>
                </a:solidFill>
              </a:rPr>
              <a:t>cunoștințe</a:t>
            </a:r>
            <a:r>
              <a:rPr lang="en-US" dirty="0">
                <a:solidFill>
                  <a:srgbClr val="0070C0"/>
                </a:solidFill>
              </a:rPr>
              <a:t>, </a:t>
            </a:r>
            <a:r>
              <a:rPr lang="en-US" dirty="0" err="1">
                <a:solidFill>
                  <a:srgbClr val="0070C0"/>
                </a:solidFill>
              </a:rPr>
              <a:t>aptitudini</a:t>
            </a:r>
            <a:r>
              <a:rPr lang="en-US" dirty="0">
                <a:solidFill>
                  <a:srgbClr val="0070C0"/>
                </a:solidFill>
              </a:rPr>
              <a:t>, </a:t>
            </a:r>
            <a:r>
              <a:rPr lang="en-US" dirty="0" err="1">
                <a:solidFill>
                  <a:srgbClr val="0070C0"/>
                </a:solidFill>
              </a:rPr>
              <a:t>responsabilitate</a:t>
            </a:r>
            <a:r>
              <a:rPr lang="en-US" dirty="0">
                <a:solidFill>
                  <a:srgbClr val="0070C0"/>
                </a:solidFill>
              </a:rPr>
              <a:t> </a:t>
            </a:r>
            <a:r>
              <a:rPr lang="en-US" dirty="0" err="1">
                <a:solidFill>
                  <a:srgbClr val="0070C0"/>
                </a:solidFill>
              </a:rPr>
              <a:t>și</a:t>
            </a:r>
            <a:r>
              <a:rPr lang="en-US" dirty="0">
                <a:solidFill>
                  <a:srgbClr val="0070C0"/>
                </a:solidFill>
              </a:rPr>
              <a:t> </a:t>
            </a:r>
            <a:r>
              <a:rPr lang="en-US" dirty="0" err="1">
                <a:solidFill>
                  <a:srgbClr val="0070C0"/>
                </a:solidFill>
              </a:rPr>
              <a:t>autonomie</a:t>
            </a:r>
            <a:r>
              <a:rPr lang="en-US" dirty="0"/>
              <a:t>; </a:t>
            </a:r>
            <a:endParaRPr lang="ro-RO" dirty="0" smtClean="0"/>
          </a:p>
          <a:p>
            <a:pPr marL="0" indent="0">
              <a:buNone/>
            </a:pPr>
            <a:endParaRPr lang="ro-RO" dirty="0" smtClean="0"/>
          </a:p>
          <a:p>
            <a:r>
              <a:rPr lang="en-US" dirty="0"/>
              <a:t>„</a:t>
            </a:r>
            <a:r>
              <a:rPr lang="en-US" b="1" dirty="0" err="1"/>
              <a:t>competență</a:t>
            </a:r>
            <a:r>
              <a:rPr lang="en-US" dirty="0"/>
              <a:t>” </a:t>
            </a:r>
            <a:r>
              <a:rPr lang="en-US" dirty="0" err="1"/>
              <a:t>înseamnă</a:t>
            </a:r>
            <a:r>
              <a:rPr lang="en-US" dirty="0"/>
              <a:t> </a:t>
            </a:r>
            <a:r>
              <a:rPr lang="en-US" dirty="0" err="1"/>
              <a:t>capacitatea</a:t>
            </a:r>
            <a:r>
              <a:rPr lang="en-US" dirty="0"/>
              <a:t> </a:t>
            </a:r>
            <a:r>
              <a:rPr lang="en-US" dirty="0" err="1"/>
              <a:t>dovedită</a:t>
            </a:r>
            <a:r>
              <a:rPr lang="en-US" dirty="0"/>
              <a:t> de a </a:t>
            </a:r>
            <a:r>
              <a:rPr lang="en-US" dirty="0" err="1">
                <a:solidFill>
                  <a:srgbClr val="0070C0"/>
                </a:solidFill>
              </a:rPr>
              <a:t>utiliza</a:t>
            </a:r>
            <a:r>
              <a:rPr lang="en-US" dirty="0">
                <a:solidFill>
                  <a:srgbClr val="0070C0"/>
                </a:solidFill>
              </a:rPr>
              <a:t> </a:t>
            </a:r>
            <a:r>
              <a:rPr lang="en-US" dirty="0" err="1">
                <a:solidFill>
                  <a:srgbClr val="0070C0"/>
                </a:solidFill>
              </a:rPr>
              <a:t>cunoștințe</a:t>
            </a:r>
            <a:r>
              <a:rPr lang="en-US" dirty="0">
                <a:solidFill>
                  <a:srgbClr val="0070C0"/>
                </a:solidFill>
              </a:rPr>
              <a:t>, </a:t>
            </a:r>
            <a:r>
              <a:rPr lang="en-US" dirty="0" err="1">
                <a:solidFill>
                  <a:srgbClr val="0070C0"/>
                </a:solidFill>
              </a:rPr>
              <a:t>aptitudini</a:t>
            </a:r>
            <a:r>
              <a:rPr lang="en-US" dirty="0">
                <a:solidFill>
                  <a:srgbClr val="0070C0"/>
                </a:solidFill>
              </a:rPr>
              <a:t> </a:t>
            </a:r>
            <a:r>
              <a:rPr lang="en-US" dirty="0" err="1">
                <a:solidFill>
                  <a:srgbClr val="0070C0"/>
                </a:solidFill>
              </a:rPr>
              <a:t>și</a:t>
            </a:r>
            <a:r>
              <a:rPr lang="en-US" dirty="0">
                <a:solidFill>
                  <a:srgbClr val="0070C0"/>
                </a:solidFill>
              </a:rPr>
              <a:t> </a:t>
            </a:r>
            <a:r>
              <a:rPr lang="en-US" dirty="0" err="1">
                <a:solidFill>
                  <a:srgbClr val="0070C0"/>
                </a:solidFill>
              </a:rPr>
              <a:t>abilități</a:t>
            </a:r>
            <a:r>
              <a:rPr lang="en-US" dirty="0">
                <a:solidFill>
                  <a:srgbClr val="0070C0"/>
                </a:solidFill>
              </a:rPr>
              <a:t> </a:t>
            </a:r>
            <a:r>
              <a:rPr lang="en-US" dirty="0" err="1">
                <a:solidFill>
                  <a:srgbClr val="0070C0"/>
                </a:solidFill>
              </a:rPr>
              <a:t>personale</a:t>
            </a:r>
            <a:r>
              <a:rPr lang="en-US" dirty="0">
                <a:solidFill>
                  <a:srgbClr val="0070C0"/>
                </a:solidFill>
              </a:rPr>
              <a:t>, </a:t>
            </a:r>
            <a:r>
              <a:rPr lang="en-US" dirty="0" err="1">
                <a:solidFill>
                  <a:srgbClr val="0070C0"/>
                </a:solidFill>
              </a:rPr>
              <a:t>sociale</a:t>
            </a:r>
            <a:r>
              <a:rPr lang="en-US" dirty="0">
                <a:solidFill>
                  <a:srgbClr val="0070C0"/>
                </a:solidFill>
              </a:rPr>
              <a:t> </a:t>
            </a:r>
            <a:r>
              <a:rPr lang="en-US" dirty="0" err="1">
                <a:solidFill>
                  <a:srgbClr val="0070C0"/>
                </a:solidFill>
              </a:rPr>
              <a:t>și</a:t>
            </a:r>
            <a:r>
              <a:rPr lang="en-US" dirty="0">
                <a:solidFill>
                  <a:srgbClr val="0070C0"/>
                </a:solidFill>
              </a:rPr>
              <a:t>/</a:t>
            </a:r>
            <a:r>
              <a:rPr lang="en-US" dirty="0" err="1">
                <a:solidFill>
                  <a:srgbClr val="0070C0"/>
                </a:solidFill>
              </a:rPr>
              <a:t>sau</a:t>
            </a:r>
            <a:r>
              <a:rPr lang="en-US" dirty="0">
                <a:solidFill>
                  <a:srgbClr val="0070C0"/>
                </a:solidFill>
              </a:rPr>
              <a:t> </a:t>
            </a:r>
            <a:r>
              <a:rPr lang="en-US" dirty="0" err="1">
                <a:solidFill>
                  <a:srgbClr val="0070C0"/>
                </a:solidFill>
              </a:rPr>
              <a:t>metodologice</a:t>
            </a:r>
            <a:r>
              <a:rPr lang="en-US" dirty="0">
                <a:solidFill>
                  <a:srgbClr val="0070C0"/>
                </a:solidFill>
              </a:rPr>
              <a:t> </a:t>
            </a:r>
            <a:r>
              <a:rPr lang="en-US" dirty="0" err="1">
                <a:solidFill>
                  <a:srgbClr val="0070C0"/>
                </a:solidFill>
              </a:rPr>
              <a:t>în</a:t>
            </a:r>
            <a:r>
              <a:rPr lang="en-US" dirty="0">
                <a:solidFill>
                  <a:srgbClr val="0070C0"/>
                </a:solidFill>
              </a:rPr>
              <a:t> </a:t>
            </a:r>
            <a:r>
              <a:rPr lang="en-US" dirty="0" err="1">
                <a:solidFill>
                  <a:srgbClr val="0070C0"/>
                </a:solidFill>
              </a:rPr>
              <a:t>situații</a:t>
            </a:r>
            <a:r>
              <a:rPr lang="en-US" dirty="0">
                <a:solidFill>
                  <a:srgbClr val="0070C0"/>
                </a:solidFill>
              </a:rPr>
              <a:t> de </a:t>
            </a:r>
            <a:r>
              <a:rPr lang="en-US" dirty="0" err="1">
                <a:solidFill>
                  <a:srgbClr val="0070C0"/>
                </a:solidFill>
              </a:rPr>
              <a:t>muncă</a:t>
            </a:r>
            <a:r>
              <a:rPr lang="en-US" dirty="0">
                <a:solidFill>
                  <a:srgbClr val="0070C0"/>
                </a:solidFill>
              </a:rPr>
              <a:t> </a:t>
            </a:r>
            <a:r>
              <a:rPr lang="en-US" dirty="0" err="1">
                <a:solidFill>
                  <a:srgbClr val="0070C0"/>
                </a:solidFill>
              </a:rPr>
              <a:t>sau</a:t>
            </a:r>
            <a:r>
              <a:rPr lang="en-US" dirty="0">
                <a:solidFill>
                  <a:srgbClr val="0070C0"/>
                </a:solidFill>
              </a:rPr>
              <a:t> de </a:t>
            </a:r>
            <a:r>
              <a:rPr lang="en-US" dirty="0" err="1">
                <a:solidFill>
                  <a:srgbClr val="0070C0"/>
                </a:solidFill>
              </a:rPr>
              <a:t>studiu</a:t>
            </a:r>
            <a:r>
              <a:rPr lang="en-US" dirty="0">
                <a:solidFill>
                  <a:srgbClr val="0070C0"/>
                </a:solidFill>
              </a:rPr>
              <a:t> </a:t>
            </a:r>
            <a:r>
              <a:rPr lang="en-US" dirty="0" err="1">
                <a:solidFill>
                  <a:srgbClr val="0070C0"/>
                </a:solidFill>
              </a:rPr>
              <a:t>și</a:t>
            </a:r>
            <a:r>
              <a:rPr lang="en-US" dirty="0">
                <a:solidFill>
                  <a:srgbClr val="0070C0"/>
                </a:solidFill>
              </a:rPr>
              <a:t> </a:t>
            </a:r>
            <a:r>
              <a:rPr lang="en-US" dirty="0" err="1">
                <a:solidFill>
                  <a:srgbClr val="0070C0"/>
                </a:solidFill>
              </a:rPr>
              <a:t>pentru</a:t>
            </a:r>
            <a:r>
              <a:rPr lang="en-US" dirty="0">
                <a:solidFill>
                  <a:srgbClr val="0070C0"/>
                </a:solidFill>
              </a:rPr>
              <a:t> </a:t>
            </a:r>
            <a:r>
              <a:rPr lang="en-US" dirty="0" err="1">
                <a:solidFill>
                  <a:srgbClr val="0070C0"/>
                </a:solidFill>
              </a:rPr>
              <a:t>dezvoltarea</a:t>
            </a:r>
            <a:r>
              <a:rPr lang="en-US" dirty="0">
                <a:solidFill>
                  <a:srgbClr val="0070C0"/>
                </a:solidFill>
              </a:rPr>
              <a:t> </a:t>
            </a:r>
            <a:r>
              <a:rPr lang="en-US" dirty="0" err="1">
                <a:solidFill>
                  <a:srgbClr val="0070C0"/>
                </a:solidFill>
              </a:rPr>
              <a:t>profesională</a:t>
            </a:r>
            <a:r>
              <a:rPr lang="en-US" dirty="0">
                <a:solidFill>
                  <a:srgbClr val="0070C0"/>
                </a:solidFill>
              </a:rPr>
              <a:t> </a:t>
            </a:r>
            <a:r>
              <a:rPr lang="en-US" dirty="0" err="1">
                <a:solidFill>
                  <a:srgbClr val="0070C0"/>
                </a:solidFill>
              </a:rPr>
              <a:t>și</a:t>
            </a:r>
            <a:r>
              <a:rPr lang="en-US" dirty="0">
                <a:solidFill>
                  <a:srgbClr val="0070C0"/>
                </a:solidFill>
              </a:rPr>
              <a:t> </a:t>
            </a:r>
            <a:r>
              <a:rPr lang="en-US" dirty="0" err="1">
                <a:solidFill>
                  <a:srgbClr val="0070C0"/>
                </a:solidFill>
              </a:rPr>
              <a:t>personală</a:t>
            </a:r>
            <a:r>
              <a:rPr lang="en-US" dirty="0"/>
              <a:t>; </a:t>
            </a:r>
          </a:p>
        </p:txBody>
      </p:sp>
      <p:sp>
        <p:nvSpPr>
          <p:cNvPr id="4" name="Slide Number Placeholder 3"/>
          <p:cNvSpPr>
            <a:spLocks noGrp="1"/>
          </p:cNvSpPr>
          <p:nvPr>
            <p:ph type="sldNum" sz="quarter" idx="12"/>
          </p:nvPr>
        </p:nvSpPr>
        <p:spPr/>
        <p:txBody>
          <a:bodyPr/>
          <a:lstStyle/>
          <a:p>
            <a:fld id="{C69E05A2-079F-4246-8356-D956496D44E4}" type="slidenum">
              <a:rPr lang="en-US" smtClean="0"/>
              <a:t>38</a:t>
            </a:fld>
            <a:endParaRPr lang="en-US"/>
          </a:p>
        </p:txBody>
      </p:sp>
    </p:spTree>
    <p:extLst>
      <p:ext uri="{BB962C8B-B14F-4D97-AF65-F5344CB8AC3E}">
        <p14:creationId xmlns:p14="http://schemas.microsoft.com/office/powerpoint/2010/main" val="90458897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smtClean="0"/>
              <a:t>Definiții (cont.)</a:t>
            </a:r>
            <a:endParaRPr lang="en-US" dirty="0"/>
          </a:p>
        </p:txBody>
      </p:sp>
      <p:sp>
        <p:nvSpPr>
          <p:cNvPr id="3" name="Content Placeholder 2"/>
          <p:cNvSpPr>
            <a:spLocks noGrp="1"/>
          </p:cNvSpPr>
          <p:nvPr>
            <p:ph idx="1"/>
          </p:nvPr>
        </p:nvSpPr>
        <p:spPr/>
        <p:txBody>
          <a:bodyPr/>
          <a:lstStyle/>
          <a:p>
            <a:r>
              <a:rPr lang="en-US" b="1" dirty="0"/>
              <a:t>„</a:t>
            </a:r>
            <a:r>
              <a:rPr lang="en-US" b="1" dirty="0" err="1"/>
              <a:t>recunoașterea</a:t>
            </a:r>
            <a:r>
              <a:rPr lang="en-US" b="1" dirty="0"/>
              <a:t> </a:t>
            </a:r>
            <a:r>
              <a:rPr lang="en-US" b="1" dirty="0" err="1"/>
              <a:t>formală</a:t>
            </a:r>
            <a:r>
              <a:rPr lang="en-US" b="1" dirty="0"/>
              <a:t> a </a:t>
            </a:r>
            <a:r>
              <a:rPr lang="en-US" b="1" dirty="0" err="1"/>
              <a:t>rezultatelor</a:t>
            </a:r>
            <a:r>
              <a:rPr lang="en-US" b="1" dirty="0"/>
              <a:t> </a:t>
            </a:r>
            <a:r>
              <a:rPr lang="en-US" b="1" dirty="0" err="1"/>
              <a:t>învățării</a:t>
            </a:r>
            <a:r>
              <a:rPr lang="en-US" b="1" dirty="0"/>
              <a:t>” </a:t>
            </a:r>
            <a:r>
              <a:rPr lang="en-US" dirty="0" err="1"/>
              <a:t>înseamnă</a:t>
            </a:r>
            <a:r>
              <a:rPr lang="en-US" dirty="0"/>
              <a:t> </a:t>
            </a:r>
            <a:r>
              <a:rPr lang="en-US" dirty="0" err="1">
                <a:solidFill>
                  <a:srgbClr val="0070C0"/>
                </a:solidFill>
              </a:rPr>
              <a:t>procesul</a:t>
            </a:r>
            <a:r>
              <a:rPr lang="en-US" dirty="0"/>
              <a:t> </a:t>
            </a:r>
            <a:r>
              <a:rPr lang="en-US" dirty="0" err="1"/>
              <a:t>în</a:t>
            </a:r>
            <a:r>
              <a:rPr lang="en-US" dirty="0"/>
              <a:t> </a:t>
            </a:r>
            <a:r>
              <a:rPr lang="en-US" dirty="0" err="1"/>
              <a:t>baza</a:t>
            </a:r>
            <a:r>
              <a:rPr lang="en-US" dirty="0"/>
              <a:t> </a:t>
            </a:r>
            <a:r>
              <a:rPr lang="en-US" dirty="0" err="1"/>
              <a:t>căruia</a:t>
            </a:r>
            <a:r>
              <a:rPr lang="en-US" dirty="0"/>
              <a:t> </a:t>
            </a:r>
            <a:r>
              <a:rPr lang="en-US" dirty="0">
                <a:solidFill>
                  <a:srgbClr val="0070C0"/>
                </a:solidFill>
              </a:rPr>
              <a:t>o </a:t>
            </a:r>
            <a:r>
              <a:rPr lang="en-US" dirty="0" err="1">
                <a:solidFill>
                  <a:srgbClr val="0070C0"/>
                </a:solidFill>
              </a:rPr>
              <a:t>autoritate</a:t>
            </a:r>
            <a:r>
              <a:rPr lang="en-US" dirty="0">
                <a:solidFill>
                  <a:srgbClr val="0070C0"/>
                </a:solidFill>
              </a:rPr>
              <a:t> </a:t>
            </a:r>
            <a:r>
              <a:rPr lang="en-US" dirty="0" err="1">
                <a:solidFill>
                  <a:srgbClr val="0070C0"/>
                </a:solidFill>
              </a:rPr>
              <a:t>competentă</a:t>
            </a:r>
            <a:r>
              <a:rPr lang="en-US" dirty="0">
                <a:solidFill>
                  <a:srgbClr val="0070C0"/>
                </a:solidFill>
              </a:rPr>
              <a:t> </a:t>
            </a:r>
            <a:r>
              <a:rPr lang="en-US" dirty="0" err="1"/>
              <a:t>acordă</a:t>
            </a:r>
            <a:r>
              <a:rPr lang="en-US" dirty="0"/>
              <a:t> un </a:t>
            </a:r>
            <a:r>
              <a:rPr lang="en-US" dirty="0" err="1"/>
              <a:t>statut</a:t>
            </a:r>
            <a:r>
              <a:rPr lang="en-US" dirty="0"/>
              <a:t> </a:t>
            </a:r>
            <a:r>
              <a:rPr lang="en-US" dirty="0" err="1"/>
              <a:t>oficial</a:t>
            </a:r>
            <a:r>
              <a:rPr lang="en-US" dirty="0"/>
              <a:t> </a:t>
            </a:r>
            <a:r>
              <a:rPr lang="en-US" dirty="0" err="1"/>
              <a:t>rezultatelor</a:t>
            </a:r>
            <a:r>
              <a:rPr lang="en-US" dirty="0"/>
              <a:t> </a:t>
            </a:r>
            <a:r>
              <a:rPr lang="en-US" dirty="0" err="1"/>
              <a:t>învățării</a:t>
            </a:r>
            <a:r>
              <a:rPr lang="en-US" dirty="0"/>
              <a:t> </a:t>
            </a:r>
            <a:r>
              <a:rPr lang="en-US" dirty="0" err="1"/>
              <a:t>dobândite</a:t>
            </a:r>
            <a:r>
              <a:rPr lang="en-US" dirty="0"/>
              <a:t>, </a:t>
            </a:r>
            <a:r>
              <a:rPr lang="en-US" dirty="0" err="1"/>
              <a:t>în</a:t>
            </a:r>
            <a:r>
              <a:rPr lang="en-US" dirty="0"/>
              <a:t> </a:t>
            </a:r>
            <a:r>
              <a:rPr lang="en-US" dirty="0" err="1"/>
              <a:t>vederea</a:t>
            </a:r>
            <a:r>
              <a:rPr lang="en-US" dirty="0"/>
              <a:t> </a:t>
            </a:r>
            <a:r>
              <a:rPr lang="en-US" dirty="0" err="1"/>
              <a:t>unor</a:t>
            </a:r>
            <a:r>
              <a:rPr lang="en-US" dirty="0"/>
              <a:t> </a:t>
            </a:r>
            <a:r>
              <a:rPr lang="en-US" dirty="0" err="1"/>
              <a:t>studii</a:t>
            </a:r>
            <a:r>
              <a:rPr lang="en-US" dirty="0"/>
              <a:t> </a:t>
            </a:r>
            <a:r>
              <a:rPr lang="en-US" dirty="0" err="1"/>
              <a:t>suplimentare</a:t>
            </a:r>
            <a:r>
              <a:rPr lang="en-US" dirty="0"/>
              <a:t> </a:t>
            </a:r>
            <a:r>
              <a:rPr lang="en-US" dirty="0" err="1"/>
              <a:t>sau</a:t>
            </a:r>
            <a:r>
              <a:rPr lang="en-US" dirty="0"/>
              <a:t> a </a:t>
            </a:r>
            <a:r>
              <a:rPr lang="en-US" dirty="0" err="1"/>
              <a:t>încadrării</a:t>
            </a:r>
            <a:r>
              <a:rPr lang="en-US" dirty="0"/>
              <a:t> </a:t>
            </a:r>
            <a:r>
              <a:rPr lang="en-US" dirty="0" err="1"/>
              <a:t>în</a:t>
            </a:r>
            <a:r>
              <a:rPr lang="en-US" dirty="0"/>
              <a:t> </a:t>
            </a:r>
            <a:r>
              <a:rPr lang="en-US" dirty="0" err="1"/>
              <a:t>muncă</a:t>
            </a:r>
            <a:r>
              <a:rPr lang="en-US" dirty="0"/>
              <a:t>, </a:t>
            </a:r>
            <a:r>
              <a:rPr lang="en-US" dirty="0" err="1"/>
              <a:t>prin</a:t>
            </a:r>
            <a:r>
              <a:rPr lang="en-US" dirty="0"/>
              <a:t>: </a:t>
            </a:r>
            <a:endParaRPr lang="ro-RO" dirty="0" smtClean="0"/>
          </a:p>
          <a:p>
            <a:pPr marL="971550" lvl="1" indent="-514350">
              <a:buFont typeface="+mj-lt"/>
              <a:buAutoNum type="romanLcPeriod"/>
            </a:pPr>
            <a:r>
              <a:rPr lang="en-US" dirty="0" err="1" smtClean="0">
                <a:solidFill>
                  <a:srgbClr val="0070C0"/>
                </a:solidFill>
              </a:rPr>
              <a:t>acordarea</a:t>
            </a:r>
            <a:r>
              <a:rPr lang="en-US" dirty="0" smtClean="0">
                <a:solidFill>
                  <a:srgbClr val="0070C0"/>
                </a:solidFill>
              </a:rPr>
              <a:t> </a:t>
            </a:r>
            <a:r>
              <a:rPr lang="en-US" dirty="0">
                <a:solidFill>
                  <a:srgbClr val="0070C0"/>
                </a:solidFill>
              </a:rPr>
              <a:t>de </a:t>
            </a:r>
            <a:r>
              <a:rPr lang="en-US" dirty="0" err="1">
                <a:solidFill>
                  <a:srgbClr val="0070C0"/>
                </a:solidFill>
              </a:rPr>
              <a:t>calificări</a:t>
            </a:r>
            <a:r>
              <a:rPr lang="en-US" dirty="0">
                <a:solidFill>
                  <a:srgbClr val="0070C0"/>
                </a:solidFill>
              </a:rPr>
              <a:t> </a:t>
            </a:r>
            <a:r>
              <a:rPr lang="en-US" dirty="0"/>
              <a:t>(certificate, </a:t>
            </a:r>
            <a:r>
              <a:rPr lang="en-US" dirty="0" err="1"/>
              <a:t>diplome</a:t>
            </a:r>
            <a:r>
              <a:rPr lang="en-US" dirty="0"/>
              <a:t> </a:t>
            </a:r>
            <a:r>
              <a:rPr lang="en-US" dirty="0" err="1"/>
              <a:t>sau</a:t>
            </a:r>
            <a:r>
              <a:rPr lang="en-US" dirty="0"/>
              <a:t> </a:t>
            </a:r>
            <a:r>
              <a:rPr lang="en-US" dirty="0" err="1"/>
              <a:t>titluri</a:t>
            </a:r>
            <a:r>
              <a:rPr lang="en-US" dirty="0"/>
              <a:t>); </a:t>
            </a:r>
            <a:endParaRPr lang="ro-RO" dirty="0" smtClean="0"/>
          </a:p>
          <a:p>
            <a:pPr marL="971550" lvl="1" indent="-514350">
              <a:buFont typeface="+mj-lt"/>
              <a:buAutoNum type="romanLcPeriod"/>
            </a:pPr>
            <a:r>
              <a:rPr lang="en-US" dirty="0" err="1" smtClean="0">
                <a:solidFill>
                  <a:srgbClr val="0070C0"/>
                </a:solidFill>
              </a:rPr>
              <a:t>validarea</a:t>
            </a:r>
            <a:r>
              <a:rPr lang="en-US" dirty="0" smtClean="0">
                <a:solidFill>
                  <a:srgbClr val="0070C0"/>
                </a:solidFill>
              </a:rPr>
              <a:t> </a:t>
            </a:r>
            <a:r>
              <a:rPr lang="en-US" dirty="0" err="1">
                <a:solidFill>
                  <a:srgbClr val="0070C0"/>
                </a:solidFill>
              </a:rPr>
              <a:t>învățării</a:t>
            </a:r>
            <a:r>
              <a:rPr lang="en-US" dirty="0">
                <a:solidFill>
                  <a:srgbClr val="0070C0"/>
                </a:solidFill>
              </a:rPr>
              <a:t> non-</a:t>
            </a:r>
            <a:r>
              <a:rPr lang="en-US" dirty="0" err="1">
                <a:solidFill>
                  <a:srgbClr val="0070C0"/>
                </a:solidFill>
              </a:rPr>
              <a:t>formale</a:t>
            </a:r>
            <a:r>
              <a:rPr lang="en-US" dirty="0">
                <a:solidFill>
                  <a:srgbClr val="0070C0"/>
                </a:solidFill>
              </a:rPr>
              <a:t> </a:t>
            </a:r>
            <a:r>
              <a:rPr lang="en-US" dirty="0" err="1"/>
              <a:t>și</a:t>
            </a:r>
            <a:r>
              <a:rPr lang="en-US" dirty="0"/>
              <a:t> </a:t>
            </a:r>
            <a:r>
              <a:rPr lang="en-US" dirty="0" err="1"/>
              <a:t>informale</a:t>
            </a:r>
            <a:r>
              <a:rPr lang="en-US" dirty="0"/>
              <a:t>; </a:t>
            </a:r>
            <a:endParaRPr lang="ro-RO" dirty="0" smtClean="0"/>
          </a:p>
          <a:p>
            <a:pPr marL="971550" lvl="1" indent="-514350">
              <a:buFont typeface="+mj-lt"/>
              <a:buAutoNum type="romanLcPeriod"/>
            </a:pPr>
            <a:r>
              <a:rPr lang="en-US" dirty="0" err="1" smtClean="0">
                <a:solidFill>
                  <a:srgbClr val="0070C0"/>
                </a:solidFill>
              </a:rPr>
              <a:t>acordarea</a:t>
            </a:r>
            <a:r>
              <a:rPr lang="en-US" dirty="0" smtClean="0">
                <a:solidFill>
                  <a:srgbClr val="0070C0"/>
                </a:solidFill>
              </a:rPr>
              <a:t> </a:t>
            </a:r>
            <a:r>
              <a:rPr lang="en-US" dirty="0">
                <a:solidFill>
                  <a:srgbClr val="0070C0"/>
                </a:solidFill>
              </a:rPr>
              <a:t>de </a:t>
            </a:r>
            <a:r>
              <a:rPr lang="en-US" dirty="0" err="1">
                <a:solidFill>
                  <a:srgbClr val="0070C0"/>
                </a:solidFill>
              </a:rPr>
              <a:t>echivalențe</a:t>
            </a:r>
            <a:r>
              <a:rPr lang="en-US" dirty="0">
                <a:solidFill>
                  <a:srgbClr val="0070C0"/>
                </a:solidFill>
              </a:rPr>
              <a:t>, de </a:t>
            </a:r>
            <a:r>
              <a:rPr lang="en-US" dirty="0" err="1">
                <a:solidFill>
                  <a:srgbClr val="0070C0"/>
                </a:solidFill>
              </a:rPr>
              <a:t>credite</a:t>
            </a:r>
            <a:r>
              <a:rPr lang="en-US" dirty="0">
                <a:solidFill>
                  <a:srgbClr val="0070C0"/>
                </a:solidFill>
              </a:rPr>
              <a:t> </a:t>
            </a:r>
            <a:r>
              <a:rPr lang="en-US" dirty="0" err="1">
                <a:solidFill>
                  <a:srgbClr val="0070C0"/>
                </a:solidFill>
              </a:rPr>
              <a:t>sau</a:t>
            </a:r>
            <a:r>
              <a:rPr lang="en-US" dirty="0">
                <a:solidFill>
                  <a:srgbClr val="0070C0"/>
                </a:solidFill>
              </a:rPr>
              <a:t> de </a:t>
            </a:r>
            <a:r>
              <a:rPr lang="en-US" dirty="0" err="1">
                <a:solidFill>
                  <a:srgbClr val="0070C0"/>
                </a:solidFill>
              </a:rPr>
              <a:t>derogări</a:t>
            </a:r>
            <a:endParaRPr lang="en-US" dirty="0">
              <a:solidFill>
                <a:srgbClr val="0070C0"/>
              </a:solidFill>
            </a:endParaRPr>
          </a:p>
        </p:txBody>
      </p:sp>
      <p:sp>
        <p:nvSpPr>
          <p:cNvPr id="4" name="Slide Number Placeholder 3"/>
          <p:cNvSpPr>
            <a:spLocks noGrp="1"/>
          </p:cNvSpPr>
          <p:nvPr>
            <p:ph type="sldNum" sz="quarter" idx="12"/>
          </p:nvPr>
        </p:nvSpPr>
        <p:spPr/>
        <p:txBody>
          <a:bodyPr/>
          <a:lstStyle/>
          <a:p>
            <a:fld id="{C69E05A2-079F-4246-8356-D956496D44E4}" type="slidenum">
              <a:rPr lang="en-US" smtClean="0"/>
              <a:t>39</a:t>
            </a:fld>
            <a:endParaRPr lang="en-US"/>
          </a:p>
        </p:txBody>
      </p:sp>
    </p:spTree>
    <p:extLst>
      <p:ext uri="{BB962C8B-B14F-4D97-AF65-F5344CB8AC3E}">
        <p14:creationId xmlns:p14="http://schemas.microsoft.com/office/powerpoint/2010/main" val="7716840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9915" y="411192"/>
            <a:ext cx="9139526" cy="951781"/>
          </a:xfrm>
        </p:spPr>
        <p:txBody>
          <a:bodyPr>
            <a:normAutofit fontScale="90000"/>
          </a:bodyPr>
          <a:lstStyle/>
          <a:p>
            <a:r>
              <a:rPr lang="ro-RO" sz="3200" dirty="0"/>
              <a:t>Anexă - Lista acțiunilor și calendarul indicativ</a:t>
            </a:r>
            <a:r>
              <a:rPr lang="ro-RO" sz="3200" dirty="0" smtClean="0"/>
              <a:t> (cont.)</a:t>
            </a:r>
            <a:endParaRPr lang="en-US" sz="32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811756487"/>
              </p:ext>
            </p:extLst>
          </p:nvPr>
        </p:nvGraphicFramePr>
        <p:xfrm>
          <a:off x="1285334" y="1271041"/>
          <a:ext cx="6676846" cy="5135446"/>
        </p:xfrm>
        <a:graphic>
          <a:graphicData uri="http://schemas.openxmlformats.org/drawingml/2006/table">
            <a:tbl>
              <a:tblPr firstRow="1" firstCol="1" bandRow="1">
                <a:tableStyleId>{5C22544A-7EE6-4342-B048-85BDC9FD1C3A}</a:tableStyleId>
              </a:tblPr>
              <a:tblGrid>
                <a:gridCol w="1474590">
                  <a:extLst>
                    <a:ext uri="{9D8B030D-6E8A-4147-A177-3AD203B41FA5}">
                      <a16:colId xmlns:a16="http://schemas.microsoft.com/office/drawing/2014/main" val="3013554343"/>
                    </a:ext>
                  </a:extLst>
                </a:gridCol>
                <a:gridCol w="3604468">
                  <a:extLst>
                    <a:ext uri="{9D8B030D-6E8A-4147-A177-3AD203B41FA5}">
                      <a16:colId xmlns:a16="http://schemas.microsoft.com/office/drawing/2014/main" val="3739301731"/>
                    </a:ext>
                  </a:extLst>
                </a:gridCol>
                <a:gridCol w="1597788">
                  <a:extLst>
                    <a:ext uri="{9D8B030D-6E8A-4147-A177-3AD203B41FA5}">
                      <a16:colId xmlns:a16="http://schemas.microsoft.com/office/drawing/2014/main" val="3771063613"/>
                    </a:ext>
                  </a:extLst>
                </a:gridCol>
              </a:tblGrid>
              <a:tr h="245610">
                <a:tc gridSpan="2">
                  <a:txBody>
                    <a:bodyPr/>
                    <a:lstStyle/>
                    <a:p>
                      <a:pPr algn="ctr" hangingPunct="0">
                        <a:lnSpc>
                          <a:spcPct val="107000"/>
                        </a:lnSpc>
                        <a:spcAft>
                          <a:spcPts val="600"/>
                        </a:spcAft>
                      </a:pPr>
                      <a:r>
                        <a:rPr lang="ro-RO" sz="1050" cap="small">
                          <a:effectLst/>
                        </a:rPr>
                        <a:t>Acțiune</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27749" marR="29096" marT="0" marB="0"/>
                </a:tc>
                <a:tc hMerge="1">
                  <a:txBody>
                    <a:bodyPr/>
                    <a:lstStyle/>
                    <a:p>
                      <a:endParaRPr lang="en-US"/>
                    </a:p>
                  </a:txBody>
                  <a:tcPr/>
                </a:tc>
                <a:tc>
                  <a:txBody>
                    <a:bodyPr/>
                    <a:lstStyle/>
                    <a:p>
                      <a:pPr algn="ctr" hangingPunct="0">
                        <a:lnSpc>
                          <a:spcPct val="107000"/>
                        </a:lnSpc>
                        <a:spcAft>
                          <a:spcPts val="600"/>
                        </a:spcAft>
                      </a:pPr>
                      <a:r>
                        <a:rPr lang="ro-RO" sz="1050" cap="small">
                          <a:effectLst/>
                        </a:rPr>
                        <a:t>Calendar</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27749" marR="29096" marT="0" marB="0"/>
                </a:tc>
                <a:extLst>
                  <a:ext uri="{0D108BD9-81ED-4DB2-BD59-A6C34878D82A}">
                    <a16:rowId xmlns:a16="http://schemas.microsoft.com/office/drawing/2014/main" val="67952844"/>
                  </a:ext>
                </a:extLst>
              </a:tr>
              <a:tr h="276431">
                <a:tc gridSpan="3">
                  <a:txBody>
                    <a:bodyPr/>
                    <a:lstStyle/>
                    <a:p>
                      <a:pPr algn="ctr" hangingPunct="0">
                        <a:lnSpc>
                          <a:spcPct val="107000"/>
                        </a:lnSpc>
                        <a:spcAft>
                          <a:spcPts val="600"/>
                        </a:spcAft>
                      </a:pPr>
                      <a:r>
                        <a:rPr lang="ro-RO" sz="1050" dirty="0">
                          <a:effectLst/>
                        </a:rPr>
                        <a:t>Sporirea vizibilității și a comparabilității competențelor și calificărilor</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27749" marR="29096"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80187899"/>
                  </a:ext>
                </a:extLst>
              </a:tr>
              <a:tr h="675897">
                <a:tc>
                  <a:txBody>
                    <a:bodyPr/>
                    <a:lstStyle/>
                    <a:p>
                      <a:pPr hangingPunct="0">
                        <a:lnSpc>
                          <a:spcPct val="107000"/>
                        </a:lnSpc>
                        <a:spcAft>
                          <a:spcPts val="600"/>
                        </a:spcAft>
                      </a:pPr>
                      <a:r>
                        <a:rPr lang="ro-RO" sz="1050">
                          <a:effectLst/>
                        </a:rPr>
                        <a:t>Îmbunătățirea transparenței și a comparabilității calificărilor</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27749" marR="29096" marT="0" marB="0"/>
                </a:tc>
                <a:tc>
                  <a:txBody>
                    <a:bodyPr/>
                    <a:lstStyle/>
                    <a:p>
                      <a:pPr hangingPunct="0">
                        <a:lnSpc>
                          <a:spcPct val="107000"/>
                        </a:lnSpc>
                        <a:spcAft>
                          <a:spcPts val="600"/>
                        </a:spcAft>
                      </a:pPr>
                      <a:r>
                        <a:rPr lang="ro-RO" sz="1050">
                          <a:effectLst/>
                        </a:rPr>
                        <a:t>Propunere a Comisiei de revizuire a Cadrului european al calificărilor [a se vedea documentul de referință COM(2016) 383]</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27749" marR="29096" marT="0" marB="0"/>
                </a:tc>
                <a:tc>
                  <a:txBody>
                    <a:bodyPr/>
                    <a:lstStyle/>
                    <a:p>
                      <a:pPr hangingPunct="0">
                        <a:lnSpc>
                          <a:spcPct val="107000"/>
                        </a:lnSpc>
                        <a:spcAft>
                          <a:spcPts val="600"/>
                        </a:spcAft>
                      </a:pPr>
                      <a:r>
                        <a:rPr lang="ro-RO" sz="1050" dirty="0">
                          <a:effectLst/>
                        </a:rPr>
                        <a:t>Iunie </a:t>
                      </a:r>
                      <a:r>
                        <a:rPr lang="ro-RO" sz="1050" dirty="0" smtClean="0">
                          <a:effectLst/>
                        </a:rPr>
                        <a:t>2016</a:t>
                      </a:r>
                      <a:r>
                        <a:rPr lang="en-US" sz="1050" dirty="0" smtClean="0">
                          <a:effectLst/>
                        </a:rPr>
                        <a:t> </a:t>
                      </a:r>
                      <a:r>
                        <a:rPr lang="en-US" sz="1050" dirty="0" smtClean="0">
                          <a:solidFill>
                            <a:srgbClr val="FF0000"/>
                          </a:solidFill>
                          <a:effectLst/>
                        </a:rPr>
                        <a:t>Mai 2017 </a:t>
                      </a:r>
                      <a:r>
                        <a:rPr lang="ro-RO" sz="1050" dirty="0" smtClean="0">
                          <a:solidFill>
                            <a:srgbClr val="FF0000"/>
                          </a:solidFill>
                          <a:effectLst/>
                        </a:rPr>
                        <a:t>OK</a:t>
                      </a:r>
                      <a:r>
                        <a:rPr lang="en-US" sz="1050" dirty="0" smtClean="0">
                          <a:solidFill>
                            <a:srgbClr val="FF0000"/>
                          </a:solidFill>
                          <a:effectLst/>
                        </a:rPr>
                        <a:t> </a:t>
                      </a:r>
                      <a:endParaRPr lang="en-US" sz="105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7749" marR="29096" marT="0" marB="0"/>
                </a:tc>
                <a:extLst>
                  <a:ext uri="{0D108BD9-81ED-4DB2-BD59-A6C34878D82A}">
                    <a16:rowId xmlns:a16="http://schemas.microsoft.com/office/drawing/2014/main" val="3562144936"/>
                  </a:ext>
                </a:extLst>
              </a:tr>
              <a:tr h="675897">
                <a:tc>
                  <a:txBody>
                    <a:bodyPr/>
                    <a:lstStyle/>
                    <a:p>
                      <a:pPr hangingPunct="0">
                        <a:lnSpc>
                          <a:spcPct val="107000"/>
                        </a:lnSpc>
                        <a:spcAft>
                          <a:spcPts val="600"/>
                        </a:spcAft>
                      </a:pPr>
                      <a:r>
                        <a:rPr lang="ro-RO" sz="1050">
                          <a:effectLst/>
                        </a:rPr>
                        <a:t>Stabilirea timpurie a profilului calificărilor și competențelor migranților</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27749" marR="29096" marT="0" marB="0"/>
                </a:tc>
                <a:tc>
                  <a:txBody>
                    <a:bodyPr/>
                    <a:lstStyle/>
                    <a:p>
                      <a:pPr hangingPunct="0">
                        <a:lnSpc>
                          <a:spcPct val="107000"/>
                        </a:lnSpc>
                        <a:spcAft>
                          <a:spcPts val="600"/>
                        </a:spcAft>
                      </a:pPr>
                      <a:r>
                        <a:rPr lang="ro-RO" sz="1050" dirty="0">
                          <a:effectLst/>
                        </a:rPr>
                        <a:t>Lansarea instrumentului de stabilire a profilului de competențe al resortisanților din țările terțe. </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27749" marR="29096" marT="0" marB="0"/>
                </a:tc>
                <a:tc>
                  <a:txBody>
                    <a:bodyPr/>
                    <a:lstStyle/>
                    <a:p>
                      <a:pPr hangingPunct="0">
                        <a:lnSpc>
                          <a:spcPct val="107000"/>
                        </a:lnSpc>
                        <a:spcAft>
                          <a:spcPts val="600"/>
                        </a:spcAft>
                      </a:pPr>
                      <a:r>
                        <a:rPr lang="ro-RO" sz="1050" dirty="0">
                          <a:effectLst/>
                        </a:rPr>
                        <a:t>Iunie 2016</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27749" marR="29096" marT="0" marB="0"/>
                </a:tc>
                <a:extLst>
                  <a:ext uri="{0D108BD9-81ED-4DB2-BD59-A6C34878D82A}">
                    <a16:rowId xmlns:a16="http://schemas.microsoft.com/office/drawing/2014/main" val="1075677515"/>
                  </a:ext>
                </a:extLst>
              </a:tr>
              <a:tr h="333664">
                <a:tc gridSpan="3">
                  <a:txBody>
                    <a:bodyPr/>
                    <a:lstStyle/>
                    <a:p>
                      <a:pPr algn="ctr" hangingPunct="0">
                        <a:lnSpc>
                          <a:spcPct val="107000"/>
                        </a:lnSpc>
                        <a:spcAft>
                          <a:spcPts val="600"/>
                        </a:spcAft>
                      </a:pPr>
                      <a:r>
                        <a:rPr lang="ro-RO" sz="1050">
                          <a:effectLst/>
                        </a:rPr>
                        <a:t>Promovarea informațiilor cu privire la competențe, documentarea și alegerea unei cariere în cunoștință de cauză</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27749" marR="29096"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77537"/>
                  </a:ext>
                </a:extLst>
              </a:tr>
              <a:tr h="675897">
                <a:tc>
                  <a:txBody>
                    <a:bodyPr/>
                    <a:lstStyle/>
                    <a:p>
                      <a:pPr hangingPunct="0">
                        <a:lnSpc>
                          <a:spcPct val="107000"/>
                        </a:lnSpc>
                        <a:spcAft>
                          <a:spcPts val="600"/>
                        </a:spcAft>
                      </a:pPr>
                      <a:r>
                        <a:rPr lang="ro-RO" sz="1050">
                          <a:effectLst/>
                        </a:rPr>
                        <a:t>Îmbunătățirea informațiilor și a informării pentru alegeri mai bune</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27749" marR="29096" marT="0" marB="0"/>
                </a:tc>
                <a:tc>
                  <a:txBody>
                    <a:bodyPr/>
                    <a:lstStyle/>
                    <a:p>
                      <a:pPr hangingPunct="0">
                        <a:lnSpc>
                          <a:spcPct val="107000"/>
                        </a:lnSpc>
                        <a:spcAft>
                          <a:spcPts val="600"/>
                        </a:spcAft>
                      </a:pPr>
                      <a:r>
                        <a:rPr lang="ro-RO" sz="1050">
                          <a:effectLst/>
                        </a:rPr>
                        <a:t>Propunere a Comisiei de revizuire a cadrului Europass pentru furnizarea de servicii de mai bună calitate în materie de competențe și calificări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27749" marR="29096" marT="0" marB="0"/>
                </a:tc>
                <a:tc>
                  <a:txBody>
                    <a:bodyPr/>
                    <a:lstStyle/>
                    <a:p>
                      <a:pPr hangingPunct="0">
                        <a:lnSpc>
                          <a:spcPct val="107000"/>
                        </a:lnSpc>
                        <a:spcAft>
                          <a:spcPts val="600"/>
                        </a:spcAft>
                      </a:pPr>
                      <a:r>
                        <a:rPr lang="ro-RO" sz="1050" dirty="0">
                          <a:effectLst/>
                        </a:rPr>
                        <a:t>Al treilea trimestru din </a:t>
                      </a:r>
                      <a:r>
                        <a:rPr lang="ro-RO" sz="1050" dirty="0" smtClean="0">
                          <a:effectLst/>
                        </a:rPr>
                        <a:t>2016</a:t>
                      </a:r>
                      <a:r>
                        <a:rPr lang="en-US" sz="1050" dirty="0" smtClean="0">
                          <a:effectLst/>
                        </a:rPr>
                        <a:t>ok </a:t>
                      </a:r>
                      <a:r>
                        <a:rPr lang="en-US" sz="1050" dirty="0" smtClean="0">
                          <a:solidFill>
                            <a:srgbClr val="FF0000"/>
                          </a:solidFill>
                          <a:effectLst/>
                        </a:rPr>
                        <a:t>-15 </a:t>
                      </a:r>
                      <a:r>
                        <a:rPr lang="en-US" sz="1050" dirty="0" err="1" smtClean="0">
                          <a:solidFill>
                            <a:srgbClr val="FF0000"/>
                          </a:solidFill>
                          <a:effectLst/>
                        </a:rPr>
                        <a:t>Martie</a:t>
                      </a:r>
                      <a:r>
                        <a:rPr lang="en-US" sz="1050" dirty="0" smtClean="0">
                          <a:solidFill>
                            <a:srgbClr val="FF0000"/>
                          </a:solidFill>
                          <a:effectLst/>
                        </a:rPr>
                        <a:t> 2018-</a:t>
                      </a:r>
                      <a:r>
                        <a:rPr lang="ro-RO" sz="1050" dirty="0" smtClean="0">
                          <a:solidFill>
                            <a:srgbClr val="FF0000"/>
                          </a:solidFill>
                          <a:effectLst/>
                        </a:rPr>
                        <a:t>OK</a:t>
                      </a:r>
                      <a:r>
                        <a:rPr lang="en-US" sz="1050" dirty="0" smtClean="0">
                          <a:solidFill>
                            <a:srgbClr val="FF0000"/>
                          </a:solidFill>
                          <a:effectLst/>
                        </a:rPr>
                        <a:t> </a:t>
                      </a:r>
                      <a:endParaRPr lang="en-US" sz="105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7749" marR="29096" marT="0" marB="0"/>
                </a:tc>
                <a:extLst>
                  <a:ext uri="{0D108BD9-81ED-4DB2-BD59-A6C34878D82A}">
                    <a16:rowId xmlns:a16="http://schemas.microsoft.com/office/drawing/2014/main" val="4192096457"/>
                  </a:ext>
                </a:extLst>
              </a:tr>
              <a:tr h="675897">
                <a:tc>
                  <a:txBody>
                    <a:bodyPr/>
                    <a:lstStyle/>
                    <a:p>
                      <a:pPr hangingPunct="0">
                        <a:lnSpc>
                          <a:spcPct val="107000"/>
                        </a:lnSpc>
                        <a:spcAft>
                          <a:spcPts val="600"/>
                        </a:spcAft>
                      </a:pPr>
                      <a:r>
                        <a:rPr lang="ro-RO" sz="1050">
                          <a:effectLst/>
                        </a:rPr>
                        <a:t>Îmbunătățirea informațiilor și a informării pentru alegeri mai bune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27749" marR="29096" marT="0" marB="0"/>
                </a:tc>
                <a:tc>
                  <a:txBody>
                    <a:bodyPr/>
                    <a:lstStyle/>
                    <a:p>
                      <a:pPr hangingPunct="0">
                        <a:lnSpc>
                          <a:spcPct val="107000"/>
                        </a:lnSpc>
                        <a:spcAft>
                          <a:spcPts val="600"/>
                        </a:spcAft>
                      </a:pPr>
                      <a:r>
                        <a:rPr lang="ro-RO" sz="1050">
                          <a:effectLst/>
                        </a:rPr>
                        <a:t>Analiza suplimentară și schimbul de cele mai bune practici pentru a aborda exodul creierelor.</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27749" marR="29096" marT="0" marB="0"/>
                </a:tc>
                <a:tc>
                  <a:txBody>
                    <a:bodyPr/>
                    <a:lstStyle/>
                    <a:p>
                      <a:pPr hangingPunct="0">
                        <a:lnSpc>
                          <a:spcPct val="107000"/>
                        </a:lnSpc>
                        <a:spcAft>
                          <a:spcPts val="600"/>
                        </a:spcAft>
                      </a:pPr>
                      <a:r>
                        <a:rPr lang="ro-RO" sz="1050">
                          <a:effectLst/>
                        </a:rPr>
                        <a:t>Sfârșitul anului 2016</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27749" marR="29096" marT="0" marB="0"/>
                </a:tc>
                <a:extLst>
                  <a:ext uri="{0D108BD9-81ED-4DB2-BD59-A6C34878D82A}">
                    <a16:rowId xmlns:a16="http://schemas.microsoft.com/office/drawing/2014/main" val="2003520910"/>
                  </a:ext>
                </a:extLst>
              </a:tr>
              <a:tr h="847013">
                <a:tc>
                  <a:txBody>
                    <a:bodyPr/>
                    <a:lstStyle/>
                    <a:p>
                      <a:pPr hangingPunct="0">
                        <a:lnSpc>
                          <a:spcPct val="107000"/>
                        </a:lnSpc>
                        <a:spcAft>
                          <a:spcPts val="600"/>
                        </a:spcAft>
                      </a:pPr>
                      <a:r>
                        <a:rPr lang="ro-RO" sz="1050">
                          <a:effectLst/>
                        </a:rPr>
                        <a:t>Stimularea informațiilor cu privire la competențe în sectoarele economice</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27749" marR="29096" marT="0" marB="0"/>
                </a:tc>
                <a:tc>
                  <a:txBody>
                    <a:bodyPr/>
                    <a:lstStyle/>
                    <a:p>
                      <a:pPr hangingPunct="0">
                        <a:lnSpc>
                          <a:spcPct val="107000"/>
                        </a:lnSpc>
                        <a:spcAft>
                          <a:spcPts val="600"/>
                        </a:spcAft>
                      </a:pPr>
                      <a:r>
                        <a:rPr lang="ro-RO" sz="1050">
                          <a:effectLst/>
                        </a:rPr>
                        <a:t>Lansarea unui Plan de cooperare sectorială în materie de competențe</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27749" marR="29096" marT="0" marB="0"/>
                </a:tc>
                <a:tc>
                  <a:txBody>
                    <a:bodyPr/>
                    <a:lstStyle/>
                    <a:p>
                      <a:pPr hangingPunct="0">
                        <a:lnSpc>
                          <a:spcPct val="107000"/>
                        </a:lnSpc>
                        <a:spcAft>
                          <a:spcPts val="600"/>
                        </a:spcAft>
                      </a:pPr>
                      <a:r>
                        <a:rPr lang="ro-RO" sz="1050" dirty="0">
                          <a:effectLst/>
                        </a:rPr>
                        <a:t>Iunie </a:t>
                      </a:r>
                      <a:r>
                        <a:rPr lang="ro-RO" sz="1050" dirty="0" smtClean="0">
                          <a:effectLst/>
                        </a:rPr>
                        <a:t>2016-</a:t>
                      </a:r>
                      <a:r>
                        <a:rPr lang="en-US" sz="1050" dirty="0" smtClean="0">
                          <a:solidFill>
                            <a:srgbClr val="FF0000"/>
                          </a:solidFill>
                          <a:effectLst/>
                        </a:rPr>
                        <a:t>ERASMUS</a:t>
                      </a:r>
                      <a:r>
                        <a:rPr lang="en-US" sz="1050" dirty="0" smtClean="0">
                          <a:effectLst/>
                        </a:rPr>
                        <a:t> </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27749" marR="29096" marT="0" marB="0"/>
                </a:tc>
                <a:extLst>
                  <a:ext uri="{0D108BD9-81ED-4DB2-BD59-A6C34878D82A}">
                    <a16:rowId xmlns:a16="http://schemas.microsoft.com/office/drawing/2014/main" val="752621845"/>
                  </a:ext>
                </a:extLst>
              </a:tr>
              <a:tr h="675897">
                <a:tc>
                  <a:txBody>
                    <a:bodyPr/>
                    <a:lstStyle/>
                    <a:p>
                      <a:pPr hangingPunct="0">
                        <a:lnSpc>
                          <a:spcPct val="107000"/>
                        </a:lnSpc>
                        <a:spcAft>
                          <a:spcPts val="600"/>
                        </a:spcAft>
                      </a:pPr>
                      <a:r>
                        <a:rPr lang="ro-RO" sz="1050">
                          <a:effectLst/>
                        </a:rPr>
                        <a:t>O mai bună înțelegere a performanței absolvenților</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27749" marR="29096" marT="0" marB="0"/>
                </a:tc>
                <a:tc>
                  <a:txBody>
                    <a:bodyPr/>
                    <a:lstStyle/>
                    <a:p>
                      <a:pPr hangingPunct="0">
                        <a:lnSpc>
                          <a:spcPct val="107000"/>
                        </a:lnSpc>
                        <a:spcAft>
                          <a:spcPts val="600"/>
                        </a:spcAft>
                      </a:pPr>
                      <a:r>
                        <a:rPr lang="ro-RO" sz="1050">
                          <a:effectLst/>
                        </a:rPr>
                        <a:t>Propunerea Comisiei pentru o inițiativă privind monitorizarea absolvenților</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27749" marR="29096" marT="0" marB="0"/>
                </a:tc>
                <a:tc>
                  <a:txBody>
                    <a:bodyPr/>
                    <a:lstStyle/>
                    <a:p>
                      <a:pPr hangingPunct="0">
                        <a:lnSpc>
                          <a:spcPct val="107000"/>
                        </a:lnSpc>
                        <a:spcAft>
                          <a:spcPts val="600"/>
                        </a:spcAft>
                      </a:pPr>
                      <a:r>
                        <a:rPr lang="ro-RO" sz="1050" dirty="0">
                          <a:effectLst/>
                        </a:rPr>
                        <a:t>Al doilea trimestru din </a:t>
                      </a:r>
                      <a:r>
                        <a:rPr lang="ro-RO" sz="1050" dirty="0" smtClean="0">
                          <a:effectLst/>
                        </a:rPr>
                        <a:t>2017</a:t>
                      </a:r>
                      <a:r>
                        <a:rPr lang="en-US" sz="1050" dirty="0" smtClean="0">
                          <a:solidFill>
                            <a:srgbClr val="FF0000"/>
                          </a:solidFill>
                          <a:effectLst/>
                        </a:rPr>
                        <a:t>-ERASMUS</a:t>
                      </a:r>
                      <a:endParaRPr lang="en-US" sz="105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7749" marR="29096" marT="0" marB="0"/>
                </a:tc>
                <a:extLst>
                  <a:ext uri="{0D108BD9-81ED-4DB2-BD59-A6C34878D82A}">
                    <a16:rowId xmlns:a16="http://schemas.microsoft.com/office/drawing/2014/main" val="2289631013"/>
                  </a:ext>
                </a:extLst>
              </a:tr>
            </a:tbl>
          </a:graphicData>
        </a:graphic>
      </p:graphicFrame>
      <p:sp>
        <p:nvSpPr>
          <p:cNvPr id="4" name="Slide Number Placeholder 3"/>
          <p:cNvSpPr>
            <a:spLocks noGrp="1"/>
          </p:cNvSpPr>
          <p:nvPr>
            <p:ph type="sldNum" sz="quarter" idx="12"/>
          </p:nvPr>
        </p:nvSpPr>
        <p:spPr/>
        <p:txBody>
          <a:bodyPr/>
          <a:lstStyle/>
          <a:p>
            <a:fld id="{C69E05A2-079F-4246-8356-D956496D44E4}" type="slidenum">
              <a:rPr lang="en-US" smtClean="0"/>
              <a:t>4</a:t>
            </a:fld>
            <a:endParaRPr lang="en-US"/>
          </a:p>
        </p:txBody>
      </p:sp>
    </p:spTree>
    <p:extLst>
      <p:ext uri="{BB962C8B-B14F-4D97-AF65-F5344CB8AC3E}">
        <p14:creationId xmlns:p14="http://schemas.microsoft.com/office/powerpoint/2010/main" val="187643712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smtClean="0"/>
              <a:t>Definiții (cont.)</a:t>
            </a:r>
            <a:endParaRPr lang="en-US" dirty="0"/>
          </a:p>
        </p:txBody>
      </p:sp>
      <p:sp>
        <p:nvSpPr>
          <p:cNvPr id="3" name="Content Placeholder 2"/>
          <p:cNvSpPr>
            <a:spLocks noGrp="1"/>
          </p:cNvSpPr>
          <p:nvPr>
            <p:ph idx="1"/>
          </p:nvPr>
        </p:nvSpPr>
        <p:spPr>
          <a:xfrm>
            <a:off x="777175" y="1665191"/>
            <a:ext cx="8744778" cy="4237703"/>
          </a:xfrm>
        </p:spPr>
        <p:txBody>
          <a:bodyPr>
            <a:normAutofit/>
          </a:bodyPr>
          <a:lstStyle/>
          <a:p>
            <a:r>
              <a:rPr lang="en-US" b="1" dirty="0"/>
              <a:t>„credit” </a:t>
            </a:r>
            <a:r>
              <a:rPr lang="en-US" dirty="0" err="1"/>
              <a:t>înseamnă</a:t>
            </a:r>
            <a:r>
              <a:rPr lang="en-US" dirty="0"/>
              <a:t> </a:t>
            </a:r>
            <a:r>
              <a:rPr lang="en-US" dirty="0" err="1"/>
              <a:t>confirmarea</a:t>
            </a:r>
            <a:r>
              <a:rPr lang="en-US" dirty="0"/>
              <a:t> </a:t>
            </a:r>
            <a:r>
              <a:rPr lang="en-US" dirty="0" err="1"/>
              <a:t>faptului</a:t>
            </a:r>
            <a:r>
              <a:rPr lang="en-US" dirty="0"/>
              <a:t> </a:t>
            </a:r>
            <a:r>
              <a:rPr lang="en-US" dirty="0" err="1"/>
              <a:t>că</a:t>
            </a:r>
            <a:r>
              <a:rPr lang="en-US" dirty="0"/>
              <a:t> o parte a </a:t>
            </a:r>
            <a:r>
              <a:rPr lang="en-US" dirty="0" err="1"/>
              <a:t>unei</a:t>
            </a:r>
            <a:r>
              <a:rPr lang="en-US" dirty="0"/>
              <a:t> </a:t>
            </a:r>
            <a:r>
              <a:rPr lang="en-US" dirty="0" err="1"/>
              <a:t>calificări</a:t>
            </a:r>
            <a:r>
              <a:rPr lang="en-US" dirty="0"/>
              <a:t>, </a:t>
            </a:r>
            <a:r>
              <a:rPr lang="en-US" dirty="0" err="1"/>
              <a:t>constând</a:t>
            </a:r>
            <a:r>
              <a:rPr lang="en-US" dirty="0"/>
              <a:t> </a:t>
            </a:r>
            <a:r>
              <a:rPr lang="en-US" dirty="0" err="1"/>
              <a:t>într</a:t>
            </a:r>
            <a:r>
              <a:rPr lang="en-US" dirty="0"/>
              <a:t>-un set </a:t>
            </a:r>
            <a:r>
              <a:rPr lang="en-US" dirty="0" err="1"/>
              <a:t>coerent</a:t>
            </a:r>
            <a:r>
              <a:rPr lang="en-US" dirty="0"/>
              <a:t> de </a:t>
            </a:r>
            <a:r>
              <a:rPr lang="en-US" dirty="0" err="1"/>
              <a:t>rezultate</a:t>
            </a:r>
            <a:r>
              <a:rPr lang="en-US" dirty="0"/>
              <a:t> ale </a:t>
            </a:r>
            <a:r>
              <a:rPr lang="en-US" dirty="0" err="1"/>
              <a:t>învățării</a:t>
            </a:r>
            <a:r>
              <a:rPr lang="en-US" dirty="0"/>
              <a:t>, a </a:t>
            </a:r>
            <a:r>
              <a:rPr lang="en-US" dirty="0" err="1"/>
              <a:t>fost</a:t>
            </a:r>
            <a:r>
              <a:rPr lang="en-US" dirty="0"/>
              <a:t> </a:t>
            </a:r>
            <a:r>
              <a:rPr lang="en-US" dirty="0" err="1"/>
              <a:t>evaluată</a:t>
            </a:r>
            <a:r>
              <a:rPr lang="en-US" dirty="0"/>
              <a:t> </a:t>
            </a:r>
            <a:r>
              <a:rPr lang="en-US" dirty="0" err="1"/>
              <a:t>și</a:t>
            </a:r>
            <a:r>
              <a:rPr lang="en-US" dirty="0"/>
              <a:t> </a:t>
            </a:r>
            <a:r>
              <a:rPr lang="en-US" dirty="0" err="1"/>
              <a:t>validată</a:t>
            </a:r>
            <a:r>
              <a:rPr lang="en-US" dirty="0"/>
              <a:t> de o </a:t>
            </a:r>
            <a:r>
              <a:rPr lang="en-US" dirty="0" err="1"/>
              <a:t>autoritate</a:t>
            </a:r>
            <a:r>
              <a:rPr lang="en-US" dirty="0"/>
              <a:t> </a:t>
            </a:r>
            <a:r>
              <a:rPr lang="en-US" dirty="0" err="1"/>
              <a:t>competentă</a:t>
            </a:r>
            <a:r>
              <a:rPr lang="en-US" dirty="0"/>
              <a:t> </a:t>
            </a:r>
            <a:r>
              <a:rPr lang="en-US" dirty="0" err="1"/>
              <a:t>în</a:t>
            </a:r>
            <a:r>
              <a:rPr lang="en-US" dirty="0"/>
              <a:t> </a:t>
            </a:r>
            <a:r>
              <a:rPr lang="en-US" dirty="0" err="1"/>
              <a:t>conformitate</a:t>
            </a:r>
            <a:r>
              <a:rPr lang="en-US" dirty="0"/>
              <a:t> cu un standard </a:t>
            </a:r>
            <a:r>
              <a:rPr lang="en-US" dirty="0" err="1"/>
              <a:t>convenit</a:t>
            </a:r>
            <a:r>
              <a:rPr lang="en-US" dirty="0"/>
              <a:t>; </a:t>
            </a:r>
            <a:r>
              <a:rPr lang="en-US" b="1" i="1" dirty="0" err="1">
                <a:solidFill>
                  <a:srgbClr val="FF0000"/>
                </a:solidFill>
              </a:rPr>
              <a:t>creditul</a:t>
            </a:r>
            <a:r>
              <a:rPr lang="en-US" b="1" i="1" dirty="0">
                <a:solidFill>
                  <a:srgbClr val="FF0000"/>
                </a:solidFill>
              </a:rPr>
              <a:t> </a:t>
            </a:r>
            <a:r>
              <a:rPr lang="en-US" b="1" i="1" dirty="0" err="1">
                <a:solidFill>
                  <a:srgbClr val="FF0000"/>
                </a:solidFill>
              </a:rPr>
              <a:t>este</a:t>
            </a:r>
            <a:r>
              <a:rPr lang="en-US" b="1" i="1" dirty="0">
                <a:solidFill>
                  <a:srgbClr val="FF0000"/>
                </a:solidFill>
              </a:rPr>
              <a:t> </a:t>
            </a:r>
            <a:r>
              <a:rPr lang="en-US" b="1" i="1" dirty="0" err="1">
                <a:solidFill>
                  <a:srgbClr val="FF0000"/>
                </a:solidFill>
              </a:rPr>
              <a:t>acordat</a:t>
            </a:r>
            <a:r>
              <a:rPr lang="en-US" b="1" i="1" dirty="0">
                <a:solidFill>
                  <a:srgbClr val="FF0000"/>
                </a:solidFill>
              </a:rPr>
              <a:t> de </a:t>
            </a:r>
            <a:r>
              <a:rPr lang="en-US" b="1" i="1" dirty="0" err="1">
                <a:solidFill>
                  <a:srgbClr val="FF0000"/>
                </a:solidFill>
              </a:rPr>
              <a:t>autoritățile</a:t>
            </a:r>
            <a:r>
              <a:rPr lang="en-US" b="1" i="1" dirty="0">
                <a:solidFill>
                  <a:srgbClr val="FF0000"/>
                </a:solidFill>
              </a:rPr>
              <a:t> </a:t>
            </a:r>
            <a:r>
              <a:rPr lang="en-US" b="1" i="1" dirty="0" err="1">
                <a:solidFill>
                  <a:srgbClr val="FF0000"/>
                </a:solidFill>
              </a:rPr>
              <a:t>competente</a:t>
            </a:r>
            <a:r>
              <a:rPr lang="en-US" b="1" i="1" dirty="0">
                <a:solidFill>
                  <a:srgbClr val="FF0000"/>
                </a:solidFill>
              </a:rPr>
              <a:t> </a:t>
            </a:r>
            <a:r>
              <a:rPr lang="en-US" b="1" i="1" dirty="0" err="1">
                <a:solidFill>
                  <a:srgbClr val="FF0000"/>
                </a:solidFill>
              </a:rPr>
              <a:t>atunci</a:t>
            </a:r>
            <a:r>
              <a:rPr lang="en-US" b="1" i="1" dirty="0">
                <a:solidFill>
                  <a:srgbClr val="FF0000"/>
                </a:solidFill>
              </a:rPr>
              <a:t> </a:t>
            </a:r>
            <a:r>
              <a:rPr lang="en-US" b="1" i="1" dirty="0" err="1">
                <a:solidFill>
                  <a:srgbClr val="FF0000"/>
                </a:solidFill>
              </a:rPr>
              <a:t>când</a:t>
            </a:r>
            <a:r>
              <a:rPr lang="en-US" b="1" i="1" dirty="0">
                <a:solidFill>
                  <a:srgbClr val="FF0000"/>
                </a:solidFill>
              </a:rPr>
              <a:t> o </a:t>
            </a:r>
            <a:r>
              <a:rPr lang="en-US" b="1" i="1" dirty="0" err="1">
                <a:solidFill>
                  <a:srgbClr val="FF0000"/>
                </a:solidFill>
              </a:rPr>
              <a:t>persoană</a:t>
            </a:r>
            <a:r>
              <a:rPr lang="en-US" b="1" i="1" dirty="0">
                <a:solidFill>
                  <a:srgbClr val="FF0000"/>
                </a:solidFill>
              </a:rPr>
              <a:t> a </a:t>
            </a:r>
            <a:r>
              <a:rPr lang="en-US" b="1" i="1" dirty="0" err="1">
                <a:solidFill>
                  <a:srgbClr val="FF0000"/>
                </a:solidFill>
              </a:rPr>
              <a:t>obținut</a:t>
            </a:r>
            <a:r>
              <a:rPr lang="en-US" b="1" i="1" dirty="0">
                <a:solidFill>
                  <a:srgbClr val="FF0000"/>
                </a:solidFill>
              </a:rPr>
              <a:t> </a:t>
            </a:r>
            <a:r>
              <a:rPr lang="en-US" b="1" i="1" dirty="0" err="1">
                <a:solidFill>
                  <a:srgbClr val="FF0000"/>
                </a:solidFill>
              </a:rPr>
              <a:t>rezultatele</a:t>
            </a:r>
            <a:r>
              <a:rPr lang="en-US" b="1" i="1" dirty="0">
                <a:solidFill>
                  <a:srgbClr val="FF0000"/>
                </a:solidFill>
              </a:rPr>
              <a:t> definite ale </a:t>
            </a:r>
            <a:r>
              <a:rPr lang="en-US" b="1" i="1" dirty="0" err="1">
                <a:solidFill>
                  <a:srgbClr val="FF0000"/>
                </a:solidFill>
              </a:rPr>
              <a:t>învățării</a:t>
            </a:r>
            <a:r>
              <a:rPr lang="en-US" b="1" i="1" dirty="0">
                <a:solidFill>
                  <a:srgbClr val="FF0000"/>
                </a:solidFill>
              </a:rPr>
              <a:t>, </a:t>
            </a:r>
            <a:r>
              <a:rPr lang="en-US" dirty="0" err="1"/>
              <a:t>dovedite</a:t>
            </a:r>
            <a:r>
              <a:rPr lang="en-US" dirty="0"/>
              <a:t> </a:t>
            </a:r>
            <a:r>
              <a:rPr lang="en-US" dirty="0" err="1"/>
              <a:t>prin</a:t>
            </a:r>
            <a:r>
              <a:rPr lang="en-US" dirty="0"/>
              <a:t> </a:t>
            </a:r>
            <a:r>
              <a:rPr lang="en-US" dirty="0" err="1"/>
              <a:t>evaluări</a:t>
            </a:r>
            <a:r>
              <a:rPr lang="en-US" dirty="0"/>
              <a:t> </a:t>
            </a:r>
            <a:r>
              <a:rPr lang="en-US" dirty="0" err="1"/>
              <a:t>corespunzătoare</a:t>
            </a:r>
            <a:r>
              <a:rPr lang="en-US" dirty="0"/>
              <a:t>, </a:t>
            </a:r>
            <a:r>
              <a:rPr lang="en-US" dirty="0" err="1"/>
              <a:t>și</a:t>
            </a:r>
            <a:r>
              <a:rPr lang="en-US" dirty="0"/>
              <a:t> </a:t>
            </a:r>
            <a:r>
              <a:rPr lang="en-US" dirty="0" err="1"/>
              <a:t>poate</a:t>
            </a:r>
            <a:r>
              <a:rPr lang="en-US" dirty="0"/>
              <a:t> fi </a:t>
            </a:r>
            <a:r>
              <a:rPr lang="en-US" dirty="0" err="1"/>
              <a:t>exprimat</a:t>
            </a:r>
            <a:r>
              <a:rPr lang="en-US" dirty="0"/>
              <a:t> ca o </a:t>
            </a:r>
            <a:r>
              <a:rPr lang="en-US" dirty="0" err="1"/>
              <a:t>valoare</a:t>
            </a:r>
            <a:r>
              <a:rPr lang="en-US" dirty="0"/>
              <a:t> </a:t>
            </a:r>
            <a:r>
              <a:rPr lang="en-US" dirty="0" err="1"/>
              <a:t>cantitativă</a:t>
            </a:r>
            <a:r>
              <a:rPr lang="en-US" dirty="0"/>
              <a:t> (de </a:t>
            </a:r>
            <a:r>
              <a:rPr lang="en-US" dirty="0" err="1"/>
              <a:t>exemplu</a:t>
            </a:r>
            <a:r>
              <a:rPr lang="en-US" dirty="0"/>
              <a:t>, </a:t>
            </a:r>
            <a:r>
              <a:rPr lang="en-US" dirty="0" err="1"/>
              <a:t>credite</a:t>
            </a:r>
            <a:r>
              <a:rPr lang="en-US" dirty="0"/>
              <a:t> </a:t>
            </a:r>
            <a:r>
              <a:rPr lang="en-US" dirty="0" err="1"/>
              <a:t>sau</a:t>
            </a:r>
            <a:r>
              <a:rPr lang="en-US" dirty="0"/>
              <a:t> </a:t>
            </a:r>
            <a:r>
              <a:rPr lang="en-US" dirty="0" err="1"/>
              <a:t>puncte</a:t>
            </a:r>
            <a:r>
              <a:rPr lang="en-US" dirty="0"/>
              <a:t> de credit) care </a:t>
            </a:r>
            <a:r>
              <a:rPr lang="en-US" dirty="0" err="1"/>
              <a:t>indică</a:t>
            </a:r>
            <a:r>
              <a:rPr lang="en-US" dirty="0"/>
              <a:t> </a:t>
            </a:r>
            <a:r>
              <a:rPr lang="en-US" dirty="0" err="1"/>
              <a:t>estimarea</a:t>
            </a:r>
            <a:r>
              <a:rPr lang="en-US" dirty="0"/>
              <a:t> </a:t>
            </a:r>
            <a:r>
              <a:rPr lang="en-US" dirty="0" err="1"/>
              <a:t>volumului</a:t>
            </a:r>
            <a:r>
              <a:rPr lang="en-US" dirty="0"/>
              <a:t> de </a:t>
            </a:r>
            <a:r>
              <a:rPr lang="en-US" dirty="0" err="1"/>
              <a:t>muncă</a:t>
            </a:r>
            <a:r>
              <a:rPr lang="en-US" dirty="0"/>
              <a:t> de care o </a:t>
            </a:r>
            <a:r>
              <a:rPr lang="en-US" dirty="0" err="1"/>
              <a:t>persoană</a:t>
            </a:r>
            <a:r>
              <a:rPr lang="en-US" dirty="0"/>
              <a:t> are </a:t>
            </a:r>
            <a:r>
              <a:rPr lang="en-US" dirty="0" err="1"/>
              <a:t>nevoie</a:t>
            </a:r>
            <a:r>
              <a:rPr lang="en-US" dirty="0"/>
              <a:t> </a:t>
            </a:r>
            <a:r>
              <a:rPr lang="en-US" dirty="0" err="1"/>
              <a:t>în</a:t>
            </a:r>
            <a:r>
              <a:rPr lang="en-US" dirty="0"/>
              <a:t> mod </a:t>
            </a:r>
            <a:r>
              <a:rPr lang="en-US" dirty="0" err="1"/>
              <a:t>obișnuit</a:t>
            </a:r>
            <a:r>
              <a:rPr lang="en-US" dirty="0"/>
              <a:t> </a:t>
            </a:r>
            <a:r>
              <a:rPr lang="en-US" dirty="0" err="1"/>
              <a:t>pentru</a:t>
            </a:r>
            <a:r>
              <a:rPr lang="en-US" dirty="0"/>
              <a:t> a </a:t>
            </a:r>
            <a:r>
              <a:rPr lang="en-US" dirty="0" err="1"/>
              <a:t>obține</a:t>
            </a:r>
            <a:r>
              <a:rPr lang="en-US" dirty="0"/>
              <a:t> </a:t>
            </a:r>
            <a:r>
              <a:rPr lang="en-US" dirty="0" err="1"/>
              <a:t>respectivele</a:t>
            </a:r>
            <a:r>
              <a:rPr lang="en-US" dirty="0"/>
              <a:t> </a:t>
            </a:r>
            <a:r>
              <a:rPr lang="en-US" dirty="0" err="1"/>
              <a:t>rezultate</a:t>
            </a:r>
            <a:r>
              <a:rPr lang="en-US" dirty="0"/>
              <a:t> ale </a:t>
            </a:r>
            <a:r>
              <a:rPr lang="en-US" dirty="0" err="1"/>
              <a:t>învățării</a:t>
            </a:r>
            <a:r>
              <a:rPr lang="en-US" dirty="0"/>
              <a:t>; </a:t>
            </a:r>
            <a:endParaRPr lang="ro-RO" dirty="0" smtClean="0"/>
          </a:p>
          <a:p>
            <a:r>
              <a:rPr lang="en-US" b="1" dirty="0"/>
              <a:t>„</a:t>
            </a:r>
            <a:r>
              <a:rPr lang="en-US" b="1" dirty="0" err="1"/>
              <a:t>sisteme</a:t>
            </a:r>
            <a:r>
              <a:rPr lang="en-US" b="1" dirty="0"/>
              <a:t> de </a:t>
            </a:r>
            <a:r>
              <a:rPr lang="en-US" b="1" dirty="0" err="1"/>
              <a:t>credite</a:t>
            </a:r>
            <a:r>
              <a:rPr lang="en-US" b="1" dirty="0"/>
              <a:t>” </a:t>
            </a:r>
            <a:r>
              <a:rPr lang="en-US" dirty="0" err="1"/>
              <a:t>înseamnă</a:t>
            </a:r>
            <a:r>
              <a:rPr lang="en-US" dirty="0"/>
              <a:t> un instrument transparent de </a:t>
            </a:r>
            <a:r>
              <a:rPr lang="en-US" dirty="0" err="1"/>
              <a:t>facilitare</a:t>
            </a:r>
            <a:r>
              <a:rPr lang="en-US" dirty="0"/>
              <a:t> a </a:t>
            </a:r>
            <a:r>
              <a:rPr lang="en-US" dirty="0" err="1"/>
              <a:t>recunoașterii</a:t>
            </a:r>
            <a:r>
              <a:rPr lang="en-US" dirty="0"/>
              <a:t> </a:t>
            </a:r>
            <a:r>
              <a:rPr lang="en-US" dirty="0" err="1"/>
              <a:t>unuia</a:t>
            </a:r>
            <a:r>
              <a:rPr lang="en-US" dirty="0"/>
              <a:t> </a:t>
            </a:r>
            <a:r>
              <a:rPr lang="en-US" dirty="0" err="1"/>
              <a:t>sau</a:t>
            </a:r>
            <a:r>
              <a:rPr lang="en-US" dirty="0"/>
              <a:t> </a:t>
            </a:r>
            <a:r>
              <a:rPr lang="en-US" dirty="0" err="1"/>
              <a:t>mai</a:t>
            </a:r>
            <a:r>
              <a:rPr lang="en-US" dirty="0"/>
              <a:t> </a:t>
            </a:r>
            <a:r>
              <a:rPr lang="en-US" dirty="0" err="1"/>
              <a:t>multor</a:t>
            </a:r>
            <a:r>
              <a:rPr lang="en-US" dirty="0"/>
              <a:t> </a:t>
            </a:r>
            <a:r>
              <a:rPr lang="en-US" dirty="0" err="1"/>
              <a:t>credite</a:t>
            </a:r>
            <a:r>
              <a:rPr lang="en-US" dirty="0"/>
              <a:t>. </a:t>
            </a:r>
            <a:r>
              <a:rPr lang="en-US" dirty="0" err="1"/>
              <a:t>Aceste</a:t>
            </a:r>
            <a:r>
              <a:rPr lang="en-US" dirty="0"/>
              <a:t> </a:t>
            </a:r>
            <a:r>
              <a:rPr lang="en-US" dirty="0" err="1"/>
              <a:t>sisteme</a:t>
            </a:r>
            <a:r>
              <a:rPr lang="en-US" dirty="0"/>
              <a:t> pot </a:t>
            </a:r>
            <a:r>
              <a:rPr lang="en-US" dirty="0" err="1"/>
              <a:t>cuprinde</a:t>
            </a:r>
            <a:r>
              <a:rPr lang="en-US" dirty="0"/>
              <a:t>, </a:t>
            </a:r>
            <a:r>
              <a:rPr lang="en-US" dirty="0" err="1"/>
              <a:t>printre</a:t>
            </a:r>
            <a:r>
              <a:rPr lang="en-US" dirty="0"/>
              <a:t> </a:t>
            </a:r>
            <a:r>
              <a:rPr lang="en-US" dirty="0" err="1"/>
              <a:t>altele</a:t>
            </a:r>
            <a:r>
              <a:rPr lang="en-US" dirty="0"/>
              <a:t>, </a:t>
            </a:r>
            <a:r>
              <a:rPr lang="en-US" dirty="0" err="1"/>
              <a:t>echivalențe</a:t>
            </a:r>
            <a:r>
              <a:rPr lang="en-US" dirty="0"/>
              <a:t>, </a:t>
            </a:r>
            <a:r>
              <a:rPr lang="en-US" dirty="0" err="1"/>
              <a:t>derogări</a:t>
            </a:r>
            <a:r>
              <a:rPr lang="en-US" dirty="0"/>
              <a:t>, </a:t>
            </a:r>
            <a:r>
              <a:rPr lang="en-US" dirty="0" err="1"/>
              <a:t>unități</a:t>
            </a:r>
            <a:r>
              <a:rPr lang="en-US" dirty="0"/>
              <a:t>/module care pot fi </a:t>
            </a:r>
            <a:r>
              <a:rPr lang="en-US" dirty="0" err="1"/>
              <a:t>acumulate</a:t>
            </a:r>
            <a:r>
              <a:rPr lang="en-US" dirty="0"/>
              <a:t> </a:t>
            </a:r>
            <a:r>
              <a:rPr lang="en-US" dirty="0" err="1"/>
              <a:t>și</a:t>
            </a:r>
            <a:r>
              <a:rPr lang="en-US" dirty="0"/>
              <a:t> </a:t>
            </a:r>
            <a:r>
              <a:rPr lang="en-US" dirty="0" err="1"/>
              <a:t>transferate</a:t>
            </a:r>
            <a:r>
              <a:rPr lang="en-US" dirty="0"/>
              <a:t>, o </a:t>
            </a:r>
            <a:r>
              <a:rPr lang="en-US" dirty="0" err="1"/>
              <a:t>autonomie</a:t>
            </a:r>
            <a:r>
              <a:rPr lang="en-US" dirty="0"/>
              <a:t> a </a:t>
            </a:r>
            <a:r>
              <a:rPr lang="en-US" dirty="0" err="1"/>
              <a:t>furnizorilor</a:t>
            </a:r>
            <a:r>
              <a:rPr lang="en-US" dirty="0"/>
              <a:t> care pot </a:t>
            </a:r>
            <a:r>
              <a:rPr lang="en-US" dirty="0" err="1"/>
              <a:t>individualiza</a:t>
            </a:r>
            <a:r>
              <a:rPr lang="en-US" dirty="0"/>
              <a:t> </a:t>
            </a:r>
            <a:r>
              <a:rPr lang="en-US" dirty="0" err="1"/>
              <a:t>parcursurile</a:t>
            </a:r>
            <a:r>
              <a:rPr lang="en-US" dirty="0"/>
              <a:t> de </a:t>
            </a:r>
            <a:r>
              <a:rPr lang="en-US" dirty="0" err="1"/>
              <a:t>învățare</a:t>
            </a:r>
            <a:r>
              <a:rPr lang="en-US" dirty="0"/>
              <a:t>, </a:t>
            </a:r>
            <a:r>
              <a:rPr lang="en-US" dirty="0" err="1"/>
              <a:t>precum</a:t>
            </a:r>
            <a:r>
              <a:rPr lang="en-US" dirty="0"/>
              <a:t> </a:t>
            </a:r>
            <a:r>
              <a:rPr lang="en-US" dirty="0" err="1"/>
              <a:t>și</a:t>
            </a:r>
            <a:r>
              <a:rPr lang="en-US" dirty="0"/>
              <a:t> </a:t>
            </a:r>
            <a:r>
              <a:rPr lang="en-US" dirty="0" err="1"/>
              <a:t>validarea</a:t>
            </a:r>
            <a:r>
              <a:rPr lang="en-US" dirty="0"/>
              <a:t> </a:t>
            </a:r>
            <a:r>
              <a:rPr lang="en-US" dirty="0" err="1"/>
              <a:t>învățării</a:t>
            </a:r>
            <a:r>
              <a:rPr lang="en-US" dirty="0"/>
              <a:t> non-</a:t>
            </a:r>
            <a:r>
              <a:rPr lang="en-US" dirty="0" err="1"/>
              <a:t>formale</a:t>
            </a:r>
            <a:r>
              <a:rPr lang="en-US" dirty="0"/>
              <a:t> </a:t>
            </a:r>
            <a:r>
              <a:rPr lang="en-US" dirty="0" err="1"/>
              <a:t>și</a:t>
            </a:r>
            <a:r>
              <a:rPr lang="en-US" dirty="0"/>
              <a:t> </a:t>
            </a:r>
            <a:r>
              <a:rPr lang="en-US" dirty="0" err="1"/>
              <a:t>informale</a:t>
            </a:r>
            <a:r>
              <a:rPr lang="en-US" dirty="0"/>
              <a:t>; </a:t>
            </a:r>
          </a:p>
        </p:txBody>
      </p:sp>
      <p:sp>
        <p:nvSpPr>
          <p:cNvPr id="4" name="Slide Number Placeholder 3"/>
          <p:cNvSpPr>
            <a:spLocks noGrp="1"/>
          </p:cNvSpPr>
          <p:nvPr>
            <p:ph type="sldNum" sz="quarter" idx="12"/>
          </p:nvPr>
        </p:nvSpPr>
        <p:spPr/>
        <p:txBody>
          <a:bodyPr/>
          <a:lstStyle/>
          <a:p>
            <a:fld id="{C69E05A2-079F-4246-8356-D956496D44E4}" type="slidenum">
              <a:rPr lang="en-US" smtClean="0"/>
              <a:t>40</a:t>
            </a:fld>
            <a:endParaRPr lang="en-US"/>
          </a:p>
        </p:txBody>
      </p:sp>
    </p:spTree>
    <p:extLst>
      <p:ext uri="{BB962C8B-B14F-4D97-AF65-F5344CB8AC3E}">
        <p14:creationId xmlns:p14="http://schemas.microsoft.com/office/powerpoint/2010/main" val="159254325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25043" y="2090309"/>
            <a:ext cx="9575903" cy="2110382"/>
          </a:xfrm>
        </p:spPr>
        <p:txBody>
          <a:bodyPr>
            <a:normAutofit fontScale="90000"/>
          </a:bodyPr>
          <a:lstStyle/>
          <a:p>
            <a:r>
              <a:rPr lang="ro-RO" dirty="0" smtClean="0"/>
              <a:t>Calificările raportate la rezultatele învățării</a:t>
            </a:r>
            <a:br>
              <a:rPr lang="ro-RO" dirty="0" smtClean="0"/>
            </a:br>
            <a:r>
              <a:rPr lang="ro-RO" dirty="0"/>
              <a:t/>
            </a:r>
            <a:br>
              <a:rPr lang="ro-RO" dirty="0"/>
            </a:br>
            <a:r>
              <a:rPr lang="ro-RO" dirty="0" smtClean="0"/>
              <a:t>De ce este importantă revizuirea cadrului; utilizarea cadrului conceptual revizuit  </a:t>
            </a:r>
            <a:endParaRPr lang="en-US" dirty="0"/>
          </a:p>
        </p:txBody>
      </p:sp>
      <p:sp>
        <p:nvSpPr>
          <p:cNvPr id="3" name="Content Placeholder 2"/>
          <p:cNvSpPr>
            <a:spLocks noGrp="1"/>
          </p:cNvSpPr>
          <p:nvPr>
            <p:ph type="body" idx="1"/>
          </p:nvPr>
        </p:nvSpPr>
        <p:spPr>
          <a:xfrm>
            <a:off x="677335" y="4527448"/>
            <a:ext cx="8596668" cy="1790974"/>
          </a:xfrm>
        </p:spPr>
        <p:txBody>
          <a:bodyPr/>
          <a:lstStyle/>
          <a:p>
            <a:r>
              <a:rPr lang="en-US" dirty="0" smtClean="0"/>
              <a:t>DREPTUL COMUNITAR PRESUPUNE LIBERUL ACCES –</a:t>
            </a:r>
            <a:r>
              <a:rPr lang="ro-RO" dirty="0" smtClean="0"/>
              <a:t> </a:t>
            </a:r>
            <a:r>
              <a:rPr lang="en-US" dirty="0" smtClean="0">
                <a:solidFill>
                  <a:srgbClr val="FF0000"/>
                </a:solidFill>
              </a:rPr>
              <a:t>MOBILITATE </a:t>
            </a:r>
            <a:r>
              <a:rPr lang="en-US" dirty="0" smtClean="0"/>
              <a:t>-</a:t>
            </a:r>
            <a:r>
              <a:rPr lang="ro-RO" dirty="0" smtClean="0"/>
              <a:t> </a:t>
            </a:r>
            <a:r>
              <a:rPr lang="en-US" dirty="0" smtClean="0"/>
              <a:t>AL PERSOANELOR LA MUNC</a:t>
            </a:r>
            <a:r>
              <a:rPr lang="ro-RO" dirty="0" smtClean="0"/>
              <a:t>Ă</a:t>
            </a:r>
            <a:r>
              <a:rPr lang="en-US" dirty="0" smtClean="0"/>
              <a:t> </a:t>
            </a:r>
            <a:r>
              <a:rPr lang="ro-RO" dirty="0" smtClean="0"/>
              <a:t>Î</a:t>
            </a:r>
            <a:r>
              <a:rPr lang="en-US" dirty="0" smtClean="0"/>
              <a:t>N SPA</a:t>
            </a:r>
            <a:r>
              <a:rPr lang="ro-RO" dirty="0" smtClean="0"/>
              <a:t>Â</a:t>
            </a:r>
            <a:r>
              <a:rPr lang="en-US" dirty="0" smtClean="0"/>
              <a:t>IUL EUROPEAN CONFORM CALIFIC</a:t>
            </a:r>
            <a:r>
              <a:rPr lang="ro-RO" dirty="0" smtClean="0"/>
              <a:t>Ă</a:t>
            </a:r>
            <a:r>
              <a:rPr lang="en-US" dirty="0" smtClean="0"/>
              <a:t>R</a:t>
            </a:r>
            <a:r>
              <a:rPr lang="ro-RO" dirty="0" smtClean="0"/>
              <a:t>I</a:t>
            </a:r>
            <a:r>
              <a:rPr lang="en-US" dirty="0" smtClean="0"/>
              <a:t>I DE</a:t>
            </a:r>
            <a:r>
              <a:rPr lang="ro-RO" dirty="0" smtClean="0"/>
              <a:t>Ț</a:t>
            </a:r>
            <a:r>
              <a:rPr lang="en-US" dirty="0" smtClean="0"/>
              <a:t>INUTE –</a:t>
            </a:r>
            <a:r>
              <a:rPr lang="ro-RO" dirty="0" smtClean="0"/>
              <a:t> </a:t>
            </a:r>
            <a:r>
              <a:rPr lang="en-US" dirty="0" smtClean="0">
                <a:solidFill>
                  <a:srgbClr val="FF0000"/>
                </a:solidFill>
              </a:rPr>
              <a:t>RECUNOA</a:t>
            </a:r>
            <a:r>
              <a:rPr lang="ro-RO" dirty="0" smtClean="0">
                <a:solidFill>
                  <a:srgbClr val="FF0000"/>
                </a:solidFill>
              </a:rPr>
              <a:t>Ș</a:t>
            </a:r>
            <a:r>
              <a:rPr lang="en-US" dirty="0" smtClean="0">
                <a:solidFill>
                  <a:srgbClr val="FF0000"/>
                </a:solidFill>
              </a:rPr>
              <a:t>TEREA LOR</a:t>
            </a:r>
            <a:r>
              <a:rPr lang="en-US" dirty="0" smtClean="0"/>
              <a:t> –</a:t>
            </a:r>
            <a:r>
              <a:rPr lang="ro-RO" dirty="0" smtClean="0"/>
              <a:t> </a:t>
            </a:r>
            <a:r>
              <a:rPr lang="en-US" dirty="0" smtClean="0"/>
              <a:t>PE BAZA NIVELULUI DE CALIFICARE EQF </a:t>
            </a:r>
            <a:r>
              <a:rPr lang="ro-RO" dirty="0" smtClean="0"/>
              <a:t>Ș</a:t>
            </a:r>
            <a:r>
              <a:rPr lang="en-US" dirty="0" smtClean="0"/>
              <a:t>I REZULTATELOR </a:t>
            </a:r>
            <a:r>
              <a:rPr lang="ro-RO" dirty="0" smtClean="0"/>
              <a:t>Î</a:t>
            </a:r>
            <a:r>
              <a:rPr lang="en-US" dirty="0" smtClean="0"/>
              <a:t>NV</a:t>
            </a:r>
            <a:r>
              <a:rPr lang="ro-RO" dirty="0" smtClean="0"/>
              <a:t>ĂȚĂ</a:t>
            </a:r>
            <a:r>
              <a:rPr lang="en-US" dirty="0" smtClean="0"/>
              <a:t>R</a:t>
            </a:r>
            <a:r>
              <a:rPr lang="ro-RO" dirty="0" smtClean="0"/>
              <a:t>I</a:t>
            </a:r>
            <a:r>
              <a:rPr lang="en-US" dirty="0" smtClean="0"/>
              <a:t>I =</a:t>
            </a:r>
            <a:r>
              <a:rPr lang="ro-RO" dirty="0" smtClean="0"/>
              <a:t> </a:t>
            </a:r>
            <a:r>
              <a:rPr lang="en-US" dirty="0" smtClean="0"/>
              <a:t>CONCEPTUL ACTUAL EUROPEAN </a:t>
            </a:r>
          </a:p>
          <a:p>
            <a:endParaRPr lang="en-US" dirty="0" smtClean="0"/>
          </a:p>
          <a:p>
            <a:endParaRPr lang="en-US" dirty="0"/>
          </a:p>
        </p:txBody>
      </p:sp>
      <p:sp>
        <p:nvSpPr>
          <p:cNvPr id="2" name="Slide Number Placeholder 1"/>
          <p:cNvSpPr>
            <a:spLocks noGrp="1"/>
          </p:cNvSpPr>
          <p:nvPr>
            <p:ph type="sldNum" sz="quarter" idx="12"/>
          </p:nvPr>
        </p:nvSpPr>
        <p:spPr/>
        <p:txBody>
          <a:bodyPr/>
          <a:lstStyle/>
          <a:p>
            <a:fld id="{C69E05A2-079F-4246-8356-D956496D44E4}" type="slidenum">
              <a:rPr lang="en-US" smtClean="0"/>
              <a:t>41</a:t>
            </a:fld>
            <a:endParaRPr lang="en-US"/>
          </a:p>
        </p:txBody>
      </p:sp>
    </p:spTree>
    <p:extLst>
      <p:ext uri="{BB962C8B-B14F-4D97-AF65-F5344CB8AC3E}">
        <p14:creationId xmlns:p14="http://schemas.microsoft.com/office/powerpoint/2010/main" val="110353407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smtClean="0"/>
              <a:t>Finalitățile calificărilor </a:t>
            </a:r>
            <a:endParaRPr lang="en-US" dirty="0"/>
          </a:p>
        </p:txBody>
      </p:sp>
      <p:sp>
        <p:nvSpPr>
          <p:cNvPr id="3" name="Content Placeholder 2"/>
          <p:cNvSpPr>
            <a:spLocks noGrp="1"/>
          </p:cNvSpPr>
          <p:nvPr>
            <p:ph idx="1"/>
          </p:nvPr>
        </p:nvSpPr>
        <p:spPr/>
        <p:txBody>
          <a:bodyPr>
            <a:normAutofit/>
          </a:bodyPr>
          <a:lstStyle/>
          <a:p>
            <a:r>
              <a:rPr lang="ro-RO" dirty="0" smtClean="0">
                <a:solidFill>
                  <a:srgbClr val="0070C0"/>
                </a:solidFill>
              </a:rPr>
              <a:t>S</a:t>
            </a:r>
            <a:r>
              <a:rPr lang="en-US" dirty="0" err="1" smtClean="0">
                <a:solidFill>
                  <a:srgbClr val="0070C0"/>
                </a:solidFill>
              </a:rPr>
              <a:t>emnalează</a:t>
            </a:r>
            <a:r>
              <a:rPr lang="en-US" dirty="0" smtClean="0">
                <a:solidFill>
                  <a:srgbClr val="0070C0"/>
                </a:solidFill>
              </a:rPr>
              <a:t> </a:t>
            </a:r>
            <a:r>
              <a:rPr lang="en-US" dirty="0" err="1">
                <a:solidFill>
                  <a:srgbClr val="0070C0"/>
                </a:solidFill>
              </a:rPr>
              <a:t>angajatorilor</a:t>
            </a:r>
            <a:r>
              <a:rPr lang="en-US" dirty="0">
                <a:solidFill>
                  <a:srgbClr val="0070C0"/>
                </a:solidFill>
              </a:rPr>
              <a:t> </a:t>
            </a:r>
            <a:r>
              <a:rPr lang="en-US" dirty="0"/>
              <a:t>care </a:t>
            </a:r>
            <a:r>
              <a:rPr lang="en-US" dirty="0" err="1"/>
              <a:t>sunt</a:t>
            </a:r>
            <a:r>
              <a:rPr lang="en-US" dirty="0"/>
              <a:t>, </a:t>
            </a:r>
            <a:r>
              <a:rPr lang="en-US" dirty="0" err="1"/>
              <a:t>în</a:t>
            </a:r>
            <a:r>
              <a:rPr lang="en-US" dirty="0"/>
              <a:t> </a:t>
            </a:r>
            <a:r>
              <a:rPr lang="en-US" dirty="0" err="1"/>
              <a:t>principiu</a:t>
            </a:r>
            <a:r>
              <a:rPr lang="en-US" dirty="0"/>
              <a:t>, </a:t>
            </a:r>
            <a:r>
              <a:rPr lang="en-US" dirty="0" err="1">
                <a:solidFill>
                  <a:srgbClr val="0070C0"/>
                </a:solidFill>
              </a:rPr>
              <a:t>cunoștințele</a:t>
            </a:r>
            <a:r>
              <a:rPr lang="en-US" dirty="0">
                <a:solidFill>
                  <a:srgbClr val="0070C0"/>
                </a:solidFill>
              </a:rPr>
              <a:t> </a:t>
            </a:r>
            <a:r>
              <a:rPr lang="en-US" dirty="0" err="1">
                <a:solidFill>
                  <a:srgbClr val="0070C0"/>
                </a:solidFill>
              </a:rPr>
              <a:t>și</a:t>
            </a:r>
            <a:r>
              <a:rPr lang="en-US" dirty="0">
                <a:solidFill>
                  <a:srgbClr val="0070C0"/>
                </a:solidFill>
              </a:rPr>
              <a:t> </a:t>
            </a:r>
            <a:r>
              <a:rPr lang="en-US" dirty="0" err="1">
                <a:solidFill>
                  <a:srgbClr val="0070C0"/>
                </a:solidFill>
              </a:rPr>
              <a:t>capacitățile</a:t>
            </a:r>
            <a:r>
              <a:rPr lang="en-US" dirty="0">
                <a:solidFill>
                  <a:srgbClr val="0070C0"/>
                </a:solidFill>
              </a:rPr>
              <a:t> </a:t>
            </a:r>
            <a:r>
              <a:rPr lang="en-US" dirty="0" err="1">
                <a:solidFill>
                  <a:srgbClr val="0070C0"/>
                </a:solidFill>
              </a:rPr>
              <a:t>titularilor</a:t>
            </a:r>
            <a:r>
              <a:rPr lang="en-US" dirty="0">
                <a:solidFill>
                  <a:srgbClr val="0070C0"/>
                </a:solidFill>
              </a:rPr>
              <a:t> </a:t>
            </a:r>
            <a:r>
              <a:rPr lang="en-US" dirty="0" err="1"/>
              <a:t>acestora</a:t>
            </a:r>
            <a:r>
              <a:rPr lang="en-US" dirty="0"/>
              <a:t> </a:t>
            </a:r>
            <a:r>
              <a:rPr lang="en-US" dirty="0">
                <a:solidFill>
                  <a:srgbClr val="FF0000"/>
                </a:solidFill>
              </a:rPr>
              <a:t>(„</a:t>
            </a:r>
            <a:r>
              <a:rPr lang="en-US" dirty="0" err="1">
                <a:solidFill>
                  <a:srgbClr val="FF0000"/>
                </a:solidFill>
              </a:rPr>
              <a:t>rezultatele</a:t>
            </a:r>
            <a:r>
              <a:rPr lang="en-US" dirty="0">
                <a:solidFill>
                  <a:srgbClr val="FF0000"/>
                </a:solidFill>
              </a:rPr>
              <a:t> </a:t>
            </a:r>
            <a:r>
              <a:rPr lang="en-US" dirty="0" err="1">
                <a:solidFill>
                  <a:srgbClr val="FF0000"/>
                </a:solidFill>
              </a:rPr>
              <a:t>învățării</a:t>
            </a:r>
            <a:r>
              <a:rPr lang="en-US" dirty="0">
                <a:solidFill>
                  <a:srgbClr val="FF0000"/>
                </a:solidFill>
              </a:rPr>
              <a:t>”). </a:t>
            </a:r>
            <a:endParaRPr lang="ro-RO" dirty="0" smtClean="0">
              <a:solidFill>
                <a:srgbClr val="FF0000"/>
              </a:solidFill>
            </a:endParaRPr>
          </a:p>
          <a:p>
            <a:r>
              <a:rPr lang="ro-RO" dirty="0"/>
              <a:t>P</a:t>
            </a:r>
            <a:r>
              <a:rPr lang="en-US" dirty="0" err="1" smtClean="0"/>
              <a:t>ot</a:t>
            </a:r>
            <a:r>
              <a:rPr lang="en-US" dirty="0" smtClean="0"/>
              <a:t> </a:t>
            </a:r>
            <a:r>
              <a:rPr lang="en-US" dirty="0" err="1"/>
              <a:t>constitui</a:t>
            </a:r>
            <a:r>
              <a:rPr lang="en-US" dirty="0"/>
              <a:t> </a:t>
            </a:r>
            <a:r>
              <a:rPr lang="en-US" dirty="0">
                <a:solidFill>
                  <a:srgbClr val="0070C0"/>
                </a:solidFill>
              </a:rPr>
              <a:t>o </a:t>
            </a:r>
            <a:r>
              <a:rPr lang="en-US" dirty="0" err="1">
                <a:solidFill>
                  <a:srgbClr val="0070C0"/>
                </a:solidFill>
              </a:rPr>
              <a:t>condiție</a:t>
            </a:r>
            <a:r>
              <a:rPr lang="en-US" dirty="0">
                <a:solidFill>
                  <a:srgbClr val="0070C0"/>
                </a:solidFill>
              </a:rPr>
              <a:t> </a:t>
            </a:r>
            <a:r>
              <a:rPr lang="en-US" dirty="0" err="1">
                <a:solidFill>
                  <a:srgbClr val="0070C0"/>
                </a:solidFill>
              </a:rPr>
              <a:t>prealabilă</a:t>
            </a:r>
            <a:r>
              <a:rPr lang="en-US" dirty="0">
                <a:solidFill>
                  <a:srgbClr val="0070C0"/>
                </a:solidFill>
              </a:rPr>
              <a:t> de </a:t>
            </a:r>
            <a:r>
              <a:rPr lang="en-US" dirty="0" err="1">
                <a:solidFill>
                  <a:srgbClr val="0070C0"/>
                </a:solidFill>
              </a:rPr>
              <a:t>acces</a:t>
            </a:r>
            <a:r>
              <a:rPr lang="en-US" dirty="0"/>
              <a:t> la </a:t>
            </a:r>
            <a:r>
              <a:rPr lang="en-US" dirty="0" err="1"/>
              <a:t>anumite</a:t>
            </a:r>
            <a:r>
              <a:rPr lang="en-US" dirty="0"/>
              <a:t> </a:t>
            </a:r>
            <a:r>
              <a:rPr lang="en-US" dirty="0" err="1"/>
              <a:t>profesii</a:t>
            </a:r>
            <a:r>
              <a:rPr lang="en-US" dirty="0"/>
              <a:t> </a:t>
            </a:r>
            <a:r>
              <a:rPr lang="en-US" dirty="0" err="1"/>
              <a:t>reglementate</a:t>
            </a:r>
            <a:r>
              <a:rPr lang="en-US" dirty="0"/>
              <a:t>. </a:t>
            </a:r>
            <a:endParaRPr lang="ro-RO" dirty="0" smtClean="0"/>
          </a:p>
          <a:p>
            <a:r>
              <a:rPr lang="en-US" dirty="0" err="1" smtClean="0"/>
              <a:t>Calificările</a:t>
            </a:r>
            <a:r>
              <a:rPr lang="en-US" dirty="0" smtClean="0"/>
              <a:t> </a:t>
            </a:r>
            <a:r>
              <a:rPr lang="en-US" dirty="0" err="1"/>
              <a:t>ajută</a:t>
            </a:r>
            <a:r>
              <a:rPr lang="en-US" dirty="0"/>
              <a:t> </a:t>
            </a:r>
            <a:r>
              <a:rPr lang="en-US" dirty="0" err="1"/>
              <a:t>autoritățile</a:t>
            </a:r>
            <a:r>
              <a:rPr lang="en-US" dirty="0"/>
              <a:t> </a:t>
            </a:r>
            <a:r>
              <a:rPr lang="en-US" dirty="0" err="1"/>
              <a:t>responsabile</a:t>
            </a:r>
            <a:r>
              <a:rPr lang="en-US" dirty="0"/>
              <a:t> cu </a:t>
            </a:r>
            <a:r>
              <a:rPr lang="en-US" dirty="0" err="1"/>
              <a:t>educația</a:t>
            </a:r>
            <a:r>
              <a:rPr lang="en-US" dirty="0"/>
              <a:t> </a:t>
            </a:r>
            <a:r>
              <a:rPr lang="en-US" dirty="0" err="1"/>
              <a:t>și</a:t>
            </a:r>
            <a:r>
              <a:rPr lang="en-US" dirty="0"/>
              <a:t> </a:t>
            </a:r>
            <a:r>
              <a:rPr lang="en-US" dirty="0" err="1"/>
              <a:t>formarea</a:t>
            </a:r>
            <a:r>
              <a:rPr lang="en-US" dirty="0"/>
              <a:t> </a:t>
            </a:r>
            <a:r>
              <a:rPr lang="en-US" dirty="0" err="1"/>
              <a:t>și</a:t>
            </a:r>
            <a:r>
              <a:rPr lang="en-US" dirty="0"/>
              <a:t> </a:t>
            </a:r>
            <a:r>
              <a:rPr lang="en-US" dirty="0" err="1"/>
              <a:t>prestatorii</a:t>
            </a:r>
            <a:r>
              <a:rPr lang="en-US" dirty="0"/>
              <a:t> de </a:t>
            </a:r>
            <a:r>
              <a:rPr lang="en-US" dirty="0" err="1"/>
              <a:t>servicii</a:t>
            </a:r>
            <a:r>
              <a:rPr lang="en-US" dirty="0"/>
              <a:t> </a:t>
            </a:r>
            <a:r>
              <a:rPr lang="en-US" dirty="0" err="1"/>
              <a:t>în</a:t>
            </a:r>
            <a:r>
              <a:rPr lang="en-US" dirty="0"/>
              <a:t> </a:t>
            </a:r>
            <a:r>
              <a:rPr lang="en-US" dirty="0" err="1"/>
              <a:t>acest</a:t>
            </a:r>
            <a:r>
              <a:rPr lang="en-US" dirty="0"/>
              <a:t> </a:t>
            </a:r>
            <a:r>
              <a:rPr lang="en-US" dirty="0" err="1"/>
              <a:t>domeniu</a:t>
            </a:r>
            <a:r>
              <a:rPr lang="en-US" dirty="0"/>
              <a:t> </a:t>
            </a:r>
            <a:r>
              <a:rPr lang="en-US" dirty="0" err="1"/>
              <a:t>să</a:t>
            </a:r>
            <a:r>
              <a:rPr lang="en-US" dirty="0"/>
              <a:t> </a:t>
            </a:r>
            <a:r>
              <a:rPr lang="en-US" dirty="0" err="1"/>
              <a:t>stabilească</a:t>
            </a:r>
            <a:r>
              <a:rPr lang="en-US" dirty="0"/>
              <a:t> </a:t>
            </a:r>
            <a:r>
              <a:rPr lang="en-US" dirty="0" err="1">
                <a:solidFill>
                  <a:srgbClr val="0070C0"/>
                </a:solidFill>
              </a:rPr>
              <a:t>nivelul</a:t>
            </a:r>
            <a:r>
              <a:rPr lang="en-US" dirty="0">
                <a:solidFill>
                  <a:srgbClr val="0070C0"/>
                </a:solidFill>
              </a:rPr>
              <a:t> </a:t>
            </a:r>
            <a:r>
              <a:rPr lang="en-US" dirty="0" err="1">
                <a:solidFill>
                  <a:srgbClr val="0070C0"/>
                </a:solidFill>
              </a:rPr>
              <a:t>și</a:t>
            </a:r>
            <a:r>
              <a:rPr lang="en-US" dirty="0">
                <a:solidFill>
                  <a:srgbClr val="0070C0"/>
                </a:solidFill>
              </a:rPr>
              <a:t> </a:t>
            </a:r>
            <a:r>
              <a:rPr lang="en-US" dirty="0" err="1">
                <a:solidFill>
                  <a:srgbClr val="0070C0"/>
                </a:solidFill>
              </a:rPr>
              <a:t>conținutul</a:t>
            </a:r>
            <a:r>
              <a:rPr lang="en-US" dirty="0">
                <a:solidFill>
                  <a:srgbClr val="0070C0"/>
                </a:solidFill>
              </a:rPr>
              <a:t> </a:t>
            </a:r>
            <a:r>
              <a:rPr lang="en-US" dirty="0" err="1"/>
              <a:t>învățării</a:t>
            </a:r>
            <a:r>
              <a:rPr lang="en-US" dirty="0"/>
              <a:t> </a:t>
            </a:r>
            <a:r>
              <a:rPr lang="en-US" dirty="0" err="1"/>
              <a:t>dobândite</a:t>
            </a:r>
            <a:r>
              <a:rPr lang="en-US" dirty="0"/>
              <a:t> de o </a:t>
            </a:r>
            <a:r>
              <a:rPr lang="en-US" dirty="0" err="1"/>
              <a:t>persoană</a:t>
            </a:r>
            <a:r>
              <a:rPr lang="en-US" dirty="0"/>
              <a:t>. </a:t>
            </a:r>
            <a:endParaRPr lang="ro-RO" dirty="0" smtClean="0"/>
          </a:p>
          <a:p>
            <a:r>
              <a:rPr lang="en-US" dirty="0" err="1" smtClean="0"/>
              <a:t>Ele</a:t>
            </a:r>
            <a:r>
              <a:rPr lang="en-US" dirty="0" smtClean="0"/>
              <a:t> </a:t>
            </a:r>
            <a:r>
              <a:rPr lang="en-US" dirty="0" err="1"/>
              <a:t>sunt</a:t>
            </a:r>
            <a:r>
              <a:rPr lang="en-US" dirty="0"/>
              <a:t>, de </a:t>
            </a:r>
            <a:r>
              <a:rPr lang="en-US" dirty="0" err="1"/>
              <a:t>asemenea</a:t>
            </a:r>
            <a:r>
              <a:rPr lang="en-US" dirty="0"/>
              <a:t>, </a:t>
            </a:r>
            <a:r>
              <a:rPr lang="en-US" dirty="0" err="1"/>
              <a:t>importante</a:t>
            </a:r>
            <a:r>
              <a:rPr lang="en-US" dirty="0"/>
              <a:t> </a:t>
            </a:r>
            <a:r>
              <a:rPr lang="en-US" dirty="0" err="1"/>
              <a:t>pe</a:t>
            </a:r>
            <a:r>
              <a:rPr lang="en-US" dirty="0"/>
              <a:t> plan personal, ca </a:t>
            </a:r>
            <a:r>
              <a:rPr lang="en-US" dirty="0" err="1"/>
              <a:t>expresie</a:t>
            </a:r>
            <a:r>
              <a:rPr lang="en-US" dirty="0"/>
              <a:t> a </a:t>
            </a:r>
            <a:r>
              <a:rPr lang="en-US" dirty="0" err="1"/>
              <a:t>realizării</a:t>
            </a:r>
            <a:r>
              <a:rPr lang="en-US" dirty="0"/>
              <a:t> </a:t>
            </a:r>
            <a:r>
              <a:rPr lang="en-US" dirty="0" err="1"/>
              <a:t>personale</a:t>
            </a:r>
            <a:r>
              <a:rPr lang="en-US" dirty="0"/>
              <a:t>. </a:t>
            </a:r>
            <a:endParaRPr lang="ro-RO" dirty="0" smtClean="0"/>
          </a:p>
          <a:p>
            <a:pPr marL="0" indent="0">
              <a:buNone/>
            </a:pPr>
            <a:r>
              <a:rPr lang="en-US" b="1" dirty="0" err="1" smtClean="0"/>
              <a:t>Prin</a:t>
            </a:r>
            <a:r>
              <a:rPr lang="en-US" b="1" dirty="0" smtClean="0"/>
              <a:t> </a:t>
            </a:r>
            <a:r>
              <a:rPr lang="en-US" b="1" dirty="0" err="1"/>
              <a:t>urmare</a:t>
            </a:r>
            <a:r>
              <a:rPr lang="en-US" b="1" dirty="0"/>
              <a:t>, </a:t>
            </a:r>
            <a:r>
              <a:rPr lang="en-US" b="1" dirty="0" err="1"/>
              <a:t>calificările</a:t>
            </a:r>
            <a:r>
              <a:rPr lang="en-US" b="1" dirty="0"/>
              <a:t> </a:t>
            </a:r>
            <a:r>
              <a:rPr lang="en-US" b="1" dirty="0" err="1"/>
              <a:t>joacă</a:t>
            </a:r>
            <a:r>
              <a:rPr lang="en-US" b="1" dirty="0"/>
              <a:t> un </a:t>
            </a:r>
            <a:r>
              <a:rPr lang="en-US" b="1" dirty="0" err="1"/>
              <a:t>rol</a:t>
            </a:r>
            <a:r>
              <a:rPr lang="en-US" b="1" dirty="0"/>
              <a:t> important </a:t>
            </a:r>
            <a:r>
              <a:rPr lang="en-US" b="1" dirty="0" err="1"/>
              <a:t>în</a:t>
            </a:r>
            <a:r>
              <a:rPr lang="en-US" b="1" dirty="0"/>
              <a:t> </a:t>
            </a:r>
            <a:r>
              <a:rPr lang="en-US" b="1" dirty="0" err="1">
                <a:solidFill>
                  <a:srgbClr val="0070C0"/>
                </a:solidFill>
              </a:rPr>
              <a:t>sporirea</a:t>
            </a:r>
            <a:r>
              <a:rPr lang="en-US" b="1" dirty="0">
                <a:solidFill>
                  <a:srgbClr val="0070C0"/>
                </a:solidFill>
              </a:rPr>
              <a:t> </a:t>
            </a:r>
            <a:r>
              <a:rPr lang="en-US" b="1" dirty="0" err="1">
                <a:solidFill>
                  <a:srgbClr val="0070C0"/>
                </a:solidFill>
              </a:rPr>
              <a:t>angajabilității</a:t>
            </a:r>
            <a:r>
              <a:rPr lang="en-US" b="1" dirty="0">
                <a:solidFill>
                  <a:srgbClr val="0070C0"/>
                </a:solidFill>
              </a:rPr>
              <a:t> </a:t>
            </a:r>
            <a:r>
              <a:rPr lang="en-US" b="1" dirty="0" err="1"/>
              <a:t>și</a:t>
            </a:r>
            <a:r>
              <a:rPr lang="en-US" b="1" dirty="0"/>
              <a:t> </a:t>
            </a:r>
            <a:r>
              <a:rPr lang="en-US" b="1" dirty="0" err="1"/>
              <a:t>în</a:t>
            </a:r>
            <a:r>
              <a:rPr lang="en-US" b="1" dirty="0"/>
              <a:t> </a:t>
            </a:r>
            <a:r>
              <a:rPr lang="en-US" b="1" dirty="0" err="1">
                <a:solidFill>
                  <a:srgbClr val="0070C0"/>
                </a:solidFill>
              </a:rPr>
              <a:t>facilitarea</a:t>
            </a:r>
            <a:r>
              <a:rPr lang="en-US" b="1" dirty="0">
                <a:solidFill>
                  <a:srgbClr val="0070C0"/>
                </a:solidFill>
              </a:rPr>
              <a:t> </a:t>
            </a:r>
            <a:r>
              <a:rPr lang="en-US" b="1" dirty="0" err="1">
                <a:solidFill>
                  <a:srgbClr val="0070C0"/>
                </a:solidFill>
              </a:rPr>
              <a:t>mobilității</a:t>
            </a:r>
            <a:r>
              <a:rPr lang="en-US" b="1" dirty="0">
                <a:solidFill>
                  <a:srgbClr val="0070C0"/>
                </a:solidFill>
              </a:rPr>
              <a:t> </a:t>
            </a:r>
            <a:r>
              <a:rPr lang="en-US" b="1" dirty="0" err="1"/>
              <a:t>și</a:t>
            </a:r>
            <a:r>
              <a:rPr lang="en-US" b="1" dirty="0"/>
              <a:t> a </a:t>
            </a:r>
            <a:r>
              <a:rPr lang="en-US" b="1" dirty="0" err="1">
                <a:solidFill>
                  <a:srgbClr val="0070C0"/>
                </a:solidFill>
              </a:rPr>
              <a:t>accesului</a:t>
            </a:r>
            <a:r>
              <a:rPr lang="en-US" b="1" dirty="0">
                <a:solidFill>
                  <a:srgbClr val="0070C0"/>
                </a:solidFill>
              </a:rPr>
              <a:t> la </a:t>
            </a:r>
            <a:r>
              <a:rPr lang="en-US" b="1" dirty="0" err="1">
                <a:solidFill>
                  <a:srgbClr val="0070C0"/>
                </a:solidFill>
              </a:rPr>
              <a:t>învățământ</a:t>
            </a:r>
            <a:r>
              <a:rPr lang="en-US" b="1" dirty="0">
                <a:solidFill>
                  <a:srgbClr val="0070C0"/>
                </a:solidFill>
              </a:rPr>
              <a:t> </a:t>
            </a:r>
            <a:r>
              <a:rPr lang="en-US" b="1" dirty="0" err="1">
                <a:solidFill>
                  <a:srgbClr val="0070C0"/>
                </a:solidFill>
              </a:rPr>
              <a:t>complementar</a:t>
            </a:r>
            <a:r>
              <a:rPr lang="en-US" b="1" dirty="0"/>
              <a:t>. </a:t>
            </a:r>
          </a:p>
        </p:txBody>
      </p:sp>
      <p:sp>
        <p:nvSpPr>
          <p:cNvPr id="4" name="Slide Number Placeholder 3"/>
          <p:cNvSpPr>
            <a:spLocks noGrp="1"/>
          </p:cNvSpPr>
          <p:nvPr>
            <p:ph type="sldNum" sz="quarter" idx="12"/>
          </p:nvPr>
        </p:nvSpPr>
        <p:spPr/>
        <p:txBody>
          <a:bodyPr/>
          <a:lstStyle/>
          <a:p>
            <a:fld id="{C69E05A2-079F-4246-8356-D956496D44E4}" type="slidenum">
              <a:rPr lang="en-US" smtClean="0"/>
              <a:t>42</a:t>
            </a:fld>
            <a:endParaRPr lang="en-US"/>
          </a:p>
        </p:txBody>
      </p:sp>
    </p:spTree>
    <p:extLst>
      <p:ext uri="{BB962C8B-B14F-4D97-AF65-F5344CB8AC3E}">
        <p14:creationId xmlns:p14="http://schemas.microsoft.com/office/powerpoint/2010/main" val="271048918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smtClean="0"/>
              <a:t>Cum se obțin calificările</a:t>
            </a:r>
            <a:endParaRPr lang="en-US" dirty="0"/>
          </a:p>
        </p:txBody>
      </p:sp>
      <p:sp>
        <p:nvSpPr>
          <p:cNvPr id="3" name="Content Placeholder 2"/>
          <p:cNvSpPr>
            <a:spLocks noGrp="1"/>
          </p:cNvSpPr>
          <p:nvPr>
            <p:ph idx="1"/>
          </p:nvPr>
        </p:nvSpPr>
        <p:spPr>
          <a:xfrm>
            <a:off x="387031" y="1930400"/>
            <a:ext cx="9378762" cy="3586317"/>
          </a:xfrm>
        </p:spPr>
        <p:txBody>
          <a:bodyPr>
            <a:normAutofit lnSpcReduction="10000"/>
          </a:bodyPr>
          <a:lstStyle/>
          <a:p>
            <a:r>
              <a:rPr lang="en-US" dirty="0" err="1"/>
              <a:t>Calificările</a:t>
            </a:r>
            <a:r>
              <a:rPr lang="en-US" dirty="0"/>
              <a:t> </a:t>
            </a:r>
            <a:r>
              <a:rPr lang="en-US" dirty="0" err="1"/>
              <a:t>sunt</a:t>
            </a:r>
            <a:r>
              <a:rPr lang="en-US" dirty="0"/>
              <a:t> </a:t>
            </a:r>
            <a:r>
              <a:rPr lang="en-US" dirty="0" err="1">
                <a:solidFill>
                  <a:srgbClr val="0070C0"/>
                </a:solidFill>
              </a:rPr>
              <a:t>rezultatul</a:t>
            </a:r>
            <a:r>
              <a:rPr lang="en-US" dirty="0">
                <a:solidFill>
                  <a:srgbClr val="0070C0"/>
                </a:solidFill>
              </a:rPr>
              <a:t> formal </a:t>
            </a:r>
            <a:r>
              <a:rPr lang="en-US" dirty="0"/>
              <a:t>al </a:t>
            </a:r>
            <a:r>
              <a:rPr lang="en-US" dirty="0" err="1"/>
              <a:t>unui</a:t>
            </a:r>
            <a:r>
              <a:rPr lang="en-US" dirty="0"/>
              <a:t> </a:t>
            </a:r>
            <a:r>
              <a:rPr lang="en-US" dirty="0" err="1">
                <a:solidFill>
                  <a:srgbClr val="0070C0"/>
                </a:solidFill>
              </a:rPr>
              <a:t>proces</a:t>
            </a:r>
            <a:r>
              <a:rPr lang="en-US" dirty="0">
                <a:solidFill>
                  <a:srgbClr val="0070C0"/>
                </a:solidFill>
              </a:rPr>
              <a:t> de </a:t>
            </a:r>
            <a:r>
              <a:rPr lang="en-US" dirty="0" err="1">
                <a:solidFill>
                  <a:srgbClr val="0070C0"/>
                </a:solidFill>
              </a:rPr>
              <a:t>evaluare</a:t>
            </a:r>
            <a:r>
              <a:rPr lang="en-US" dirty="0">
                <a:solidFill>
                  <a:srgbClr val="0070C0"/>
                </a:solidFill>
              </a:rPr>
              <a:t> </a:t>
            </a:r>
            <a:r>
              <a:rPr lang="en-US" dirty="0" err="1"/>
              <a:t>și</a:t>
            </a:r>
            <a:r>
              <a:rPr lang="en-US" dirty="0"/>
              <a:t> de </a:t>
            </a:r>
            <a:r>
              <a:rPr lang="en-US" dirty="0" err="1"/>
              <a:t>validare</a:t>
            </a:r>
            <a:r>
              <a:rPr lang="en-US" dirty="0"/>
              <a:t> din </a:t>
            </a:r>
            <a:r>
              <a:rPr lang="en-US" dirty="0" err="1"/>
              <a:t>partea</a:t>
            </a:r>
            <a:r>
              <a:rPr lang="en-US" dirty="0"/>
              <a:t> </a:t>
            </a:r>
            <a:r>
              <a:rPr lang="en-US" dirty="0" err="1"/>
              <a:t>unei</a:t>
            </a:r>
            <a:r>
              <a:rPr lang="en-US" dirty="0"/>
              <a:t> </a:t>
            </a:r>
            <a:r>
              <a:rPr lang="en-US" dirty="0" err="1">
                <a:solidFill>
                  <a:srgbClr val="0070C0"/>
                </a:solidFill>
              </a:rPr>
              <a:t>autorități</a:t>
            </a:r>
            <a:r>
              <a:rPr lang="en-US" dirty="0">
                <a:solidFill>
                  <a:srgbClr val="0070C0"/>
                </a:solidFill>
              </a:rPr>
              <a:t> </a:t>
            </a:r>
            <a:r>
              <a:rPr lang="en-US" dirty="0" err="1">
                <a:solidFill>
                  <a:srgbClr val="0070C0"/>
                </a:solidFill>
              </a:rPr>
              <a:t>competente</a:t>
            </a:r>
            <a:r>
              <a:rPr lang="en-US" dirty="0">
                <a:solidFill>
                  <a:srgbClr val="0070C0"/>
                </a:solidFill>
              </a:rPr>
              <a:t> </a:t>
            </a:r>
            <a:r>
              <a:rPr lang="en-US" dirty="0" err="1"/>
              <a:t>și</a:t>
            </a:r>
            <a:r>
              <a:rPr lang="en-US" dirty="0"/>
              <a:t>, de </a:t>
            </a:r>
            <a:r>
              <a:rPr lang="en-US" dirty="0" err="1"/>
              <a:t>regulă</a:t>
            </a:r>
            <a:r>
              <a:rPr lang="en-US" dirty="0"/>
              <a:t>, </a:t>
            </a:r>
            <a:r>
              <a:rPr lang="en-US" dirty="0" err="1"/>
              <a:t>iau</a:t>
            </a:r>
            <a:r>
              <a:rPr lang="en-US" dirty="0"/>
              <a:t> forma </a:t>
            </a:r>
            <a:r>
              <a:rPr lang="en-US" dirty="0" err="1"/>
              <a:t>unor</a:t>
            </a:r>
            <a:r>
              <a:rPr lang="en-US" dirty="0"/>
              <a:t> </a:t>
            </a:r>
            <a:r>
              <a:rPr lang="en-US" dirty="0" err="1">
                <a:solidFill>
                  <a:srgbClr val="0070C0"/>
                </a:solidFill>
              </a:rPr>
              <a:t>documente</a:t>
            </a:r>
            <a:r>
              <a:rPr lang="en-US" dirty="0"/>
              <a:t> </a:t>
            </a:r>
            <a:r>
              <a:rPr lang="en-US" dirty="0" err="1"/>
              <a:t>precum</a:t>
            </a:r>
            <a:r>
              <a:rPr lang="en-US" dirty="0"/>
              <a:t> </a:t>
            </a:r>
            <a:r>
              <a:rPr lang="en-US" dirty="0" err="1"/>
              <a:t>certificatele</a:t>
            </a:r>
            <a:r>
              <a:rPr lang="en-US" dirty="0"/>
              <a:t> </a:t>
            </a:r>
            <a:r>
              <a:rPr lang="en-US" dirty="0" err="1"/>
              <a:t>sau</a:t>
            </a:r>
            <a:r>
              <a:rPr lang="en-US" dirty="0"/>
              <a:t> </a:t>
            </a:r>
            <a:r>
              <a:rPr lang="en-US" dirty="0" err="1"/>
              <a:t>diplomele</a:t>
            </a:r>
            <a:r>
              <a:rPr lang="en-US" dirty="0"/>
              <a:t>. </a:t>
            </a:r>
            <a:endParaRPr lang="ro-RO" dirty="0" smtClean="0"/>
          </a:p>
          <a:p>
            <a:r>
              <a:rPr lang="en-US" dirty="0" err="1" smtClean="0"/>
              <a:t>Ele</a:t>
            </a:r>
            <a:r>
              <a:rPr lang="en-US" dirty="0" smtClean="0"/>
              <a:t> </a:t>
            </a:r>
            <a:r>
              <a:rPr lang="en-US" dirty="0" err="1"/>
              <a:t>indică</a:t>
            </a:r>
            <a:r>
              <a:rPr lang="en-US" dirty="0"/>
              <a:t> </a:t>
            </a:r>
            <a:r>
              <a:rPr lang="en-US" dirty="0" err="1"/>
              <a:t>faptul</a:t>
            </a:r>
            <a:r>
              <a:rPr lang="en-US" dirty="0"/>
              <a:t> </a:t>
            </a:r>
            <a:r>
              <a:rPr lang="en-US" dirty="0" err="1"/>
              <a:t>că</a:t>
            </a:r>
            <a:r>
              <a:rPr lang="en-US" dirty="0"/>
              <a:t> o </a:t>
            </a:r>
            <a:r>
              <a:rPr lang="en-US" dirty="0" err="1"/>
              <a:t>persoană</a:t>
            </a:r>
            <a:r>
              <a:rPr lang="en-US" dirty="0"/>
              <a:t> a </a:t>
            </a:r>
            <a:r>
              <a:rPr lang="en-US" dirty="0" err="1">
                <a:solidFill>
                  <a:srgbClr val="0070C0"/>
                </a:solidFill>
              </a:rPr>
              <a:t>obținut</a:t>
            </a:r>
            <a:r>
              <a:rPr lang="en-US" dirty="0">
                <a:solidFill>
                  <a:srgbClr val="0070C0"/>
                </a:solidFill>
              </a:rPr>
              <a:t> </a:t>
            </a:r>
            <a:r>
              <a:rPr lang="en-US" dirty="0" err="1">
                <a:solidFill>
                  <a:srgbClr val="0070C0"/>
                </a:solidFill>
              </a:rPr>
              <a:t>rezultate</a:t>
            </a:r>
            <a:r>
              <a:rPr lang="en-US" dirty="0">
                <a:solidFill>
                  <a:srgbClr val="0070C0"/>
                </a:solidFill>
              </a:rPr>
              <a:t> ale </a:t>
            </a:r>
            <a:r>
              <a:rPr lang="en-US" dirty="0" err="1">
                <a:solidFill>
                  <a:srgbClr val="0070C0"/>
                </a:solidFill>
              </a:rPr>
              <a:t>învățării</a:t>
            </a:r>
            <a:r>
              <a:rPr lang="en-US" dirty="0">
                <a:solidFill>
                  <a:srgbClr val="0070C0"/>
                </a:solidFill>
              </a:rPr>
              <a:t> </a:t>
            </a:r>
            <a:r>
              <a:rPr lang="en-US" dirty="0" err="1">
                <a:solidFill>
                  <a:srgbClr val="0070C0"/>
                </a:solidFill>
              </a:rPr>
              <a:t>corespunzătoare</a:t>
            </a:r>
            <a:r>
              <a:rPr lang="en-US" dirty="0">
                <a:solidFill>
                  <a:srgbClr val="0070C0"/>
                </a:solidFill>
              </a:rPr>
              <a:t> </a:t>
            </a:r>
            <a:r>
              <a:rPr lang="en-US" dirty="0" err="1">
                <a:solidFill>
                  <a:srgbClr val="0070C0"/>
                </a:solidFill>
              </a:rPr>
              <a:t>anumitor</a:t>
            </a:r>
            <a:r>
              <a:rPr lang="en-US" dirty="0">
                <a:solidFill>
                  <a:srgbClr val="0070C0"/>
                </a:solidFill>
              </a:rPr>
              <a:t> </a:t>
            </a:r>
            <a:r>
              <a:rPr lang="en-US" dirty="0" err="1">
                <a:solidFill>
                  <a:srgbClr val="0070C0"/>
                </a:solidFill>
              </a:rPr>
              <a:t>standarde</a:t>
            </a:r>
            <a:r>
              <a:rPr lang="en-US" dirty="0"/>
              <a:t>. </a:t>
            </a:r>
            <a:r>
              <a:rPr lang="en-US" dirty="0" err="1"/>
              <a:t>Aceste</a:t>
            </a:r>
            <a:r>
              <a:rPr lang="en-US" dirty="0"/>
              <a:t> </a:t>
            </a:r>
            <a:r>
              <a:rPr lang="en-US" dirty="0" err="1"/>
              <a:t>rezultate</a:t>
            </a:r>
            <a:r>
              <a:rPr lang="en-US" dirty="0"/>
              <a:t> ale </a:t>
            </a:r>
            <a:r>
              <a:rPr lang="en-US" dirty="0" err="1"/>
              <a:t>învățării</a:t>
            </a:r>
            <a:r>
              <a:rPr lang="en-US" dirty="0"/>
              <a:t> pot fi </a:t>
            </a:r>
            <a:r>
              <a:rPr lang="en-US" dirty="0" err="1"/>
              <a:t>obținute</a:t>
            </a:r>
            <a:r>
              <a:rPr lang="en-US" dirty="0"/>
              <a:t> </a:t>
            </a:r>
            <a:r>
              <a:rPr lang="en-US" dirty="0" err="1"/>
              <a:t>pe</a:t>
            </a:r>
            <a:r>
              <a:rPr lang="en-US" dirty="0"/>
              <a:t> </a:t>
            </a:r>
            <a:r>
              <a:rPr lang="en-US" dirty="0" err="1">
                <a:solidFill>
                  <a:srgbClr val="0070C0"/>
                </a:solidFill>
              </a:rPr>
              <a:t>căi</a:t>
            </a:r>
            <a:r>
              <a:rPr lang="en-US" dirty="0">
                <a:solidFill>
                  <a:srgbClr val="0070C0"/>
                </a:solidFill>
              </a:rPr>
              <a:t> variate</a:t>
            </a:r>
            <a:r>
              <a:rPr lang="en-US" dirty="0"/>
              <a:t>, </a:t>
            </a:r>
            <a:r>
              <a:rPr lang="en-US" dirty="0" err="1"/>
              <a:t>în</a:t>
            </a:r>
            <a:r>
              <a:rPr lang="en-US" dirty="0"/>
              <a:t> </a:t>
            </a:r>
            <a:r>
              <a:rPr lang="en-US" dirty="0" err="1"/>
              <a:t>contexte</a:t>
            </a:r>
            <a:r>
              <a:rPr lang="en-US" dirty="0"/>
              <a:t> de </a:t>
            </a:r>
            <a:r>
              <a:rPr lang="en-US" dirty="0" err="1"/>
              <a:t>învățare</a:t>
            </a:r>
            <a:r>
              <a:rPr lang="en-US" dirty="0"/>
              <a:t> </a:t>
            </a:r>
            <a:r>
              <a:rPr lang="en-US" dirty="0" err="1"/>
              <a:t>formală</a:t>
            </a:r>
            <a:r>
              <a:rPr lang="en-US" dirty="0"/>
              <a:t>, non-</a:t>
            </a:r>
            <a:r>
              <a:rPr lang="en-US" dirty="0" err="1"/>
              <a:t>formală</a:t>
            </a:r>
            <a:r>
              <a:rPr lang="en-US" dirty="0"/>
              <a:t> </a:t>
            </a:r>
            <a:r>
              <a:rPr lang="en-US" dirty="0" err="1"/>
              <a:t>sau</a:t>
            </a:r>
            <a:r>
              <a:rPr lang="en-US" dirty="0"/>
              <a:t> </a:t>
            </a:r>
            <a:r>
              <a:rPr lang="en-US" dirty="0" err="1"/>
              <a:t>informală</a:t>
            </a:r>
            <a:r>
              <a:rPr lang="en-US" dirty="0"/>
              <a:t>, </a:t>
            </a:r>
            <a:r>
              <a:rPr lang="en-US" dirty="0" err="1"/>
              <a:t>într</a:t>
            </a:r>
            <a:r>
              <a:rPr lang="en-US" dirty="0"/>
              <a:t>-un </a:t>
            </a:r>
            <a:r>
              <a:rPr lang="en-US" dirty="0" err="1"/>
              <a:t>cadru</a:t>
            </a:r>
            <a:r>
              <a:rPr lang="en-US" dirty="0"/>
              <a:t> </a:t>
            </a:r>
            <a:r>
              <a:rPr lang="en-US" dirty="0" err="1"/>
              <a:t>național</a:t>
            </a:r>
            <a:r>
              <a:rPr lang="en-US" dirty="0"/>
              <a:t> </a:t>
            </a:r>
            <a:r>
              <a:rPr lang="en-US" dirty="0" err="1"/>
              <a:t>sau</a:t>
            </a:r>
            <a:r>
              <a:rPr lang="en-US" dirty="0"/>
              <a:t> </a:t>
            </a:r>
            <a:r>
              <a:rPr lang="en-US" dirty="0" err="1"/>
              <a:t>internațional</a:t>
            </a:r>
            <a:r>
              <a:rPr lang="en-US" dirty="0"/>
              <a:t>. </a:t>
            </a:r>
            <a:endParaRPr lang="ro-RO" dirty="0" smtClean="0"/>
          </a:p>
          <a:p>
            <a:r>
              <a:rPr lang="en-US" dirty="0" err="1" smtClean="0"/>
              <a:t>Informațiile</a:t>
            </a:r>
            <a:r>
              <a:rPr lang="en-US" dirty="0" smtClean="0"/>
              <a:t> </a:t>
            </a:r>
            <a:r>
              <a:rPr lang="en-US" dirty="0" err="1"/>
              <a:t>referitoare</a:t>
            </a:r>
            <a:r>
              <a:rPr lang="en-US" dirty="0"/>
              <a:t> la </a:t>
            </a:r>
            <a:r>
              <a:rPr lang="en-US" dirty="0" err="1"/>
              <a:t>rezultatele</a:t>
            </a:r>
            <a:r>
              <a:rPr lang="en-US" dirty="0"/>
              <a:t> </a:t>
            </a:r>
            <a:r>
              <a:rPr lang="en-US" dirty="0" err="1"/>
              <a:t>învățării</a:t>
            </a:r>
            <a:r>
              <a:rPr lang="en-US" dirty="0"/>
              <a:t> </a:t>
            </a:r>
            <a:r>
              <a:rPr lang="en-US" dirty="0" err="1"/>
              <a:t>ar</a:t>
            </a:r>
            <a:r>
              <a:rPr lang="en-US" dirty="0"/>
              <a:t> </a:t>
            </a:r>
            <a:r>
              <a:rPr lang="en-US" dirty="0" err="1"/>
              <a:t>trebui</a:t>
            </a:r>
            <a:r>
              <a:rPr lang="en-US" dirty="0"/>
              <a:t> </a:t>
            </a:r>
            <a:r>
              <a:rPr lang="en-US" dirty="0" err="1"/>
              <a:t>să</a:t>
            </a:r>
            <a:r>
              <a:rPr lang="en-US" dirty="0"/>
              <a:t> fie </a:t>
            </a:r>
            <a:r>
              <a:rPr lang="en-US" dirty="0" err="1"/>
              <a:t>ușor</a:t>
            </a:r>
            <a:r>
              <a:rPr lang="en-US" dirty="0"/>
              <a:t> de </a:t>
            </a:r>
            <a:r>
              <a:rPr lang="en-US" dirty="0" err="1"/>
              <a:t>accesat</a:t>
            </a:r>
            <a:r>
              <a:rPr lang="en-US" dirty="0"/>
              <a:t> </a:t>
            </a:r>
            <a:r>
              <a:rPr lang="en-US" dirty="0" err="1"/>
              <a:t>și</a:t>
            </a:r>
            <a:r>
              <a:rPr lang="en-US" dirty="0"/>
              <a:t> </a:t>
            </a:r>
            <a:r>
              <a:rPr lang="en-US" dirty="0" err="1"/>
              <a:t>transparente</a:t>
            </a:r>
            <a:r>
              <a:rPr lang="en-US" dirty="0"/>
              <a:t>. </a:t>
            </a:r>
            <a:endParaRPr lang="ro-RO" dirty="0" smtClean="0"/>
          </a:p>
          <a:p>
            <a:r>
              <a:rPr lang="en-US" dirty="0" err="1"/>
              <a:t>Calificările</a:t>
            </a:r>
            <a:r>
              <a:rPr lang="en-US" dirty="0"/>
              <a:t> </a:t>
            </a:r>
            <a:r>
              <a:rPr lang="en-US" dirty="0" err="1"/>
              <a:t>sunt</a:t>
            </a:r>
            <a:r>
              <a:rPr lang="en-US" dirty="0"/>
              <a:t> </a:t>
            </a:r>
            <a:r>
              <a:rPr lang="en-US" dirty="0" err="1"/>
              <a:t>mai</a:t>
            </a:r>
            <a:r>
              <a:rPr lang="en-US" dirty="0"/>
              <a:t> </a:t>
            </a:r>
            <a:r>
              <a:rPr lang="en-US" dirty="0" err="1"/>
              <a:t>transparente</a:t>
            </a:r>
            <a:r>
              <a:rPr lang="en-US" dirty="0"/>
              <a:t> </a:t>
            </a:r>
            <a:r>
              <a:rPr lang="en-US" dirty="0" err="1"/>
              <a:t>și</a:t>
            </a:r>
            <a:r>
              <a:rPr lang="en-US" dirty="0"/>
              <a:t> </a:t>
            </a:r>
            <a:r>
              <a:rPr lang="en-US" dirty="0" err="1"/>
              <a:t>mai</a:t>
            </a:r>
            <a:r>
              <a:rPr lang="en-US" dirty="0"/>
              <a:t> </a:t>
            </a:r>
            <a:r>
              <a:rPr lang="en-US" dirty="0" err="1"/>
              <a:t>ușor</a:t>
            </a:r>
            <a:r>
              <a:rPr lang="en-US" dirty="0"/>
              <a:t> de </a:t>
            </a:r>
            <a:r>
              <a:rPr lang="en-US" dirty="0" err="1"/>
              <a:t>comparat</a:t>
            </a:r>
            <a:r>
              <a:rPr lang="en-US" dirty="0"/>
              <a:t> </a:t>
            </a:r>
            <a:r>
              <a:rPr lang="en-US" dirty="0" err="1"/>
              <a:t>atunci</a:t>
            </a:r>
            <a:r>
              <a:rPr lang="en-US" dirty="0"/>
              <a:t> </a:t>
            </a:r>
            <a:r>
              <a:rPr lang="en-US" dirty="0" err="1"/>
              <a:t>când</a:t>
            </a:r>
            <a:r>
              <a:rPr lang="en-US" dirty="0"/>
              <a:t> </a:t>
            </a:r>
            <a:r>
              <a:rPr lang="en-US" dirty="0" err="1"/>
              <a:t>sunt</a:t>
            </a:r>
            <a:r>
              <a:rPr lang="en-US" dirty="0"/>
              <a:t> </a:t>
            </a:r>
            <a:r>
              <a:rPr lang="en-US" dirty="0" err="1"/>
              <a:t>prezentate</a:t>
            </a:r>
            <a:r>
              <a:rPr lang="en-US" dirty="0"/>
              <a:t> </a:t>
            </a:r>
            <a:r>
              <a:rPr lang="en-US" dirty="0" err="1"/>
              <a:t>în</a:t>
            </a:r>
            <a:r>
              <a:rPr lang="en-US" dirty="0"/>
              <a:t> </a:t>
            </a:r>
            <a:r>
              <a:rPr lang="en-US" dirty="0" err="1"/>
              <a:t>documente</a:t>
            </a:r>
            <a:r>
              <a:rPr lang="en-US" dirty="0"/>
              <a:t> care </a:t>
            </a:r>
            <a:r>
              <a:rPr lang="en-US" dirty="0" err="1"/>
              <a:t>menționează</a:t>
            </a:r>
            <a:r>
              <a:rPr lang="en-US" dirty="0"/>
              <a:t> </a:t>
            </a:r>
            <a:r>
              <a:rPr lang="en-US" dirty="0" err="1"/>
              <a:t>nivelul</a:t>
            </a:r>
            <a:r>
              <a:rPr lang="en-US" dirty="0"/>
              <a:t> CEC </a:t>
            </a:r>
            <a:r>
              <a:rPr lang="en-US" dirty="0" err="1"/>
              <a:t>aplicabil</a:t>
            </a:r>
            <a:r>
              <a:rPr lang="en-US" dirty="0"/>
              <a:t> </a:t>
            </a:r>
            <a:r>
              <a:rPr lang="en-US" dirty="0" err="1"/>
              <a:t>și</a:t>
            </a:r>
            <a:r>
              <a:rPr lang="en-US" dirty="0"/>
              <a:t> care </a:t>
            </a:r>
            <a:r>
              <a:rPr lang="en-US" dirty="0" err="1"/>
              <a:t>includ</a:t>
            </a:r>
            <a:r>
              <a:rPr lang="en-US" dirty="0"/>
              <a:t> o </a:t>
            </a:r>
            <a:r>
              <a:rPr lang="en-US" dirty="0" err="1"/>
              <a:t>descriere</a:t>
            </a:r>
            <a:r>
              <a:rPr lang="en-US" dirty="0"/>
              <a:t> a </a:t>
            </a:r>
            <a:r>
              <a:rPr lang="en-US" dirty="0" err="1"/>
              <a:t>rezultatelor</a:t>
            </a:r>
            <a:r>
              <a:rPr lang="en-US" dirty="0"/>
              <a:t> </a:t>
            </a:r>
            <a:r>
              <a:rPr lang="en-US" dirty="0" err="1"/>
              <a:t>învățării</a:t>
            </a:r>
            <a:r>
              <a:rPr lang="en-US" dirty="0"/>
              <a:t> </a:t>
            </a:r>
            <a:r>
              <a:rPr lang="en-US" dirty="0" err="1"/>
              <a:t>obținute</a:t>
            </a:r>
            <a:endParaRPr lang="en-US" dirty="0"/>
          </a:p>
        </p:txBody>
      </p:sp>
      <p:sp>
        <p:nvSpPr>
          <p:cNvPr id="4" name="Slide Number Placeholder 3"/>
          <p:cNvSpPr>
            <a:spLocks noGrp="1"/>
          </p:cNvSpPr>
          <p:nvPr>
            <p:ph type="sldNum" sz="quarter" idx="12"/>
          </p:nvPr>
        </p:nvSpPr>
        <p:spPr/>
        <p:txBody>
          <a:bodyPr/>
          <a:lstStyle/>
          <a:p>
            <a:fld id="{C69E05A2-079F-4246-8356-D956496D44E4}" type="slidenum">
              <a:rPr lang="en-US" smtClean="0"/>
              <a:t>43</a:t>
            </a:fld>
            <a:endParaRPr lang="en-US"/>
          </a:p>
        </p:txBody>
      </p:sp>
    </p:spTree>
    <p:extLst>
      <p:ext uri="{BB962C8B-B14F-4D97-AF65-F5344CB8AC3E}">
        <p14:creationId xmlns:p14="http://schemas.microsoft.com/office/powerpoint/2010/main" val="48633013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smtClean="0"/>
              <a:t>Scopul Cadrului European al Calificărilor</a:t>
            </a:r>
            <a:endParaRPr lang="en-US" dirty="0"/>
          </a:p>
        </p:txBody>
      </p:sp>
      <p:sp>
        <p:nvSpPr>
          <p:cNvPr id="3" name="Content Placeholder 2"/>
          <p:cNvSpPr>
            <a:spLocks noGrp="1"/>
          </p:cNvSpPr>
          <p:nvPr>
            <p:ph idx="1"/>
          </p:nvPr>
        </p:nvSpPr>
        <p:spPr/>
        <p:txBody>
          <a:bodyPr/>
          <a:lstStyle/>
          <a:p>
            <a:r>
              <a:rPr lang="en-US" dirty="0" err="1"/>
              <a:t>Scopul</a:t>
            </a:r>
            <a:r>
              <a:rPr lang="en-US" dirty="0"/>
              <a:t> </a:t>
            </a:r>
            <a:r>
              <a:rPr lang="en-US" dirty="0" err="1"/>
              <a:t>Cadrului</a:t>
            </a:r>
            <a:r>
              <a:rPr lang="en-US" dirty="0"/>
              <a:t> </a:t>
            </a:r>
            <a:r>
              <a:rPr lang="en-US" dirty="0" err="1"/>
              <a:t>european</a:t>
            </a:r>
            <a:r>
              <a:rPr lang="en-US" dirty="0"/>
              <a:t> al </a:t>
            </a:r>
            <a:r>
              <a:rPr lang="en-US" dirty="0" err="1"/>
              <a:t>calificărilor</a:t>
            </a:r>
            <a:r>
              <a:rPr lang="en-US" dirty="0"/>
              <a:t> </a:t>
            </a:r>
            <a:r>
              <a:rPr lang="en-US" dirty="0" err="1"/>
              <a:t>pentru</a:t>
            </a:r>
            <a:r>
              <a:rPr lang="en-US" dirty="0"/>
              <a:t> </a:t>
            </a:r>
            <a:r>
              <a:rPr lang="en-US" dirty="0" err="1"/>
              <a:t>învățarea</a:t>
            </a:r>
            <a:r>
              <a:rPr lang="en-US" dirty="0"/>
              <a:t> </a:t>
            </a:r>
            <a:r>
              <a:rPr lang="en-US" dirty="0" err="1"/>
              <a:t>pe</a:t>
            </a:r>
            <a:r>
              <a:rPr lang="en-US" dirty="0"/>
              <a:t> tot </a:t>
            </a:r>
            <a:r>
              <a:rPr lang="en-US" dirty="0" err="1"/>
              <a:t>parcursul</a:t>
            </a:r>
            <a:r>
              <a:rPr lang="en-US" dirty="0"/>
              <a:t> </a:t>
            </a:r>
            <a:r>
              <a:rPr lang="en-US" dirty="0" err="1"/>
              <a:t>vieții</a:t>
            </a:r>
            <a:r>
              <a:rPr lang="en-US" dirty="0"/>
              <a:t> (CEC) </a:t>
            </a:r>
            <a:r>
              <a:rPr lang="en-US" dirty="0" err="1"/>
              <a:t>este</a:t>
            </a:r>
            <a:r>
              <a:rPr lang="en-US" dirty="0"/>
              <a:t> de a </a:t>
            </a:r>
            <a:r>
              <a:rPr lang="en-US" dirty="0" err="1"/>
              <a:t>îmbunătăți</a:t>
            </a:r>
            <a:r>
              <a:rPr lang="en-US" dirty="0"/>
              <a:t> </a:t>
            </a:r>
            <a:r>
              <a:rPr lang="en-US" dirty="0" err="1">
                <a:solidFill>
                  <a:srgbClr val="0070C0"/>
                </a:solidFill>
              </a:rPr>
              <a:t>transparența</a:t>
            </a:r>
            <a:r>
              <a:rPr lang="en-US" dirty="0">
                <a:solidFill>
                  <a:srgbClr val="0070C0"/>
                </a:solidFill>
              </a:rPr>
              <a:t>, </a:t>
            </a:r>
            <a:r>
              <a:rPr lang="en-US" dirty="0" err="1">
                <a:solidFill>
                  <a:srgbClr val="0070C0"/>
                </a:solidFill>
              </a:rPr>
              <a:t>comparabilitatea</a:t>
            </a:r>
            <a:r>
              <a:rPr lang="en-US" dirty="0">
                <a:solidFill>
                  <a:srgbClr val="0070C0"/>
                </a:solidFill>
              </a:rPr>
              <a:t> </a:t>
            </a:r>
            <a:r>
              <a:rPr lang="en-US" dirty="0" err="1">
                <a:solidFill>
                  <a:srgbClr val="0070C0"/>
                </a:solidFill>
              </a:rPr>
              <a:t>și</a:t>
            </a:r>
            <a:r>
              <a:rPr lang="en-US" dirty="0">
                <a:solidFill>
                  <a:srgbClr val="0070C0"/>
                </a:solidFill>
              </a:rPr>
              <a:t> </a:t>
            </a:r>
            <a:r>
              <a:rPr lang="en-US" dirty="0" err="1">
                <a:solidFill>
                  <a:srgbClr val="0070C0"/>
                </a:solidFill>
              </a:rPr>
              <a:t>transferabilitatea</a:t>
            </a:r>
            <a:r>
              <a:rPr lang="en-US" dirty="0">
                <a:solidFill>
                  <a:srgbClr val="0070C0"/>
                </a:solidFill>
              </a:rPr>
              <a:t> </a:t>
            </a:r>
            <a:r>
              <a:rPr lang="en-US" dirty="0" err="1"/>
              <a:t>calificărilor</a:t>
            </a:r>
            <a:r>
              <a:rPr lang="en-US" dirty="0"/>
              <a:t> </a:t>
            </a:r>
            <a:r>
              <a:rPr lang="en-US" dirty="0" err="1"/>
              <a:t>cetățenilor</a:t>
            </a:r>
            <a:r>
              <a:rPr lang="en-US" dirty="0"/>
              <a:t>. </a:t>
            </a:r>
          </a:p>
        </p:txBody>
      </p:sp>
      <p:sp>
        <p:nvSpPr>
          <p:cNvPr id="4" name="Slide Number Placeholder 3"/>
          <p:cNvSpPr>
            <a:spLocks noGrp="1"/>
          </p:cNvSpPr>
          <p:nvPr>
            <p:ph type="sldNum" sz="quarter" idx="12"/>
          </p:nvPr>
        </p:nvSpPr>
        <p:spPr/>
        <p:txBody>
          <a:bodyPr/>
          <a:lstStyle/>
          <a:p>
            <a:fld id="{C69E05A2-079F-4246-8356-D956496D44E4}" type="slidenum">
              <a:rPr lang="en-US" smtClean="0"/>
              <a:t>44</a:t>
            </a:fld>
            <a:endParaRPr lang="en-US"/>
          </a:p>
        </p:txBody>
      </p:sp>
    </p:spTree>
    <p:extLst>
      <p:ext uri="{BB962C8B-B14F-4D97-AF65-F5344CB8AC3E}">
        <p14:creationId xmlns:p14="http://schemas.microsoft.com/office/powerpoint/2010/main" val="286210154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smtClean="0"/>
              <a:t>Obiectivele recomandării </a:t>
            </a:r>
            <a:endParaRPr lang="en-US" dirty="0"/>
          </a:p>
        </p:txBody>
      </p:sp>
      <p:sp>
        <p:nvSpPr>
          <p:cNvPr id="3" name="Content Placeholder 2"/>
          <p:cNvSpPr>
            <a:spLocks noGrp="1"/>
          </p:cNvSpPr>
          <p:nvPr>
            <p:ph idx="1"/>
          </p:nvPr>
        </p:nvSpPr>
        <p:spPr/>
        <p:txBody>
          <a:bodyPr/>
          <a:lstStyle/>
          <a:p>
            <a:r>
              <a:rPr lang="ro-RO" dirty="0" smtClean="0"/>
              <a:t>De </a:t>
            </a:r>
            <a:r>
              <a:rPr lang="en-US" dirty="0" smtClean="0"/>
              <a:t>a </a:t>
            </a:r>
            <a:r>
              <a:rPr lang="en-US" dirty="0" err="1"/>
              <a:t>contribui</a:t>
            </a:r>
            <a:r>
              <a:rPr lang="en-US" dirty="0"/>
              <a:t> la </a:t>
            </a:r>
            <a:r>
              <a:rPr lang="en-US" dirty="0" err="1">
                <a:solidFill>
                  <a:srgbClr val="0070C0"/>
                </a:solidFill>
              </a:rPr>
              <a:t>modernizarea</a:t>
            </a:r>
            <a:r>
              <a:rPr lang="en-US" dirty="0">
                <a:solidFill>
                  <a:srgbClr val="0070C0"/>
                </a:solidFill>
              </a:rPr>
              <a:t> </a:t>
            </a:r>
            <a:r>
              <a:rPr lang="en-US" dirty="0" err="1">
                <a:solidFill>
                  <a:srgbClr val="0070C0"/>
                </a:solidFill>
              </a:rPr>
              <a:t>sistemelor</a:t>
            </a:r>
            <a:r>
              <a:rPr lang="en-US" dirty="0">
                <a:solidFill>
                  <a:srgbClr val="0070C0"/>
                </a:solidFill>
              </a:rPr>
              <a:t> de </a:t>
            </a:r>
            <a:r>
              <a:rPr lang="en-US" dirty="0" err="1">
                <a:solidFill>
                  <a:srgbClr val="0070C0"/>
                </a:solidFill>
              </a:rPr>
              <a:t>educație</a:t>
            </a:r>
            <a:r>
              <a:rPr lang="en-US" dirty="0">
                <a:solidFill>
                  <a:srgbClr val="0070C0"/>
                </a:solidFill>
              </a:rPr>
              <a:t> </a:t>
            </a:r>
            <a:r>
              <a:rPr lang="en-US" dirty="0" err="1">
                <a:solidFill>
                  <a:srgbClr val="0070C0"/>
                </a:solidFill>
              </a:rPr>
              <a:t>și</a:t>
            </a:r>
            <a:r>
              <a:rPr lang="en-US" dirty="0">
                <a:solidFill>
                  <a:srgbClr val="0070C0"/>
                </a:solidFill>
              </a:rPr>
              <a:t> de </a:t>
            </a:r>
            <a:r>
              <a:rPr lang="en-US" dirty="0" err="1">
                <a:solidFill>
                  <a:srgbClr val="0070C0"/>
                </a:solidFill>
              </a:rPr>
              <a:t>formare</a:t>
            </a:r>
            <a:r>
              <a:rPr lang="en-US" dirty="0"/>
              <a:t>, </a:t>
            </a:r>
            <a:r>
              <a:rPr lang="en-US" dirty="0" err="1"/>
              <a:t>precum</a:t>
            </a:r>
            <a:r>
              <a:rPr lang="en-US" dirty="0"/>
              <a:t> </a:t>
            </a:r>
            <a:r>
              <a:rPr lang="en-US" dirty="0" err="1"/>
              <a:t>și</a:t>
            </a:r>
            <a:r>
              <a:rPr lang="en-US" dirty="0"/>
              <a:t> de </a:t>
            </a:r>
            <a:r>
              <a:rPr lang="en-US" dirty="0">
                <a:solidFill>
                  <a:srgbClr val="0070C0"/>
                </a:solidFill>
              </a:rPr>
              <a:t>a </a:t>
            </a:r>
            <a:r>
              <a:rPr lang="en-US" dirty="0" err="1">
                <a:solidFill>
                  <a:srgbClr val="0070C0"/>
                </a:solidFill>
              </a:rPr>
              <a:t>spori</a:t>
            </a:r>
            <a:r>
              <a:rPr lang="en-US" dirty="0">
                <a:solidFill>
                  <a:srgbClr val="0070C0"/>
                </a:solidFill>
              </a:rPr>
              <a:t> </a:t>
            </a:r>
            <a:r>
              <a:rPr lang="en-US" dirty="0" err="1">
                <a:solidFill>
                  <a:srgbClr val="0070C0"/>
                </a:solidFill>
              </a:rPr>
              <a:t>angajabilitatea</a:t>
            </a:r>
            <a:r>
              <a:rPr lang="en-US" dirty="0"/>
              <a:t>, </a:t>
            </a:r>
            <a:r>
              <a:rPr lang="en-US" dirty="0" err="1">
                <a:solidFill>
                  <a:srgbClr val="0070C0"/>
                </a:solidFill>
              </a:rPr>
              <a:t>mobilitatea</a:t>
            </a:r>
            <a:r>
              <a:rPr lang="en-US" dirty="0">
                <a:solidFill>
                  <a:srgbClr val="0070C0"/>
                </a:solidFill>
              </a:rPr>
              <a:t> </a:t>
            </a:r>
            <a:r>
              <a:rPr lang="en-US" dirty="0" err="1">
                <a:solidFill>
                  <a:srgbClr val="0070C0"/>
                </a:solidFill>
              </a:rPr>
              <a:t>și</a:t>
            </a:r>
            <a:r>
              <a:rPr lang="en-US" dirty="0">
                <a:solidFill>
                  <a:srgbClr val="0070C0"/>
                </a:solidFill>
              </a:rPr>
              <a:t> </a:t>
            </a:r>
            <a:r>
              <a:rPr lang="en-US" dirty="0" err="1">
                <a:solidFill>
                  <a:srgbClr val="0070C0"/>
                </a:solidFill>
              </a:rPr>
              <a:t>integrarea</a:t>
            </a:r>
            <a:r>
              <a:rPr lang="en-US" dirty="0">
                <a:solidFill>
                  <a:srgbClr val="0070C0"/>
                </a:solidFill>
              </a:rPr>
              <a:t> </a:t>
            </a:r>
            <a:r>
              <a:rPr lang="en-US" dirty="0" err="1">
                <a:solidFill>
                  <a:srgbClr val="0070C0"/>
                </a:solidFill>
              </a:rPr>
              <a:t>socială</a:t>
            </a:r>
            <a:r>
              <a:rPr lang="en-US" dirty="0">
                <a:solidFill>
                  <a:srgbClr val="0070C0"/>
                </a:solidFill>
              </a:rPr>
              <a:t> a </a:t>
            </a:r>
            <a:r>
              <a:rPr lang="en-US" dirty="0" err="1">
                <a:solidFill>
                  <a:srgbClr val="0070C0"/>
                </a:solidFill>
              </a:rPr>
              <a:t>lucrătorilor</a:t>
            </a:r>
            <a:r>
              <a:rPr lang="en-US" dirty="0">
                <a:solidFill>
                  <a:srgbClr val="0070C0"/>
                </a:solidFill>
              </a:rPr>
              <a:t> </a:t>
            </a:r>
            <a:r>
              <a:rPr lang="en-US" dirty="0" err="1">
                <a:solidFill>
                  <a:srgbClr val="0070C0"/>
                </a:solidFill>
              </a:rPr>
              <a:t>și</a:t>
            </a:r>
            <a:r>
              <a:rPr lang="en-US" dirty="0">
                <a:solidFill>
                  <a:srgbClr val="0070C0"/>
                </a:solidFill>
              </a:rPr>
              <a:t> a </a:t>
            </a:r>
            <a:r>
              <a:rPr lang="en-US" dirty="0" err="1">
                <a:solidFill>
                  <a:srgbClr val="0070C0"/>
                </a:solidFill>
              </a:rPr>
              <a:t>cursanților</a:t>
            </a:r>
            <a:r>
              <a:rPr lang="en-US" dirty="0"/>
              <a:t>. </a:t>
            </a:r>
            <a:endParaRPr lang="ro-RO" dirty="0" smtClean="0"/>
          </a:p>
          <a:p>
            <a:r>
              <a:rPr lang="en-US" dirty="0" err="1" smtClean="0"/>
              <a:t>Recomandarea</a:t>
            </a:r>
            <a:r>
              <a:rPr lang="en-US" dirty="0" smtClean="0"/>
              <a:t> </a:t>
            </a:r>
            <a:r>
              <a:rPr lang="en-US" dirty="0" err="1"/>
              <a:t>vizează</a:t>
            </a:r>
            <a:r>
              <a:rPr lang="en-US" dirty="0"/>
              <a:t>, de </a:t>
            </a:r>
            <a:r>
              <a:rPr lang="en-US" dirty="0" err="1"/>
              <a:t>asemenea</a:t>
            </a:r>
            <a:r>
              <a:rPr lang="en-US" dirty="0"/>
              <a:t>, o </a:t>
            </a:r>
            <a:r>
              <a:rPr lang="en-US" dirty="0" err="1"/>
              <a:t>mai</a:t>
            </a:r>
            <a:r>
              <a:rPr lang="en-US" dirty="0"/>
              <a:t> </a:t>
            </a:r>
            <a:r>
              <a:rPr lang="en-US" dirty="0" err="1"/>
              <a:t>bună</a:t>
            </a:r>
            <a:r>
              <a:rPr lang="en-US" dirty="0"/>
              <a:t> </a:t>
            </a:r>
            <a:r>
              <a:rPr lang="en-US" dirty="0" err="1">
                <a:solidFill>
                  <a:srgbClr val="0070C0"/>
                </a:solidFill>
              </a:rPr>
              <a:t>corelare</a:t>
            </a:r>
            <a:r>
              <a:rPr lang="en-US" dirty="0"/>
              <a:t> a </a:t>
            </a:r>
            <a:r>
              <a:rPr lang="en-US" dirty="0" err="1"/>
              <a:t>învățării</a:t>
            </a:r>
            <a:r>
              <a:rPr lang="en-US" dirty="0"/>
              <a:t> </a:t>
            </a:r>
            <a:r>
              <a:rPr lang="en-US" dirty="0" err="1"/>
              <a:t>formale</a:t>
            </a:r>
            <a:r>
              <a:rPr lang="en-US" dirty="0"/>
              <a:t>, non-</a:t>
            </a:r>
            <a:r>
              <a:rPr lang="en-US" dirty="0" err="1"/>
              <a:t>formale</a:t>
            </a:r>
            <a:r>
              <a:rPr lang="en-US" dirty="0"/>
              <a:t> </a:t>
            </a:r>
            <a:r>
              <a:rPr lang="en-US" dirty="0" err="1"/>
              <a:t>și</a:t>
            </a:r>
            <a:r>
              <a:rPr lang="en-US" dirty="0"/>
              <a:t> </a:t>
            </a:r>
            <a:r>
              <a:rPr lang="en-US" dirty="0" err="1"/>
              <a:t>informale</a:t>
            </a:r>
            <a:r>
              <a:rPr lang="en-US" dirty="0"/>
              <a:t> </a:t>
            </a:r>
            <a:r>
              <a:rPr lang="en-US" dirty="0" err="1"/>
              <a:t>și</a:t>
            </a:r>
            <a:r>
              <a:rPr lang="en-US" dirty="0"/>
              <a:t> </a:t>
            </a:r>
            <a:r>
              <a:rPr lang="en-US" dirty="0" err="1">
                <a:solidFill>
                  <a:srgbClr val="0070C0"/>
                </a:solidFill>
              </a:rPr>
              <a:t>sprijinirea</a:t>
            </a:r>
            <a:r>
              <a:rPr lang="en-US" dirty="0">
                <a:solidFill>
                  <a:srgbClr val="0070C0"/>
                </a:solidFill>
              </a:rPr>
              <a:t> </a:t>
            </a:r>
            <a:r>
              <a:rPr lang="en-US" dirty="0" err="1">
                <a:solidFill>
                  <a:srgbClr val="0070C0"/>
                </a:solidFill>
              </a:rPr>
              <a:t>validării</a:t>
            </a:r>
            <a:r>
              <a:rPr lang="en-US" dirty="0">
                <a:solidFill>
                  <a:srgbClr val="0070C0"/>
                </a:solidFill>
              </a:rPr>
              <a:t> </a:t>
            </a:r>
            <a:r>
              <a:rPr lang="en-US" dirty="0" err="1">
                <a:solidFill>
                  <a:srgbClr val="0070C0"/>
                </a:solidFill>
              </a:rPr>
              <a:t>rezultatelor</a:t>
            </a:r>
            <a:r>
              <a:rPr lang="en-US" dirty="0">
                <a:solidFill>
                  <a:srgbClr val="0070C0"/>
                </a:solidFill>
              </a:rPr>
              <a:t> </a:t>
            </a:r>
            <a:r>
              <a:rPr lang="en-US" dirty="0" err="1">
                <a:solidFill>
                  <a:srgbClr val="0070C0"/>
                </a:solidFill>
              </a:rPr>
              <a:t>învățării</a:t>
            </a:r>
            <a:r>
              <a:rPr lang="en-US" dirty="0">
                <a:solidFill>
                  <a:srgbClr val="0070C0"/>
                </a:solidFill>
              </a:rPr>
              <a:t> </a:t>
            </a:r>
            <a:r>
              <a:rPr lang="en-US" dirty="0" err="1"/>
              <a:t>dobândite</a:t>
            </a:r>
            <a:r>
              <a:rPr lang="en-US" dirty="0"/>
              <a:t> </a:t>
            </a:r>
            <a:r>
              <a:rPr lang="en-US" dirty="0" err="1"/>
              <a:t>în</a:t>
            </a:r>
            <a:r>
              <a:rPr lang="en-US" dirty="0"/>
              <a:t> </a:t>
            </a:r>
            <a:r>
              <a:rPr lang="en-US" dirty="0" err="1"/>
              <a:t>diferite</a:t>
            </a:r>
            <a:r>
              <a:rPr lang="en-US" dirty="0"/>
              <a:t> </a:t>
            </a:r>
            <a:r>
              <a:rPr lang="en-US" dirty="0" err="1"/>
              <a:t>contexte</a:t>
            </a:r>
            <a:r>
              <a:rPr lang="en-US" dirty="0"/>
              <a:t>.</a:t>
            </a:r>
          </a:p>
        </p:txBody>
      </p:sp>
      <p:sp>
        <p:nvSpPr>
          <p:cNvPr id="4" name="Slide Number Placeholder 3"/>
          <p:cNvSpPr>
            <a:spLocks noGrp="1"/>
          </p:cNvSpPr>
          <p:nvPr>
            <p:ph type="sldNum" sz="quarter" idx="12"/>
          </p:nvPr>
        </p:nvSpPr>
        <p:spPr/>
        <p:txBody>
          <a:bodyPr/>
          <a:lstStyle/>
          <a:p>
            <a:fld id="{C69E05A2-079F-4246-8356-D956496D44E4}" type="slidenum">
              <a:rPr lang="en-US" smtClean="0"/>
              <a:t>45</a:t>
            </a:fld>
            <a:endParaRPr lang="en-US"/>
          </a:p>
        </p:txBody>
      </p:sp>
    </p:spTree>
    <p:extLst>
      <p:ext uri="{BB962C8B-B14F-4D97-AF65-F5344CB8AC3E}">
        <p14:creationId xmlns:p14="http://schemas.microsoft.com/office/powerpoint/2010/main" val="407513490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ro-RO" dirty="0" smtClean="0"/>
              <a:t>C</a:t>
            </a:r>
            <a:r>
              <a:rPr lang="en-US" dirty="0" err="1" smtClean="0"/>
              <a:t>adre</a:t>
            </a:r>
            <a:r>
              <a:rPr lang="en-US" dirty="0" smtClean="0"/>
              <a:t> </a:t>
            </a:r>
            <a:r>
              <a:rPr lang="en-US" dirty="0" err="1"/>
              <a:t>naționale</a:t>
            </a:r>
            <a:r>
              <a:rPr lang="en-US" dirty="0"/>
              <a:t> ale </a:t>
            </a:r>
            <a:r>
              <a:rPr lang="en-US" dirty="0" err="1"/>
              <a:t>calificărilor</a:t>
            </a:r>
            <a:r>
              <a:rPr lang="en-US" dirty="0"/>
              <a:t> </a:t>
            </a:r>
            <a:r>
              <a:rPr lang="en-US" dirty="0" err="1" smtClean="0"/>
              <a:t>elabora</a:t>
            </a:r>
            <a:r>
              <a:rPr lang="ro-RO" dirty="0" smtClean="0"/>
              <a:t>te</a:t>
            </a:r>
            <a:br>
              <a:rPr lang="ro-RO" dirty="0" smtClean="0"/>
            </a:br>
            <a:r>
              <a:rPr lang="en-US" dirty="0" err="1" smtClean="0"/>
              <a:t>pe</a:t>
            </a:r>
            <a:r>
              <a:rPr lang="en-US" dirty="0" smtClean="0"/>
              <a:t> </a:t>
            </a:r>
            <a:r>
              <a:rPr lang="en-US" dirty="0" err="1"/>
              <a:t>baza</a:t>
            </a:r>
            <a:r>
              <a:rPr lang="en-US" dirty="0"/>
              <a:t> </a:t>
            </a:r>
            <a:r>
              <a:rPr lang="en-US" dirty="0" err="1"/>
              <a:t>rezultatelor</a:t>
            </a:r>
            <a:r>
              <a:rPr lang="en-US" dirty="0"/>
              <a:t> </a:t>
            </a:r>
            <a:r>
              <a:rPr lang="en-US" dirty="0" err="1"/>
              <a:t>învățării</a:t>
            </a:r>
            <a:endParaRPr lang="en-US" dirty="0"/>
          </a:p>
        </p:txBody>
      </p:sp>
      <p:sp>
        <p:nvSpPr>
          <p:cNvPr id="3" name="Content Placeholder 2"/>
          <p:cNvSpPr>
            <a:spLocks noGrp="1"/>
          </p:cNvSpPr>
          <p:nvPr>
            <p:ph idx="1"/>
          </p:nvPr>
        </p:nvSpPr>
        <p:spPr/>
        <p:txBody>
          <a:bodyPr/>
          <a:lstStyle/>
          <a:p>
            <a:r>
              <a:rPr lang="en-US" dirty="0" err="1"/>
              <a:t>Statele</a:t>
            </a:r>
            <a:r>
              <a:rPr lang="en-US" dirty="0"/>
              <a:t> </a:t>
            </a:r>
            <a:r>
              <a:rPr lang="en-US" dirty="0" err="1"/>
              <a:t>membre</a:t>
            </a:r>
            <a:r>
              <a:rPr lang="en-US" dirty="0"/>
              <a:t> au </a:t>
            </a:r>
            <a:r>
              <a:rPr lang="en-US" dirty="0" err="1"/>
              <a:t>elaborat</a:t>
            </a:r>
            <a:r>
              <a:rPr lang="en-US" dirty="0"/>
              <a:t> </a:t>
            </a:r>
            <a:r>
              <a:rPr lang="en-US" dirty="0" err="1"/>
              <a:t>sau</a:t>
            </a:r>
            <a:r>
              <a:rPr lang="en-US" dirty="0"/>
              <a:t> </a:t>
            </a:r>
            <a:r>
              <a:rPr lang="en-US" dirty="0" err="1"/>
              <a:t>sunt</a:t>
            </a:r>
            <a:r>
              <a:rPr lang="en-US" dirty="0"/>
              <a:t> </a:t>
            </a:r>
            <a:r>
              <a:rPr lang="en-US" dirty="0" err="1"/>
              <a:t>în</a:t>
            </a:r>
            <a:r>
              <a:rPr lang="en-US" dirty="0"/>
              <a:t> curs de a </a:t>
            </a:r>
            <a:r>
              <a:rPr lang="en-US" b="1" dirty="0" err="1">
                <a:solidFill>
                  <a:srgbClr val="0070C0"/>
                </a:solidFill>
              </a:rPr>
              <a:t>elabora</a:t>
            </a:r>
            <a:r>
              <a:rPr lang="en-US" b="1" dirty="0">
                <a:solidFill>
                  <a:srgbClr val="0070C0"/>
                </a:solidFill>
              </a:rPr>
              <a:t> cadre </a:t>
            </a:r>
            <a:r>
              <a:rPr lang="en-US" b="1" dirty="0" err="1">
                <a:solidFill>
                  <a:srgbClr val="0070C0"/>
                </a:solidFill>
              </a:rPr>
              <a:t>naționale</a:t>
            </a:r>
            <a:r>
              <a:rPr lang="en-US" b="1" dirty="0">
                <a:solidFill>
                  <a:srgbClr val="0070C0"/>
                </a:solidFill>
              </a:rPr>
              <a:t> ale </a:t>
            </a:r>
            <a:r>
              <a:rPr lang="en-US" b="1" dirty="0" err="1">
                <a:solidFill>
                  <a:srgbClr val="0070C0"/>
                </a:solidFill>
              </a:rPr>
              <a:t>calificărilor</a:t>
            </a:r>
            <a:r>
              <a:rPr lang="en-US" b="1" dirty="0">
                <a:solidFill>
                  <a:srgbClr val="0070C0"/>
                </a:solidFill>
              </a:rPr>
              <a:t> </a:t>
            </a:r>
            <a:r>
              <a:rPr lang="en-US" b="1" dirty="0" err="1">
                <a:solidFill>
                  <a:srgbClr val="0070C0"/>
                </a:solidFill>
              </a:rPr>
              <a:t>pe</a:t>
            </a:r>
            <a:r>
              <a:rPr lang="en-US" b="1" dirty="0">
                <a:solidFill>
                  <a:srgbClr val="0070C0"/>
                </a:solidFill>
              </a:rPr>
              <a:t> </a:t>
            </a:r>
            <a:r>
              <a:rPr lang="en-US" b="1" dirty="0" err="1">
                <a:solidFill>
                  <a:srgbClr val="0070C0"/>
                </a:solidFill>
              </a:rPr>
              <a:t>baza</a:t>
            </a:r>
            <a:r>
              <a:rPr lang="en-US" b="1" dirty="0">
                <a:solidFill>
                  <a:srgbClr val="0070C0"/>
                </a:solidFill>
              </a:rPr>
              <a:t> </a:t>
            </a:r>
            <a:r>
              <a:rPr lang="en-US" b="1" dirty="0" err="1">
                <a:solidFill>
                  <a:srgbClr val="0070C0"/>
                </a:solidFill>
              </a:rPr>
              <a:t>rezultatelor</a:t>
            </a:r>
            <a:r>
              <a:rPr lang="en-US" b="1" dirty="0">
                <a:solidFill>
                  <a:srgbClr val="0070C0"/>
                </a:solidFill>
              </a:rPr>
              <a:t> </a:t>
            </a:r>
            <a:r>
              <a:rPr lang="en-US" b="1" dirty="0" err="1">
                <a:solidFill>
                  <a:srgbClr val="0070C0"/>
                </a:solidFill>
              </a:rPr>
              <a:t>învățării</a:t>
            </a:r>
            <a:r>
              <a:rPr lang="en-US" dirty="0"/>
              <a:t>, </a:t>
            </a:r>
            <a:r>
              <a:rPr lang="en-US" dirty="0" err="1"/>
              <a:t>raportându</a:t>
            </a:r>
            <a:r>
              <a:rPr lang="en-US" dirty="0"/>
              <a:t>-se la CEC </a:t>
            </a:r>
            <a:r>
              <a:rPr lang="en-US" dirty="0" err="1"/>
              <a:t>printr</a:t>
            </a:r>
            <a:r>
              <a:rPr lang="en-US" dirty="0"/>
              <a:t>-un </a:t>
            </a:r>
            <a:r>
              <a:rPr lang="en-US" dirty="0" err="1"/>
              <a:t>proces</a:t>
            </a:r>
            <a:r>
              <a:rPr lang="en-US" dirty="0"/>
              <a:t> de „</a:t>
            </a:r>
            <a:r>
              <a:rPr lang="en-US" dirty="0" err="1"/>
              <a:t>corelare</a:t>
            </a:r>
            <a:r>
              <a:rPr lang="en-US" dirty="0"/>
              <a:t>”. </a:t>
            </a:r>
            <a:endParaRPr lang="ro-RO" dirty="0" smtClean="0"/>
          </a:p>
          <a:p>
            <a:r>
              <a:rPr lang="en-US" dirty="0" err="1" smtClean="0"/>
              <a:t>Nivelurile</a:t>
            </a:r>
            <a:r>
              <a:rPr lang="en-US" dirty="0" smtClean="0"/>
              <a:t> </a:t>
            </a:r>
            <a:r>
              <a:rPr lang="en-US" dirty="0"/>
              <a:t>CEC </a:t>
            </a:r>
            <a:r>
              <a:rPr lang="en-US" dirty="0" err="1"/>
              <a:t>și</a:t>
            </a:r>
            <a:r>
              <a:rPr lang="en-US" dirty="0"/>
              <a:t> </a:t>
            </a:r>
            <a:r>
              <a:rPr lang="en-US" dirty="0" err="1"/>
              <a:t>descriptorii</a:t>
            </a:r>
            <a:r>
              <a:rPr lang="en-US" dirty="0"/>
              <a:t> </a:t>
            </a:r>
            <a:r>
              <a:rPr lang="en-US" dirty="0" err="1"/>
              <a:t>rezultatelor</a:t>
            </a:r>
            <a:r>
              <a:rPr lang="en-US" dirty="0"/>
              <a:t> </a:t>
            </a:r>
            <a:r>
              <a:rPr lang="en-US" dirty="0" err="1"/>
              <a:t>învățării</a:t>
            </a:r>
            <a:r>
              <a:rPr lang="en-US" dirty="0"/>
              <a:t> </a:t>
            </a:r>
            <a:r>
              <a:rPr lang="en-US" dirty="0" err="1"/>
              <a:t>contribuie</a:t>
            </a:r>
            <a:r>
              <a:rPr lang="en-US" dirty="0"/>
              <a:t> la </a:t>
            </a:r>
            <a:r>
              <a:rPr lang="en-US" dirty="0" err="1"/>
              <a:t>îmbunătățirea</a:t>
            </a:r>
            <a:r>
              <a:rPr lang="en-US" dirty="0"/>
              <a:t> </a:t>
            </a:r>
            <a:r>
              <a:rPr lang="en-US" dirty="0" err="1"/>
              <a:t>transparenței</a:t>
            </a:r>
            <a:r>
              <a:rPr lang="en-US" dirty="0"/>
              <a:t> </a:t>
            </a:r>
            <a:r>
              <a:rPr lang="en-US" dirty="0" err="1"/>
              <a:t>și</a:t>
            </a:r>
            <a:r>
              <a:rPr lang="en-US" dirty="0"/>
              <a:t> a </a:t>
            </a:r>
            <a:r>
              <a:rPr lang="en-US" dirty="0" err="1"/>
              <a:t>comparabilității</a:t>
            </a:r>
            <a:r>
              <a:rPr lang="en-US" dirty="0"/>
              <a:t> </a:t>
            </a:r>
            <a:r>
              <a:rPr lang="en-US" dirty="0" err="1"/>
              <a:t>calificărilor</a:t>
            </a:r>
            <a:r>
              <a:rPr lang="en-US" dirty="0"/>
              <a:t> din </a:t>
            </a:r>
            <a:r>
              <a:rPr lang="en-US" dirty="0" err="1"/>
              <a:t>diferite</a:t>
            </a:r>
            <a:r>
              <a:rPr lang="en-US" dirty="0"/>
              <a:t> </a:t>
            </a:r>
            <a:r>
              <a:rPr lang="en-US" dirty="0" err="1"/>
              <a:t>sisteme</a:t>
            </a:r>
            <a:r>
              <a:rPr lang="en-US" dirty="0"/>
              <a:t> </a:t>
            </a:r>
            <a:r>
              <a:rPr lang="en-US" dirty="0" err="1"/>
              <a:t>naționale</a:t>
            </a:r>
            <a:r>
              <a:rPr lang="en-US" dirty="0"/>
              <a:t>. </a:t>
            </a:r>
            <a:r>
              <a:rPr lang="en-US" dirty="0" err="1"/>
              <a:t>Ele</a:t>
            </a:r>
            <a:r>
              <a:rPr lang="en-US" dirty="0"/>
              <a:t> </a:t>
            </a:r>
            <a:r>
              <a:rPr lang="en-US" dirty="0" err="1"/>
              <a:t>contribuie</a:t>
            </a:r>
            <a:r>
              <a:rPr lang="en-US" dirty="0"/>
              <a:t>, de </a:t>
            </a:r>
            <a:r>
              <a:rPr lang="en-US" dirty="0" err="1"/>
              <a:t>asemenea</a:t>
            </a:r>
            <a:r>
              <a:rPr lang="en-US" dirty="0"/>
              <a:t>, la </a:t>
            </a:r>
            <a:r>
              <a:rPr lang="en-US" b="1" dirty="0" err="1">
                <a:solidFill>
                  <a:srgbClr val="0070C0"/>
                </a:solidFill>
              </a:rPr>
              <a:t>reorientarea</a:t>
            </a:r>
            <a:r>
              <a:rPr lang="en-US" b="1" dirty="0">
                <a:solidFill>
                  <a:srgbClr val="0070C0"/>
                </a:solidFill>
              </a:rPr>
              <a:t> </a:t>
            </a:r>
            <a:r>
              <a:rPr lang="en-US" b="1" dirty="0" err="1">
                <a:solidFill>
                  <a:srgbClr val="0070C0"/>
                </a:solidFill>
              </a:rPr>
              <a:t>generală</a:t>
            </a:r>
            <a:r>
              <a:rPr lang="en-US" b="1" dirty="0">
                <a:solidFill>
                  <a:srgbClr val="0070C0"/>
                </a:solidFill>
              </a:rPr>
              <a:t> a </a:t>
            </a:r>
            <a:r>
              <a:rPr lang="en-US" b="1" dirty="0" err="1">
                <a:solidFill>
                  <a:srgbClr val="0070C0"/>
                </a:solidFill>
              </a:rPr>
              <a:t>educației</a:t>
            </a:r>
            <a:r>
              <a:rPr lang="en-US" b="1" dirty="0">
                <a:solidFill>
                  <a:srgbClr val="0070C0"/>
                </a:solidFill>
              </a:rPr>
              <a:t> </a:t>
            </a:r>
            <a:r>
              <a:rPr lang="en-US" b="1" dirty="0" err="1">
                <a:solidFill>
                  <a:srgbClr val="0070C0"/>
                </a:solidFill>
              </a:rPr>
              <a:t>și</a:t>
            </a:r>
            <a:r>
              <a:rPr lang="en-US" b="1" dirty="0">
                <a:solidFill>
                  <a:srgbClr val="0070C0"/>
                </a:solidFill>
              </a:rPr>
              <a:t> </a:t>
            </a:r>
            <a:r>
              <a:rPr lang="en-US" b="1" dirty="0" err="1">
                <a:solidFill>
                  <a:srgbClr val="0070C0"/>
                </a:solidFill>
              </a:rPr>
              <a:t>formării</a:t>
            </a:r>
            <a:r>
              <a:rPr lang="en-US" b="1" dirty="0">
                <a:solidFill>
                  <a:srgbClr val="0070C0"/>
                </a:solidFill>
              </a:rPr>
              <a:t> </a:t>
            </a:r>
            <a:r>
              <a:rPr lang="en-US" b="1" dirty="0" err="1">
                <a:solidFill>
                  <a:srgbClr val="0070C0"/>
                </a:solidFill>
              </a:rPr>
              <a:t>către</a:t>
            </a:r>
            <a:r>
              <a:rPr lang="en-US" b="1" dirty="0">
                <a:solidFill>
                  <a:srgbClr val="0070C0"/>
                </a:solidFill>
              </a:rPr>
              <a:t> </a:t>
            </a:r>
            <a:r>
              <a:rPr lang="en-US" b="1" dirty="0" err="1">
                <a:solidFill>
                  <a:srgbClr val="0070C0"/>
                </a:solidFill>
              </a:rPr>
              <a:t>rezultatele</a:t>
            </a:r>
            <a:r>
              <a:rPr lang="en-US" b="1" dirty="0">
                <a:solidFill>
                  <a:srgbClr val="0070C0"/>
                </a:solidFill>
              </a:rPr>
              <a:t> </a:t>
            </a:r>
            <a:r>
              <a:rPr lang="en-US" b="1" dirty="0" err="1">
                <a:solidFill>
                  <a:srgbClr val="0070C0"/>
                </a:solidFill>
              </a:rPr>
              <a:t>învățării</a:t>
            </a:r>
            <a:r>
              <a:rPr lang="en-US" b="1" dirty="0"/>
              <a:t>. </a:t>
            </a:r>
          </a:p>
        </p:txBody>
      </p:sp>
      <p:sp>
        <p:nvSpPr>
          <p:cNvPr id="4" name="Slide Number Placeholder 3"/>
          <p:cNvSpPr>
            <a:spLocks noGrp="1"/>
          </p:cNvSpPr>
          <p:nvPr>
            <p:ph type="sldNum" sz="quarter" idx="12"/>
          </p:nvPr>
        </p:nvSpPr>
        <p:spPr/>
        <p:txBody>
          <a:bodyPr/>
          <a:lstStyle/>
          <a:p>
            <a:fld id="{C69E05A2-079F-4246-8356-D956496D44E4}" type="slidenum">
              <a:rPr lang="en-US" smtClean="0"/>
              <a:t>46</a:t>
            </a:fld>
            <a:endParaRPr lang="en-US"/>
          </a:p>
        </p:txBody>
      </p:sp>
    </p:spTree>
    <p:extLst>
      <p:ext uri="{BB962C8B-B14F-4D97-AF65-F5344CB8AC3E}">
        <p14:creationId xmlns:p14="http://schemas.microsoft.com/office/powerpoint/2010/main" val="309074096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923" y="412464"/>
            <a:ext cx="9272606" cy="759541"/>
          </a:xfrm>
        </p:spPr>
        <p:txBody>
          <a:bodyPr>
            <a:normAutofit/>
          </a:bodyPr>
          <a:lstStyle/>
          <a:p>
            <a:r>
              <a:rPr lang="ro-RO" sz="2800" dirty="0" smtClean="0"/>
              <a:t>Descriptori din CEC – exprimați în rezultate ale învățării</a:t>
            </a:r>
            <a:endParaRPr lang="en-US" sz="28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616128748"/>
              </p:ext>
            </p:extLst>
          </p:nvPr>
        </p:nvGraphicFramePr>
        <p:xfrm>
          <a:off x="584195" y="1306923"/>
          <a:ext cx="8552099" cy="4734439"/>
        </p:xfrm>
        <a:graphic>
          <a:graphicData uri="http://schemas.openxmlformats.org/drawingml/2006/table">
            <a:tbl>
              <a:tblPr firstRow="1" bandRow="1">
                <a:tableStyleId>{5C22544A-7EE6-4342-B048-85BDC9FD1C3A}</a:tableStyleId>
              </a:tblPr>
              <a:tblGrid>
                <a:gridCol w="1712466">
                  <a:extLst>
                    <a:ext uri="{9D8B030D-6E8A-4147-A177-3AD203B41FA5}">
                      <a16:colId xmlns:a16="http://schemas.microsoft.com/office/drawing/2014/main" val="1529647209"/>
                    </a:ext>
                  </a:extLst>
                </a:gridCol>
                <a:gridCol w="1804481">
                  <a:extLst>
                    <a:ext uri="{9D8B030D-6E8A-4147-A177-3AD203B41FA5}">
                      <a16:colId xmlns:a16="http://schemas.microsoft.com/office/drawing/2014/main" val="2250954931"/>
                    </a:ext>
                  </a:extLst>
                </a:gridCol>
                <a:gridCol w="2488010">
                  <a:extLst>
                    <a:ext uri="{9D8B030D-6E8A-4147-A177-3AD203B41FA5}">
                      <a16:colId xmlns:a16="http://schemas.microsoft.com/office/drawing/2014/main" val="1128453181"/>
                    </a:ext>
                  </a:extLst>
                </a:gridCol>
                <a:gridCol w="2547142">
                  <a:extLst>
                    <a:ext uri="{9D8B030D-6E8A-4147-A177-3AD203B41FA5}">
                      <a16:colId xmlns:a16="http://schemas.microsoft.com/office/drawing/2014/main" val="822426676"/>
                    </a:ext>
                  </a:extLst>
                </a:gridCol>
              </a:tblGrid>
              <a:tr h="480796">
                <a:tc>
                  <a:txBody>
                    <a:bodyPr/>
                    <a:lstStyle/>
                    <a:p>
                      <a:endParaRPr lang="en-US" sz="130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300" dirty="0" err="1" smtClean="0"/>
                        <a:t>Cunoștințe</a:t>
                      </a:r>
                      <a:endParaRPr lang="en-US" sz="1300" dirty="0" smtClean="0"/>
                    </a:p>
                  </a:txBody>
                  <a:tcPr/>
                </a:tc>
                <a:tc>
                  <a:txBody>
                    <a:bodyPr/>
                    <a:lstStyle/>
                    <a:p>
                      <a:r>
                        <a:rPr lang="en-US" sz="1300" dirty="0" err="1" smtClean="0"/>
                        <a:t>Aptitudini</a:t>
                      </a:r>
                      <a:endParaRPr lang="en-US" sz="1300" dirty="0"/>
                    </a:p>
                  </a:txBody>
                  <a:tcPr/>
                </a:tc>
                <a:tc>
                  <a:txBody>
                    <a:bodyPr/>
                    <a:lstStyle/>
                    <a:p>
                      <a:r>
                        <a:rPr lang="en-US" sz="1300" dirty="0" err="1" smtClean="0"/>
                        <a:t>Responsabilitate</a:t>
                      </a:r>
                      <a:r>
                        <a:rPr lang="en-US" sz="1300" dirty="0" smtClean="0"/>
                        <a:t> </a:t>
                      </a:r>
                      <a:r>
                        <a:rPr lang="en-US" sz="1300" dirty="0" err="1" smtClean="0"/>
                        <a:t>și</a:t>
                      </a:r>
                      <a:r>
                        <a:rPr lang="en-US" sz="1300" dirty="0" smtClean="0"/>
                        <a:t> </a:t>
                      </a:r>
                      <a:r>
                        <a:rPr lang="en-US" sz="1300" dirty="0" err="1" smtClean="0"/>
                        <a:t>autonomie</a:t>
                      </a:r>
                      <a:endParaRPr lang="en-US" sz="1300" dirty="0"/>
                    </a:p>
                  </a:txBody>
                  <a:tcPr/>
                </a:tc>
                <a:extLst>
                  <a:ext uri="{0D108BD9-81ED-4DB2-BD59-A6C34878D82A}">
                    <a16:rowId xmlns:a16="http://schemas.microsoft.com/office/drawing/2014/main" val="2676045987"/>
                  </a:ext>
                </a:extLst>
              </a:tr>
              <a:tr h="1035079">
                <a:tc>
                  <a:txBody>
                    <a:bodyPr/>
                    <a:lstStyle/>
                    <a:p>
                      <a:endParaRPr lang="en-US" sz="1300" dirty="0"/>
                    </a:p>
                  </a:txBody>
                  <a:tcPr/>
                </a:tc>
                <a:tc>
                  <a:txBody>
                    <a:bodyPr/>
                    <a:lstStyle/>
                    <a:p>
                      <a:r>
                        <a:rPr lang="en-US" sz="1300" i="1" dirty="0" err="1" smtClean="0"/>
                        <a:t>În</a:t>
                      </a:r>
                      <a:r>
                        <a:rPr lang="en-US" sz="1300" i="1" dirty="0" smtClean="0"/>
                        <a:t> </a:t>
                      </a:r>
                      <a:r>
                        <a:rPr lang="en-US" sz="1300" i="1" dirty="0" err="1" smtClean="0"/>
                        <a:t>contextul</a:t>
                      </a:r>
                      <a:r>
                        <a:rPr lang="en-US" sz="1300" i="1" dirty="0" smtClean="0"/>
                        <a:t> CEC, </a:t>
                      </a:r>
                      <a:r>
                        <a:rPr lang="en-US" sz="1300" i="1" dirty="0" err="1" smtClean="0"/>
                        <a:t>cunoștințele</a:t>
                      </a:r>
                      <a:r>
                        <a:rPr lang="en-US" sz="1300" i="1" dirty="0" smtClean="0"/>
                        <a:t> </a:t>
                      </a:r>
                      <a:r>
                        <a:rPr lang="en-US" sz="1300" i="1" dirty="0" err="1" smtClean="0"/>
                        <a:t>sunt</a:t>
                      </a:r>
                      <a:r>
                        <a:rPr lang="en-US" sz="1300" i="1" dirty="0" smtClean="0"/>
                        <a:t> </a:t>
                      </a:r>
                      <a:r>
                        <a:rPr lang="en-US" sz="1300" i="1" dirty="0" err="1" smtClean="0"/>
                        <a:t>descrise</a:t>
                      </a:r>
                      <a:r>
                        <a:rPr lang="en-US" sz="1300" i="1" dirty="0" smtClean="0"/>
                        <a:t> ca </a:t>
                      </a:r>
                      <a:r>
                        <a:rPr lang="en-US" sz="1300" i="1" dirty="0" err="1" smtClean="0"/>
                        <a:t>fiind</a:t>
                      </a:r>
                      <a:r>
                        <a:rPr lang="en-US" sz="1300" i="1" dirty="0" smtClean="0"/>
                        <a:t> </a:t>
                      </a:r>
                      <a:r>
                        <a:rPr lang="en-US" sz="1300" i="1" dirty="0" err="1" smtClean="0"/>
                        <a:t>teoretice</a:t>
                      </a:r>
                      <a:r>
                        <a:rPr lang="en-US" sz="1300" i="1" dirty="0" smtClean="0"/>
                        <a:t> </a:t>
                      </a:r>
                      <a:r>
                        <a:rPr lang="en-US" sz="1300" i="1" dirty="0" err="1" smtClean="0"/>
                        <a:t>și</a:t>
                      </a:r>
                      <a:r>
                        <a:rPr lang="en-US" sz="1300" i="1" dirty="0" smtClean="0"/>
                        <a:t>/</a:t>
                      </a:r>
                      <a:r>
                        <a:rPr lang="en-US" sz="1300" i="1" dirty="0" err="1" smtClean="0"/>
                        <a:t>sau</a:t>
                      </a:r>
                      <a:r>
                        <a:rPr lang="en-US" sz="1300" i="1" dirty="0" smtClean="0"/>
                        <a:t> </a:t>
                      </a:r>
                      <a:r>
                        <a:rPr lang="en-US" sz="1300" i="1" dirty="0" err="1" smtClean="0"/>
                        <a:t>faptice</a:t>
                      </a:r>
                      <a:r>
                        <a:rPr lang="en-US" sz="1300" i="1" dirty="0" smtClean="0"/>
                        <a:t>. </a:t>
                      </a:r>
                      <a:endParaRPr lang="en-US" sz="1300" i="1" dirty="0"/>
                    </a:p>
                  </a:txBody>
                  <a:tcPr/>
                </a:tc>
                <a:tc>
                  <a:txBody>
                    <a:bodyPr/>
                    <a:lstStyle/>
                    <a:p>
                      <a:r>
                        <a:rPr lang="en-US" sz="1300" i="1" dirty="0" smtClean="0"/>
                        <a:t>cognitive (</a:t>
                      </a:r>
                      <a:r>
                        <a:rPr lang="en-US" sz="1300" i="1" dirty="0" err="1" smtClean="0"/>
                        <a:t>implicând</a:t>
                      </a:r>
                      <a:r>
                        <a:rPr lang="en-US" sz="1300" i="1" dirty="0" smtClean="0"/>
                        <a:t> </a:t>
                      </a:r>
                      <a:r>
                        <a:rPr lang="en-US" sz="1300" i="1" dirty="0" err="1" smtClean="0"/>
                        <a:t>utilizarea</a:t>
                      </a:r>
                      <a:r>
                        <a:rPr lang="en-US" sz="1300" i="1" dirty="0" smtClean="0"/>
                        <a:t> </a:t>
                      </a:r>
                      <a:r>
                        <a:rPr lang="en-US" sz="1300" i="1" dirty="0" err="1" smtClean="0"/>
                        <a:t>gândirii</a:t>
                      </a:r>
                      <a:r>
                        <a:rPr lang="en-US" sz="1300" i="1" dirty="0" smtClean="0"/>
                        <a:t> </a:t>
                      </a:r>
                      <a:r>
                        <a:rPr lang="en-US" sz="1300" i="1" dirty="0" err="1" smtClean="0"/>
                        <a:t>logice</a:t>
                      </a:r>
                      <a:r>
                        <a:rPr lang="en-US" sz="1300" i="1" dirty="0" smtClean="0"/>
                        <a:t>, intuitive </a:t>
                      </a:r>
                      <a:r>
                        <a:rPr lang="en-US" sz="1300" i="1" dirty="0" err="1" smtClean="0"/>
                        <a:t>și</a:t>
                      </a:r>
                      <a:r>
                        <a:rPr lang="en-US" sz="1300" i="1" dirty="0" smtClean="0"/>
                        <a:t> creative) </a:t>
                      </a:r>
                      <a:r>
                        <a:rPr lang="en-US" sz="1300" i="1" dirty="0" err="1" smtClean="0"/>
                        <a:t>și</a:t>
                      </a:r>
                      <a:r>
                        <a:rPr lang="en-US" sz="1300" i="1" dirty="0" smtClean="0"/>
                        <a:t> practice (</a:t>
                      </a:r>
                      <a:r>
                        <a:rPr lang="en-US" sz="1300" i="1" dirty="0" err="1" smtClean="0"/>
                        <a:t>implicând</a:t>
                      </a:r>
                      <a:r>
                        <a:rPr lang="en-US" sz="1300" i="1" dirty="0" smtClean="0"/>
                        <a:t> </a:t>
                      </a:r>
                      <a:r>
                        <a:rPr lang="en-US" sz="1300" i="1" dirty="0" err="1" smtClean="0"/>
                        <a:t>dexteritate</a:t>
                      </a:r>
                      <a:r>
                        <a:rPr lang="en-US" sz="1300" i="1" dirty="0" smtClean="0"/>
                        <a:t> </a:t>
                      </a:r>
                      <a:r>
                        <a:rPr lang="en-US" sz="1300" i="1" dirty="0" err="1" smtClean="0"/>
                        <a:t>manuală</a:t>
                      </a:r>
                      <a:r>
                        <a:rPr lang="en-US" sz="1300" i="1" dirty="0" smtClean="0"/>
                        <a:t> </a:t>
                      </a:r>
                      <a:r>
                        <a:rPr lang="en-US" sz="1300" i="1" dirty="0" err="1" smtClean="0"/>
                        <a:t>și</a:t>
                      </a:r>
                      <a:r>
                        <a:rPr lang="en-US" sz="1300" i="1" dirty="0" smtClean="0"/>
                        <a:t> </a:t>
                      </a:r>
                      <a:r>
                        <a:rPr lang="en-US" sz="1300" i="1" dirty="0" err="1" smtClean="0"/>
                        <a:t>utilizarea</a:t>
                      </a:r>
                      <a:r>
                        <a:rPr lang="en-US" sz="1300" i="1" dirty="0" smtClean="0"/>
                        <a:t> de </a:t>
                      </a:r>
                      <a:r>
                        <a:rPr lang="en-US" sz="1300" i="1" dirty="0" err="1" smtClean="0"/>
                        <a:t>metode</a:t>
                      </a:r>
                      <a:r>
                        <a:rPr lang="en-US" sz="1300" i="1" dirty="0" smtClean="0"/>
                        <a:t>, </a:t>
                      </a:r>
                      <a:r>
                        <a:rPr lang="en-US" sz="1300" i="1" dirty="0" err="1" smtClean="0"/>
                        <a:t>materiale</a:t>
                      </a:r>
                      <a:r>
                        <a:rPr lang="en-US" sz="1300" i="1" dirty="0" smtClean="0"/>
                        <a:t>, </a:t>
                      </a:r>
                      <a:r>
                        <a:rPr lang="en-US" sz="1300" i="1" dirty="0" err="1" smtClean="0"/>
                        <a:t>unelte</a:t>
                      </a:r>
                      <a:r>
                        <a:rPr lang="en-US" sz="1300" i="1" dirty="0" smtClean="0"/>
                        <a:t> </a:t>
                      </a:r>
                      <a:r>
                        <a:rPr lang="en-US" sz="1300" i="1" dirty="0" err="1" smtClean="0"/>
                        <a:t>și</a:t>
                      </a:r>
                      <a:r>
                        <a:rPr lang="en-US" sz="1300" i="1" dirty="0" smtClean="0"/>
                        <a:t> </a:t>
                      </a:r>
                      <a:r>
                        <a:rPr lang="en-US" sz="1300" i="1" dirty="0" err="1" smtClean="0"/>
                        <a:t>instrumente</a:t>
                      </a:r>
                      <a:r>
                        <a:rPr lang="en-US" sz="1300" i="1" dirty="0" smtClean="0"/>
                        <a:t>).</a:t>
                      </a:r>
                      <a:endParaRPr lang="en-US" sz="1300" i="1" dirty="0"/>
                    </a:p>
                  </a:txBody>
                  <a:tcPr/>
                </a:tc>
                <a:tc>
                  <a:txBody>
                    <a:bodyPr/>
                    <a:lstStyle/>
                    <a:p>
                      <a:r>
                        <a:rPr lang="en-US" sz="1300" i="1" dirty="0" err="1" smtClean="0"/>
                        <a:t>capacitatea</a:t>
                      </a:r>
                      <a:r>
                        <a:rPr lang="en-US" sz="1300" i="1" dirty="0" smtClean="0"/>
                        <a:t> </a:t>
                      </a:r>
                      <a:r>
                        <a:rPr lang="en-US" sz="1300" i="1" dirty="0" err="1" smtClean="0"/>
                        <a:t>cursantului</a:t>
                      </a:r>
                      <a:r>
                        <a:rPr lang="en-US" sz="1300" i="1" dirty="0" smtClean="0"/>
                        <a:t> de a </a:t>
                      </a:r>
                      <a:r>
                        <a:rPr lang="en-US" sz="1300" i="1" dirty="0" err="1" smtClean="0"/>
                        <a:t>aplica</a:t>
                      </a:r>
                      <a:r>
                        <a:rPr lang="en-US" sz="1300" i="1" dirty="0" smtClean="0"/>
                        <a:t> </a:t>
                      </a:r>
                      <a:r>
                        <a:rPr lang="en-US" sz="1300" i="1" dirty="0" err="1" smtClean="0"/>
                        <a:t>cunoștințele</a:t>
                      </a:r>
                      <a:r>
                        <a:rPr lang="en-US" sz="1300" i="1" dirty="0" smtClean="0"/>
                        <a:t> </a:t>
                      </a:r>
                      <a:r>
                        <a:rPr lang="en-US" sz="1300" i="1" dirty="0" err="1" smtClean="0"/>
                        <a:t>și</a:t>
                      </a:r>
                      <a:r>
                        <a:rPr lang="en-US" sz="1300" i="1" dirty="0" smtClean="0"/>
                        <a:t> </a:t>
                      </a:r>
                      <a:r>
                        <a:rPr lang="en-US" sz="1300" i="1" dirty="0" err="1" smtClean="0"/>
                        <a:t>aptitudinile</a:t>
                      </a:r>
                      <a:r>
                        <a:rPr lang="en-US" sz="1300" i="1" dirty="0" smtClean="0"/>
                        <a:t> sale </a:t>
                      </a:r>
                      <a:r>
                        <a:rPr lang="en-US" sz="1300" i="1" dirty="0" err="1" smtClean="0"/>
                        <a:t>într</a:t>
                      </a:r>
                      <a:r>
                        <a:rPr lang="en-US" sz="1300" i="1" dirty="0" smtClean="0"/>
                        <a:t>-un mod </a:t>
                      </a:r>
                      <a:r>
                        <a:rPr lang="en-US" sz="1300" i="1" dirty="0" err="1" smtClean="0"/>
                        <a:t>autonom</a:t>
                      </a:r>
                      <a:r>
                        <a:rPr lang="en-US" sz="1300" i="1" dirty="0" smtClean="0"/>
                        <a:t> </a:t>
                      </a:r>
                      <a:r>
                        <a:rPr lang="en-US" sz="1300" i="1" dirty="0" err="1" smtClean="0"/>
                        <a:t>și</a:t>
                      </a:r>
                      <a:r>
                        <a:rPr lang="en-US" sz="1300" i="1" dirty="0" smtClean="0"/>
                        <a:t> </a:t>
                      </a:r>
                      <a:r>
                        <a:rPr lang="en-US" sz="1300" i="1" dirty="0" err="1" smtClean="0"/>
                        <a:t>responsabil</a:t>
                      </a:r>
                      <a:r>
                        <a:rPr lang="en-US" sz="1300" i="1" dirty="0" smtClean="0"/>
                        <a:t> </a:t>
                      </a:r>
                      <a:endParaRPr lang="en-US" sz="1300" i="1" dirty="0"/>
                    </a:p>
                  </a:txBody>
                  <a:tcPr/>
                </a:tc>
                <a:extLst>
                  <a:ext uri="{0D108BD9-81ED-4DB2-BD59-A6C34878D82A}">
                    <a16:rowId xmlns:a16="http://schemas.microsoft.com/office/drawing/2014/main" val="357522954"/>
                  </a:ext>
                </a:extLst>
              </a:tr>
              <a:tr h="1098963">
                <a:tc>
                  <a:txBody>
                    <a:bodyPr/>
                    <a:lstStyle/>
                    <a:p>
                      <a:r>
                        <a:rPr lang="en-US" sz="1300" b="1" dirty="0" err="1" smtClean="0"/>
                        <a:t>Nivelul</a:t>
                      </a:r>
                      <a:r>
                        <a:rPr lang="en-US" sz="1300" b="1" dirty="0" smtClean="0"/>
                        <a:t> 1 </a:t>
                      </a:r>
                      <a:endParaRPr lang="ro-RO" sz="1300" b="1" dirty="0" smtClean="0"/>
                    </a:p>
                    <a:p>
                      <a:r>
                        <a:rPr lang="en-US" sz="1300" dirty="0" err="1" smtClean="0"/>
                        <a:t>Rezultatele</a:t>
                      </a:r>
                      <a:r>
                        <a:rPr lang="en-US" sz="1300" dirty="0" smtClean="0"/>
                        <a:t> </a:t>
                      </a:r>
                      <a:r>
                        <a:rPr lang="en-US" sz="1300" dirty="0" err="1" smtClean="0"/>
                        <a:t>învățării</a:t>
                      </a:r>
                      <a:r>
                        <a:rPr lang="en-US" sz="1300" dirty="0" smtClean="0"/>
                        <a:t> </a:t>
                      </a:r>
                      <a:r>
                        <a:rPr lang="en-US" sz="1300" dirty="0" err="1" smtClean="0"/>
                        <a:t>corespunzătoare</a:t>
                      </a:r>
                      <a:r>
                        <a:rPr lang="en-US" sz="1300" dirty="0" smtClean="0"/>
                        <a:t> </a:t>
                      </a:r>
                      <a:r>
                        <a:rPr lang="en-US" sz="1300" dirty="0" err="1" smtClean="0"/>
                        <a:t>nivelului</a:t>
                      </a:r>
                      <a:r>
                        <a:rPr lang="en-US" sz="1300" dirty="0" smtClean="0"/>
                        <a:t> 1 </a:t>
                      </a:r>
                      <a:r>
                        <a:rPr lang="en-US" sz="1300" dirty="0" err="1" smtClean="0"/>
                        <a:t>sunt</a:t>
                      </a:r>
                      <a:r>
                        <a:rPr lang="en-US" sz="1300" dirty="0" smtClean="0"/>
                        <a:t>: </a:t>
                      </a:r>
                      <a:endParaRPr lang="en-US" sz="1300" dirty="0"/>
                    </a:p>
                  </a:txBody>
                  <a:tcPr/>
                </a:tc>
                <a:tc>
                  <a:txBody>
                    <a:bodyPr/>
                    <a:lstStyle/>
                    <a:p>
                      <a:r>
                        <a:rPr lang="en-US" sz="1300" dirty="0" err="1" smtClean="0"/>
                        <a:t>Cunoștințe</a:t>
                      </a:r>
                      <a:r>
                        <a:rPr lang="en-US" sz="1300" dirty="0" smtClean="0"/>
                        <a:t> </a:t>
                      </a:r>
                      <a:r>
                        <a:rPr lang="en-US" sz="1300" dirty="0" err="1" smtClean="0"/>
                        <a:t>generale</a:t>
                      </a:r>
                      <a:r>
                        <a:rPr lang="en-US" sz="1300" dirty="0" smtClean="0"/>
                        <a:t> de </a:t>
                      </a:r>
                      <a:r>
                        <a:rPr lang="en-US" sz="1300" dirty="0" err="1" smtClean="0"/>
                        <a:t>bază</a:t>
                      </a:r>
                      <a:endParaRPr lang="en-US" sz="1300" dirty="0"/>
                    </a:p>
                  </a:txBody>
                  <a:tcPr/>
                </a:tc>
                <a:tc>
                  <a:txBody>
                    <a:bodyPr/>
                    <a:lstStyle/>
                    <a:p>
                      <a:r>
                        <a:rPr lang="en-US" sz="1300" dirty="0" err="1" smtClean="0"/>
                        <a:t>Aptitudini</a:t>
                      </a:r>
                      <a:r>
                        <a:rPr lang="en-US" sz="1300" dirty="0" smtClean="0"/>
                        <a:t> de </a:t>
                      </a:r>
                      <a:r>
                        <a:rPr lang="en-US" sz="1300" dirty="0" err="1" smtClean="0"/>
                        <a:t>bază</a:t>
                      </a:r>
                      <a:r>
                        <a:rPr lang="en-US" sz="1300" dirty="0" smtClean="0"/>
                        <a:t> </a:t>
                      </a:r>
                      <a:r>
                        <a:rPr lang="en-US" sz="1300" dirty="0" err="1" smtClean="0"/>
                        <a:t>necesare</a:t>
                      </a:r>
                      <a:r>
                        <a:rPr lang="en-US" sz="1300" dirty="0" smtClean="0"/>
                        <a:t> </a:t>
                      </a:r>
                      <a:r>
                        <a:rPr lang="en-US" sz="1300" dirty="0" err="1" smtClean="0"/>
                        <a:t>pentru</a:t>
                      </a:r>
                      <a:r>
                        <a:rPr lang="en-US" sz="1300" dirty="0" smtClean="0"/>
                        <a:t> a </a:t>
                      </a:r>
                      <a:r>
                        <a:rPr lang="en-US" sz="1300" dirty="0" err="1" smtClean="0"/>
                        <a:t>executa</a:t>
                      </a:r>
                      <a:r>
                        <a:rPr lang="en-US" sz="1300" dirty="0" smtClean="0"/>
                        <a:t> </a:t>
                      </a:r>
                      <a:r>
                        <a:rPr lang="en-US" sz="1300" dirty="0" err="1" smtClean="0"/>
                        <a:t>sarcini</a:t>
                      </a:r>
                      <a:r>
                        <a:rPr lang="en-US" sz="1300" dirty="0" smtClean="0"/>
                        <a:t> simple</a:t>
                      </a:r>
                      <a:endParaRPr lang="en-US" sz="1300" dirty="0"/>
                    </a:p>
                  </a:txBody>
                  <a:tcPr/>
                </a:tc>
                <a:tc>
                  <a:txBody>
                    <a:bodyPr/>
                    <a:lstStyle/>
                    <a:p>
                      <a:r>
                        <a:rPr lang="en-US" sz="1300" dirty="0" err="1" smtClean="0"/>
                        <a:t>Munca</a:t>
                      </a:r>
                      <a:r>
                        <a:rPr lang="en-US" sz="1300" dirty="0" smtClean="0"/>
                        <a:t> </a:t>
                      </a:r>
                      <a:r>
                        <a:rPr lang="en-US" sz="1300" dirty="0" err="1" smtClean="0"/>
                        <a:t>sau</a:t>
                      </a:r>
                      <a:r>
                        <a:rPr lang="en-US" sz="1300" dirty="0" smtClean="0"/>
                        <a:t> </a:t>
                      </a:r>
                      <a:r>
                        <a:rPr lang="en-US" sz="1300" dirty="0" err="1" smtClean="0"/>
                        <a:t>studiul</a:t>
                      </a:r>
                      <a:r>
                        <a:rPr lang="en-US" sz="1300" dirty="0" smtClean="0"/>
                        <a:t> sub </a:t>
                      </a:r>
                      <a:r>
                        <a:rPr lang="en-US" sz="1300" b="1" dirty="0" err="1" smtClean="0">
                          <a:solidFill>
                            <a:srgbClr val="0070C0"/>
                          </a:solidFill>
                        </a:rPr>
                        <a:t>supraveghere</a:t>
                      </a:r>
                      <a:r>
                        <a:rPr lang="en-US" sz="1300" dirty="0" smtClean="0"/>
                        <a:t> </a:t>
                      </a:r>
                      <a:r>
                        <a:rPr lang="en-US" sz="1300" dirty="0" err="1" smtClean="0"/>
                        <a:t>directă</a:t>
                      </a:r>
                      <a:r>
                        <a:rPr lang="ro-RO" sz="1300" dirty="0" smtClean="0"/>
                        <a:t/>
                      </a:r>
                      <a:br>
                        <a:rPr lang="ro-RO" sz="1300" dirty="0" smtClean="0"/>
                      </a:br>
                      <a:r>
                        <a:rPr lang="en-US" sz="1300" dirty="0" err="1" smtClean="0"/>
                        <a:t>într</a:t>
                      </a:r>
                      <a:r>
                        <a:rPr lang="en-US" sz="1300" dirty="0" smtClean="0"/>
                        <a:t>-un </a:t>
                      </a:r>
                      <a:r>
                        <a:rPr lang="en-US" sz="1300" b="1" dirty="0" smtClean="0">
                          <a:solidFill>
                            <a:srgbClr val="0070C0"/>
                          </a:solidFill>
                        </a:rPr>
                        <a:t>context</a:t>
                      </a:r>
                      <a:r>
                        <a:rPr lang="en-US" sz="1300" dirty="0" smtClean="0"/>
                        <a:t> </a:t>
                      </a:r>
                      <a:r>
                        <a:rPr lang="en-US" sz="1300" dirty="0" err="1" smtClean="0"/>
                        <a:t>structurat</a:t>
                      </a:r>
                      <a:r>
                        <a:rPr lang="en-US" sz="1300" dirty="0" smtClean="0"/>
                        <a:t> </a:t>
                      </a:r>
                      <a:endParaRPr lang="en-US" sz="1300" dirty="0"/>
                    </a:p>
                  </a:txBody>
                  <a:tcPr/>
                </a:tc>
                <a:extLst>
                  <a:ext uri="{0D108BD9-81ED-4DB2-BD59-A6C34878D82A}">
                    <a16:rowId xmlns:a16="http://schemas.microsoft.com/office/drawing/2014/main" val="545378841"/>
                  </a:ext>
                </a:extLst>
              </a:tr>
              <a:tr h="1511075">
                <a:tc>
                  <a:txBody>
                    <a:bodyPr/>
                    <a:lstStyle/>
                    <a:p>
                      <a:r>
                        <a:rPr lang="en-US" sz="1300" b="1" dirty="0" err="1" smtClean="0"/>
                        <a:t>Nivelul</a:t>
                      </a:r>
                      <a:r>
                        <a:rPr lang="en-US" sz="1300" b="1" dirty="0" smtClean="0"/>
                        <a:t> 2 </a:t>
                      </a:r>
                      <a:endParaRPr lang="ro-RO" sz="1300" b="1" dirty="0" smtClean="0"/>
                    </a:p>
                    <a:p>
                      <a:r>
                        <a:rPr lang="en-US" sz="1300" dirty="0" err="1" smtClean="0"/>
                        <a:t>Rezultatele</a:t>
                      </a:r>
                      <a:r>
                        <a:rPr lang="en-US" sz="1300" dirty="0" smtClean="0"/>
                        <a:t> </a:t>
                      </a:r>
                      <a:r>
                        <a:rPr lang="en-US" sz="1300" dirty="0" err="1" smtClean="0"/>
                        <a:t>învățării</a:t>
                      </a:r>
                      <a:r>
                        <a:rPr lang="en-US" sz="1300" dirty="0" smtClean="0"/>
                        <a:t> </a:t>
                      </a:r>
                      <a:r>
                        <a:rPr lang="en-US" sz="1300" dirty="0" err="1" smtClean="0"/>
                        <a:t>corespunzătoare</a:t>
                      </a:r>
                      <a:r>
                        <a:rPr lang="en-US" sz="1300" dirty="0" smtClean="0"/>
                        <a:t> </a:t>
                      </a:r>
                      <a:r>
                        <a:rPr lang="en-US" sz="1300" dirty="0" err="1" smtClean="0"/>
                        <a:t>nivelului</a:t>
                      </a:r>
                      <a:r>
                        <a:rPr lang="en-US" sz="1300" dirty="0" smtClean="0"/>
                        <a:t> 2 </a:t>
                      </a:r>
                      <a:r>
                        <a:rPr lang="en-US" sz="1300" dirty="0" err="1" smtClean="0"/>
                        <a:t>sunt</a:t>
                      </a:r>
                      <a:r>
                        <a:rPr lang="en-US" sz="1300" dirty="0" smtClean="0"/>
                        <a:t>: </a:t>
                      </a:r>
                      <a:endParaRPr lang="en-US" sz="1300" dirty="0"/>
                    </a:p>
                  </a:txBody>
                  <a:tcPr/>
                </a:tc>
                <a:tc>
                  <a:txBody>
                    <a:bodyPr/>
                    <a:lstStyle/>
                    <a:p>
                      <a:r>
                        <a:rPr lang="en-US" sz="1300" dirty="0" err="1" smtClean="0"/>
                        <a:t>Cunoștințe</a:t>
                      </a:r>
                      <a:r>
                        <a:rPr lang="en-US" sz="1300" dirty="0" smtClean="0"/>
                        <a:t> </a:t>
                      </a:r>
                      <a:r>
                        <a:rPr lang="en-US" sz="1300" dirty="0" err="1" smtClean="0"/>
                        <a:t>faptice</a:t>
                      </a:r>
                      <a:r>
                        <a:rPr lang="en-US" sz="1300" dirty="0" smtClean="0"/>
                        <a:t> de </a:t>
                      </a:r>
                      <a:r>
                        <a:rPr lang="en-US" sz="1300" dirty="0" err="1" smtClean="0"/>
                        <a:t>bază</a:t>
                      </a:r>
                      <a:r>
                        <a:rPr lang="en-US" sz="1300" dirty="0" smtClean="0"/>
                        <a:t> </a:t>
                      </a:r>
                      <a:r>
                        <a:rPr lang="en-US" sz="1300" dirty="0" err="1" smtClean="0"/>
                        <a:t>într</a:t>
                      </a:r>
                      <a:r>
                        <a:rPr lang="en-US" sz="1300" dirty="0" smtClean="0"/>
                        <a:t>-un </a:t>
                      </a:r>
                      <a:r>
                        <a:rPr lang="en-US" sz="1300" dirty="0" err="1" smtClean="0"/>
                        <a:t>domeniu</a:t>
                      </a:r>
                      <a:r>
                        <a:rPr lang="en-US" sz="1300" dirty="0" smtClean="0"/>
                        <a:t> de </a:t>
                      </a:r>
                      <a:r>
                        <a:rPr lang="en-US" sz="1300" dirty="0" err="1" smtClean="0"/>
                        <a:t>muncă</a:t>
                      </a:r>
                      <a:r>
                        <a:rPr lang="en-US" sz="1300" dirty="0" smtClean="0"/>
                        <a:t> </a:t>
                      </a:r>
                      <a:r>
                        <a:rPr lang="en-US" sz="1300" dirty="0" err="1" smtClean="0"/>
                        <a:t>sau</a:t>
                      </a:r>
                      <a:r>
                        <a:rPr lang="en-US" sz="1300" dirty="0" smtClean="0"/>
                        <a:t> de </a:t>
                      </a:r>
                      <a:r>
                        <a:rPr lang="en-US" sz="1300" dirty="0" err="1" smtClean="0"/>
                        <a:t>studiu</a:t>
                      </a:r>
                      <a:r>
                        <a:rPr lang="en-US" sz="1300" dirty="0" smtClean="0"/>
                        <a:t> </a:t>
                      </a:r>
                      <a:endParaRPr lang="en-US" sz="1300" dirty="0"/>
                    </a:p>
                  </a:txBody>
                  <a:tcPr/>
                </a:tc>
                <a:tc>
                  <a:txBody>
                    <a:bodyPr/>
                    <a:lstStyle/>
                    <a:p>
                      <a:r>
                        <a:rPr lang="en-US" sz="1300" dirty="0" err="1" smtClean="0"/>
                        <a:t>Aptitudini</a:t>
                      </a:r>
                      <a:r>
                        <a:rPr lang="en-US" sz="1300" dirty="0" smtClean="0"/>
                        <a:t> cognitive </a:t>
                      </a:r>
                      <a:r>
                        <a:rPr lang="en-US" sz="1300" dirty="0" err="1" smtClean="0"/>
                        <a:t>și</a:t>
                      </a:r>
                      <a:r>
                        <a:rPr lang="en-US" sz="1300" dirty="0" smtClean="0"/>
                        <a:t> practice de </a:t>
                      </a:r>
                      <a:r>
                        <a:rPr lang="en-US" sz="1300" dirty="0" err="1" smtClean="0"/>
                        <a:t>bază</a:t>
                      </a:r>
                      <a:r>
                        <a:rPr lang="en-US" sz="1300" dirty="0" smtClean="0"/>
                        <a:t>, </a:t>
                      </a:r>
                      <a:r>
                        <a:rPr lang="en-US" sz="1300" dirty="0" err="1" smtClean="0"/>
                        <a:t>necesare</a:t>
                      </a:r>
                      <a:r>
                        <a:rPr lang="en-US" sz="1300" dirty="0" smtClean="0"/>
                        <a:t> </a:t>
                      </a:r>
                      <a:r>
                        <a:rPr lang="en-US" sz="1300" dirty="0" err="1" smtClean="0"/>
                        <a:t>pentru</a:t>
                      </a:r>
                      <a:r>
                        <a:rPr lang="en-US" sz="1300" dirty="0" smtClean="0"/>
                        <a:t> </a:t>
                      </a:r>
                      <a:r>
                        <a:rPr lang="en-US" sz="1300" dirty="0" err="1" smtClean="0"/>
                        <a:t>utilizarea</a:t>
                      </a:r>
                      <a:r>
                        <a:rPr lang="en-US" sz="1300" dirty="0" smtClean="0"/>
                        <a:t> </a:t>
                      </a:r>
                      <a:r>
                        <a:rPr lang="en-US" sz="1300" dirty="0" err="1" smtClean="0"/>
                        <a:t>informațiilor</a:t>
                      </a:r>
                      <a:r>
                        <a:rPr lang="en-US" sz="1300" dirty="0" smtClean="0"/>
                        <a:t> </a:t>
                      </a:r>
                      <a:r>
                        <a:rPr lang="en-US" sz="1300" dirty="0" err="1" smtClean="0"/>
                        <a:t>relevante</a:t>
                      </a:r>
                      <a:r>
                        <a:rPr lang="en-US" sz="1300" dirty="0" smtClean="0"/>
                        <a:t> </a:t>
                      </a:r>
                      <a:r>
                        <a:rPr lang="en-US" sz="1300" dirty="0" err="1" smtClean="0"/>
                        <a:t>în</a:t>
                      </a:r>
                      <a:r>
                        <a:rPr lang="en-US" sz="1300" dirty="0" smtClean="0"/>
                        <a:t> </a:t>
                      </a:r>
                      <a:r>
                        <a:rPr lang="en-US" sz="1300" dirty="0" err="1" smtClean="0"/>
                        <a:t>scopul</a:t>
                      </a:r>
                      <a:r>
                        <a:rPr lang="en-US" sz="1300" dirty="0" smtClean="0"/>
                        <a:t> </a:t>
                      </a:r>
                      <a:r>
                        <a:rPr lang="en-US" sz="1300" dirty="0" err="1" smtClean="0"/>
                        <a:t>executării</a:t>
                      </a:r>
                      <a:r>
                        <a:rPr lang="en-US" sz="1300" dirty="0" smtClean="0"/>
                        <a:t> </a:t>
                      </a:r>
                      <a:r>
                        <a:rPr lang="en-US" sz="1300" dirty="0" err="1" smtClean="0"/>
                        <a:t>sarcinilor</a:t>
                      </a:r>
                      <a:r>
                        <a:rPr lang="en-US" sz="1300" dirty="0" smtClean="0"/>
                        <a:t> </a:t>
                      </a:r>
                      <a:r>
                        <a:rPr lang="en-US" sz="1300" dirty="0" err="1" smtClean="0"/>
                        <a:t>și</a:t>
                      </a:r>
                      <a:r>
                        <a:rPr lang="en-US" sz="1300" dirty="0" smtClean="0"/>
                        <a:t> al </a:t>
                      </a:r>
                      <a:r>
                        <a:rPr lang="en-US" sz="1300" dirty="0" err="1" smtClean="0"/>
                        <a:t>rezolvării</a:t>
                      </a:r>
                      <a:r>
                        <a:rPr lang="en-US" sz="1300" dirty="0" smtClean="0"/>
                        <a:t> </a:t>
                      </a:r>
                      <a:r>
                        <a:rPr lang="en-US" sz="1300" dirty="0" err="1" smtClean="0"/>
                        <a:t>problemelor</a:t>
                      </a:r>
                      <a:r>
                        <a:rPr lang="en-US" sz="1300" dirty="0" smtClean="0"/>
                        <a:t> de </a:t>
                      </a:r>
                      <a:r>
                        <a:rPr lang="en-US" sz="1300" dirty="0" err="1" smtClean="0"/>
                        <a:t>rutină</a:t>
                      </a:r>
                      <a:r>
                        <a:rPr lang="en-US" sz="1300" dirty="0" smtClean="0"/>
                        <a:t> </a:t>
                      </a:r>
                      <a:r>
                        <a:rPr lang="en-US" sz="1300" dirty="0" err="1" smtClean="0"/>
                        <a:t>prin</a:t>
                      </a:r>
                      <a:r>
                        <a:rPr lang="en-US" sz="1300" dirty="0" smtClean="0"/>
                        <a:t> </a:t>
                      </a:r>
                      <a:r>
                        <a:rPr lang="en-US" sz="1300" dirty="0" err="1" smtClean="0"/>
                        <a:t>utilizarea</a:t>
                      </a:r>
                      <a:r>
                        <a:rPr lang="en-US" sz="1300" dirty="0" smtClean="0"/>
                        <a:t> </a:t>
                      </a:r>
                      <a:r>
                        <a:rPr lang="en-US" sz="1300" dirty="0" err="1" smtClean="0"/>
                        <a:t>unor</a:t>
                      </a:r>
                      <a:r>
                        <a:rPr lang="en-US" sz="1300" dirty="0" smtClean="0"/>
                        <a:t> </a:t>
                      </a:r>
                      <a:r>
                        <a:rPr lang="en-US" sz="1300" dirty="0" err="1" smtClean="0"/>
                        <a:t>reguli</a:t>
                      </a:r>
                      <a:r>
                        <a:rPr lang="en-US" sz="1300" dirty="0" smtClean="0"/>
                        <a:t> </a:t>
                      </a:r>
                      <a:r>
                        <a:rPr lang="en-US" sz="1300" dirty="0" err="1" smtClean="0"/>
                        <a:t>și</a:t>
                      </a:r>
                      <a:r>
                        <a:rPr lang="en-US" sz="1300" dirty="0" smtClean="0"/>
                        <a:t> </a:t>
                      </a:r>
                      <a:r>
                        <a:rPr lang="en-US" sz="1300" dirty="0" err="1" smtClean="0"/>
                        <a:t>instrumente</a:t>
                      </a:r>
                      <a:r>
                        <a:rPr lang="en-US" sz="1300" dirty="0" smtClean="0"/>
                        <a:t> simple </a:t>
                      </a:r>
                      <a:endParaRPr lang="en-US" sz="1300" dirty="0"/>
                    </a:p>
                  </a:txBody>
                  <a:tcPr/>
                </a:tc>
                <a:tc>
                  <a:txBody>
                    <a:bodyPr/>
                    <a:lstStyle/>
                    <a:p>
                      <a:r>
                        <a:rPr lang="en-US" sz="1300" dirty="0" err="1" smtClean="0"/>
                        <a:t>Munca</a:t>
                      </a:r>
                      <a:r>
                        <a:rPr lang="en-US" sz="1300" dirty="0" smtClean="0"/>
                        <a:t> </a:t>
                      </a:r>
                      <a:r>
                        <a:rPr lang="en-US" sz="1300" dirty="0" err="1" smtClean="0"/>
                        <a:t>sau</a:t>
                      </a:r>
                      <a:r>
                        <a:rPr lang="en-US" sz="1300" dirty="0" smtClean="0"/>
                        <a:t> </a:t>
                      </a:r>
                      <a:r>
                        <a:rPr lang="en-US" sz="1300" dirty="0" err="1" smtClean="0"/>
                        <a:t>studiul</a:t>
                      </a:r>
                      <a:r>
                        <a:rPr lang="en-US" sz="1300" dirty="0" smtClean="0"/>
                        <a:t> sub </a:t>
                      </a:r>
                      <a:r>
                        <a:rPr lang="en-US" sz="1300" dirty="0" err="1" smtClean="0"/>
                        <a:t>supraveghere</a:t>
                      </a:r>
                      <a:r>
                        <a:rPr lang="en-US" sz="1300" dirty="0" smtClean="0"/>
                        <a:t>, cu un </a:t>
                      </a:r>
                      <a:r>
                        <a:rPr lang="en-US" sz="1300" dirty="0" err="1" smtClean="0"/>
                        <a:t>anumit</a:t>
                      </a:r>
                      <a:r>
                        <a:rPr lang="en-US" sz="1300" dirty="0" smtClean="0"/>
                        <a:t> grad de </a:t>
                      </a:r>
                      <a:r>
                        <a:rPr lang="en-US" sz="1300" dirty="0" err="1" smtClean="0"/>
                        <a:t>autonomie</a:t>
                      </a:r>
                      <a:endParaRPr lang="en-US" sz="1300" dirty="0"/>
                    </a:p>
                  </a:txBody>
                  <a:tcPr/>
                </a:tc>
                <a:extLst>
                  <a:ext uri="{0D108BD9-81ED-4DB2-BD59-A6C34878D82A}">
                    <a16:rowId xmlns:a16="http://schemas.microsoft.com/office/drawing/2014/main" val="2244796001"/>
                  </a:ext>
                </a:extLst>
              </a:tr>
            </a:tbl>
          </a:graphicData>
        </a:graphic>
      </p:graphicFrame>
      <p:sp>
        <p:nvSpPr>
          <p:cNvPr id="3" name="Slide Number Placeholder 2"/>
          <p:cNvSpPr>
            <a:spLocks noGrp="1"/>
          </p:cNvSpPr>
          <p:nvPr>
            <p:ph type="sldNum" sz="quarter" idx="12"/>
          </p:nvPr>
        </p:nvSpPr>
        <p:spPr/>
        <p:txBody>
          <a:bodyPr/>
          <a:lstStyle/>
          <a:p>
            <a:fld id="{C69E05A2-079F-4246-8356-D956496D44E4}" type="slidenum">
              <a:rPr lang="en-US" smtClean="0"/>
              <a:t>47</a:t>
            </a:fld>
            <a:endParaRPr lang="en-US"/>
          </a:p>
        </p:txBody>
      </p:sp>
    </p:spTree>
    <p:extLst>
      <p:ext uri="{BB962C8B-B14F-4D97-AF65-F5344CB8AC3E}">
        <p14:creationId xmlns:p14="http://schemas.microsoft.com/office/powerpoint/2010/main" val="406711808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354" y="393423"/>
            <a:ext cx="9374467" cy="1300316"/>
          </a:xfrm>
        </p:spPr>
        <p:txBody>
          <a:bodyPr>
            <a:normAutofit/>
          </a:bodyPr>
          <a:lstStyle/>
          <a:p>
            <a:r>
              <a:rPr lang="ro-RO" sz="2800" dirty="0"/>
              <a:t>Descriptori din CEC – exprimați în rezultate ale învățării</a:t>
            </a:r>
            <a:endParaRPr lang="en-US" sz="28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38424837"/>
              </p:ext>
            </p:extLst>
          </p:nvPr>
        </p:nvGraphicFramePr>
        <p:xfrm>
          <a:off x="582356" y="1447800"/>
          <a:ext cx="8247319" cy="4048126"/>
        </p:xfrm>
        <a:graphic>
          <a:graphicData uri="http://schemas.openxmlformats.org/drawingml/2006/table">
            <a:tbl>
              <a:tblPr firstRow="1" bandRow="1">
                <a:tableStyleId>{5C22544A-7EE6-4342-B048-85BDC9FD1C3A}</a:tableStyleId>
              </a:tblPr>
              <a:tblGrid>
                <a:gridCol w="1439255">
                  <a:extLst>
                    <a:ext uri="{9D8B030D-6E8A-4147-A177-3AD203B41FA5}">
                      <a16:colId xmlns:a16="http://schemas.microsoft.com/office/drawing/2014/main" val="4054809922"/>
                    </a:ext>
                  </a:extLst>
                </a:gridCol>
                <a:gridCol w="1730162">
                  <a:extLst>
                    <a:ext uri="{9D8B030D-6E8A-4147-A177-3AD203B41FA5}">
                      <a16:colId xmlns:a16="http://schemas.microsoft.com/office/drawing/2014/main" val="3001097466"/>
                    </a:ext>
                  </a:extLst>
                </a:gridCol>
                <a:gridCol w="2310105">
                  <a:extLst>
                    <a:ext uri="{9D8B030D-6E8A-4147-A177-3AD203B41FA5}">
                      <a16:colId xmlns:a16="http://schemas.microsoft.com/office/drawing/2014/main" val="3482121766"/>
                    </a:ext>
                  </a:extLst>
                </a:gridCol>
                <a:gridCol w="2767797">
                  <a:extLst>
                    <a:ext uri="{9D8B030D-6E8A-4147-A177-3AD203B41FA5}">
                      <a16:colId xmlns:a16="http://schemas.microsoft.com/office/drawing/2014/main" val="2444172123"/>
                    </a:ext>
                  </a:extLst>
                </a:gridCol>
              </a:tblGrid>
              <a:tr h="299862">
                <a:tc>
                  <a:txBody>
                    <a:bodyPr/>
                    <a:lstStyle/>
                    <a:p>
                      <a:endParaRPr lang="en-US" sz="130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300" dirty="0" err="1" smtClean="0"/>
                        <a:t>Cunoștințe</a:t>
                      </a:r>
                      <a:endParaRPr lang="en-US" sz="1300" dirty="0" smtClean="0"/>
                    </a:p>
                  </a:txBody>
                  <a:tcPr/>
                </a:tc>
                <a:tc>
                  <a:txBody>
                    <a:bodyPr/>
                    <a:lstStyle/>
                    <a:p>
                      <a:r>
                        <a:rPr lang="en-US" sz="1300" dirty="0" err="1" smtClean="0"/>
                        <a:t>Aptitudini</a:t>
                      </a:r>
                      <a:endParaRPr lang="en-US" sz="1300" dirty="0"/>
                    </a:p>
                  </a:txBody>
                  <a:tcPr/>
                </a:tc>
                <a:tc>
                  <a:txBody>
                    <a:bodyPr/>
                    <a:lstStyle/>
                    <a:p>
                      <a:r>
                        <a:rPr lang="en-US" sz="1300" dirty="0" err="1" smtClean="0"/>
                        <a:t>Responsabilitate</a:t>
                      </a:r>
                      <a:r>
                        <a:rPr lang="en-US" sz="1300" dirty="0" smtClean="0"/>
                        <a:t> </a:t>
                      </a:r>
                      <a:r>
                        <a:rPr lang="en-US" sz="1300" dirty="0" err="1" smtClean="0"/>
                        <a:t>și</a:t>
                      </a:r>
                      <a:r>
                        <a:rPr lang="en-US" sz="1300" dirty="0" smtClean="0"/>
                        <a:t> </a:t>
                      </a:r>
                      <a:r>
                        <a:rPr lang="en-US" sz="1300" dirty="0" err="1" smtClean="0"/>
                        <a:t>autonomie</a:t>
                      </a:r>
                      <a:endParaRPr lang="en-US" sz="1300" dirty="0"/>
                    </a:p>
                  </a:txBody>
                  <a:tcPr/>
                </a:tc>
                <a:extLst>
                  <a:ext uri="{0D108BD9-81ED-4DB2-BD59-A6C34878D82A}">
                    <a16:rowId xmlns:a16="http://schemas.microsoft.com/office/drawing/2014/main" val="460982649"/>
                  </a:ext>
                </a:extLst>
              </a:tr>
              <a:tr h="1769181">
                <a:tc>
                  <a:txBody>
                    <a:bodyPr/>
                    <a:lstStyle/>
                    <a:p>
                      <a:endParaRPr lang="en-US" sz="1300" dirty="0"/>
                    </a:p>
                  </a:txBody>
                  <a:tcPr/>
                </a:tc>
                <a:tc>
                  <a:txBody>
                    <a:bodyPr/>
                    <a:lstStyle/>
                    <a:p>
                      <a:r>
                        <a:rPr lang="en-US" sz="1300" i="1" dirty="0" err="1" smtClean="0"/>
                        <a:t>În</a:t>
                      </a:r>
                      <a:r>
                        <a:rPr lang="en-US" sz="1300" i="1" dirty="0" smtClean="0"/>
                        <a:t> </a:t>
                      </a:r>
                      <a:r>
                        <a:rPr lang="en-US" sz="1300" i="1" dirty="0" err="1" smtClean="0"/>
                        <a:t>contextul</a:t>
                      </a:r>
                      <a:r>
                        <a:rPr lang="en-US" sz="1300" i="1" dirty="0" smtClean="0"/>
                        <a:t> CEC, </a:t>
                      </a:r>
                      <a:r>
                        <a:rPr lang="en-US" sz="1300" i="1" dirty="0" err="1" smtClean="0"/>
                        <a:t>cunoștințele</a:t>
                      </a:r>
                      <a:r>
                        <a:rPr lang="en-US" sz="1300" i="1" dirty="0" smtClean="0"/>
                        <a:t> </a:t>
                      </a:r>
                      <a:r>
                        <a:rPr lang="en-US" sz="1300" i="1" dirty="0" err="1" smtClean="0"/>
                        <a:t>sunt</a:t>
                      </a:r>
                      <a:r>
                        <a:rPr lang="en-US" sz="1300" i="1" dirty="0" smtClean="0"/>
                        <a:t> </a:t>
                      </a:r>
                      <a:r>
                        <a:rPr lang="en-US" sz="1300" i="1" dirty="0" err="1" smtClean="0"/>
                        <a:t>descrise</a:t>
                      </a:r>
                      <a:r>
                        <a:rPr lang="en-US" sz="1300" i="1" dirty="0" smtClean="0"/>
                        <a:t> ca </a:t>
                      </a:r>
                      <a:r>
                        <a:rPr lang="en-US" sz="1300" i="1" dirty="0" err="1" smtClean="0"/>
                        <a:t>fiind</a:t>
                      </a:r>
                      <a:r>
                        <a:rPr lang="en-US" sz="1300" i="1" dirty="0" smtClean="0"/>
                        <a:t> </a:t>
                      </a:r>
                      <a:r>
                        <a:rPr lang="en-US" sz="1300" i="1" dirty="0" err="1" smtClean="0"/>
                        <a:t>teoretice</a:t>
                      </a:r>
                      <a:r>
                        <a:rPr lang="en-US" sz="1300" i="1" dirty="0" smtClean="0"/>
                        <a:t> </a:t>
                      </a:r>
                      <a:r>
                        <a:rPr lang="en-US" sz="1300" i="1" dirty="0" err="1" smtClean="0"/>
                        <a:t>și</a:t>
                      </a:r>
                      <a:r>
                        <a:rPr lang="en-US" sz="1300" i="1" dirty="0" smtClean="0"/>
                        <a:t>/</a:t>
                      </a:r>
                      <a:r>
                        <a:rPr lang="en-US" sz="1300" i="1" dirty="0" err="1" smtClean="0"/>
                        <a:t>sau</a:t>
                      </a:r>
                      <a:r>
                        <a:rPr lang="en-US" sz="1300" i="1" dirty="0" smtClean="0"/>
                        <a:t> </a:t>
                      </a:r>
                      <a:r>
                        <a:rPr lang="en-US" sz="1300" i="1" dirty="0" err="1" smtClean="0"/>
                        <a:t>faptice</a:t>
                      </a:r>
                      <a:r>
                        <a:rPr lang="en-US" sz="1300" i="1" dirty="0" smtClean="0"/>
                        <a:t>. </a:t>
                      </a:r>
                      <a:endParaRPr lang="en-US" sz="1300" i="1" dirty="0"/>
                    </a:p>
                  </a:txBody>
                  <a:tcPr/>
                </a:tc>
                <a:tc>
                  <a:txBody>
                    <a:bodyPr/>
                    <a:lstStyle/>
                    <a:p>
                      <a:r>
                        <a:rPr lang="en-US" sz="1300" i="1" dirty="0" smtClean="0"/>
                        <a:t>cognitive (</a:t>
                      </a:r>
                      <a:r>
                        <a:rPr lang="en-US" sz="1300" i="1" dirty="0" err="1" smtClean="0"/>
                        <a:t>implicând</a:t>
                      </a:r>
                      <a:r>
                        <a:rPr lang="en-US" sz="1300" i="1" dirty="0" smtClean="0"/>
                        <a:t> </a:t>
                      </a:r>
                      <a:r>
                        <a:rPr lang="en-US" sz="1300" i="1" dirty="0" err="1" smtClean="0"/>
                        <a:t>utilizarea</a:t>
                      </a:r>
                      <a:r>
                        <a:rPr lang="en-US" sz="1300" i="1" dirty="0" smtClean="0"/>
                        <a:t> </a:t>
                      </a:r>
                      <a:r>
                        <a:rPr lang="en-US" sz="1300" i="1" dirty="0" err="1" smtClean="0"/>
                        <a:t>gândirii</a:t>
                      </a:r>
                      <a:r>
                        <a:rPr lang="en-US" sz="1300" i="1" dirty="0" smtClean="0"/>
                        <a:t> </a:t>
                      </a:r>
                      <a:r>
                        <a:rPr lang="en-US" sz="1300" i="1" dirty="0" err="1" smtClean="0"/>
                        <a:t>logice</a:t>
                      </a:r>
                      <a:r>
                        <a:rPr lang="en-US" sz="1300" i="1" dirty="0" smtClean="0"/>
                        <a:t>, intuitive </a:t>
                      </a:r>
                      <a:r>
                        <a:rPr lang="en-US" sz="1300" i="1" dirty="0" err="1" smtClean="0"/>
                        <a:t>și</a:t>
                      </a:r>
                      <a:r>
                        <a:rPr lang="en-US" sz="1300" i="1" dirty="0" smtClean="0"/>
                        <a:t> creative) </a:t>
                      </a:r>
                      <a:r>
                        <a:rPr lang="en-US" sz="1300" i="1" dirty="0" err="1" smtClean="0"/>
                        <a:t>și</a:t>
                      </a:r>
                      <a:r>
                        <a:rPr lang="en-US" sz="1300" i="1" dirty="0" smtClean="0"/>
                        <a:t> practice (</a:t>
                      </a:r>
                      <a:r>
                        <a:rPr lang="en-US" sz="1300" i="1" dirty="0" err="1" smtClean="0"/>
                        <a:t>implicând</a:t>
                      </a:r>
                      <a:r>
                        <a:rPr lang="en-US" sz="1300" i="1" dirty="0" smtClean="0"/>
                        <a:t> </a:t>
                      </a:r>
                      <a:r>
                        <a:rPr lang="en-US" sz="1300" i="1" dirty="0" err="1" smtClean="0"/>
                        <a:t>dexteritate</a:t>
                      </a:r>
                      <a:r>
                        <a:rPr lang="en-US" sz="1300" i="1" dirty="0" smtClean="0"/>
                        <a:t> </a:t>
                      </a:r>
                      <a:r>
                        <a:rPr lang="en-US" sz="1300" i="1" dirty="0" err="1" smtClean="0"/>
                        <a:t>manuală</a:t>
                      </a:r>
                      <a:r>
                        <a:rPr lang="en-US" sz="1300" i="1" dirty="0" smtClean="0"/>
                        <a:t> </a:t>
                      </a:r>
                      <a:r>
                        <a:rPr lang="en-US" sz="1300" i="1" dirty="0" err="1" smtClean="0"/>
                        <a:t>și</a:t>
                      </a:r>
                      <a:r>
                        <a:rPr lang="en-US" sz="1300" i="1" dirty="0" smtClean="0"/>
                        <a:t> </a:t>
                      </a:r>
                      <a:r>
                        <a:rPr lang="en-US" sz="1300" i="1" dirty="0" err="1" smtClean="0"/>
                        <a:t>utilizarea</a:t>
                      </a:r>
                      <a:r>
                        <a:rPr lang="en-US" sz="1300" i="1" dirty="0" smtClean="0"/>
                        <a:t> de </a:t>
                      </a:r>
                      <a:r>
                        <a:rPr lang="en-US" sz="1300" i="1" dirty="0" err="1" smtClean="0"/>
                        <a:t>metode</a:t>
                      </a:r>
                      <a:r>
                        <a:rPr lang="en-US" sz="1300" i="1" dirty="0" smtClean="0"/>
                        <a:t>, </a:t>
                      </a:r>
                      <a:r>
                        <a:rPr lang="en-US" sz="1300" i="1" dirty="0" err="1" smtClean="0"/>
                        <a:t>materiale</a:t>
                      </a:r>
                      <a:r>
                        <a:rPr lang="en-US" sz="1300" i="1" dirty="0" smtClean="0"/>
                        <a:t>, </a:t>
                      </a:r>
                      <a:r>
                        <a:rPr lang="en-US" sz="1300" i="1" dirty="0" err="1" smtClean="0"/>
                        <a:t>unelte</a:t>
                      </a:r>
                      <a:r>
                        <a:rPr lang="en-US" sz="1300" i="1" dirty="0" smtClean="0"/>
                        <a:t> </a:t>
                      </a:r>
                      <a:r>
                        <a:rPr lang="en-US" sz="1300" i="1" dirty="0" err="1" smtClean="0"/>
                        <a:t>și</a:t>
                      </a:r>
                      <a:r>
                        <a:rPr lang="en-US" sz="1300" i="1" dirty="0" smtClean="0"/>
                        <a:t> </a:t>
                      </a:r>
                      <a:r>
                        <a:rPr lang="en-US" sz="1300" i="1" dirty="0" err="1" smtClean="0"/>
                        <a:t>instrumente</a:t>
                      </a:r>
                      <a:r>
                        <a:rPr lang="en-US" sz="1300" i="1" dirty="0" smtClean="0"/>
                        <a:t>).</a:t>
                      </a:r>
                      <a:endParaRPr lang="en-US" sz="1300" i="1" dirty="0"/>
                    </a:p>
                  </a:txBody>
                  <a:tcPr/>
                </a:tc>
                <a:tc>
                  <a:txBody>
                    <a:bodyPr/>
                    <a:lstStyle/>
                    <a:p>
                      <a:r>
                        <a:rPr lang="en-US" sz="1300" i="1" dirty="0" err="1" smtClean="0"/>
                        <a:t>capacitatea</a:t>
                      </a:r>
                      <a:r>
                        <a:rPr lang="en-US" sz="1300" i="1" dirty="0" smtClean="0"/>
                        <a:t> </a:t>
                      </a:r>
                      <a:r>
                        <a:rPr lang="en-US" sz="1300" i="1" dirty="0" err="1" smtClean="0"/>
                        <a:t>cursantului</a:t>
                      </a:r>
                      <a:r>
                        <a:rPr lang="en-US" sz="1300" i="1" dirty="0" smtClean="0"/>
                        <a:t> de a </a:t>
                      </a:r>
                      <a:r>
                        <a:rPr lang="en-US" sz="1300" i="1" dirty="0" err="1" smtClean="0"/>
                        <a:t>aplica</a:t>
                      </a:r>
                      <a:r>
                        <a:rPr lang="en-US" sz="1300" i="1" dirty="0" smtClean="0"/>
                        <a:t> </a:t>
                      </a:r>
                      <a:r>
                        <a:rPr lang="en-US" sz="1300" i="1" dirty="0" err="1" smtClean="0"/>
                        <a:t>cunoștințele</a:t>
                      </a:r>
                      <a:r>
                        <a:rPr lang="en-US" sz="1300" i="1" dirty="0" smtClean="0"/>
                        <a:t> </a:t>
                      </a:r>
                      <a:r>
                        <a:rPr lang="en-US" sz="1300" i="1" dirty="0" err="1" smtClean="0"/>
                        <a:t>și</a:t>
                      </a:r>
                      <a:r>
                        <a:rPr lang="en-US" sz="1300" i="1" dirty="0" smtClean="0"/>
                        <a:t> </a:t>
                      </a:r>
                      <a:r>
                        <a:rPr lang="en-US" sz="1300" i="1" dirty="0" err="1" smtClean="0"/>
                        <a:t>aptitudinile</a:t>
                      </a:r>
                      <a:r>
                        <a:rPr lang="en-US" sz="1300" i="1" dirty="0" smtClean="0"/>
                        <a:t> sale </a:t>
                      </a:r>
                      <a:r>
                        <a:rPr lang="en-US" sz="1300" i="1" dirty="0" err="1" smtClean="0"/>
                        <a:t>într</a:t>
                      </a:r>
                      <a:r>
                        <a:rPr lang="en-US" sz="1300" i="1" dirty="0" smtClean="0"/>
                        <a:t>-un mod </a:t>
                      </a:r>
                      <a:r>
                        <a:rPr lang="en-US" sz="1300" i="1" dirty="0" err="1" smtClean="0"/>
                        <a:t>autonom</a:t>
                      </a:r>
                      <a:r>
                        <a:rPr lang="en-US" sz="1300" i="1" dirty="0" smtClean="0"/>
                        <a:t> </a:t>
                      </a:r>
                      <a:r>
                        <a:rPr lang="en-US" sz="1300" i="1" dirty="0" err="1" smtClean="0"/>
                        <a:t>și</a:t>
                      </a:r>
                      <a:r>
                        <a:rPr lang="en-US" sz="1300" i="1" dirty="0" smtClean="0"/>
                        <a:t> </a:t>
                      </a:r>
                      <a:r>
                        <a:rPr lang="en-US" sz="1300" i="1" dirty="0" err="1" smtClean="0"/>
                        <a:t>responsabil</a:t>
                      </a:r>
                      <a:r>
                        <a:rPr lang="en-US" sz="1300" i="1" dirty="0" smtClean="0"/>
                        <a:t> </a:t>
                      </a:r>
                      <a:endParaRPr lang="en-US" sz="1300" i="1" dirty="0"/>
                    </a:p>
                  </a:txBody>
                  <a:tcPr/>
                </a:tc>
                <a:extLst>
                  <a:ext uri="{0D108BD9-81ED-4DB2-BD59-A6C34878D82A}">
                    <a16:rowId xmlns:a16="http://schemas.microsoft.com/office/drawing/2014/main" val="2815992282"/>
                  </a:ext>
                </a:extLst>
              </a:tr>
              <a:tr h="1979083">
                <a:tc>
                  <a:txBody>
                    <a:bodyPr/>
                    <a:lstStyle/>
                    <a:p>
                      <a:r>
                        <a:rPr lang="en-US" sz="1300" b="1" dirty="0" err="1" smtClean="0"/>
                        <a:t>Nivelul</a:t>
                      </a:r>
                      <a:r>
                        <a:rPr lang="en-US" sz="1300" b="1" dirty="0" smtClean="0"/>
                        <a:t> 3 </a:t>
                      </a:r>
                      <a:r>
                        <a:rPr lang="en-US" sz="1300" dirty="0" err="1" smtClean="0"/>
                        <a:t>Rezultatele</a:t>
                      </a:r>
                      <a:r>
                        <a:rPr lang="en-US" sz="1300" dirty="0" smtClean="0"/>
                        <a:t> </a:t>
                      </a:r>
                      <a:r>
                        <a:rPr lang="en-US" sz="1300" dirty="0" err="1" smtClean="0"/>
                        <a:t>învățării</a:t>
                      </a:r>
                      <a:r>
                        <a:rPr lang="en-US" sz="1300" dirty="0" smtClean="0"/>
                        <a:t> </a:t>
                      </a:r>
                      <a:r>
                        <a:rPr lang="en-US" sz="1300" dirty="0" err="1" smtClean="0"/>
                        <a:t>corespunzătoare</a:t>
                      </a:r>
                      <a:r>
                        <a:rPr lang="en-US" sz="1300" dirty="0" smtClean="0"/>
                        <a:t> </a:t>
                      </a:r>
                      <a:r>
                        <a:rPr lang="en-US" sz="1300" dirty="0" err="1" smtClean="0"/>
                        <a:t>nivelului</a:t>
                      </a:r>
                      <a:r>
                        <a:rPr lang="en-US" sz="1300" dirty="0" smtClean="0"/>
                        <a:t> 3 </a:t>
                      </a:r>
                      <a:r>
                        <a:rPr lang="en-US" sz="1300" dirty="0" err="1" smtClean="0"/>
                        <a:t>sunt</a:t>
                      </a:r>
                      <a:r>
                        <a:rPr lang="en-US" sz="1300" dirty="0" smtClean="0"/>
                        <a:t>: </a:t>
                      </a:r>
                      <a:endParaRPr lang="en-US" sz="1300" dirty="0"/>
                    </a:p>
                  </a:txBody>
                  <a:tcPr/>
                </a:tc>
                <a:tc>
                  <a:txBody>
                    <a:bodyPr/>
                    <a:lstStyle/>
                    <a:p>
                      <a:r>
                        <a:rPr lang="en-US" sz="1300" dirty="0" err="1" smtClean="0"/>
                        <a:t>Cunoștințe</a:t>
                      </a:r>
                      <a:r>
                        <a:rPr lang="en-US" sz="1300" dirty="0" smtClean="0"/>
                        <a:t> </a:t>
                      </a:r>
                      <a:r>
                        <a:rPr lang="en-US" sz="1300" dirty="0" err="1" smtClean="0"/>
                        <a:t>faptice</a:t>
                      </a:r>
                      <a:r>
                        <a:rPr lang="en-US" sz="1300" dirty="0" smtClean="0"/>
                        <a:t>, </a:t>
                      </a:r>
                      <a:r>
                        <a:rPr lang="en-US" sz="1300" dirty="0" err="1" smtClean="0"/>
                        <a:t>cunoașterea</a:t>
                      </a:r>
                      <a:r>
                        <a:rPr lang="en-US" sz="1300" dirty="0" smtClean="0"/>
                        <a:t> </a:t>
                      </a:r>
                      <a:r>
                        <a:rPr lang="en-US" sz="1300" dirty="0" err="1" smtClean="0"/>
                        <a:t>unor</a:t>
                      </a:r>
                      <a:r>
                        <a:rPr lang="en-US" sz="1300" dirty="0" smtClean="0"/>
                        <a:t> </a:t>
                      </a:r>
                      <a:r>
                        <a:rPr lang="en-US" sz="1300" dirty="0" err="1" smtClean="0"/>
                        <a:t>principii</a:t>
                      </a:r>
                      <a:r>
                        <a:rPr lang="en-US" sz="1300" dirty="0" smtClean="0"/>
                        <a:t>, </a:t>
                      </a:r>
                      <a:r>
                        <a:rPr lang="en-US" sz="1300" dirty="0" err="1" smtClean="0"/>
                        <a:t>procese</a:t>
                      </a:r>
                      <a:r>
                        <a:rPr lang="en-US" sz="1300" dirty="0" smtClean="0"/>
                        <a:t> </a:t>
                      </a:r>
                      <a:r>
                        <a:rPr lang="en-US" sz="1300" dirty="0" err="1" smtClean="0"/>
                        <a:t>și</a:t>
                      </a:r>
                      <a:r>
                        <a:rPr lang="en-US" sz="1300" dirty="0" smtClean="0"/>
                        <a:t> </a:t>
                      </a:r>
                      <a:r>
                        <a:rPr lang="en-US" sz="1300" dirty="0" err="1" smtClean="0"/>
                        <a:t>concepte</a:t>
                      </a:r>
                      <a:r>
                        <a:rPr lang="en-US" sz="1300" dirty="0" smtClean="0"/>
                        <a:t> </a:t>
                      </a:r>
                      <a:r>
                        <a:rPr lang="en-US" sz="1300" dirty="0" err="1" smtClean="0"/>
                        <a:t>generale</a:t>
                      </a:r>
                      <a:r>
                        <a:rPr lang="en-US" sz="1300" dirty="0" smtClean="0"/>
                        <a:t> </a:t>
                      </a:r>
                      <a:r>
                        <a:rPr lang="en-US" sz="1300" dirty="0" err="1" smtClean="0"/>
                        <a:t>dintr</a:t>
                      </a:r>
                      <a:r>
                        <a:rPr lang="en-US" sz="1300" dirty="0" smtClean="0"/>
                        <a:t>-un </a:t>
                      </a:r>
                      <a:r>
                        <a:rPr lang="en-US" sz="1300" dirty="0" err="1" smtClean="0"/>
                        <a:t>domeniu</a:t>
                      </a:r>
                      <a:r>
                        <a:rPr lang="en-US" sz="1300" dirty="0" smtClean="0"/>
                        <a:t> de </a:t>
                      </a:r>
                      <a:r>
                        <a:rPr lang="en-US" sz="1300" dirty="0" err="1" smtClean="0"/>
                        <a:t>muncă</a:t>
                      </a:r>
                      <a:r>
                        <a:rPr lang="en-US" sz="1300" dirty="0" smtClean="0"/>
                        <a:t> </a:t>
                      </a:r>
                      <a:r>
                        <a:rPr lang="en-US" sz="1300" dirty="0" err="1" smtClean="0"/>
                        <a:t>sau</a:t>
                      </a:r>
                      <a:r>
                        <a:rPr lang="en-US" sz="1300" dirty="0" smtClean="0"/>
                        <a:t> de </a:t>
                      </a:r>
                      <a:r>
                        <a:rPr lang="en-US" sz="1300" dirty="0" err="1" smtClean="0"/>
                        <a:t>studiu</a:t>
                      </a:r>
                      <a:r>
                        <a:rPr lang="en-US" sz="1300" dirty="0" smtClean="0"/>
                        <a:t> </a:t>
                      </a:r>
                      <a:endParaRPr lang="en-US" sz="1300" dirty="0"/>
                    </a:p>
                  </a:txBody>
                  <a:tcPr/>
                </a:tc>
                <a:tc>
                  <a:txBody>
                    <a:bodyPr/>
                    <a:lstStyle/>
                    <a:p>
                      <a:r>
                        <a:rPr lang="en-US" sz="1300" dirty="0" smtClean="0"/>
                        <a:t>O </a:t>
                      </a:r>
                      <a:r>
                        <a:rPr lang="en-US" sz="1300" dirty="0" err="1" smtClean="0"/>
                        <a:t>gamă</a:t>
                      </a:r>
                      <a:r>
                        <a:rPr lang="en-US" sz="1300" dirty="0" smtClean="0"/>
                        <a:t> de </a:t>
                      </a:r>
                      <a:r>
                        <a:rPr lang="en-US" sz="1300" dirty="0" err="1" smtClean="0"/>
                        <a:t>aptitudini</a:t>
                      </a:r>
                      <a:r>
                        <a:rPr lang="en-US" sz="1300" dirty="0" smtClean="0"/>
                        <a:t> cognitive </a:t>
                      </a:r>
                      <a:r>
                        <a:rPr lang="en-US" sz="1300" dirty="0" err="1" smtClean="0"/>
                        <a:t>și</a:t>
                      </a:r>
                      <a:r>
                        <a:rPr lang="en-US" sz="1300" dirty="0" smtClean="0"/>
                        <a:t> practice </a:t>
                      </a:r>
                      <a:r>
                        <a:rPr lang="en-US" sz="1300" dirty="0" err="1" smtClean="0"/>
                        <a:t>necesare</a:t>
                      </a:r>
                      <a:r>
                        <a:rPr lang="en-US" sz="1300" dirty="0" smtClean="0"/>
                        <a:t> </a:t>
                      </a:r>
                      <a:r>
                        <a:rPr lang="en-US" sz="1300" dirty="0" err="1" smtClean="0"/>
                        <a:t>pentru</a:t>
                      </a:r>
                      <a:r>
                        <a:rPr lang="en-US" sz="1300" dirty="0" smtClean="0"/>
                        <a:t> </a:t>
                      </a:r>
                      <a:r>
                        <a:rPr lang="en-US" sz="1300" dirty="0" err="1" smtClean="0"/>
                        <a:t>executarea</a:t>
                      </a:r>
                      <a:r>
                        <a:rPr lang="en-US" sz="1300" dirty="0" smtClean="0"/>
                        <a:t> </a:t>
                      </a:r>
                      <a:r>
                        <a:rPr lang="en-US" sz="1300" dirty="0" err="1" smtClean="0"/>
                        <a:t>sarcinilor</a:t>
                      </a:r>
                      <a:r>
                        <a:rPr lang="en-US" sz="1300" dirty="0" smtClean="0"/>
                        <a:t> </a:t>
                      </a:r>
                      <a:r>
                        <a:rPr lang="en-US" sz="1300" dirty="0" err="1" smtClean="0"/>
                        <a:t>și</a:t>
                      </a:r>
                      <a:r>
                        <a:rPr lang="en-US" sz="1300" dirty="0" smtClean="0"/>
                        <a:t> </a:t>
                      </a:r>
                      <a:r>
                        <a:rPr lang="en-US" sz="1300" dirty="0" err="1" smtClean="0"/>
                        <a:t>rezolvarea</a:t>
                      </a:r>
                      <a:r>
                        <a:rPr lang="en-US" sz="1300" dirty="0" smtClean="0"/>
                        <a:t> </a:t>
                      </a:r>
                      <a:r>
                        <a:rPr lang="en-US" sz="1300" dirty="0" err="1" smtClean="0"/>
                        <a:t>problemelor</a:t>
                      </a:r>
                      <a:r>
                        <a:rPr lang="en-US" sz="1300" dirty="0" smtClean="0"/>
                        <a:t> </a:t>
                      </a:r>
                      <a:r>
                        <a:rPr lang="en-US" sz="1300" dirty="0" err="1" smtClean="0"/>
                        <a:t>prin</a:t>
                      </a:r>
                      <a:r>
                        <a:rPr lang="en-US" sz="1300" dirty="0" smtClean="0"/>
                        <a:t> </a:t>
                      </a:r>
                      <a:r>
                        <a:rPr lang="en-US" sz="1300" dirty="0" err="1" smtClean="0"/>
                        <a:t>selectarea</a:t>
                      </a:r>
                      <a:r>
                        <a:rPr lang="en-US" sz="1300" dirty="0" smtClean="0"/>
                        <a:t> </a:t>
                      </a:r>
                      <a:r>
                        <a:rPr lang="en-US" sz="1300" dirty="0" err="1" smtClean="0"/>
                        <a:t>și</a:t>
                      </a:r>
                      <a:r>
                        <a:rPr lang="en-US" sz="1300" dirty="0" smtClean="0"/>
                        <a:t> </a:t>
                      </a:r>
                      <a:r>
                        <a:rPr lang="en-US" sz="1300" dirty="0" err="1" smtClean="0"/>
                        <a:t>aplicarea</a:t>
                      </a:r>
                      <a:r>
                        <a:rPr lang="en-US" sz="1300" dirty="0" smtClean="0"/>
                        <a:t> de </a:t>
                      </a:r>
                      <a:r>
                        <a:rPr lang="en-US" sz="1300" dirty="0" err="1" smtClean="0"/>
                        <a:t>metode</a:t>
                      </a:r>
                      <a:r>
                        <a:rPr lang="en-US" sz="1300" dirty="0" smtClean="0"/>
                        <a:t>, </a:t>
                      </a:r>
                      <a:r>
                        <a:rPr lang="en-US" sz="1300" dirty="0" err="1" smtClean="0"/>
                        <a:t>instrumente</a:t>
                      </a:r>
                      <a:r>
                        <a:rPr lang="en-US" sz="1300" dirty="0" smtClean="0"/>
                        <a:t>, </a:t>
                      </a:r>
                      <a:r>
                        <a:rPr lang="en-US" sz="1300" dirty="0" err="1" smtClean="0"/>
                        <a:t>materiale</a:t>
                      </a:r>
                      <a:r>
                        <a:rPr lang="en-US" sz="1300" dirty="0" smtClean="0"/>
                        <a:t> </a:t>
                      </a:r>
                      <a:r>
                        <a:rPr lang="en-US" sz="1300" dirty="0" err="1" smtClean="0"/>
                        <a:t>și</a:t>
                      </a:r>
                      <a:r>
                        <a:rPr lang="en-US" sz="1300" dirty="0" smtClean="0"/>
                        <a:t> </a:t>
                      </a:r>
                      <a:r>
                        <a:rPr lang="en-US" sz="1300" dirty="0" err="1" smtClean="0"/>
                        <a:t>informații</a:t>
                      </a:r>
                      <a:r>
                        <a:rPr lang="en-US" sz="1300" dirty="0" smtClean="0"/>
                        <a:t> de </a:t>
                      </a:r>
                      <a:r>
                        <a:rPr lang="en-US" sz="1300" dirty="0" err="1" smtClean="0"/>
                        <a:t>bază</a:t>
                      </a:r>
                      <a:r>
                        <a:rPr lang="en-US" sz="1300" dirty="0" smtClean="0"/>
                        <a:t> </a:t>
                      </a:r>
                      <a:endParaRPr lang="en-US" sz="1300" dirty="0"/>
                    </a:p>
                  </a:txBody>
                  <a:tcPr/>
                </a:tc>
                <a:tc>
                  <a:txBody>
                    <a:bodyPr/>
                    <a:lstStyle/>
                    <a:p>
                      <a:r>
                        <a:rPr lang="ro-RO" sz="1300" b="1" dirty="0" smtClean="0">
                          <a:solidFill>
                            <a:srgbClr val="0070C0"/>
                          </a:solidFill>
                        </a:rPr>
                        <a:t>Asumarea responsabilității </a:t>
                      </a:r>
                      <a:r>
                        <a:rPr lang="ro-RO" sz="1300" dirty="0" smtClean="0"/>
                        <a:t>pentru executarea sarcinilor într-un domeniu de muncă sau de studiu. </a:t>
                      </a:r>
                      <a:r>
                        <a:rPr lang="ro-RO" sz="1300" b="1" dirty="0" smtClean="0">
                          <a:solidFill>
                            <a:srgbClr val="0070C0"/>
                          </a:solidFill>
                        </a:rPr>
                        <a:t>Adaptarea</a:t>
                      </a:r>
                      <a:r>
                        <a:rPr lang="ro-RO" sz="1300" dirty="0" smtClean="0"/>
                        <a:t> propriului comportament la circumstanțe, pentru rezolvarea problemelor </a:t>
                      </a:r>
                      <a:endParaRPr lang="en-US" sz="1300" dirty="0"/>
                    </a:p>
                  </a:txBody>
                  <a:tcPr/>
                </a:tc>
                <a:extLst>
                  <a:ext uri="{0D108BD9-81ED-4DB2-BD59-A6C34878D82A}">
                    <a16:rowId xmlns:a16="http://schemas.microsoft.com/office/drawing/2014/main" val="3178888115"/>
                  </a:ext>
                </a:extLst>
              </a:tr>
            </a:tbl>
          </a:graphicData>
        </a:graphic>
      </p:graphicFrame>
      <p:sp>
        <p:nvSpPr>
          <p:cNvPr id="3" name="Slide Number Placeholder 2"/>
          <p:cNvSpPr>
            <a:spLocks noGrp="1"/>
          </p:cNvSpPr>
          <p:nvPr>
            <p:ph type="sldNum" sz="quarter" idx="12"/>
          </p:nvPr>
        </p:nvSpPr>
        <p:spPr/>
        <p:txBody>
          <a:bodyPr/>
          <a:lstStyle/>
          <a:p>
            <a:fld id="{C69E05A2-079F-4246-8356-D956496D44E4}" type="slidenum">
              <a:rPr lang="en-US" smtClean="0"/>
              <a:t>48</a:t>
            </a:fld>
            <a:endParaRPr lang="en-US"/>
          </a:p>
        </p:txBody>
      </p:sp>
    </p:spTree>
    <p:extLst>
      <p:ext uri="{BB962C8B-B14F-4D97-AF65-F5344CB8AC3E}">
        <p14:creationId xmlns:p14="http://schemas.microsoft.com/office/powerpoint/2010/main" val="180904249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9132" y="377461"/>
            <a:ext cx="9142819" cy="1074174"/>
          </a:xfrm>
        </p:spPr>
        <p:txBody>
          <a:bodyPr>
            <a:normAutofit/>
          </a:bodyPr>
          <a:lstStyle/>
          <a:p>
            <a:r>
              <a:rPr lang="ro-RO" sz="2800" dirty="0"/>
              <a:t>Descriptori din CEC – exprimați în rezultate ale învățării</a:t>
            </a:r>
            <a:endParaRPr lang="en-US" sz="28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274190006"/>
              </p:ext>
            </p:extLst>
          </p:nvPr>
        </p:nvGraphicFramePr>
        <p:xfrm>
          <a:off x="481033" y="1339834"/>
          <a:ext cx="7954356" cy="4813329"/>
        </p:xfrm>
        <a:graphic>
          <a:graphicData uri="http://schemas.openxmlformats.org/drawingml/2006/table">
            <a:tbl>
              <a:tblPr firstRow="1" bandRow="1">
                <a:tableStyleId>{5C22544A-7EE6-4342-B048-85BDC9FD1C3A}</a:tableStyleId>
              </a:tblPr>
              <a:tblGrid>
                <a:gridCol w="1670837">
                  <a:extLst>
                    <a:ext uri="{9D8B030D-6E8A-4147-A177-3AD203B41FA5}">
                      <a16:colId xmlns:a16="http://schemas.microsoft.com/office/drawing/2014/main" val="4054809922"/>
                    </a:ext>
                  </a:extLst>
                </a:gridCol>
                <a:gridCol w="1725197">
                  <a:extLst>
                    <a:ext uri="{9D8B030D-6E8A-4147-A177-3AD203B41FA5}">
                      <a16:colId xmlns:a16="http://schemas.microsoft.com/office/drawing/2014/main" val="3001097466"/>
                    </a:ext>
                  </a:extLst>
                </a:gridCol>
                <a:gridCol w="2024745">
                  <a:extLst>
                    <a:ext uri="{9D8B030D-6E8A-4147-A177-3AD203B41FA5}">
                      <a16:colId xmlns:a16="http://schemas.microsoft.com/office/drawing/2014/main" val="3482121766"/>
                    </a:ext>
                  </a:extLst>
                </a:gridCol>
                <a:gridCol w="2533577">
                  <a:extLst>
                    <a:ext uri="{9D8B030D-6E8A-4147-A177-3AD203B41FA5}">
                      <a16:colId xmlns:a16="http://schemas.microsoft.com/office/drawing/2014/main" val="2444172123"/>
                    </a:ext>
                  </a:extLst>
                </a:gridCol>
              </a:tblGrid>
              <a:tr h="502004">
                <a:tc>
                  <a:txBody>
                    <a:bodyPr/>
                    <a:lstStyle/>
                    <a:p>
                      <a:endParaRPr lang="en-US" sz="130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300" dirty="0" err="1" smtClean="0"/>
                        <a:t>Cunoștințe</a:t>
                      </a:r>
                      <a:endParaRPr lang="en-US" sz="1300" dirty="0" smtClean="0"/>
                    </a:p>
                  </a:txBody>
                  <a:tcPr/>
                </a:tc>
                <a:tc>
                  <a:txBody>
                    <a:bodyPr/>
                    <a:lstStyle/>
                    <a:p>
                      <a:r>
                        <a:rPr lang="en-US" sz="1300" dirty="0" err="1" smtClean="0"/>
                        <a:t>Aptitudini</a:t>
                      </a:r>
                      <a:endParaRPr lang="en-US" sz="1300" dirty="0"/>
                    </a:p>
                  </a:txBody>
                  <a:tcPr/>
                </a:tc>
                <a:tc>
                  <a:txBody>
                    <a:bodyPr/>
                    <a:lstStyle/>
                    <a:p>
                      <a:r>
                        <a:rPr lang="en-US" sz="1300" dirty="0" err="1" smtClean="0"/>
                        <a:t>Responsabilitate</a:t>
                      </a:r>
                      <a:r>
                        <a:rPr lang="en-US" sz="1300" dirty="0" smtClean="0"/>
                        <a:t> </a:t>
                      </a:r>
                      <a:r>
                        <a:rPr lang="en-US" sz="1300" dirty="0" err="1" smtClean="0"/>
                        <a:t>și</a:t>
                      </a:r>
                      <a:r>
                        <a:rPr lang="en-US" sz="1300" dirty="0" smtClean="0"/>
                        <a:t> </a:t>
                      </a:r>
                      <a:r>
                        <a:rPr lang="en-US" sz="1300" dirty="0" err="1" smtClean="0"/>
                        <a:t>autonomie</a:t>
                      </a:r>
                      <a:endParaRPr lang="en-US" sz="1300" dirty="0"/>
                    </a:p>
                  </a:txBody>
                  <a:tcPr/>
                </a:tc>
                <a:extLst>
                  <a:ext uri="{0D108BD9-81ED-4DB2-BD59-A6C34878D82A}">
                    <a16:rowId xmlns:a16="http://schemas.microsoft.com/office/drawing/2014/main" val="460982649"/>
                  </a:ext>
                </a:extLst>
              </a:tr>
              <a:tr h="1742248">
                <a:tc>
                  <a:txBody>
                    <a:bodyPr/>
                    <a:lstStyle/>
                    <a:p>
                      <a:endParaRPr lang="en-US" sz="1300" dirty="0"/>
                    </a:p>
                  </a:txBody>
                  <a:tcPr/>
                </a:tc>
                <a:tc>
                  <a:txBody>
                    <a:bodyPr/>
                    <a:lstStyle/>
                    <a:p>
                      <a:r>
                        <a:rPr lang="en-US" sz="1300" i="1" dirty="0" err="1" smtClean="0"/>
                        <a:t>În</a:t>
                      </a:r>
                      <a:r>
                        <a:rPr lang="en-US" sz="1300" i="1" dirty="0" smtClean="0"/>
                        <a:t> </a:t>
                      </a:r>
                      <a:r>
                        <a:rPr lang="en-US" sz="1300" i="1" dirty="0" err="1" smtClean="0"/>
                        <a:t>contextul</a:t>
                      </a:r>
                      <a:r>
                        <a:rPr lang="en-US" sz="1300" i="1" dirty="0" smtClean="0"/>
                        <a:t> CEC, </a:t>
                      </a:r>
                      <a:r>
                        <a:rPr lang="en-US" sz="1300" i="1" dirty="0" err="1" smtClean="0"/>
                        <a:t>cunoștințele</a:t>
                      </a:r>
                      <a:r>
                        <a:rPr lang="en-US" sz="1300" i="1" dirty="0" smtClean="0"/>
                        <a:t> </a:t>
                      </a:r>
                      <a:r>
                        <a:rPr lang="en-US" sz="1300" i="1" dirty="0" err="1" smtClean="0"/>
                        <a:t>sunt</a:t>
                      </a:r>
                      <a:r>
                        <a:rPr lang="en-US" sz="1300" i="1" dirty="0" smtClean="0"/>
                        <a:t> </a:t>
                      </a:r>
                      <a:r>
                        <a:rPr lang="en-US" sz="1300" i="1" dirty="0" err="1" smtClean="0"/>
                        <a:t>descrise</a:t>
                      </a:r>
                      <a:r>
                        <a:rPr lang="en-US" sz="1300" i="1" dirty="0" smtClean="0"/>
                        <a:t> ca </a:t>
                      </a:r>
                      <a:r>
                        <a:rPr lang="en-US" sz="1300" i="1" dirty="0" err="1" smtClean="0"/>
                        <a:t>fiind</a:t>
                      </a:r>
                      <a:r>
                        <a:rPr lang="en-US" sz="1300" i="1" dirty="0" smtClean="0"/>
                        <a:t> </a:t>
                      </a:r>
                      <a:r>
                        <a:rPr lang="en-US" sz="1300" i="1" dirty="0" err="1" smtClean="0"/>
                        <a:t>teoretice</a:t>
                      </a:r>
                      <a:r>
                        <a:rPr lang="en-US" sz="1300" i="1" dirty="0" smtClean="0"/>
                        <a:t> </a:t>
                      </a:r>
                      <a:r>
                        <a:rPr lang="en-US" sz="1300" i="1" dirty="0" err="1" smtClean="0"/>
                        <a:t>și</a:t>
                      </a:r>
                      <a:r>
                        <a:rPr lang="en-US" sz="1300" i="1" dirty="0" smtClean="0"/>
                        <a:t>/</a:t>
                      </a:r>
                      <a:r>
                        <a:rPr lang="en-US" sz="1300" i="1" dirty="0" err="1" smtClean="0"/>
                        <a:t>sau</a:t>
                      </a:r>
                      <a:r>
                        <a:rPr lang="en-US" sz="1300" i="1" dirty="0" smtClean="0"/>
                        <a:t> </a:t>
                      </a:r>
                      <a:r>
                        <a:rPr lang="en-US" sz="1300" i="1" dirty="0" err="1" smtClean="0"/>
                        <a:t>faptice</a:t>
                      </a:r>
                      <a:r>
                        <a:rPr lang="en-US" sz="1300" i="1" dirty="0" smtClean="0"/>
                        <a:t>. </a:t>
                      </a:r>
                      <a:endParaRPr lang="en-US" sz="1300" i="1" dirty="0"/>
                    </a:p>
                  </a:txBody>
                  <a:tcPr/>
                </a:tc>
                <a:tc>
                  <a:txBody>
                    <a:bodyPr/>
                    <a:lstStyle/>
                    <a:p>
                      <a:r>
                        <a:rPr lang="en-US" sz="1300" i="1" dirty="0" smtClean="0"/>
                        <a:t>cognitive (</a:t>
                      </a:r>
                      <a:r>
                        <a:rPr lang="en-US" sz="1300" i="1" dirty="0" err="1" smtClean="0"/>
                        <a:t>implicând</a:t>
                      </a:r>
                      <a:r>
                        <a:rPr lang="en-US" sz="1300" i="1" dirty="0" smtClean="0"/>
                        <a:t> </a:t>
                      </a:r>
                      <a:r>
                        <a:rPr lang="en-US" sz="1300" i="1" dirty="0" err="1" smtClean="0"/>
                        <a:t>utilizarea</a:t>
                      </a:r>
                      <a:r>
                        <a:rPr lang="en-US" sz="1300" i="1" dirty="0" smtClean="0"/>
                        <a:t> </a:t>
                      </a:r>
                      <a:r>
                        <a:rPr lang="en-US" sz="1300" i="1" dirty="0" err="1" smtClean="0"/>
                        <a:t>gândirii</a:t>
                      </a:r>
                      <a:r>
                        <a:rPr lang="en-US" sz="1300" i="1" dirty="0" smtClean="0"/>
                        <a:t> </a:t>
                      </a:r>
                      <a:r>
                        <a:rPr lang="en-US" sz="1300" i="1" dirty="0" err="1" smtClean="0"/>
                        <a:t>logice</a:t>
                      </a:r>
                      <a:r>
                        <a:rPr lang="en-US" sz="1300" i="1" dirty="0" smtClean="0"/>
                        <a:t>, intuitive </a:t>
                      </a:r>
                      <a:r>
                        <a:rPr lang="en-US" sz="1300" i="1" dirty="0" err="1" smtClean="0"/>
                        <a:t>și</a:t>
                      </a:r>
                      <a:r>
                        <a:rPr lang="en-US" sz="1300" i="1" dirty="0" smtClean="0"/>
                        <a:t> creative) </a:t>
                      </a:r>
                      <a:r>
                        <a:rPr lang="en-US" sz="1300" i="1" dirty="0" err="1" smtClean="0"/>
                        <a:t>și</a:t>
                      </a:r>
                      <a:r>
                        <a:rPr lang="en-US" sz="1300" i="1" dirty="0" smtClean="0"/>
                        <a:t> practice (</a:t>
                      </a:r>
                      <a:r>
                        <a:rPr lang="en-US" sz="1300" i="1" dirty="0" err="1" smtClean="0"/>
                        <a:t>implicând</a:t>
                      </a:r>
                      <a:r>
                        <a:rPr lang="en-US" sz="1300" i="1" dirty="0" smtClean="0"/>
                        <a:t> </a:t>
                      </a:r>
                      <a:r>
                        <a:rPr lang="en-US" sz="1300" i="1" dirty="0" err="1" smtClean="0"/>
                        <a:t>dexteritate</a:t>
                      </a:r>
                      <a:r>
                        <a:rPr lang="en-US" sz="1300" i="1" dirty="0" smtClean="0"/>
                        <a:t> </a:t>
                      </a:r>
                      <a:r>
                        <a:rPr lang="en-US" sz="1300" i="1" dirty="0" err="1" smtClean="0"/>
                        <a:t>manuală</a:t>
                      </a:r>
                      <a:r>
                        <a:rPr lang="en-US" sz="1300" i="1" dirty="0" smtClean="0"/>
                        <a:t> </a:t>
                      </a:r>
                      <a:r>
                        <a:rPr lang="en-US" sz="1300" i="1" dirty="0" err="1" smtClean="0"/>
                        <a:t>și</a:t>
                      </a:r>
                      <a:r>
                        <a:rPr lang="en-US" sz="1300" i="1" dirty="0" smtClean="0"/>
                        <a:t> </a:t>
                      </a:r>
                      <a:r>
                        <a:rPr lang="en-US" sz="1300" i="1" dirty="0" err="1" smtClean="0"/>
                        <a:t>utilizarea</a:t>
                      </a:r>
                      <a:r>
                        <a:rPr lang="en-US" sz="1300" i="1" dirty="0" smtClean="0"/>
                        <a:t> de </a:t>
                      </a:r>
                      <a:r>
                        <a:rPr lang="en-US" sz="1300" i="1" dirty="0" err="1" smtClean="0"/>
                        <a:t>metode</a:t>
                      </a:r>
                      <a:r>
                        <a:rPr lang="en-US" sz="1300" i="1" dirty="0" smtClean="0"/>
                        <a:t>, </a:t>
                      </a:r>
                      <a:r>
                        <a:rPr lang="en-US" sz="1300" i="1" dirty="0" err="1" smtClean="0"/>
                        <a:t>materiale</a:t>
                      </a:r>
                      <a:r>
                        <a:rPr lang="en-US" sz="1300" i="1" dirty="0" smtClean="0"/>
                        <a:t>, </a:t>
                      </a:r>
                      <a:r>
                        <a:rPr lang="en-US" sz="1300" i="1" dirty="0" err="1" smtClean="0"/>
                        <a:t>unelte</a:t>
                      </a:r>
                      <a:r>
                        <a:rPr lang="en-US" sz="1300" i="1" dirty="0" smtClean="0"/>
                        <a:t> </a:t>
                      </a:r>
                      <a:r>
                        <a:rPr lang="en-US" sz="1300" i="1" dirty="0" err="1" smtClean="0"/>
                        <a:t>și</a:t>
                      </a:r>
                      <a:r>
                        <a:rPr lang="en-US" sz="1300" i="1" dirty="0" smtClean="0"/>
                        <a:t> </a:t>
                      </a:r>
                      <a:r>
                        <a:rPr lang="en-US" sz="1300" i="1" dirty="0" err="1" smtClean="0"/>
                        <a:t>instrumente</a:t>
                      </a:r>
                      <a:r>
                        <a:rPr lang="en-US" sz="1300" i="1" dirty="0" smtClean="0"/>
                        <a:t>).</a:t>
                      </a:r>
                      <a:endParaRPr lang="en-US" sz="1300" i="1" dirty="0"/>
                    </a:p>
                  </a:txBody>
                  <a:tcPr/>
                </a:tc>
                <a:tc>
                  <a:txBody>
                    <a:bodyPr/>
                    <a:lstStyle/>
                    <a:p>
                      <a:r>
                        <a:rPr lang="en-US" sz="1300" i="1" dirty="0" err="1" smtClean="0"/>
                        <a:t>capacitatea</a:t>
                      </a:r>
                      <a:r>
                        <a:rPr lang="en-US" sz="1300" i="1" dirty="0" smtClean="0"/>
                        <a:t> </a:t>
                      </a:r>
                      <a:r>
                        <a:rPr lang="en-US" sz="1300" i="1" dirty="0" err="1" smtClean="0"/>
                        <a:t>cursantului</a:t>
                      </a:r>
                      <a:r>
                        <a:rPr lang="en-US" sz="1300" i="1" dirty="0" smtClean="0"/>
                        <a:t> de a </a:t>
                      </a:r>
                      <a:r>
                        <a:rPr lang="en-US" sz="1300" i="1" dirty="0" err="1" smtClean="0"/>
                        <a:t>aplica</a:t>
                      </a:r>
                      <a:r>
                        <a:rPr lang="en-US" sz="1300" i="1" dirty="0" smtClean="0"/>
                        <a:t> </a:t>
                      </a:r>
                      <a:r>
                        <a:rPr lang="en-US" sz="1300" i="1" dirty="0" err="1" smtClean="0"/>
                        <a:t>cunoștințele</a:t>
                      </a:r>
                      <a:r>
                        <a:rPr lang="en-US" sz="1300" i="1" dirty="0" smtClean="0"/>
                        <a:t> </a:t>
                      </a:r>
                      <a:r>
                        <a:rPr lang="en-US" sz="1300" i="1" dirty="0" err="1" smtClean="0"/>
                        <a:t>și</a:t>
                      </a:r>
                      <a:r>
                        <a:rPr lang="en-US" sz="1300" i="1" dirty="0" smtClean="0"/>
                        <a:t> </a:t>
                      </a:r>
                      <a:r>
                        <a:rPr lang="en-US" sz="1300" i="1" dirty="0" err="1" smtClean="0"/>
                        <a:t>aptitudinile</a:t>
                      </a:r>
                      <a:r>
                        <a:rPr lang="en-US" sz="1300" i="1" dirty="0" smtClean="0"/>
                        <a:t> sale </a:t>
                      </a:r>
                      <a:r>
                        <a:rPr lang="en-US" sz="1300" i="1" dirty="0" err="1" smtClean="0"/>
                        <a:t>într</a:t>
                      </a:r>
                      <a:r>
                        <a:rPr lang="en-US" sz="1300" i="1" dirty="0" smtClean="0"/>
                        <a:t>-un mod </a:t>
                      </a:r>
                      <a:r>
                        <a:rPr lang="en-US" sz="1300" i="1" dirty="0" err="1" smtClean="0"/>
                        <a:t>autonom</a:t>
                      </a:r>
                      <a:r>
                        <a:rPr lang="en-US" sz="1300" i="1" dirty="0" smtClean="0"/>
                        <a:t> </a:t>
                      </a:r>
                      <a:r>
                        <a:rPr lang="en-US" sz="1300" i="1" dirty="0" err="1" smtClean="0"/>
                        <a:t>și</a:t>
                      </a:r>
                      <a:r>
                        <a:rPr lang="en-US" sz="1300" i="1" dirty="0" smtClean="0"/>
                        <a:t> </a:t>
                      </a:r>
                      <a:r>
                        <a:rPr lang="en-US" sz="1300" i="1" dirty="0" err="1" smtClean="0"/>
                        <a:t>responsabil</a:t>
                      </a:r>
                      <a:r>
                        <a:rPr lang="en-US" sz="1300" i="1" dirty="0" smtClean="0"/>
                        <a:t> </a:t>
                      </a:r>
                      <a:endParaRPr lang="en-US" sz="1300" i="1" dirty="0"/>
                    </a:p>
                  </a:txBody>
                  <a:tcPr/>
                </a:tc>
                <a:extLst>
                  <a:ext uri="{0D108BD9-81ED-4DB2-BD59-A6C34878D82A}">
                    <a16:rowId xmlns:a16="http://schemas.microsoft.com/office/drawing/2014/main" val="2815992282"/>
                  </a:ext>
                </a:extLst>
              </a:tr>
              <a:tr h="2569077">
                <a:tc>
                  <a:txBody>
                    <a:bodyPr/>
                    <a:lstStyle/>
                    <a:p>
                      <a:r>
                        <a:rPr lang="en-US" sz="1300" b="1" dirty="0" err="1" smtClean="0"/>
                        <a:t>Nivelul</a:t>
                      </a:r>
                      <a:r>
                        <a:rPr lang="en-US" sz="1300" b="1" dirty="0" smtClean="0"/>
                        <a:t> </a:t>
                      </a:r>
                      <a:r>
                        <a:rPr lang="ro-RO" sz="1300" b="1" dirty="0" smtClean="0"/>
                        <a:t>4</a:t>
                      </a:r>
                      <a:r>
                        <a:rPr lang="en-US" sz="1300" b="1" dirty="0" smtClean="0"/>
                        <a:t> </a:t>
                      </a:r>
                      <a:r>
                        <a:rPr lang="en-US" sz="1300" dirty="0" err="1" smtClean="0"/>
                        <a:t>Rezultatele</a:t>
                      </a:r>
                      <a:r>
                        <a:rPr lang="en-US" sz="1300" dirty="0" smtClean="0"/>
                        <a:t> </a:t>
                      </a:r>
                      <a:r>
                        <a:rPr lang="en-US" sz="1300" dirty="0" err="1" smtClean="0"/>
                        <a:t>învățării</a:t>
                      </a:r>
                      <a:r>
                        <a:rPr lang="en-US" sz="1300" dirty="0" smtClean="0"/>
                        <a:t> </a:t>
                      </a:r>
                      <a:r>
                        <a:rPr lang="en-US" sz="1300" dirty="0" err="1" smtClean="0"/>
                        <a:t>corespunzătoare</a:t>
                      </a:r>
                      <a:r>
                        <a:rPr lang="en-US" sz="1300" dirty="0" smtClean="0"/>
                        <a:t> </a:t>
                      </a:r>
                      <a:r>
                        <a:rPr lang="en-US" sz="1300" dirty="0" err="1" smtClean="0"/>
                        <a:t>nivelului</a:t>
                      </a:r>
                      <a:r>
                        <a:rPr lang="en-US" sz="1300" dirty="0" smtClean="0"/>
                        <a:t> </a:t>
                      </a:r>
                      <a:r>
                        <a:rPr lang="ro-RO" sz="1300" dirty="0" smtClean="0"/>
                        <a:t>4</a:t>
                      </a:r>
                      <a:r>
                        <a:rPr lang="en-US" sz="1300" dirty="0" smtClean="0"/>
                        <a:t> </a:t>
                      </a:r>
                      <a:r>
                        <a:rPr lang="en-US" sz="1300" dirty="0" err="1" smtClean="0"/>
                        <a:t>sunt</a:t>
                      </a:r>
                      <a:r>
                        <a:rPr lang="en-US" sz="1300" dirty="0" smtClean="0"/>
                        <a:t>: </a:t>
                      </a:r>
                      <a:endParaRPr lang="en-US" sz="1300" dirty="0"/>
                    </a:p>
                  </a:txBody>
                  <a:tcPr/>
                </a:tc>
                <a:tc>
                  <a:txBody>
                    <a:bodyPr/>
                    <a:lstStyle/>
                    <a:p>
                      <a:r>
                        <a:rPr lang="en-US" sz="1300" dirty="0" err="1" smtClean="0"/>
                        <a:t>Cunoștințe</a:t>
                      </a:r>
                      <a:r>
                        <a:rPr lang="en-US" sz="1300" dirty="0" smtClean="0"/>
                        <a:t> </a:t>
                      </a:r>
                      <a:r>
                        <a:rPr lang="en-US" sz="1300" dirty="0" err="1" smtClean="0"/>
                        <a:t>faptice</a:t>
                      </a:r>
                      <a:r>
                        <a:rPr lang="en-US" sz="1300" dirty="0" smtClean="0"/>
                        <a:t> </a:t>
                      </a:r>
                      <a:r>
                        <a:rPr lang="en-US" sz="1300" dirty="0" err="1" smtClean="0"/>
                        <a:t>și</a:t>
                      </a:r>
                      <a:r>
                        <a:rPr lang="en-US" sz="1300" dirty="0" smtClean="0"/>
                        <a:t> </a:t>
                      </a:r>
                      <a:r>
                        <a:rPr lang="en-US" sz="1300" dirty="0" err="1" smtClean="0"/>
                        <a:t>teoretice</a:t>
                      </a:r>
                      <a:r>
                        <a:rPr lang="en-US" sz="1300" dirty="0" smtClean="0"/>
                        <a:t> </a:t>
                      </a:r>
                      <a:r>
                        <a:rPr lang="en-US" sz="1300" dirty="0" err="1" smtClean="0"/>
                        <a:t>în</a:t>
                      </a:r>
                      <a:r>
                        <a:rPr lang="en-US" sz="1300" dirty="0" smtClean="0"/>
                        <a:t> </a:t>
                      </a:r>
                      <a:r>
                        <a:rPr lang="en-US" sz="1300" dirty="0" err="1" smtClean="0"/>
                        <a:t>contexte</a:t>
                      </a:r>
                      <a:r>
                        <a:rPr lang="en-US" sz="1300" dirty="0" smtClean="0"/>
                        <a:t> </a:t>
                      </a:r>
                      <a:r>
                        <a:rPr lang="en-US" sz="1300" dirty="0" err="1" smtClean="0"/>
                        <a:t>largi</a:t>
                      </a:r>
                      <a:r>
                        <a:rPr lang="en-US" sz="1300" dirty="0" smtClean="0"/>
                        <a:t>, </a:t>
                      </a:r>
                      <a:r>
                        <a:rPr lang="en-US" sz="1300" dirty="0" err="1" smtClean="0"/>
                        <a:t>în</a:t>
                      </a:r>
                      <a:r>
                        <a:rPr lang="en-US" sz="1300" dirty="0" smtClean="0"/>
                        <a:t> </a:t>
                      </a:r>
                      <a:r>
                        <a:rPr lang="en-US" sz="1300" dirty="0" err="1" smtClean="0"/>
                        <a:t>cadrul</a:t>
                      </a:r>
                      <a:r>
                        <a:rPr lang="en-US" sz="1300" dirty="0" smtClean="0"/>
                        <a:t> </a:t>
                      </a:r>
                      <a:r>
                        <a:rPr lang="en-US" sz="1300" dirty="0" err="1" smtClean="0"/>
                        <a:t>unui</a:t>
                      </a:r>
                      <a:r>
                        <a:rPr lang="en-US" sz="1300" dirty="0" smtClean="0"/>
                        <a:t> </a:t>
                      </a:r>
                      <a:r>
                        <a:rPr lang="en-US" sz="1300" dirty="0" err="1" smtClean="0"/>
                        <a:t>domeniu</a:t>
                      </a:r>
                      <a:r>
                        <a:rPr lang="en-US" sz="1300" dirty="0" smtClean="0"/>
                        <a:t> de </a:t>
                      </a:r>
                      <a:r>
                        <a:rPr lang="en-US" sz="1300" dirty="0" err="1" smtClean="0"/>
                        <a:t>muncă</a:t>
                      </a:r>
                      <a:r>
                        <a:rPr lang="en-US" sz="1300" dirty="0" smtClean="0"/>
                        <a:t> </a:t>
                      </a:r>
                      <a:r>
                        <a:rPr lang="en-US" sz="1300" dirty="0" err="1" smtClean="0"/>
                        <a:t>sau</a:t>
                      </a:r>
                      <a:r>
                        <a:rPr lang="en-US" sz="1300" dirty="0" smtClean="0"/>
                        <a:t> de </a:t>
                      </a:r>
                      <a:r>
                        <a:rPr lang="en-US" sz="1300" dirty="0" err="1" smtClean="0"/>
                        <a:t>studiu</a:t>
                      </a:r>
                      <a:endParaRPr lang="en-US" sz="1300" dirty="0"/>
                    </a:p>
                  </a:txBody>
                  <a:tcPr/>
                </a:tc>
                <a:tc>
                  <a:txBody>
                    <a:bodyPr/>
                    <a:lstStyle/>
                    <a:p>
                      <a:r>
                        <a:rPr lang="en-US" sz="1300" dirty="0" smtClean="0"/>
                        <a:t>O </a:t>
                      </a:r>
                      <a:r>
                        <a:rPr lang="en-US" sz="1300" dirty="0" err="1" smtClean="0"/>
                        <a:t>gamă</a:t>
                      </a:r>
                      <a:r>
                        <a:rPr lang="en-US" sz="1300" dirty="0" smtClean="0"/>
                        <a:t> de </a:t>
                      </a:r>
                      <a:r>
                        <a:rPr lang="en-US" sz="1300" dirty="0" err="1" smtClean="0"/>
                        <a:t>aptitudini</a:t>
                      </a:r>
                      <a:r>
                        <a:rPr lang="en-US" sz="1300" dirty="0" smtClean="0"/>
                        <a:t> cognitive </a:t>
                      </a:r>
                      <a:r>
                        <a:rPr lang="en-US" sz="1300" dirty="0" err="1" smtClean="0"/>
                        <a:t>și</a:t>
                      </a:r>
                      <a:r>
                        <a:rPr lang="en-US" sz="1300" dirty="0" smtClean="0"/>
                        <a:t> practice </a:t>
                      </a:r>
                      <a:r>
                        <a:rPr lang="en-US" sz="1300" dirty="0" err="1" smtClean="0"/>
                        <a:t>necesare</a:t>
                      </a:r>
                      <a:r>
                        <a:rPr lang="en-US" sz="1300" dirty="0" smtClean="0"/>
                        <a:t> </a:t>
                      </a:r>
                      <a:r>
                        <a:rPr lang="en-US" sz="1300" dirty="0" err="1" smtClean="0"/>
                        <a:t>pentru</a:t>
                      </a:r>
                      <a:r>
                        <a:rPr lang="en-US" sz="1300" dirty="0" smtClean="0"/>
                        <a:t> </a:t>
                      </a:r>
                      <a:r>
                        <a:rPr lang="en-US" sz="1300" dirty="0" err="1" smtClean="0"/>
                        <a:t>găsirea</a:t>
                      </a:r>
                      <a:r>
                        <a:rPr lang="en-US" sz="1300" dirty="0" smtClean="0"/>
                        <a:t> de </a:t>
                      </a:r>
                      <a:r>
                        <a:rPr lang="en-US" sz="1300" dirty="0" err="1" smtClean="0"/>
                        <a:t>soluții</a:t>
                      </a:r>
                      <a:r>
                        <a:rPr lang="en-US" sz="1300" dirty="0" smtClean="0"/>
                        <a:t> la </a:t>
                      </a:r>
                      <a:r>
                        <a:rPr lang="en-US" sz="1300" dirty="0" err="1" smtClean="0"/>
                        <a:t>probleme</a:t>
                      </a:r>
                      <a:r>
                        <a:rPr lang="en-US" sz="1300" dirty="0" smtClean="0"/>
                        <a:t> </a:t>
                      </a:r>
                      <a:r>
                        <a:rPr lang="en-US" sz="1300" dirty="0" err="1" smtClean="0"/>
                        <a:t>specifice</a:t>
                      </a:r>
                      <a:r>
                        <a:rPr lang="en-US" sz="1300" dirty="0" smtClean="0"/>
                        <a:t>, </a:t>
                      </a:r>
                      <a:r>
                        <a:rPr lang="en-US" sz="1300" dirty="0" err="1" smtClean="0"/>
                        <a:t>într</a:t>
                      </a:r>
                      <a:r>
                        <a:rPr lang="en-US" sz="1300" dirty="0" smtClean="0"/>
                        <a:t>-un </a:t>
                      </a:r>
                      <a:r>
                        <a:rPr lang="en-US" sz="1300" dirty="0" err="1" smtClean="0"/>
                        <a:t>domeniu</a:t>
                      </a:r>
                      <a:r>
                        <a:rPr lang="en-US" sz="1300" dirty="0" smtClean="0"/>
                        <a:t> de </a:t>
                      </a:r>
                      <a:r>
                        <a:rPr lang="en-US" sz="1300" dirty="0" err="1" smtClean="0"/>
                        <a:t>muncă</a:t>
                      </a:r>
                      <a:r>
                        <a:rPr lang="en-US" sz="1300" dirty="0" smtClean="0"/>
                        <a:t> </a:t>
                      </a:r>
                      <a:r>
                        <a:rPr lang="en-US" sz="1300" dirty="0" err="1" smtClean="0"/>
                        <a:t>sau</a:t>
                      </a:r>
                      <a:r>
                        <a:rPr lang="en-US" sz="1300" dirty="0" smtClean="0"/>
                        <a:t> de </a:t>
                      </a:r>
                      <a:r>
                        <a:rPr lang="en-US" sz="1300" dirty="0" err="1" smtClean="0"/>
                        <a:t>studi</a:t>
                      </a:r>
                      <a:r>
                        <a:rPr lang="ro-RO" sz="1300" dirty="0" smtClean="0"/>
                        <a:t>u</a:t>
                      </a:r>
                      <a:endParaRPr lang="en-US" sz="1300" dirty="0"/>
                    </a:p>
                  </a:txBody>
                  <a:tcPr/>
                </a:tc>
                <a:tc>
                  <a:txBody>
                    <a:bodyPr/>
                    <a:lstStyle/>
                    <a:p>
                      <a:r>
                        <a:rPr lang="ro-RO" sz="1300" b="1" dirty="0" smtClean="0">
                          <a:solidFill>
                            <a:srgbClr val="0070C0"/>
                          </a:solidFill>
                        </a:rPr>
                        <a:t>Autogestionare</a:t>
                      </a:r>
                      <a:r>
                        <a:rPr lang="ro-RO" sz="1300" dirty="0" smtClean="0"/>
                        <a:t> în cadrul liniilor directoare aferente unor contexte de muncă sau de studiu în general </a:t>
                      </a:r>
                      <a:r>
                        <a:rPr lang="ro-RO" sz="1300" b="1" dirty="0" smtClean="0">
                          <a:solidFill>
                            <a:srgbClr val="0070C0"/>
                          </a:solidFill>
                        </a:rPr>
                        <a:t>previzibile</a:t>
                      </a:r>
                      <a:r>
                        <a:rPr lang="ro-RO" sz="1300" dirty="0" smtClean="0"/>
                        <a:t>, dar care se pot schimba Supravegherea activității de rutină a altor persoane, preluând o anumită responsabilitate pentru evaluarea și îmbunătățirea activităților de muncă sau de studiu </a:t>
                      </a:r>
                      <a:endParaRPr lang="en-US" sz="1300" dirty="0"/>
                    </a:p>
                  </a:txBody>
                  <a:tcPr/>
                </a:tc>
                <a:extLst>
                  <a:ext uri="{0D108BD9-81ED-4DB2-BD59-A6C34878D82A}">
                    <a16:rowId xmlns:a16="http://schemas.microsoft.com/office/drawing/2014/main" val="3178888115"/>
                  </a:ext>
                </a:extLst>
              </a:tr>
            </a:tbl>
          </a:graphicData>
        </a:graphic>
      </p:graphicFrame>
      <p:sp>
        <p:nvSpPr>
          <p:cNvPr id="3" name="Slide Number Placeholder 2"/>
          <p:cNvSpPr>
            <a:spLocks noGrp="1"/>
          </p:cNvSpPr>
          <p:nvPr>
            <p:ph type="sldNum" sz="quarter" idx="12"/>
          </p:nvPr>
        </p:nvSpPr>
        <p:spPr/>
        <p:txBody>
          <a:bodyPr/>
          <a:lstStyle/>
          <a:p>
            <a:fld id="{C69E05A2-079F-4246-8356-D956496D44E4}" type="slidenum">
              <a:rPr lang="en-US" smtClean="0"/>
              <a:t>49</a:t>
            </a:fld>
            <a:endParaRPr lang="en-US"/>
          </a:p>
        </p:txBody>
      </p:sp>
    </p:spTree>
    <p:extLst>
      <p:ext uri="{BB962C8B-B14F-4D97-AF65-F5344CB8AC3E}">
        <p14:creationId xmlns:p14="http://schemas.microsoft.com/office/powerpoint/2010/main" val="38576651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69E05A2-079F-4246-8356-D956496D44E4}" type="slidenum">
              <a:rPr lang="en-US" smtClean="0"/>
              <a:t>5</a:t>
            </a:fld>
            <a:endParaRPr lang="en-US"/>
          </a:p>
        </p:txBody>
      </p:sp>
      <p:sp>
        <p:nvSpPr>
          <p:cNvPr id="5" name="Title 1"/>
          <p:cNvSpPr txBox="1">
            <a:spLocks/>
          </p:cNvSpPr>
          <p:nvPr/>
        </p:nvSpPr>
        <p:spPr>
          <a:xfrm>
            <a:off x="802256" y="2594317"/>
            <a:ext cx="8471746" cy="1646302"/>
          </a:xfrm>
          <a:prstGeom prst="rect">
            <a:avLst/>
          </a:prstGeom>
        </p:spPr>
        <p:txBody>
          <a:bodyPr vert="horz" lIns="91440" tIns="45720" rIns="91440" bIns="45720" rtlCol="0" anchor="t">
            <a:normAutofit lnSpcReduction="1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en-US" dirty="0" smtClean="0"/>
              <a:t>CAP.II-</a:t>
            </a:r>
            <a:r>
              <a:rPr lang="ro-RO" dirty="0" smtClean="0"/>
              <a:t>O nouă agendă a UE pentru învățământul superior </a:t>
            </a:r>
            <a:br>
              <a:rPr lang="ro-RO" dirty="0" smtClean="0"/>
            </a:br>
            <a:r>
              <a:rPr lang="ro-RO" dirty="0" smtClean="0"/>
              <a:t>(COM (2017) 247 final)</a:t>
            </a:r>
            <a:endParaRPr lang="en-US" dirty="0"/>
          </a:p>
        </p:txBody>
      </p:sp>
    </p:spTree>
    <p:extLst>
      <p:ext uri="{BB962C8B-B14F-4D97-AF65-F5344CB8AC3E}">
        <p14:creationId xmlns:p14="http://schemas.microsoft.com/office/powerpoint/2010/main" val="193320942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6253" y="285432"/>
            <a:ext cx="9337892" cy="848031"/>
          </a:xfrm>
        </p:spPr>
        <p:txBody>
          <a:bodyPr>
            <a:normAutofit/>
          </a:bodyPr>
          <a:lstStyle/>
          <a:p>
            <a:r>
              <a:rPr lang="ro-RO" sz="2800" dirty="0"/>
              <a:t>Descriptori din CEC – exprimați în rezultate ale învățării</a:t>
            </a:r>
            <a:endParaRPr lang="en-US" sz="28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291072101"/>
              </p:ext>
            </p:extLst>
          </p:nvPr>
        </p:nvGraphicFramePr>
        <p:xfrm>
          <a:off x="367708" y="1282275"/>
          <a:ext cx="8452170" cy="4610275"/>
        </p:xfrm>
        <a:graphic>
          <a:graphicData uri="http://schemas.openxmlformats.org/drawingml/2006/table">
            <a:tbl>
              <a:tblPr firstRow="1" bandRow="1">
                <a:tableStyleId>{5C22544A-7EE6-4342-B048-85BDC9FD1C3A}</a:tableStyleId>
              </a:tblPr>
              <a:tblGrid>
                <a:gridCol w="1775404">
                  <a:extLst>
                    <a:ext uri="{9D8B030D-6E8A-4147-A177-3AD203B41FA5}">
                      <a16:colId xmlns:a16="http://schemas.microsoft.com/office/drawing/2014/main" val="4054809922"/>
                    </a:ext>
                  </a:extLst>
                </a:gridCol>
                <a:gridCol w="2059389">
                  <a:extLst>
                    <a:ext uri="{9D8B030D-6E8A-4147-A177-3AD203B41FA5}">
                      <a16:colId xmlns:a16="http://schemas.microsoft.com/office/drawing/2014/main" val="3001097466"/>
                    </a:ext>
                  </a:extLst>
                </a:gridCol>
                <a:gridCol w="1789434">
                  <a:extLst>
                    <a:ext uri="{9D8B030D-6E8A-4147-A177-3AD203B41FA5}">
                      <a16:colId xmlns:a16="http://schemas.microsoft.com/office/drawing/2014/main" val="3482121766"/>
                    </a:ext>
                  </a:extLst>
                </a:gridCol>
                <a:gridCol w="2827943">
                  <a:extLst>
                    <a:ext uri="{9D8B030D-6E8A-4147-A177-3AD203B41FA5}">
                      <a16:colId xmlns:a16="http://schemas.microsoft.com/office/drawing/2014/main" val="2444172123"/>
                    </a:ext>
                  </a:extLst>
                </a:gridCol>
              </a:tblGrid>
              <a:tr h="282400">
                <a:tc>
                  <a:txBody>
                    <a:bodyPr/>
                    <a:lstStyle/>
                    <a:p>
                      <a:endParaRPr lang="en-US" sz="130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300" dirty="0" err="1" smtClean="0"/>
                        <a:t>Cunoștințe</a:t>
                      </a:r>
                      <a:endParaRPr lang="en-US" sz="1300" dirty="0" smtClean="0"/>
                    </a:p>
                  </a:txBody>
                  <a:tcPr/>
                </a:tc>
                <a:tc>
                  <a:txBody>
                    <a:bodyPr/>
                    <a:lstStyle/>
                    <a:p>
                      <a:r>
                        <a:rPr lang="en-US" sz="1300" dirty="0" err="1" smtClean="0"/>
                        <a:t>Aptitudini</a:t>
                      </a:r>
                      <a:endParaRPr lang="en-US" sz="1300" dirty="0"/>
                    </a:p>
                  </a:txBody>
                  <a:tcPr/>
                </a:tc>
                <a:tc>
                  <a:txBody>
                    <a:bodyPr/>
                    <a:lstStyle/>
                    <a:p>
                      <a:r>
                        <a:rPr lang="en-US" sz="1300" dirty="0" err="1" smtClean="0"/>
                        <a:t>Responsabilitate</a:t>
                      </a:r>
                      <a:r>
                        <a:rPr lang="en-US" sz="1300" dirty="0" smtClean="0"/>
                        <a:t> </a:t>
                      </a:r>
                      <a:r>
                        <a:rPr lang="en-US" sz="1300" dirty="0" err="1" smtClean="0"/>
                        <a:t>și</a:t>
                      </a:r>
                      <a:r>
                        <a:rPr lang="en-US" sz="1300" dirty="0" smtClean="0"/>
                        <a:t> </a:t>
                      </a:r>
                      <a:r>
                        <a:rPr lang="en-US" sz="1300" dirty="0" err="1" smtClean="0"/>
                        <a:t>autonomie</a:t>
                      </a:r>
                      <a:endParaRPr lang="en-US" sz="1300" dirty="0"/>
                    </a:p>
                  </a:txBody>
                  <a:tcPr/>
                </a:tc>
                <a:extLst>
                  <a:ext uri="{0D108BD9-81ED-4DB2-BD59-A6C34878D82A}">
                    <a16:rowId xmlns:a16="http://schemas.microsoft.com/office/drawing/2014/main" val="460982649"/>
                  </a:ext>
                </a:extLst>
              </a:tr>
              <a:tr h="2456877">
                <a:tc>
                  <a:txBody>
                    <a:bodyPr/>
                    <a:lstStyle/>
                    <a:p>
                      <a:endParaRPr lang="en-US" sz="1300" dirty="0"/>
                    </a:p>
                  </a:txBody>
                  <a:tcPr/>
                </a:tc>
                <a:tc>
                  <a:txBody>
                    <a:bodyPr/>
                    <a:lstStyle/>
                    <a:p>
                      <a:r>
                        <a:rPr lang="en-US" sz="1300" i="1" dirty="0" err="1" smtClean="0"/>
                        <a:t>În</a:t>
                      </a:r>
                      <a:r>
                        <a:rPr lang="en-US" sz="1300" i="1" dirty="0" smtClean="0"/>
                        <a:t> </a:t>
                      </a:r>
                      <a:r>
                        <a:rPr lang="en-US" sz="1300" i="1" dirty="0" err="1" smtClean="0"/>
                        <a:t>contextul</a:t>
                      </a:r>
                      <a:r>
                        <a:rPr lang="en-US" sz="1300" i="1" dirty="0" smtClean="0"/>
                        <a:t> CEC, </a:t>
                      </a:r>
                      <a:r>
                        <a:rPr lang="en-US" sz="1300" i="1" dirty="0" err="1" smtClean="0"/>
                        <a:t>cunoștințele</a:t>
                      </a:r>
                      <a:r>
                        <a:rPr lang="en-US" sz="1300" i="1" dirty="0" smtClean="0"/>
                        <a:t> </a:t>
                      </a:r>
                      <a:r>
                        <a:rPr lang="en-US" sz="1300" i="1" dirty="0" err="1" smtClean="0"/>
                        <a:t>sunt</a:t>
                      </a:r>
                      <a:r>
                        <a:rPr lang="en-US" sz="1300" i="1" dirty="0" smtClean="0"/>
                        <a:t> </a:t>
                      </a:r>
                      <a:r>
                        <a:rPr lang="en-US" sz="1300" i="1" dirty="0" err="1" smtClean="0"/>
                        <a:t>descrise</a:t>
                      </a:r>
                      <a:r>
                        <a:rPr lang="en-US" sz="1300" i="1" dirty="0" smtClean="0"/>
                        <a:t> ca </a:t>
                      </a:r>
                      <a:r>
                        <a:rPr lang="en-US" sz="1300" i="1" dirty="0" err="1" smtClean="0"/>
                        <a:t>fiind</a:t>
                      </a:r>
                      <a:r>
                        <a:rPr lang="en-US" sz="1300" i="1" dirty="0" smtClean="0"/>
                        <a:t> </a:t>
                      </a:r>
                      <a:r>
                        <a:rPr lang="en-US" sz="1300" i="1" dirty="0" err="1" smtClean="0"/>
                        <a:t>teoretice</a:t>
                      </a:r>
                      <a:r>
                        <a:rPr lang="en-US" sz="1300" i="1" dirty="0" smtClean="0"/>
                        <a:t> </a:t>
                      </a:r>
                      <a:r>
                        <a:rPr lang="en-US" sz="1300" i="1" dirty="0" err="1" smtClean="0"/>
                        <a:t>și</a:t>
                      </a:r>
                      <a:r>
                        <a:rPr lang="en-US" sz="1300" i="1" dirty="0" smtClean="0"/>
                        <a:t>/</a:t>
                      </a:r>
                      <a:r>
                        <a:rPr lang="en-US" sz="1300" i="1" dirty="0" err="1" smtClean="0"/>
                        <a:t>sau</a:t>
                      </a:r>
                      <a:r>
                        <a:rPr lang="en-US" sz="1300" i="1" dirty="0" smtClean="0"/>
                        <a:t> </a:t>
                      </a:r>
                      <a:r>
                        <a:rPr lang="en-US" sz="1300" i="1" dirty="0" err="1" smtClean="0"/>
                        <a:t>faptice</a:t>
                      </a:r>
                      <a:r>
                        <a:rPr lang="en-US" sz="1300" i="1" dirty="0" smtClean="0"/>
                        <a:t>. </a:t>
                      </a:r>
                      <a:endParaRPr lang="en-US" sz="1300" i="1" dirty="0"/>
                    </a:p>
                  </a:txBody>
                  <a:tcPr/>
                </a:tc>
                <a:tc>
                  <a:txBody>
                    <a:bodyPr/>
                    <a:lstStyle/>
                    <a:p>
                      <a:r>
                        <a:rPr lang="en-US" sz="1300" i="1" dirty="0" smtClean="0"/>
                        <a:t>cognitive (</a:t>
                      </a:r>
                      <a:r>
                        <a:rPr lang="en-US" sz="1300" i="1" dirty="0" err="1" smtClean="0"/>
                        <a:t>implicând</a:t>
                      </a:r>
                      <a:r>
                        <a:rPr lang="en-US" sz="1300" i="1" dirty="0" smtClean="0"/>
                        <a:t> </a:t>
                      </a:r>
                      <a:r>
                        <a:rPr lang="en-US" sz="1300" i="1" dirty="0" err="1" smtClean="0"/>
                        <a:t>utilizarea</a:t>
                      </a:r>
                      <a:r>
                        <a:rPr lang="en-US" sz="1300" i="1" dirty="0" smtClean="0"/>
                        <a:t> </a:t>
                      </a:r>
                      <a:r>
                        <a:rPr lang="en-US" sz="1300" i="1" dirty="0" err="1" smtClean="0"/>
                        <a:t>gândirii</a:t>
                      </a:r>
                      <a:r>
                        <a:rPr lang="en-US" sz="1300" i="1" dirty="0" smtClean="0"/>
                        <a:t> </a:t>
                      </a:r>
                      <a:r>
                        <a:rPr lang="en-US" sz="1300" i="1" dirty="0" err="1" smtClean="0"/>
                        <a:t>logice</a:t>
                      </a:r>
                      <a:r>
                        <a:rPr lang="en-US" sz="1300" i="1" dirty="0" smtClean="0"/>
                        <a:t>, intuitive </a:t>
                      </a:r>
                      <a:r>
                        <a:rPr lang="en-US" sz="1300" i="1" dirty="0" err="1" smtClean="0"/>
                        <a:t>și</a:t>
                      </a:r>
                      <a:r>
                        <a:rPr lang="en-US" sz="1300" i="1" dirty="0" smtClean="0"/>
                        <a:t> creative) </a:t>
                      </a:r>
                      <a:r>
                        <a:rPr lang="en-US" sz="1300" i="1" dirty="0" err="1" smtClean="0"/>
                        <a:t>și</a:t>
                      </a:r>
                      <a:r>
                        <a:rPr lang="en-US" sz="1300" i="1" dirty="0" smtClean="0"/>
                        <a:t> practice (</a:t>
                      </a:r>
                      <a:r>
                        <a:rPr lang="en-US" sz="1300" i="1" dirty="0" err="1" smtClean="0"/>
                        <a:t>implicând</a:t>
                      </a:r>
                      <a:r>
                        <a:rPr lang="en-US" sz="1300" i="1" dirty="0" smtClean="0"/>
                        <a:t> </a:t>
                      </a:r>
                      <a:r>
                        <a:rPr lang="en-US" sz="1300" i="1" dirty="0" err="1" smtClean="0"/>
                        <a:t>dexteritate</a:t>
                      </a:r>
                      <a:r>
                        <a:rPr lang="en-US" sz="1300" i="1" dirty="0" smtClean="0"/>
                        <a:t> </a:t>
                      </a:r>
                      <a:r>
                        <a:rPr lang="en-US" sz="1300" i="1" dirty="0" err="1" smtClean="0"/>
                        <a:t>manuală</a:t>
                      </a:r>
                      <a:r>
                        <a:rPr lang="en-US" sz="1300" i="1" dirty="0" smtClean="0"/>
                        <a:t> </a:t>
                      </a:r>
                      <a:r>
                        <a:rPr lang="en-US" sz="1300" i="1" dirty="0" err="1" smtClean="0"/>
                        <a:t>și</a:t>
                      </a:r>
                      <a:r>
                        <a:rPr lang="en-US" sz="1300" i="1" dirty="0" smtClean="0"/>
                        <a:t> </a:t>
                      </a:r>
                      <a:r>
                        <a:rPr lang="en-US" sz="1300" i="1" dirty="0" err="1" smtClean="0"/>
                        <a:t>utilizarea</a:t>
                      </a:r>
                      <a:r>
                        <a:rPr lang="en-US" sz="1300" i="1" dirty="0" smtClean="0"/>
                        <a:t> de </a:t>
                      </a:r>
                      <a:r>
                        <a:rPr lang="en-US" sz="1300" i="1" dirty="0" err="1" smtClean="0"/>
                        <a:t>metode</a:t>
                      </a:r>
                      <a:r>
                        <a:rPr lang="en-US" sz="1300" i="1" dirty="0" smtClean="0"/>
                        <a:t>, </a:t>
                      </a:r>
                      <a:r>
                        <a:rPr lang="en-US" sz="1300" i="1" dirty="0" err="1" smtClean="0"/>
                        <a:t>materiale</a:t>
                      </a:r>
                      <a:r>
                        <a:rPr lang="en-US" sz="1300" i="1" dirty="0" smtClean="0"/>
                        <a:t>, </a:t>
                      </a:r>
                      <a:r>
                        <a:rPr lang="en-US" sz="1300" i="1" dirty="0" err="1" smtClean="0"/>
                        <a:t>unelte</a:t>
                      </a:r>
                      <a:r>
                        <a:rPr lang="en-US" sz="1300" i="1" dirty="0" smtClean="0"/>
                        <a:t> </a:t>
                      </a:r>
                      <a:r>
                        <a:rPr lang="en-US" sz="1300" i="1" dirty="0" err="1" smtClean="0"/>
                        <a:t>și</a:t>
                      </a:r>
                      <a:r>
                        <a:rPr lang="en-US" sz="1300" i="1" dirty="0" smtClean="0"/>
                        <a:t> </a:t>
                      </a:r>
                      <a:r>
                        <a:rPr lang="en-US" sz="1300" i="1" dirty="0" err="1" smtClean="0"/>
                        <a:t>instrumente</a:t>
                      </a:r>
                      <a:r>
                        <a:rPr lang="en-US" sz="1300" i="1" dirty="0" smtClean="0"/>
                        <a:t>).</a:t>
                      </a:r>
                      <a:endParaRPr lang="en-US" sz="1300" i="1" dirty="0"/>
                    </a:p>
                  </a:txBody>
                  <a:tcPr/>
                </a:tc>
                <a:tc>
                  <a:txBody>
                    <a:bodyPr/>
                    <a:lstStyle/>
                    <a:p>
                      <a:r>
                        <a:rPr lang="en-US" sz="1300" i="1" dirty="0" err="1" smtClean="0"/>
                        <a:t>capacitatea</a:t>
                      </a:r>
                      <a:r>
                        <a:rPr lang="en-US" sz="1300" i="1" dirty="0" smtClean="0"/>
                        <a:t> </a:t>
                      </a:r>
                      <a:r>
                        <a:rPr lang="en-US" sz="1300" i="1" dirty="0" err="1" smtClean="0"/>
                        <a:t>cursantului</a:t>
                      </a:r>
                      <a:r>
                        <a:rPr lang="en-US" sz="1300" i="1" dirty="0" smtClean="0"/>
                        <a:t> de a </a:t>
                      </a:r>
                      <a:r>
                        <a:rPr lang="en-US" sz="1300" i="1" dirty="0" err="1" smtClean="0"/>
                        <a:t>aplica</a:t>
                      </a:r>
                      <a:r>
                        <a:rPr lang="en-US" sz="1300" i="1" dirty="0" smtClean="0"/>
                        <a:t> </a:t>
                      </a:r>
                      <a:r>
                        <a:rPr lang="en-US" sz="1300" i="1" dirty="0" err="1" smtClean="0"/>
                        <a:t>cunoștințele</a:t>
                      </a:r>
                      <a:r>
                        <a:rPr lang="en-US" sz="1300" i="1" dirty="0" smtClean="0"/>
                        <a:t> </a:t>
                      </a:r>
                      <a:r>
                        <a:rPr lang="en-US" sz="1300" i="1" dirty="0" err="1" smtClean="0"/>
                        <a:t>și</a:t>
                      </a:r>
                      <a:r>
                        <a:rPr lang="en-US" sz="1300" i="1" dirty="0" smtClean="0"/>
                        <a:t> </a:t>
                      </a:r>
                      <a:r>
                        <a:rPr lang="en-US" sz="1300" i="1" dirty="0" err="1" smtClean="0"/>
                        <a:t>aptitudinile</a:t>
                      </a:r>
                      <a:r>
                        <a:rPr lang="en-US" sz="1300" i="1" dirty="0" smtClean="0"/>
                        <a:t> sale </a:t>
                      </a:r>
                      <a:r>
                        <a:rPr lang="en-US" sz="1300" i="1" dirty="0" err="1" smtClean="0"/>
                        <a:t>într</a:t>
                      </a:r>
                      <a:r>
                        <a:rPr lang="en-US" sz="1300" i="1" dirty="0" smtClean="0"/>
                        <a:t>-un mod </a:t>
                      </a:r>
                      <a:r>
                        <a:rPr lang="en-US" sz="1300" i="1" dirty="0" err="1" smtClean="0"/>
                        <a:t>autonom</a:t>
                      </a:r>
                      <a:r>
                        <a:rPr lang="en-US" sz="1300" i="1" dirty="0" smtClean="0"/>
                        <a:t> </a:t>
                      </a:r>
                      <a:r>
                        <a:rPr lang="en-US" sz="1300" i="1" dirty="0" err="1" smtClean="0"/>
                        <a:t>și</a:t>
                      </a:r>
                      <a:r>
                        <a:rPr lang="en-US" sz="1300" i="1" dirty="0" smtClean="0"/>
                        <a:t> </a:t>
                      </a:r>
                      <a:r>
                        <a:rPr lang="en-US" sz="1300" i="1" dirty="0" err="1" smtClean="0"/>
                        <a:t>responsabil</a:t>
                      </a:r>
                      <a:r>
                        <a:rPr lang="en-US" sz="1300" i="1" dirty="0" smtClean="0"/>
                        <a:t> </a:t>
                      </a:r>
                      <a:endParaRPr lang="en-US" sz="1300" i="1" dirty="0"/>
                    </a:p>
                  </a:txBody>
                  <a:tcPr/>
                </a:tc>
                <a:extLst>
                  <a:ext uri="{0D108BD9-81ED-4DB2-BD59-A6C34878D82A}">
                    <a16:rowId xmlns:a16="http://schemas.microsoft.com/office/drawing/2014/main" val="2815992282"/>
                  </a:ext>
                </a:extLst>
              </a:tr>
              <a:tr h="1863838">
                <a:tc>
                  <a:txBody>
                    <a:bodyPr/>
                    <a:lstStyle/>
                    <a:p>
                      <a:r>
                        <a:rPr lang="en-US" sz="1300" b="1" dirty="0" err="1" smtClean="0"/>
                        <a:t>Nivelul</a:t>
                      </a:r>
                      <a:r>
                        <a:rPr lang="en-US" sz="1300" b="1" dirty="0" smtClean="0"/>
                        <a:t> </a:t>
                      </a:r>
                      <a:r>
                        <a:rPr lang="ro-RO" sz="1300" b="1" smtClean="0"/>
                        <a:t>5</a:t>
                      </a:r>
                      <a:r>
                        <a:rPr lang="en-US" sz="1300" b="1" smtClean="0"/>
                        <a:t> </a:t>
                      </a:r>
                    </a:p>
                    <a:p>
                      <a:r>
                        <a:rPr lang="en-US" sz="1300" smtClean="0"/>
                        <a:t>Rezultatele </a:t>
                      </a:r>
                      <a:r>
                        <a:rPr lang="en-US" sz="1300" dirty="0" err="1" smtClean="0"/>
                        <a:t>învățării</a:t>
                      </a:r>
                      <a:r>
                        <a:rPr lang="en-US" sz="1300" dirty="0" smtClean="0"/>
                        <a:t> </a:t>
                      </a:r>
                      <a:r>
                        <a:rPr lang="en-US" sz="1300" dirty="0" err="1" smtClean="0"/>
                        <a:t>corespunzătoare</a:t>
                      </a:r>
                      <a:r>
                        <a:rPr lang="en-US" sz="1300" dirty="0" smtClean="0"/>
                        <a:t> </a:t>
                      </a:r>
                      <a:r>
                        <a:rPr lang="en-US" sz="1300" dirty="0" err="1" smtClean="0"/>
                        <a:t>nivelului</a:t>
                      </a:r>
                      <a:r>
                        <a:rPr lang="en-US" sz="1300" dirty="0" smtClean="0"/>
                        <a:t> </a:t>
                      </a:r>
                      <a:r>
                        <a:rPr lang="ro-RO" sz="1300" dirty="0" smtClean="0"/>
                        <a:t>5</a:t>
                      </a:r>
                      <a:r>
                        <a:rPr lang="en-US" sz="1300" dirty="0" smtClean="0"/>
                        <a:t> </a:t>
                      </a:r>
                      <a:r>
                        <a:rPr lang="en-US" sz="1300" dirty="0" err="1" smtClean="0"/>
                        <a:t>sunt</a:t>
                      </a:r>
                      <a:r>
                        <a:rPr lang="en-US" sz="1300" dirty="0" smtClean="0"/>
                        <a:t>: </a:t>
                      </a:r>
                      <a:endParaRPr lang="en-US" sz="1300" dirty="0"/>
                    </a:p>
                  </a:txBody>
                  <a:tcPr/>
                </a:tc>
                <a:tc>
                  <a:txBody>
                    <a:bodyPr/>
                    <a:lstStyle/>
                    <a:p>
                      <a:r>
                        <a:rPr lang="en-US" sz="1300" dirty="0" err="1" smtClean="0"/>
                        <a:t>Cunoștințe</a:t>
                      </a:r>
                      <a:r>
                        <a:rPr lang="en-US" sz="1300" dirty="0" smtClean="0"/>
                        <a:t> </a:t>
                      </a:r>
                      <a:r>
                        <a:rPr lang="en-US" sz="1300" dirty="0" err="1" smtClean="0"/>
                        <a:t>faptice</a:t>
                      </a:r>
                      <a:r>
                        <a:rPr lang="en-US" sz="1300" dirty="0" smtClean="0"/>
                        <a:t> </a:t>
                      </a:r>
                      <a:r>
                        <a:rPr lang="en-US" sz="1300" dirty="0" err="1" smtClean="0"/>
                        <a:t>și</a:t>
                      </a:r>
                      <a:r>
                        <a:rPr lang="en-US" sz="1300" dirty="0" smtClean="0"/>
                        <a:t> </a:t>
                      </a:r>
                      <a:r>
                        <a:rPr lang="en-US" sz="1300" dirty="0" err="1" smtClean="0"/>
                        <a:t>teoretice</a:t>
                      </a:r>
                      <a:r>
                        <a:rPr lang="en-US" sz="1300" dirty="0" smtClean="0"/>
                        <a:t> </a:t>
                      </a:r>
                      <a:r>
                        <a:rPr lang="en-US" sz="1300" dirty="0" err="1" smtClean="0"/>
                        <a:t>cuprinzătoare</a:t>
                      </a:r>
                      <a:r>
                        <a:rPr lang="en-US" sz="1300" dirty="0" smtClean="0"/>
                        <a:t>, </a:t>
                      </a:r>
                      <a:r>
                        <a:rPr lang="en-US" sz="1300" dirty="0" err="1" smtClean="0"/>
                        <a:t>specializate</a:t>
                      </a:r>
                      <a:r>
                        <a:rPr lang="en-US" sz="1300" dirty="0" smtClean="0"/>
                        <a:t>, </a:t>
                      </a:r>
                      <a:r>
                        <a:rPr lang="en-US" sz="1300" dirty="0" err="1" smtClean="0"/>
                        <a:t>într</a:t>
                      </a:r>
                      <a:r>
                        <a:rPr lang="en-US" sz="1300" dirty="0" smtClean="0"/>
                        <a:t>-un </a:t>
                      </a:r>
                      <a:r>
                        <a:rPr lang="en-US" sz="1300" dirty="0" err="1" smtClean="0"/>
                        <a:t>domeniu</a:t>
                      </a:r>
                      <a:r>
                        <a:rPr lang="en-US" sz="1300" dirty="0" smtClean="0"/>
                        <a:t> de </a:t>
                      </a:r>
                      <a:r>
                        <a:rPr lang="en-US" sz="1300" dirty="0" err="1" smtClean="0"/>
                        <a:t>muncă</a:t>
                      </a:r>
                      <a:r>
                        <a:rPr lang="en-US" sz="1300" dirty="0" smtClean="0"/>
                        <a:t> </a:t>
                      </a:r>
                      <a:r>
                        <a:rPr lang="en-US" sz="1300" dirty="0" err="1" smtClean="0"/>
                        <a:t>sau</a:t>
                      </a:r>
                      <a:r>
                        <a:rPr lang="en-US" sz="1300" dirty="0" smtClean="0"/>
                        <a:t> de </a:t>
                      </a:r>
                      <a:r>
                        <a:rPr lang="en-US" sz="1300" dirty="0" err="1" smtClean="0"/>
                        <a:t>studiu</a:t>
                      </a:r>
                      <a:r>
                        <a:rPr lang="en-US" sz="1300" dirty="0" smtClean="0"/>
                        <a:t> </a:t>
                      </a:r>
                      <a:r>
                        <a:rPr lang="en-US" sz="1300" dirty="0" err="1" smtClean="0"/>
                        <a:t>și</a:t>
                      </a:r>
                      <a:r>
                        <a:rPr lang="en-US" sz="1300" dirty="0" smtClean="0"/>
                        <a:t> </a:t>
                      </a:r>
                      <a:r>
                        <a:rPr lang="en-US" sz="1300" dirty="0" err="1" smtClean="0"/>
                        <a:t>conștientizarea</a:t>
                      </a:r>
                      <a:r>
                        <a:rPr lang="en-US" sz="1300" dirty="0" smtClean="0"/>
                        <a:t> </a:t>
                      </a:r>
                      <a:r>
                        <a:rPr lang="en-US" sz="1300" dirty="0" err="1" smtClean="0"/>
                        <a:t>limitelor</a:t>
                      </a:r>
                      <a:r>
                        <a:rPr lang="en-US" sz="1300" dirty="0" smtClean="0"/>
                        <a:t> </a:t>
                      </a:r>
                      <a:r>
                        <a:rPr lang="en-US" sz="1300" dirty="0" err="1" smtClean="0"/>
                        <a:t>cunoștințelor</a:t>
                      </a:r>
                      <a:r>
                        <a:rPr lang="en-US" sz="1300" dirty="0" smtClean="0"/>
                        <a:t> </a:t>
                      </a:r>
                      <a:r>
                        <a:rPr lang="en-US" sz="1300" dirty="0" err="1" smtClean="0"/>
                        <a:t>respectiv</a:t>
                      </a:r>
                      <a:r>
                        <a:rPr lang="ro-RO" sz="1300" dirty="0" smtClean="0"/>
                        <a:t>e</a:t>
                      </a:r>
                      <a:endParaRPr lang="en-US" sz="1300" dirty="0"/>
                    </a:p>
                  </a:txBody>
                  <a:tcPr/>
                </a:tc>
                <a:tc>
                  <a:txBody>
                    <a:bodyPr/>
                    <a:lstStyle/>
                    <a:p>
                      <a:r>
                        <a:rPr lang="en-US" sz="1300" dirty="0" smtClean="0"/>
                        <a:t>O </a:t>
                      </a:r>
                      <a:r>
                        <a:rPr lang="en-US" sz="1300" dirty="0" err="1" smtClean="0"/>
                        <a:t>gamă</a:t>
                      </a:r>
                      <a:r>
                        <a:rPr lang="en-US" sz="1300" dirty="0" smtClean="0"/>
                        <a:t> </a:t>
                      </a:r>
                      <a:r>
                        <a:rPr lang="en-US" sz="1300" dirty="0" err="1" smtClean="0"/>
                        <a:t>amplă</a:t>
                      </a:r>
                      <a:r>
                        <a:rPr lang="en-US" sz="1300" dirty="0" smtClean="0"/>
                        <a:t> de </a:t>
                      </a:r>
                      <a:r>
                        <a:rPr lang="en-US" sz="1300" dirty="0" err="1" smtClean="0"/>
                        <a:t>aptitudini</a:t>
                      </a:r>
                      <a:r>
                        <a:rPr lang="en-US" sz="1300" dirty="0" smtClean="0"/>
                        <a:t> cognitive </a:t>
                      </a:r>
                      <a:r>
                        <a:rPr lang="en-US" sz="1300" dirty="0" err="1" smtClean="0"/>
                        <a:t>și</a:t>
                      </a:r>
                      <a:r>
                        <a:rPr lang="en-US" sz="1300" dirty="0" smtClean="0"/>
                        <a:t> practice </a:t>
                      </a:r>
                      <a:r>
                        <a:rPr lang="en-US" sz="1300" dirty="0" err="1" smtClean="0"/>
                        <a:t>necesare</a:t>
                      </a:r>
                      <a:r>
                        <a:rPr lang="en-US" sz="1300" dirty="0" smtClean="0"/>
                        <a:t> </a:t>
                      </a:r>
                      <a:r>
                        <a:rPr lang="en-US" sz="1300" dirty="0" err="1" smtClean="0"/>
                        <a:t>pentru</a:t>
                      </a:r>
                      <a:r>
                        <a:rPr lang="en-US" sz="1300" dirty="0" smtClean="0"/>
                        <a:t> </a:t>
                      </a:r>
                      <a:r>
                        <a:rPr lang="en-US" sz="1300" dirty="0" err="1" smtClean="0"/>
                        <a:t>conceperea</a:t>
                      </a:r>
                      <a:r>
                        <a:rPr lang="en-US" sz="1300" dirty="0" smtClean="0"/>
                        <a:t> de </a:t>
                      </a:r>
                      <a:r>
                        <a:rPr lang="en-US" sz="1300" dirty="0" err="1" smtClean="0"/>
                        <a:t>soluții</a:t>
                      </a:r>
                      <a:r>
                        <a:rPr lang="en-US" sz="1300" dirty="0" smtClean="0"/>
                        <a:t> creative la </a:t>
                      </a:r>
                      <a:r>
                        <a:rPr lang="en-US" sz="1300" dirty="0" err="1" smtClean="0"/>
                        <a:t>probleme</a:t>
                      </a:r>
                      <a:r>
                        <a:rPr lang="en-US" sz="1300" dirty="0" smtClean="0"/>
                        <a:t> </a:t>
                      </a:r>
                      <a:r>
                        <a:rPr lang="en-US" sz="1300" dirty="0" err="1" smtClean="0"/>
                        <a:t>abstracte</a:t>
                      </a:r>
                      <a:endParaRPr lang="en-US" sz="1300" dirty="0"/>
                    </a:p>
                  </a:txBody>
                  <a:tcPr/>
                </a:tc>
                <a:tc>
                  <a:txBody>
                    <a:bodyPr/>
                    <a:lstStyle/>
                    <a:p>
                      <a:r>
                        <a:rPr lang="en-US" sz="1300" dirty="0" err="1" smtClean="0"/>
                        <a:t>Gestionare</a:t>
                      </a:r>
                      <a:r>
                        <a:rPr lang="en-US" sz="1300" dirty="0" smtClean="0"/>
                        <a:t> </a:t>
                      </a:r>
                      <a:r>
                        <a:rPr lang="en-US" sz="1300" dirty="0" err="1" smtClean="0"/>
                        <a:t>și</a:t>
                      </a:r>
                      <a:r>
                        <a:rPr lang="en-US" sz="1300" dirty="0" smtClean="0"/>
                        <a:t> </a:t>
                      </a:r>
                      <a:r>
                        <a:rPr lang="en-US" sz="1300" dirty="0" err="1" smtClean="0"/>
                        <a:t>supraveghere</a:t>
                      </a:r>
                      <a:r>
                        <a:rPr lang="en-US" sz="1300" dirty="0" smtClean="0"/>
                        <a:t> </a:t>
                      </a:r>
                      <a:r>
                        <a:rPr lang="en-US" sz="1300" dirty="0" err="1" smtClean="0"/>
                        <a:t>în</a:t>
                      </a:r>
                      <a:r>
                        <a:rPr lang="en-US" sz="1300" dirty="0" smtClean="0"/>
                        <a:t> </a:t>
                      </a:r>
                      <a:r>
                        <a:rPr lang="en-US" sz="1300" dirty="0" err="1" smtClean="0"/>
                        <a:t>situații</a:t>
                      </a:r>
                      <a:r>
                        <a:rPr lang="en-US" sz="1300" dirty="0" smtClean="0"/>
                        <a:t> de </a:t>
                      </a:r>
                      <a:r>
                        <a:rPr lang="en-US" sz="1300" dirty="0" err="1" smtClean="0"/>
                        <a:t>muncă</a:t>
                      </a:r>
                      <a:r>
                        <a:rPr lang="en-US" sz="1300" dirty="0" smtClean="0"/>
                        <a:t> </a:t>
                      </a:r>
                      <a:r>
                        <a:rPr lang="en-US" sz="1300" dirty="0" err="1" smtClean="0"/>
                        <a:t>sau</a:t>
                      </a:r>
                      <a:r>
                        <a:rPr lang="en-US" sz="1300" dirty="0" smtClean="0"/>
                        <a:t> de </a:t>
                      </a:r>
                      <a:r>
                        <a:rPr lang="en-US" sz="1300" dirty="0" err="1" smtClean="0"/>
                        <a:t>studiu</a:t>
                      </a:r>
                      <a:r>
                        <a:rPr lang="en-US" sz="1300" dirty="0" smtClean="0"/>
                        <a:t> </a:t>
                      </a:r>
                      <a:r>
                        <a:rPr lang="en-US" sz="1300" dirty="0" err="1" smtClean="0"/>
                        <a:t>în</a:t>
                      </a:r>
                      <a:r>
                        <a:rPr lang="en-US" sz="1300" dirty="0" smtClean="0"/>
                        <a:t> care </a:t>
                      </a:r>
                      <a:r>
                        <a:rPr lang="en-US" sz="1300" dirty="0" err="1" smtClean="0"/>
                        <a:t>schimbările</a:t>
                      </a:r>
                      <a:r>
                        <a:rPr lang="en-US" sz="1300" dirty="0" smtClean="0"/>
                        <a:t> </a:t>
                      </a:r>
                      <a:r>
                        <a:rPr lang="en-US" sz="1300" dirty="0" err="1" smtClean="0"/>
                        <a:t>sunt</a:t>
                      </a:r>
                      <a:r>
                        <a:rPr lang="en-US" sz="1300" dirty="0" smtClean="0"/>
                        <a:t> </a:t>
                      </a:r>
                      <a:r>
                        <a:rPr lang="en-US" sz="1300" dirty="0" err="1" smtClean="0"/>
                        <a:t>imprevizibile</a:t>
                      </a:r>
                      <a:r>
                        <a:rPr lang="en-US" sz="1300" dirty="0" smtClean="0"/>
                        <a:t> </a:t>
                      </a:r>
                      <a:r>
                        <a:rPr lang="en-US" sz="1300" b="1" dirty="0" err="1" smtClean="0">
                          <a:solidFill>
                            <a:srgbClr val="0070C0"/>
                          </a:solidFill>
                        </a:rPr>
                        <a:t>Revizuirea</a:t>
                      </a:r>
                      <a:r>
                        <a:rPr lang="en-US" sz="1300" b="1" dirty="0" smtClean="0">
                          <a:solidFill>
                            <a:srgbClr val="0070C0"/>
                          </a:solidFill>
                        </a:rPr>
                        <a:t> </a:t>
                      </a:r>
                      <a:r>
                        <a:rPr lang="en-US" sz="1300" b="1" dirty="0" err="1" smtClean="0">
                          <a:solidFill>
                            <a:srgbClr val="0070C0"/>
                          </a:solidFill>
                        </a:rPr>
                        <a:t>și</a:t>
                      </a:r>
                      <a:r>
                        <a:rPr lang="en-US" sz="1300" b="1" dirty="0" smtClean="0">
                          <a:solidFill>
                            <a:srgbClr val="0070C0"/>
                          </a:solidFill>
                        </a:rPr>
                        <a:t> </a:t>
                      </a:r>
                      <a:r>
                        <a:rPr lang="en-US" sz="1300" b="1" dirty="0" err="1" smtClean="0">
                          <a:solidFill>
                            <a:srgbClr val="0070C0"/>
                          </a:solidFill>
                        </a:rPr>
                        <a:t>dezvoltarea</a:t>
                      </a:r>
                      <a:r>
                        <a:rPr lang="en-US" sz="1300" b="1" dirty="0" smtClean="0">
                          <a:solidFill>
                            <a:srgbClr val="0070C0"/>
                          </a:solidFill>
                        </a:rPr>
                        <a:t> </a:t>
                      </a:r>
                      <a:r>
                        <a:rPr lang="en-US" sz="1300" b="1" dirty="0" err="1" smtClean="0">
                          <a:solidFill>
                            <a:srgbClr val="0070C0"/>
                          </a:solidFill>
                        </a:rPr>
                        <a:t>performanțelor</a:t>
                      </a:r>
                      <a:r>
                        <a:rPr lang="en-US" sz="1300" b="1" dirty="0" smtClean="0">
                          <a:solidFill>
                            <a:srgbClr val="0070C0"/>
                          </a:solidFill>
                        </a:rPr>
                        <a:t> </a:t>
                      </a:r>
                      <a:r>
                        <a:rPr lang="en-US" sz="1300" b="1" dirty="0" err="1" smtClean="0">
                          <a:solidFill>
                            <a:srgbClr val="0070C0"/>
                          </a:solidFill>
                        </a:rPr>
                        <a:t>proprii</a:t>
                      </a:r>
                      <a:r>
                        <a:rPr lang="en-US" sz="1300" b="1" dirty="0" smtClean="0">
                          <a:solidFill>
                            <a:srgbClr val="0070C0"/>
                          </a:solidFill>
                        </a:rPr>
                        <a:t> </a:t>
                      </a:r>
                      <a:r>
                        <a:rPr lang="en-US" sz="1300" b="1" dirty="0" err="1" smtClean="0">
                          <a:solidFill>
                            <a:srgbClr val="0070C0"/>
                          </a:solidFill>
                        </a:rPr>
                        <a:t>și</a:t>
                      </a:r>
                      <a:r>
                        <a:rPr lang="en-US" sz="1300" b="1" dirty="0" smtClean="0">
                          <a:solidFill>
                            <a:srgbClr val="0070C0"/>
                          </a:solidFill>
                        </a:rPr>
                        <a:t> ale </a:t>
                      </a:r>
                      <a:r>
                        <a:rPr lang="en-US" sz="1300" b="1" dirty="0" err="1" smtClean="0">
                          <a:solidFill>
                            <a:srgbClr val="0070C0"/>
                          </a:solidFill>
                        </a:rPr>
                        <a:t>altora</a:t>
                      </a:r>
                      <a:endParaRPr lang="en-US" sz="1300" b="1" dirty="0">
                        <a:solidFill>
                          <a:srgbClr val="0070C0"/>
                        </a:solidFill>
                      </a:endParaRPr>
                    </a:p>
                  </a:txBody>
                  <a:tcPr/>
                </a:tc>
                <a:extLst>
                  <a:ext uri="{0D108BD9-81ED-4DB2-BD59-A6C34878D82A}">
                    <a16:rowId xmlns:a16="http://schemas.microsoft.com/office/drawing/2014/main" val="3178888115"/>
                  </a:ext>
                </a:extLst>
              </a:tr>
            </a:tbl>
          </a:graphicData>
        </a:graphic>
      </p:graphicFrame>
      <p:sp>
        <p:nvSpPr>
          <p:cNvPr id="3" name="Slide Number Placeholder 2"/>
          <p:cNvSpPr>
            <a:spLocks noGrp="1"/>
          </p:cNvSpPr>
          <p:nvPr>
            <p:ph type="sldNum" sz="quarter" idx="12"/>
          </p:nvPr>
        </p:nvSpPr>
        <p:spPr/>
        <p:txBody>
          <a:bodyPr/>
          <a:lstStyle/>
          <a:p>
            <a:fld id="{C69E05A2-079F-4246-8356-D956496D44E4}" type="slidenum">
              <a:rPr lang="en-US" smtClean="0"/>
              <a:t>50</a:t>
            </a:fld>
            <a:endParaRPr lang="en-US"/>
          </a:p>
        </p:txBody>
      </p:sp>
    </p:spTree>
    <p:extLst>
      <p:ext uri="{BB962C8B-B14F-4D97-AF65-F5344CB8AC3E}">
        <p14:creationId xmlns:p14="http://schemas.microsoft.com/office/powerpoint/2010/main" val="354688498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1596" y="432624"/>
            <a:ext cx="10609005" cy="946353"/>
          </a:xfrm>
        </p:spPr>
        <p:txBody>
          <a:bodyPr>
            <a:normAutofit/>
          </a:bodyPr>
          <a:lstStyle/>
          <a:p>
            <a:r>
              <a:rPr lang="ro-RO" sz="2800" dirty="0"/>
              <a:t>Descriptori din CEC – exprimați în rezultate ale învățării</a:t>
            </a:r>
            <a:endParaRPr lang="en-US" sz="28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52075980"/>
              </p:ext>
            </p:extLst>
          </p:nvPr>
        </p:nvGraphicFramePr>
        <p:xfrm>
          <a:off x="423607" y="1378977"/>
          <a:ext cx="8293673" cy="4629476"/>
        </p:xfrm>
        <a:graphic>
          <a:graphicData uri="http://schemas.openxmlformats.org/drawingml/2006/table">
            <a:tbl>
              <a:tblPr firstRow="1" bandRow="1">
                <a:tableStyleId>{5C22544A-7EE6-4342-B048-85BDC9FD1C3A}</a:tableStyleId>
              </a:tblPr>
              <a:tblGrid>
                <a:gridCol w="1521002">
                  <a:extLst>
                    <a:ext uri="{9D8B030D-6E8A-4147-A177-3AD203B41FA5}">
                      <a16:colId xmlns:a16="http://schemas.microsoft.com/office/drawing/2014/main" val="4054809922"/>
                    </a:ext>
                  </a:extLst>
                </a:gridCol>
                <a:gridCol w="1873459">
                  <a:extLst>
                    <a:ext uri="{9D8B030D-6E8A-4147-A177-3AD203B41FA5}">
                      <a16:colId xmlns:a16="http://schemas.microsoft.com/office/drawing/2014/main" val="3001097466"/>
                    </a:ext>
                  </a:extLst>
                </a:gridCol>
                <a:gridCol w="2257557">
                  <a:extLst>
                    <a:ext uri="{9D8B030D-6E8A-4147-A177-3AD203B41FA5}">
                      <a16:colId xmlns:a16="http://schemas.microsoft.com/office/drawing/2014/main" val="3482121766"/>
                    </a:ext>
                  </a:extLst>
                </a:gridCol>
                <a:gridCol w="2641655">
                  <a:extLst>
                    <a:ext uri="{9D8B030D-6E8A-4147-A177-3AD203B41FA5}">
                      <a16:colId xmlns:a16="http://schemas.microsoft.com/office/drawing/2014/main" val="2444172123"/>
                    </a:ext>
                  </a:extLst>
                </a:gridCol>
              </a:tblGrid>
              <a:tr h="369881">
                <a:tc>
                  <a:txBody>
                    <a:bodyPr/>
                    <a:lstStyle/>
                    <a:p>
                      <a:endParaRPr lang="en-US" sz="130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300" dirty="0" err="1" smtClean="0"/>
                        <a:t>Cunoștințe</a:t>
                      </a:r>
                      <a:endParaRPr lang="en-US" sz="1300" dirty="0" smtClean="0"/>
                    </a:p>
                  </a:txBody>
                  <a:tcPr/>
                </a:tc>
                <a:tc>
                  <a:txBody>
                    <a:bodyPr/>
                    <a:lstStyle/>
                    <a:p>
                      <a:r>
                        <a:rPr lang="en-US" sz="1300" dirty="0" err="1" smtClean="0"/>
                        <a:t>Aptitudini</a:t>
                      </a:r>
                      <a:endParaRPr lang="en-US" sz="1300" dirty="0"/>
                    </a:p>
                  </a:txBody>
                  <a:tcPr/>
                </a:tc>
                <a:tc>
                  <a:txBody>
                    <a:bodyPr/>
                    <a:lstStyle/>
                    <a:p>
                      <a:r>
                        <a:rPr lang="en-US" sz="1300" dirty="0" err="1" smtClean="0"/>
                        <a:t>Responsabilitate</a:t>
                      </a:r>
                      <a:r>
                        <a:rPr lang="en-US" sz="1300" dirty="0" smtClean="0"/>
                        <a:t> </a:t>
                      </a:r>
                      <a:r>
                        <a:rPr lang="en-US" sz="1300" dirty="0" err="1" smtClean="0"/>
                        <a:t>și</a:t>
                      </a:r>
                      <a:r>
                        <a:rPr lang="en-US" sz="1300" dirty="0" smtClean="0"/>
                        <a:t> </a:t>
                      </a:r>
                      <a:r>
                        <a:rPr lang="en-US" sz="1300" dirty="0" err="1" smtClean="0"/>
                        <a:t>autonomie</a:t>
                      </a:r>
                      <a:endParaRPr lang="en-US" sz="1300" dirty="0"/>
                    </a:p>
                  </a:txBody>
                  <a:tcPr/>
                </a:tc>
                <a:extLst>
                  <a:ext uri="{0D108BD9-81ED-4DB2-BD59-A6C34878D82A}">
                    <a16:rowId xmlns:a16="http://schemas.microsoft.com/office/drawing/2014/main" val="460982649"/>
                  </a:ext>
                </a:extLst>
              </a:tr>
              <a:tr h="1988835">
                <a:tc>
                  <a:txBody>
                    <a:bodyPr/>
                    <a:lstStyle/>
                    <a:p>
                      <a:endParaRPr lang="en-US" sz="1300" dirty="0"/>
                    </a:p>
                  </a:txBody>
                  <a:tcPr/>
                </a:tc>
                <a:tc>
                  <a:txBody>
                    <a:bodyPr/>
                    <a:lstStyle/>
                    <a:p>
                      <a:r>
                        <a:rPr lang="en-US" sz="1300" i="1" dirty="0" err="1" smtClean="0"/>
                        <a:t>În</a:t>
                      </a:r>
                      <a:r>
                        <a:rPr lang="en-US" sz="1300" i="1" dirty="0" smtClean="0"/>
                        <a:t> </a:t>
                      </a:r>
                      <a:r>
                        <a:rPr lang="en-US" sz="1300" i="1" dirty="0" err="1" smtClean="0"/>
                        <a:t>contextul</a:t>
                      </a:r>
                      <a:r>
                        <a:rPr lang="en-US" sz="1300" i="1" dirty="0" smtClean="0"/>
                        <a:t> CEC, </a:t>
                      </a:r>
                      <a:r>
                        <a:rPr lang="en-US" sz="1300" i="1" dirty="0" err="1" smtClean="0"/>
                        <a:t>cunoștințele</a:t>
                      </a:r>
                      <a:r>
                        <a:rPr lang="en-US" sz="1300" i="1" dirty="0" smtClean="0"/>
                        <a:t> </a:t>
                      </a:r>
                      <a:r>
                        <a:rPr lang="en-US" sz="1300" i="1" dirty="0" err="1" smtClean="0"/>
                        <a:t>sunt</a:t>
                      </a:r>
                      <a:r>
                        <a:rPr lang="en-US" sz="1300" i="1" dirty="0" smtClean="0"/>
                        <a:t> </a:t>
                      </a:r>
                      <a:r>
                        <a:rPr lang="en-US" sz="1300" i="1" dirty="0" err="1" smtClean="0"/>
                        <a:t>descrise</a:t>
                      </a:r>
                      <a:r>
                        <a:rPr lang="en-US" sz="1300" i="1" dirty="0" smtClean="0"/>
                        <a:t> ca </a:t>
                      </a:r>
                      <a:r>
                        <a:rPr lang="en-US" sz="1300" i="1" dirty="0" err="1" smtClean="0"/>
                        <a:t>fiind</a:t>
                      </a:r>
                      <a:r>
                        <a:rPr lang="en-US" sz="1300" i="1" dirty="0" smtClean="0"/>
                        <a:t> </a:t>
                      </a:r>
                      <a:r>
                        <a:rPr lang="en-US" sz="1300" i="1" dirty="0" err="1" smtClean="0"/>
                        <a:t>teoretice</a:t>
                      </a:r>
                      <a:r>
                        <a:rPr lang="en-US" sz="1300" i="1" dirty="0" smtClean="0"/>
                        <a:t> </a:t>
                      </a:r>
                      <a:r>
                        <a:rPr lang="en-US" sz="1300" i="1" dirty="0" err="1" smtClean="0"/>
                        <a:t>și</a:t>
                      </a:r>
                      <a:r>
                        <a:rPr lang="en-US" sz="1300" i="1" dirty="0" smtClean="0"/>
                        <a:t>/</a:t>
                      </a:r>
                      <a:r>
                        <a:rPr lang="en-US" sz="1300" i="1" dirty="0" err="1" smtClean="0"/>
                        <a:t>sau</a:t>
                      </a:r>
                      <a:r>
                        <a:rPr lang="en-US" sz="1300" i="1" dirty="0" smtClean="0"/>
                        <a:t> </a:t>
                      </a:r>
                      <a:r>
                        <a:rPr lang="en-US" sz="1300" i="1" dirty="0" err="1" smtClean="0"/>
                        <a:t>faptice</a:t>
                      </a:r>
                      <a:r>
                        <a:rPr lang="en-US" sz="1300" i="1" dirty="0" smtClean="0"/>
                        <a:t>. </a:t>
                      </a:r>
                      <a:endParaRPr lang="en-US" sz="1300" i="1" dirty="0"/>
                    </a:p>
                  </a:txBody>
                  <a:tcPr/>
                </a:tc>
                <a:tc>
                  <a:txBody>
                    <a:bodyPr/>
                    <a:lstStyle/>
                    <a:p>
                      <a:r>
                        <a:rPr lang="en-US" sz="1300" i="1" dirty="0" smtClean="0"/>
                        <a:t>cognitive (</a:t>
                      </a:r>
                      <a:r>
                        <a:rPr lang="en-US" sz="1300" i="1" dirty="0" err="1" smtClean="0"/>
                        <a:t>implicând</a:t>
                      </a:r>
                      <a:r>
                        <a:rPr lang="en-US" sz="1300" i="1" dirty="0" smtClean="0"/>
                        <a:t> </a:t>
                      </a:r>
                      <a:r>
                        <a:rPr lang="en-US" sz="1300" i="1" dirty="0" err="1" smtClean="0"/>
                        <a:t>utilizarea</a:t>
                      </a:r>
                      <a:r>
                        <a:rPr lang="en-US" sz="1300" i="1" dirty="0" smtClean="0"/>
                        <a:t> </a:t>
                      </a:r>
                      <a:r>
                        <a:rPr lang="en-US" sz="1300" i="1" dirty="0" err="1" smtClean="0"/>
                        <a:t>gândirii</a:t>
                      </a:r>
                      <a:r>
                        <a:rPr lang="en-US" sz="1300" i="1" dirty="0" smtClean="0"/>
                        <a:t> </a:t>
                      </a:r>
                      <a:r>
                        <a:rPr lang="en-US" sz="1300" i="1" dirty="0" err="1" smtClean="0"/>
                        <a:t>logice</a:t>
                      </a:r>
                      <a:r>
                        <a:rPr lang="en-US" sz="1300" i="1" dirty="0" smtClean="0"/>
                        <a:t>, intuitive </a:t>
                      </a:r>
                      <a:r>
                        <a:rPr lang="en-US" sz="1300" i="1" dirty="0" err="1" smtClean="0"/>
                        <a:t>și</a:t>
                      </a:r>
                      <a:r>
                        <a:rPr lang="en-US" sz="1300" i="1" dirty="0" smtClean="0"/>
                        <a:t> creative) </a:t>
                      </a:r>
                      <a:r>
                        <a:rPr lang="en-US" sz="1300" i="1" dirty="0" err="1" smtClean="0"/>
                        <a:t>și</a:t>
                      </a:r>
                      <a:r>
                        <a:rPr lang="en-US" sz="1300" i="1" dirty="0" smtClean="0"/>
                        <a:t> practice (</a:t>
                      </a:r>
                      <a:r>
                        <a:rPr lang="en-US" sz="1300" i="1" dirty="0" err="1" smtClean="0"/>
                        <a:t>implicând</a:t>
                      </a:r>
                      <a:r>
                        <a:rPr lang="en-US" sz="1300" i="1" dirty="0" smtClean="0"/>
                        <a:t> </a:t>
                      </a:r>
                      <a:r>
                        <a:rPr lang="en-US" sz="1300" i="1" dirty="0" err="1" smtClean="0"/>
                        <a:t>dexteritate</a:t>
                      </a:r>
                      <a:r>
                        <a:rPr lang="en-US" sz="1300" i="1" dirty="0" smtClean="0"/>
                        <a:t> </a:t>
                      </a:r>
                      <a:r>
                        <a:rPr lang="en-US" sz="1300" i="1" dirty="0" err="1" smtClean="0"/>
                        <a:t>manuală</a:t>
                      </a:r>
                      <a:r>
                        <a:rPr lang="en-US" sz="1300" i="1" dirty="0" smtClean="0"/>
                        <a:t> </a:t>
                      </a:r>
                      <a:r>
                        <a:rPr lang="en-US" sz="1300" i="1" dirty="0" err="1" smtClean="0"/>
                        <a:t>și</a:t>
                      </a:r>
                      <a:r>
                        <a:rPr lang="en-US" sz="1300" i="1" dirty="0" smtClean="0"/>
                        <a:t> </a:t>
                      </a:r>
                      <a:r>
                        <a:rPr lang="en-US" sz="1300" i="1" dirty="0" err="1" smtClean="0"/>
                        <a:t>utilizarea</a:t>
                      </a:r>
                      <a:r>
                        <a:rPr lang="en-US" sz="1300" i="1" dirty="0" smtClean="0"/>
                        <a:t> de </a:t>
                      </a:r>
                      <a:r>
                        <a:rPr lang="en-US" sz="1300" i="1" dirty="0" err="1" smtClean="0"/>
                        <a:t>metode</a:t>
                      </a:r>
                      <a:r>
                        <a:rPr lang="en-US" sz="1300" i="1" dirty="0" smtClean="0"/>
                        <a:t>, </a:t>
                      </a:r>
                      <a:r>
                        <a:rPr lang="en-US" sz="1300" i="1" dirty="0" err="1" smtClean="0"/>
                        <a:t>materiale</a:t>
                      </a:r>
                      <a:r>
                        <a:rPr lang="en-US" sz="1300" i="1" dirty="0" smtClean="0"/>
                        <a:t>, </a:t>
                      </a:r>
                      <a:r>
                        <a:rPr lang="en-US" sz="1300" i="1" dirty="0" err="1" smtClean="0"/>
                        <a:t>unelte</a:t>
                      </a:r>
                      <a:r>
                        <a:rPr lang="en-US" sz="1300" i="1" dirty="0" smtClean="0"/>
                        <a:t> </a:t>
                      </a:r>
                      <a:r>
                        <a:rPr lang="en-US" sz="1300" i="1" dirty="0" err="1" smtClean="0"/>
                        <a:t>și</a:t>
                      </a:r>
                      <a:r>
                        <a:rPr lang="en-US" sz="1300" i="1" dirty="0" smtClean="0"/>
                        <a:t> </a:t>
                      </a:r>
                      <a:r>
                        <a:rPr lang="en-US" sz="1300" i="1" dirty="0" err="1" smtClean="0"/>
                        <a:t>instrumente</a:t>
                      </a:r>
                      <a:r>
                        <a:rPr lang="en-US" sz="1300" i="1" dirty="0" smtClean="0"/>
                        <a:t>).</a:t>
                      </a:r>
                      <a:endParaRPr lang="en-US" sz="1300" i="1" dirty="0"/>
                    </a:p>
                  </a:txBody>
                  <a:tcPr/>
                </a:tc>
                <a:tc>
                  <a:txBody>
                    <a:bodyPr/>
                    <a:lstStyle/>
                    <a:p>
                      <a:r>
                        <a:rPr lang="en-US" sz="1300" i="1" dirty="0" err="1" smtClean="0"/>
                        <a:t>capacitatea</a:t>
                      </a:r>
                      <a:r>
                        <a:rPr lang="en-US" sz="1300" i="1" dirty="0" smtClean="0"/>
                        <a:t> </a:t>
                      </a:r>
                      <a:r>
                        <a:rPr lang="en-US" sz="1300" i="1" dirty="0" err="1" smtClean="0"/>
                        <a:t>cursantului</a:t>
                      </a:r>
                      <a:r>
                        <a:rPr lang="en-US" sz="1300" i="1" dirty="0" smtClean="0"/>
                        <a:t> de a </a:t>
                      </a:r>
                      <a:r>
                        <a:rPr lang="en-US" sz="1300" i="1" dirty="0" err="1" smtClean="0"/>
                        <a:t>aplica</a:t>
                      </a:r>
                      <a:r>
                        <a:rPr lang="en-US" sz="1300" i="1" dirty="0" smtClean="0"/>
                        <a:t> </a:t>
                      </a:r>
                      <a:r>
                        <a:rPr lang="en-US" sz="1300" i="1" dirty="0" err="1" smtClean="0"/>
                        <a:t>cunoștințele</a:t>
                      </a:r>
                      <a:r>
                        <a:rPr lang="en-US" sz="1300" i="1" dirty="0" smtClean="0"/>
                        <a:t> </a:t>
                      </a:r>
                      <a:r>
                        <a:rPr lang="en-US" sz="1300" i="1" dirty="0" err="1" smtClean="0"/>
                        <a:t>și</a:t>
                      </a:r>
                      <a:r>
                        <a:rPr lang="en-US" sz="1300" i="1" dirty="0" smtClean="0"/>
                        <a:t> </a:t>
                      </a:r>
                      <a:r>
                        <a:rPr lang="en-US" sz="1300" i="1" dirty="0" err="1" smtClean="0"/>
                        <a:t>aptitudinile</a:t>
                      </a:r>
                      <a:r>
                        <a:rPr lang="en-US" sz="1300" i="1" dirty="0" smtClean="0"/>
                        <a:t> sale </a:t>
                      </a:r>
                      <a:r>
                        <a:rPr lang="en-US" sz="1300" i="1" dirty="0" err="1" smtClean="0"/>
                        <a:t>într</a:t>
                      </a:r>
                      <a:r>
                        <a:rPr lang="en-US" sz="1300" i="1" dirty="0" smtClean="0"/>
                        <a:t>-un mod </a:t>
                      </a:r>
                      <a:r>
                        <a:rPr lang="en-US" sz="1300" i="1" dirty="0" err="1" smtClean="0"/>
                        <a:t>autonom</a:t>
                      </a:r>
                      <a:r>
                        <a:rPr lang="en-US" sz="1300" i="1" dirty="0" smtClean="0"/>
                        <a:t> </a:t>
                      </a:r>
                      <a:r>
                        <a:rPr lang="en-US" sz="1300" i="1" dirty="0" err="1" smtClean="0"/>
                        <a:t>și</a:t>
                      </a:r>
                      <a:r>
                        <a:rPr lang="en-US" sz="1300" i="1" dirty="0" smtClean="0"/>
                        <a:t> </a:t>
                      </a:r>
                      <a:r>
                        <a:rPr lang="en-US" sz="1300" i="1" dirty="0" err="1" smtClean="0"/>
                        <a:t>responsabil</a:t>
                      </a:r>
                      <a:r>
                        <a:rPr lang="en-US" sz="1300" i="1" dirty="0" smtClean="0"/>
                        <a:t> </a:t>
                      </a:r>
                      <a:endParaRPr lang="en-US" sz="1300" i="1" dirty="0"/>
                    </a:p>
                  </a:txBody>
                  <a:tcPr/>
                </a:tc>
                <a:extLst>
                  <a:ext uri="{0D108BD9-81ED-4DB2-BD59-A6C34878D82A}">
                    <a16:rowId xmlns:a16="http://schemas.microsoft.com/office/drawing/2014/main" val="2815992282"/>
                  </a:ext>
                </a:extLst>
              </a:tr>
              <a:tr h="1969687">
                <a:tc>
                  <a:txBody>
                    <a:bodyPr/>
                    <a:lstStyle/>
                    <a:p>
                      <a:r>
                        <a:rPr lang="en-US" sz="1300" b="1" dirty="0" err="1" smtClean="0"/>
                        <a:t>Nivelul</a:t>
                      </a:r>
                      <a:r>
                        <a:rPr lang="en-US" sz="1300" b="1" dirty="0" smtClean="0"/>
                        <a:t> </a:t>
                      </a:r>
                      <a:r>
                        <a:rPr lang="ro-RO" sz="1300" b="1" dirty="0" smtClean="0"/>
                        <a:t>6</a:t>
                      </a:r>
                      <a:r>
                        <a:rPr lang="en-US" sz="1300" b="1" dirty="0" smtClean="0"/>
                        <a:t> </a:t>
                      </a:r>
                      <a:r>
                        <a:rPr lang="en-US" sz="1300" dirty="0" err="1" smtClean="0"/>
                        <a:t>Rezultatele</a:t>
                      </a:r>
                      <a:r>
                        <a:rPr lang="en-US" sz="1300" dirty="0" smtClean="0"/>
                        <a:t> </a:t>
                      </a:r>
                      <a:r>
                        <a:rPr lang="en-US" sz="1300" dirty="0" err="1" smtClean="0"/>
                        <a:t>învățării</a:t>
                      </a:r>
                      <a:r>
                        <a:rPr lang="en-US" sz="1300" dirty="0" smtClean="0"/>
                        <a:t> </a:t>
                      </a:r>
                      <a:r>
                        <a:rPr lang="en-US" sz="1300" dirty="0" err="1" smtClean="0"/>
                        <a:t>corespunzătoare</a:t>
                      </a:r>
                      <a:r>
                        <a:rPr lang="en-US" sz="1300" dirty="0" smtClean="0"/>
                        <a:t> </a:t>
                      </a:r>
                      <a:r>
                        <a:rPr lang="en-US" sz="1300" dirty="0" err="1" smtClean="0"/>
                        <a:t>nivelului</a:t>
                      </a:r>
                      <a:r>
                        <a:rPr lang="en-US" sz="1300" dirty="0" smtClean="0"/>
                        <a:t> </a:t>
                      </a:r>
                      <a:r>
                        <a:rPr lang="ro-RO" sz="1300" dirty="0" smtClean="0"/>
                        <a:t>6</a:t>
                      </a:r>
                      <a:r>
                        <a:rPr lang="en-US" sz="1300" dirty="0" smtClean="0"/>
                        <a:t> </a:t>
                      </a:r>
                      <a:r>
                        <a:rPr lang="en-US" sz="1300" dirty="0" err="1" smtClean="0"/>
                        <a:t>sunt</a:t>
                      </a:r>
                      <a:r>
                        <a:rPr lang="en-US" sz="1300" dirty="0" smtClean="0"/>
                        <a:t>: </a:t>
                      </a:r>
                      <a:endParaRPr lang="en-US" sz="1300" dirty="0"/>
                    </a:p>
                  </a:txBody>
                  <a:tcPr/>
                </a:tc>
                <a:tc>
                  <a:txBody>
                    <a:bodyPr/>
                    <a:lstStyle/>
                    <a:p>
                      <a:r>
                        <a:rPr lang="en-US" sz="1300" b="1" dirty="0" err="1" smtClean="0">
                          <a:solidFill>
                            <a:srgbClr val="0070C0"/>
                          </a:solidFill>
                        </a:rPr>
                        <a:t>Cunoștințe</a:t>
                      </a:r>
                      <a:r>
                        <a:rPr lang="en-US" sz="1300" b="1" dirty="0" smtClean="0">
                          <a:solidFill>
                            <a:srgbClr val="0070C0"/>
                          </a:solidFill>
                        </a:rPr>
                        <a:t> </a:t>
                      </a:r>
                      <a:r>
                        <a:rPr lang="en-US" sz="1300" b="1" dirty="0" err="1" smtClean="0">
                          <a:solidFill>
                            <a:srgbClr val="0070C0"/>
                          </a:solidFill>
                        </a:rPr>
                        <a:t>avansate</a:t>
                      </a:r>
                      <a:r>
                        <a:rPr lang="en-US" sz="1300" b="1" dirty="0" smtClean="0">
                          <a:solidFill>
                            <a:srgbClr val="0070C0"/>
                          </a:solidFill>
                        </a:rPr>
                        <a:t> </a:t>
                      </a:r>
                      <a:r>
                        <a:rPr lang="en-US" sz="1300" dirty="0" err="1" smtClean="0"/>
                        <a:t>într</a:t>
                      </a:r>
                      <a:r>
                        <a:rPr lang="en-US" sz="1300" dirty="0" smtClean="0"/>
                        <a:t>-un </a:t>
                      </a:r>
                      <a:r>
                        <a:rPr lang="en-US" sz="1300" dirty="0" err="1" smtClean="0"/>
                        <a:t>domeniu</a:t>
                      </a:r>
                      <a:r>
                        <a:rPr lang="en-US" sz="1300" dirty="0" smtClean="0"/>
                        <a:t> de </a:t>
                      </a:r>
                      <a:r>
                        <a:rPr lang="en-US" sz="1300" dirty="0" err="1" smtClean="0"/>
                        <a:t>muncă</a:t>
                      </a:r>
                      <a:r>
                        <a:rPr lang="en-US" sz="1300" dirty="0" smtClean="0"/>
                        <a:t> </a:t>
                      </a:r>
                      <a:r>
                        <a:rPr lang="en-US" sz="1300" dirty="0" err="1" smtClean="0"/>
                        <a:t>sau</a:t>
                      </a:r>
                      <a:r>
                        <a:rPr lang="en-US" sz="1300" dirty="0" smtClean="0"/>
                        <a:t> de </a:t>
                      </a:r>
                      <a:r>
                        <a:rPr lang="en-US" sz="1300" dirty="0" err="1" smtClean="0"/>
                        <a:t>studiu</a:t>
                      </a:r>
                      <a:r>
                        <a:rPr lang="en-US" sz="1300" dirty="0" smtClean="0"/>
                        <a:t>, care </a:t>
                      </a:r>
                      <a:r>
                        <a:rPr lang="en-US" sz="1300" dirty="0" err="1" smtClean="0"/>
                        <a:t>implică</a:t>
                      </a:r>
                      <a:r>
                        <a:rPr lang="en-US" sz="1300" dirty="0" smtClean="0"/>
                        <a:t> </a:t>
                      </a:r>
                      <a:r>
                        <a:rPr lang="en-US" sz="1300" b="1" dirty="0" err="1" smtClean="0">
                          <a:solidFill>
                            <a:srgbClr val="0070C0"/>
                          </a:solidFill>
                        </a:rPr>
                        <a:t>înțelegerea</a:t>
                      </a:r>
                      <a:r>
                        <a:rPr lang="en-US" sz="1300" b="1" dirty="0" smtClean="0">
                          <a:solidFill>
                            <a:srgbClr val="0070C0"/>
                          </a:solidFill>
                        </a:rPr>
                        <a:t> </a:t>
                      </a:r>
                      <a:r>
                        <a:rPr lang="en-US" sz="1300" b="1" dirty="0" err="1" smtClean="0">
                          <a:solidFill>
                            <a:srgbClr val="0070C0"/>
                          </a:solidFill>
                        </a:rPr>
                        <a:t>critică</a:t>
                      </a:r>
                      <a:r>
                        <a:rPr lang="en-US" sz="1300" b="1" dirty="0" smtClean="0">
                          <a:solidFill>
                            <a:srgbClr val="0070C0"/>
                          </a:solidFill>
                        </a:rPr>
                        <a:t> </a:t>
                      </a:r>
                      <a:r>
                        <a:rPr lang="en-US" sz="1300" dirty="0" smtClean="0"/>
                        <a:t>a </a:t>
                      </a:r>
                      <a:r>
                        <a:rPr lang="en-US" sz="1300" dirty="0" err="1" smtClean="0"/>
                        <a:t>teoriilor</a:t>
                      </a:r>
                      <a:r>
                        <a:rPr lang="en-US" sz="1300" dirty="0" smtClean="0"/>
                        <a:t> </a:t>
                      </a:r>
                      <a:r>
                        <a:rPr lang="en-US" sz="1300" dirty="0" err="1" smtClean="0"/>
                        <a:t>și</a:t>
                      </a:r>
                      <a:r>
                        <a:rPr lang="en-US" sz="1300" dirty="0" smtClean="0"/>
                        <a:t> </a:t>
                      </a:r>
                      <a:r>
                        <a:rPr lang="en-US" sz="1300" dirty="0" err="1" smtClean="0"/>
                        <a:t>principiilor</a:t>
                      </a:r>
                      <a:endParaRPr lang="en-US" sz="1300" dirty="0"/>
                    </a:p>
                  </a:txBody>
                  <a:tcPr/>
                </a:tc>
                <a:tc>
                  <a:txBody>
                    <a:bodyPr/>
                    <a:lstStyle/>
                    <a:p>
                      <a:r>
                        <a:rPr lang="en-US" sz="1300" dirty="0" err="1" smtClean="0"/>
                        <a:t>Aptitudini</a:t>
                      </a:r>
                      <a:r>
                        <a:rPr lang="en-US" sz="1300" dirty="0" smtClean="0"/>
                        <a:t> </a:t>
                      </a:r>
                      <a:r>
                        <a:rPr lang="en-US" sz="1300" dirty="0" err="1" smtClean="0"/>
                        <a:t>avansate</a:t>
                      </a:r>
                      <a:r>
                        <a:rPr lang="en-US" sz="1300" dirty="0" smtClean="0"/>
                        <a:t>, care </a:t>
                      </a:r>
                      <a:r>
                        <a:rPr lang="en-US" sz="1300" dirty="0" err="1" smtClean="0"/>
                        <a:t>denotă</a:t>
                      </a:r>
                      <a:r>
                        <a:rPr lang="en-US" sz="1300" dirty="0" smtClean="0"/>
                        <a:t> control </a:t>
                      </a:r>
                      <a:r>
                        <a:rPr lang="en-US" sz="1300" dirty="0" err="1" smtClean="0"/>
                        <a:t>și</a:t>
                      </a:r>
                      <a:r>
                        <a:rPr lang="en-US" sz="1300" dirty="0" smtClean="0"/>
                        <a:t> </a:t>
                      </a:r>
                      <a:r>
                        <a:rPr lang="en-US" sz="1300" dirty="0" err="1" smtClean="0"/>
                        <a:t>inovare</a:t>
                      </a:r>
                      <a:r>
                        <a:rPr lang="en-US" sz="1300" dirty="0" smtClean="0"/>
                        <a:t>, </a:t>
                      </a:r>
                      <a:r>
                        <a:rPr lang="en-US" sz="1300" dirty="0" err="1" smtClean="0"/>
                        <a:t>necesare</a:t>
                      </a:r>
                      <a:r>
                        <a:rPr lang="en-US" sz="1300" dirty="0" smtClean="0"/>
                        <a:t> </a:t>
                      </a:r>
                      <a:r>
                        <a:rPr lang="en-US" sz="1300" dirty="0" err="1" smtClean="0"/>
                        <a:t>pentru</a:t>
                      </a:r>
                      <a:r>
                        <a:rPr lang="en-US" sz="1300" dirty="0" smtClean="0"/>
                        <a:t> a </a:t>
                      </a:r>
                      <a:r>
                        <a:rPr lang="en-US" sz="1300" dirty="0" err="1" smtClean="0"/>
                        <a:t>rezolva</a:t>
                      </a:r>
                      <a:r>
                        <a:rPr lang="en-US" sz="1300" dirty="0" smtClean="0"/>
                        <a:t> </a:t>
                      </a:r>
                      <a:r>
                        <a:rPr lang="en-US" sz="1300" dirty="0" err="1" smtClean="0"/>
                        <a:t>probleme</a:t>
                      </a:r>
                      <a:r>
                        <a:rPr lang="en-US" sz="1300" dirty="0" smtClean="0"/>
                        <a:t> </a:t>
                      </a:r>
                      <a:r>
                        <a:rPr lang="en-US" sz="1300" dirty="0" err="1" smtClean="0"/>
                        <a:t>complexe</a:t>
                      </a:r>
                      <a:r>
                        <a:rPr lang="en-US" sz="1300" dirty="0" smtClean="0"/>
                        <a:t> </a:t>
                      </a:r>
                      <a:r>
                        <a:rPr lang="en-US" sz="1300" dirty="0" err="1" smtClean="0"/>
                        <a:t>și</a:t>
                      </a:r>
                      <a:r>
                        <a:rPr lang="en-US" sz="1300" dirty="0" smtClean="0"/>
                        <a:t> </a:t>
                      </a:r>
                      <a:r>
                        <a:rPr lang="en-US" sz="1300" dirty="0" err="1" smtClean="0"/>
                        <a:t>imprevizibile</a:t>
                      </a:r>
                      <a:r>
                        <a:rPr lang="en-US" sz="1300" dirty="0" smtClean="0"/>
                        <a:t> </a:t>
                      </a:r>
                      <a:r>
                        <a:rPr lang="en-US" sz="1300" dirty="0" err="1" smtClean="0"/>
                        <a:t>într</a:t>
                      </a:r>
                      <a:r>
                        <a:rPr lang="en-US" sz="1300" dirty="0" smtClean="0"/>
                        <a:t>-un </a:t>
                      </a:r>
                      <a:r>
                        <a:rPr lang="en-US" sz="1300" b="1" dirty="0" err="1" smtClean="0">
                          <a:solidFill>
                            <a:srgbClr val="0070C0"/>
                          </a:solidFill>
                        </a:rPr>
                        <a:t>domeniu</a:t>
                      </a:r>
                      <a:r>
                        <a:rPr lang="en-US" sz="1300" dirty="0" smtClean="0"/>
                        <a:t> de </a:t>
                      </a:r>
                      <a:r>
                        <a:rPr lang="en-US" sz="1300" dirty="0" err="1" smtClean="0"/>
                        <a:t>muncă</a:t>
                      </a:r>
                      <a:r>
                        <a:rPr lang="en-US" sz="1300" dirty="0" smtClean="0"/>
                        <a:t> </a:t>
                      </a:r>
                      <a:r>
                        <a:rPr lang="en-US" sz="1300" dirty="0" err="1" smtClean="0"/>
                        <a:t>sau</a:t>
                      </a:r>
                      <a:r>
                        <a:rPr lang="en-US" sz="1300" dirty="0" smtClean="0"/>
                        <a:t> de </a:t>
                      </a:r>
                      <a:r>
                        <a:rPr lang="en-US" sz="1300" dirty="0" err="1" smtClean="0"/>
                        <a:t>studiu</a:t>
                      </a:r>
                      <a:r>
                        <a:rPr lang="en-US" sz="1300" dirty="0" smtClean="0"/>
                        <a:t> </a:t>
                      </a:r>
                      <a:r>
                        <a:rPr lang="en-US" sz="1300" b="1" dirty="0" err="1" smtClean="0">
                          <a:solidFill>
                            <a:srgbClr val="0070C0"/>
                          </a:solidFill>
                        </a:rPr>
                        <a:t>specializat</a:t>
                      </a:r>
                      <a:r>
                        <a:rPr lang="en-US" sz="1300" dirty="0" smtClean="0"/>
                        <a:t> </a:t>
                      </a:r>
                      <a:endParaRPr lang="en-US" sz="1300" dirty="0"/>
                    </a:p>
                  </a:txBody>
                  <a:tcPr/>
                </a:tc>
                <a:tc>
                  <a:txBody>
                    <a:bodyPr/>
                    <a:lstStyle/>
                    <a:p>
                      <a:r>
                        <a:rPr lang="en-US" sz="1300" dirty="0" err="1" smtClean="0"/>
                        <a:t>Gestionarea</a:t>
                      </a:r>
                      <a:r>
                        <a:rPr lang="en-US" sz="1300" dirty="0" smtClean="0"/>
                        <a:t> de </a:t>
                      </a:r>
                      <a:r>
                        <a:rPr lang="en-US" sz="1300" dirty="0" err="1" smtClean="0"/>
                        <a:t>activități</a:t>
                      </a:r>
                      <a:r>
                        <a:rPr lang="en-US" sz="1300" dirty="0" smtClean="0"/>
                        <a:t> </a:t>
                      </a:r>
                      <a:r>
                        <a:rPr lang="en-US" sz="1300" dirty="0" err="1" smtClean="0"/>
                        <a:t>sau</a:t>
                      </a:r>
                      <a:r>
                        <a:rPr lang="en-US" sz="1300" dirty="0" smtClean="0"/>
                        <a:t> </a:t>
                      </a:r>
                      <a:r>
                        <a:rPr lang="en-US" sz="1300" dirty="0" err="1" smtClean="0"/>
                        <a:t>proiecte</a:t>
                      </a:r>
                      <a:r>
                        <a:rPr lang="en-US" sz="1300" dirty="0" smtClean="0"/>
                        <a:t> </a:t>
                      </a:r>
                      <a:r>
                        <a:rPr lang="en-US" sz="1300" dirty="0" err="1" smtClean="0"/>
                        <a:t>tehnice</a:t>
                      </a:r>
                      <a:r>
                        <a:rPr lang="en-US" sz="1300" dirty="0" smtClean="0"/>
                        <a:t> </a:t>
                      </a:r>
                      <a:r>
                        <a:rPr lang="en-US" sz="1300" dirty="0" err="1" smtClean="0"/>
                        <a:t>sau</a:t>
                      </a:r>
                      <a:r>
                        <a:rPr lang="en-US" sz="1300" dirty="0" smtClean="0"/>
                        <a:t> </a:t>
                      </a:r>
                      <a:r>
                        <a:rPr lang="en-US" sz="1300" dirty="0" err="1" smtClean="0"/>
                        <a:t>profesionale</a:t>
                      </a:r>
                      <a:r>
                        <a:rPr lang="en-US" sz="1300" dirty="0" smtClean="0"/>
                        <a:t> </a:t>
                      </a:r>
                      <a:r>
                        <a:rPr lang="en-US" sz="1300" dirty="0" err="1" smtClean="0"/>
                        <a:t>complexe</a:t>
                      </a:r>
                      <a:r>
                        <a:rPr lang="en-US" sz="1300" dirty="0" smtClean="0"/>
                        <a:t>, </a:t>
                      </a:r>
                      <a:r>
                        <a:rPr lang="en-US" sz="1300" dirty="0" err="1" smtClean="0"/>
                        <a:t>prin</a:t>
                      </a:r>
                      <a:r>
                        <a:rPr lang="en-US" sz="1300" dirty="0" smtClean="0"/>
                        <a:t> </a:t>
                      </a:r>
                      <a:r>
                        <a:rPr lang="en-US" sz="1300" b="1" dirty="0" err="1" smtClean="0">
                          <a:solidFill>
                            <a:srgbClr val="0070C0"/>
                          </a:solidFill>
                        </a:rPr>
                        <a:t>asumarea</a:t>
                      </a:r>
                      <a:r>
                        <a:rPr lang="en-US" sz="1300" b="1" dirty="0" smtClean="0">
                          <a:solidFill>
                            <a:srgbClr val="0070C0"/>
                          </a:solidFill>
                        </a:rPr>
                        <a:t> </a:t>
                      </a:r>
                      <a:r>
                        <a:rPr lang="en-US" sz="1300" b="1" dirty="0" err="1" smtClean="0">
                          <a:solidFill>
                            <a:srgbClr val="0070C0"/>
                          </a:solidFill>
                        </a:rPr>
                        <a:t>responsabilității</a:t>
                      </a:r>
                      <a:r>
                        <a:rPr lang="en-US" sz="1300" b="1" dirty="0" smtClean="0">
                          <a:solidFill>
                            <a:srgbClr val="0070C0"/>
                          </a:solidFill>
                        </a:rPr>
                        <a:t> </a:t>
                      </a:r>
                      <a:r>
                        <a:rPr lang="en-US" sz="1300" b="1" dirty="0" err="1" smtClean="0">
                          <a:solidFill>
                            <a:srgbClr val="0070C0"/>
                          </a:solidFill>
                        </a:rPr>
                        <a:t>pentru</a:t>
                      </a:r>
                      <a:r>
                        <a:rPr lang="en-US" sz="1300" b="1" dirty="0" smtClean="0">
                          <a:solidFill>
                            <a:srgbClr val="0070C0"/>
                          </a:solidFill>
                        </a:rPr>
                        <a:t> </a:t>
                      </a:r>
                      <a:r>
                        <a:rPr lang="en-US" sz="1300" b="1" dirty="0" err="1" smtClean="0">
                          <a:solidFill>
                            <a:srgbClr val="0070C0"/>
                          </a:solidFill>
                        </a:rPr>
                        <a:t>luarea</a:t>
                      </a:r>
                      <a:r>
                        <a:rPr lang="en-US" sz="1300" b="1" dirty="0" smtClean="0">
                          <a:solidFill>
                            <a:srgbClr val="0070C0"/>
                          </a:solidFill>
                        </a:rPr>
                        <a:t> </a:t>
                      </a:r>
                      <a:r>
                        <a:rPr lang="en-US" sz="1300" b="1" dirty="0" err="1" smtClean="0">
                          <a:solidFill>
                            <a:srgbClr val="0070C0"/>
                          </a:solidFill>
                        </a:rPr>
                        <a:t>deciziilor</a:t>
                      </a:r>
                      <a:r>
                        <a:rPr lang="en-US" sz="1300" b="1" dirty="0" smtClean="0">
                          <a:solidFill>
                            <a:srgbClr val="0070C0"/>
                          </a:solidFill>
                        </a:rPr>
                        <a:t> </a:t>
                      </a:r>
                      <a:r>
                        <a:rPr lang="en-US" sz="1300" dirty="0" err="1" smtClean="0"/>
                        <a:t>în</a:t>
                      </a:r>
                      <a:r>
                        <a:rPr lang="en-US" sz="1300" dirty="0" smtClean="0"/>
                        <a:t> </a:t>
                      </a:r>
                      <a:r>
                        <a:rPr lang="en-US" sz="1300" dirty="0" err="1" smtClean="0"/>
                        <a:t>situații</a:t>
                      </a:r>
                      <a:r>
                        <a:rPr lang="en-US" sz="1300" dirty="0" smtClean="0"/>
                        <a:t> de </a:t>
                      </a:r>
                      <a:r>
                        <a:rPr lang="en-US" sz="1300" dirty="0" err="1" smtClean="0"/>
                        <a:t>muncă</a:t>
                      </a:r>
                      <a:r>
                        <a:rPr lang="en-US" sz="1300" dirty="0" smtClean="0"/>
                        <a:t> </a:t>
                      </a:r>
                      <a:r>
                        <a:rPr lang="en-US" sz="1300" dirty="0" err="1" smtClean="0"/>
                        <a:t>sau</a:t>
                      </a:r>
                      <a:r>
                        <a:rPr lang="en-US" sz="1300" dirty="0" smtClean="0"/>
                        <a:t> de </a:t>
                      </a:r>
                      <a:r>
                        <a:rPr lang="en-US" sz="1300" dirty="0" err="1" smtClean="0"/>
                        <a:t>studiu</a:t>
                      </a:r>
                      <a:r>
                        <a:rPr lang="en-US" sz="1300" dirty="0" smtClean="0"/>
                        <a:t> </a:t>
                      </a:r>
                      <a:r>
                        <a:rPr lang="en-US" sz="1300" b="1" dirty="0" err="1" smtClean="0">
                          <a:solidFill>
                            <a:srgbClr val="0070C0"/>
                          </a:solidFill>
                        </a:rPr>
                        <a:t>imprevizibile</a:t>
                      </a:r>
                      <a:r>
                        <a:rPr lang="en-US" sz="1300" dirty="0" smtClean="0"/>
                        <a:t> </a:t>
                      </a:r>
                      <a:r>
                        <a:rPr lang="en-US" sz="1300" dirty="0" err="1" smtClean="0"/>
                        <a:t>Asumarea</a:t>
                      </a:r>
                      <a:r>
                        <a:rPr lang="en-US" sz="1300" dirty="0" smtClean="0"/>
                        <a:t> </a:t>
                      </a:r>
                      <a:r>
                        <a:rPr lang="en-US" sz="1300" dirty="0" err="1" smtClean="0"/>
                        <a:t>responsabilității</a:t>
                      </a:r>
                      <a:r>
                        <a:rPr lang="en-US" sz="1300" dirty="0" smtClean="0"/>
                        <a:t> </a:t>
                      </a:r>
                      <a:r>
                        <a:rPr lang="en-US" sz="1300" dirty="0" err="1" smtClean="0"/>
                        <a:t>pentru</a:t>
                      </a:r>
                      <a:r>
                        <a:rPr lang="en-US" sz="1300" dirty="0" smtClean="0"/>
                        <a:t> </a:t>
                      </a:r>
                      <a:r>
                        <a:rPr lang="en-US" sz="1300" dirty="0" err="1" smtClean="0"/>
                        <a:t>gestionarea</a:t>
                      </a:r>
                      <a:r>
                        <a:rPr lang="en-US" sz="1300" dirty="0" smtClean="0"/>
                        <a:t> </a:t>
                      </a:r>
                      <a:r>
                        <a:rPr lang="en-US" sz="1300" dirty="0" err="1" smtClean="0"/>
                        <a:t>dezvoltării</a:t>
                      </a:r>
                      <a:r>
                        <a:rPr lang="en-US" sz="1300" dirty="0" smtClean="0"/>
                        <a:t> </a:t>
                      </a:r>
                      <a:r>
                        <a:rPr lang="en-US" sz="1300" dirty="0" err="1" smtClean="0"/>
                        <a:t>profesionale</a:t>
                      </a:r>
                      <a:r>
                        <a:rPr lang="en-US" sz="1300" dirty="0" smtClean="0"/>
                        <a:t> a </a:t>
                      </a:r>
                      <a:r>
                        <a:rPr lang="en-US" sz="1300" dirty="0" err="1" smtClean="0"/>
                        <a:t>indivizilor</a:t>
                      </a:r>
                      <a:r>
                        <a:rPr lang="en-US" sz="1300" dirty="0" smtClean="0"/>
                        <a:t> </a:t>
                      </a:r>
                      <a:r>
                        <a:rPr lang="en-US" sz="1300" dirty="0" err="1" smtClean="0"/>
                        <a:t>și</a:t>
                      </a:r>
                      <a:r>
                        <a:rPr lang="en-US" sz="1300" dirty="0" smtClean="0"/>
                        <a:t> a </a:t>
                      </a:r>
                      <a:r>
                        <a:rPr lang="en-US" sz="1300" b="1" dirty="0" err="1" smtClean="0">
                          <a:solidFill>
                            <a:srgbClr val="0070C0"/>
                          </a:solidFill>
                        </a:rPr>
                        <a:t>grupurilor</a:t>
                      </a:r>
                      <a:r>
                        <a:rPr lang="en-US" sz="1300" dirty="0" smtClean="0"/>
                        <a:t> </a:t>
                      </a:r>
                      <a:endParaRPr lang="en-US" sz="1300" dirty="0"/>
                    </a:p>
                  </a:txBody>
                  <a:tcPr/>
                </a:tc>
                <a:extLst>
                  <a:ext uri="{0D108BD9-81ED-4DB2-BD59-A6C34878D82A}">
                    <a16:rowId xmlns:a16="http://schemas.microsoft.com/office/drawing/2014/main" val="3178888115"/>
                  </a:ext>
                </a:extLst>
              </a:tr>
            </a:tbl>
          </a:graphicData>
        </a:graphic>
      </p:graphicFrame>
      <p:sp>
        <p:nvSpPr>
          <p:cNvPr id="3" name="Slide Number Placeholder 2"/>
          <p:cNvSpPr>
            <a:spLocks noGrp="1"/>
          </p:cNvSpPr>
          <p:nvPr>
            <p:ph type="sldNum" sz="quarter" idx="12"/>
          </p:nvPr>
        </p:nvSpPr>
        <p:spPr/>
        <p:txBody>
          <a:bodyPr/>
          <a:lstStyle/>
          <a:p>
            <a:fld id="{C69E05A2-079F-4246-8356-D956496D44E4}" type="slidenum">
              <a:rPr lang="en-US" smtClean="0"/>
              <a:t>51</a:t>
            </a:fld>
            <a:endParaRPr lang="en-US"/>
          </a:p>
        </p:txBody>
      </p:sp>
    </p:spTree>
    <p:extLst>
      <p:ext uri="{BB962C8B-B14F-4D97-AF65-F5344CB8AC3E}">
        <p14:creationId xmlns:p14="http://schemas.microsoft.com/office/powerpoint/2010/main" val="212711118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484" y="432624"/>
            <a:ext cx="10609005" cy="946353"/>
          </a:xfrm>
        </p:spPr>
        <p:txBody>
          <a:bodyPr>
            <a:normAutofit/>
          </a:bodyPr>
          <a:lstStyle/>
          <a:p>
            <a:r>
              <a:rPr lang="ro-RO" sz="2800" dirty="0"/>
              <a:t>Descriptori din CEC – exprimați în rezultate ale învățării</a:t>
            </a:r>
            <a:endParaRPr lang="en-US" sz="28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158029913"/>
              </p:ext>
            </p:extLst>
          </p:nvPr>
        </p:nvGraphicFramePr>
        <p:xfrm>
          <a:off x="456636" y="1182155"/>
          <a:ext cx="8013257" cy="5041769"/>
        </p:xfrm>
        <a:graphic>
          <a:graphicData uri="http://schemas.openxmlformats.org/drawingml/2006/table">
            <a:tbl>
              <a:tblPr firstRow="1" bandRow="1">
                <a:tableStyleId>{5C22544A-7EE6-4342-B048-85BDC9FD1C3A}</a:tableStyleId>
              </a:tblPr>
              <a:tblGrid>
                <a:gridCol w="1386265">
                  <a:extLst>
                    <a:ext uri="{9D8B030D-6E8A-4147-A177-3AD203B41FA5}">
                      <a16:colId xmlns:a16="http://schemas.microsoft.com/office/drawing/2014/main" val="4054809922"/>
                    </a:ext>
                  </a:extLst>
                </a:gridCol>
                <a:gridCol w="2029753">
                  <a:extLst>
                    <a:ext uri="{9D8B030D-6E8A-4147-A177-3AD203B41FA5}">
                      <a16:colId xmlns:a16="http://schemas.microsoft.com/office/drawing/2014/main" val="3001097466"/>
                    </a:ext>
                  </a:extLst>
                </a:gridCol>
                <a:gridCol w="2044901">
                  <a:extLst>
                    <a:ext uri="{9D8B030D-6E8A-4147-A177-3AD203B41FA5}">
                      <a16:colId xmlns:a16="http://schemas.microsoft.com/office/drawing/2014/main" val="3482121766"/>
                    </a:ext>
                  </a:extLst>
                </a:gridCol>
                <a:gridCol w="2552338">
                  <a:extLst>
                    <a:ext uri="{9D8B030D-6E8A-4147-A177-3AD203B41FA5}">
                      <a16:colId xmlns:a16="http://schemas.microsoft.com/office/drawing/2014/main" val="2444172123"/>
                    </a:ext>
                  </a:extLst>
                </a:gridCol>
              </a:tblGrid>
              <a:tr h="302129">
                <a:tc>
                  <a:txBody>
                    <a:bodyPr/>
                    <a:lstStyle/>
                    <a:p>
                      <a:endParaRPr lang="en-US" sz="130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300" dirty="0" err="1" smtClean="0"/>
                        <a:t>Cunoștințe</a:t>
                      </a:r>
                      <a:endParaRPr lang="en-US" sz="1300" dirty="0" smtClean="0"/>
                    </a:p>
                  </a:txBody>
                  <a:tcPr/>
                </a:tc>
                <a:tc>
                  <a:txBody>
                    <a:bodyPr/>
                    <a:lstStyle/>
                    <a:p>
                      <a:r>
                        <a:rPr lang="en-US" sz="1300" dirty="0" err="1" smtClean="0"/>
                        <a:t>Aptitudini</a:t>
                      </a:r>
                      <a:endParaRPr lang="en-US" sz="1300" dirty="0"/>
                    </a:p>
                  </a:txBody>
                  <a:tcPr/>
                </a:tc>
                <a:tc>
                  <a:txBody>
                    <a:bodyPr/>
                    <a:lstStyle/>
                    <a:p>
                      <a:r>
                        <a:rPr lang="en-US" sz="1300" dirty="0" err="1" smtClean="0"/>
                        <a:t>Responsabilitate</a:t>
                      </a:r>
                      <a:r>
                        <a:rPr lang="en-US" sz="1300" dirty="0" smtClean="0"/>
                        <a:t> </a:t>
                      </a:r>
                      <a:r>
                        <a:rPr lang="en-US" sz="1300" dirty="0" err="1" smtClean="0"/>
                        <a:t>și</a:t>
                      </a:r>
                      <a:r>
                        <a:rPr lang="en-US" sz="1300" dirty="0" smtClean="0"/>
                        <a:t> </a:t>
                      </a:r>
                      <a:r>
                        <a:rPr lang="en-US" sz="1300" dirty="0" err="1" smtClean="0"/>
                        <a:t>autonomie</a:t>
                      </a:r>
                      <a:endParaRPr lang="en-US" sz="1300" dirty="0"/>
                    </a:p>
                  </a:txBody>
                  <a:tcPr/>
                </a:tc>
                <a:extLst>
                  <a:ext uri="{0D108BD9-81ED-4DB2-BD59-A6C34878D82A}">
                    <a16:rowId xmlns:a16="http://schemas.microsoft.com/office/drawing/2014/main" val="460982649"/>
                  </a:ext>
                </a:extLst>
              </a:tr>
              <a:tr h="1291293">
                <a:tc>
                  <a:txBody>
                    <a:bodyPr/>
                    <a:lstStyle/>
                    <a:p>
                      <a:endParaRPr lang="en-US" sz="1300" dirty="0"/>
                    </a:p>
                  </a:txBody>
                  <a:tcPr/>
                </a:tc>
                <a:tc>
                  <a:txBody>
                    <a:bodyPr/>
                    <a:lstStyle/>
                    <a:p>
                      <a:r>
                        <a:rPr lang="en-US" sz="1300" i="1" dirty="0" err="1" smtClean="0"/>
                        <a:t>În</a:t>
                      </a:r>
                      <a:r>
                        <a:rPr lang="en-US" sz="1300" i="1" dirty="0" smtClean="0"/>
                        <a:t> </a:t>
                      </a:r>
                      <a:r>
                        <a:rPr lang="en-US" sz="1300" i="1" dirty="0" err="1" smtClean="0"/>
                        <a:t>contextul</a:t>
                      </a:r>
                      <a:r>
                        <a:rPr lang="en-US" sz="1300" i="1" dirty="0" smtClean="0"/>
                        <a:t> CEC, </a:t>
                      </a:r>
                      <a:r>
                        <a:rPr lang="en-US" sz="1300" i="1" dirty="0" err="1" smtClean="0"/>
                        <a:t>cunoștințele</a:t>
                      </a:r>
                      <a:r>
                        <a:rPr lang="en-US" sz="1300" i="1" dirty="0" smtClean="0"/>
                        <a:t> </a:t>
                      </a:r>
                      <a:r>
                        <a:rPr lang="en-US" sz="1300" i="1" dirty="0" err="1" smtClean="0"/>
                        <a:t>sunt</a:t>
                      </a:r>
                      <a:r>
                        <a:rPr lang="en-US" sz="1300" i="1" dirty="0" smtClean="0"/>
                        <a:t> </a:t>
                      </a:r>
                      <a:r>
                        <a:rPr lang="en-US" sz="1300" i="1" dirty="0" err="1" smtClean="0"/>
                        <a:t>descrise</a:t>
                      </a:r>
                      <a:r>
                        <a:rPr lang="en-US" sz="1300" i="1" dirty="0" smtClean="0"/>
                        <a:t> ca </a:t>
                      </a:r>
                      <a:r>
                        <a:rPr lang="en-US" sz="1300" i="1" dirty="0" err="1" smtClean="0"/>
                        <a:t>fiind</a:t>
                      </a:r>
                      <a:r>
                        <a:rPr lang="en-US" sz="1300" i="1" dirty="0" smtClean="0"/>
                        <a:t> </a:t>
                      </a:r>
                      <a:r>
                        <a:rPr lang="en-US" sz="1300" i="1" dirty="0" err="1" smtClean="0"/>
                        <a:t>teoretice</a:t>
                      </a:r>
                      <a:r>
                        <a:rPr lang="en-US" sz="1300" i="1" dirty="0" smtClean="0"/>
                        <a:t> </a:t>
                      </a:r>
                      <a:r>
                        <a:rPr lang="en-US" sz="1300" i="1" dirty="0" err="1" smtClean="0"/>
                        <a:t>și</a:t>
                      </a:r>
                      <a:r>
                        <a:rPr lang="en-US" sz="1300" i="1" dirty="0" smtClean="0"/>
                        <a:t>/</a:t>
                      </a:r>
                      <a:r>
                        <a:rPr lang="en-US" sz="1300" i="1" dirty="0" err="1" smtClean="0"/>
                        <a:t>sau</a:t>
                      </a:r>
                      <a:r>
                        <a:rPr lang="en-US" sz="1300" i="1" dirty="0" smtClean="0"/>
                        <a:t> </a:t>
                      </a:r>
                      <a:r>
                        <a:rPr lang="en-US" sz="1300" i="1" dirty="0" err="1" smtClean="0"/>
                        <a:t>faptice</a:t>
                      </a:r>
                      <a:r>
                        <a:rPr lang="en-US" sz="1300" i="1" dirty="0" smtClean="0"/>
                        <a:t>. </a:t>
                      </a:r>
                      <a:endParaRPr lang="en-US" sz="1300" i="1" dirty="0"/>
                    </a:p>
                  </a:txBody>
                  <a:tcPr/>
                </a:tc>
                <a:tc>
                  <a:txBody>
                    <a:bodyPr/>
                    <a:lstStyle/>
                    <a:p>
                      <a:r>
                        <a:rPr lang="en-US" sz="1300" i="1" dirty="0" smtClean="0"/>
                        <a:t>cognitive (</a:t>
                      </a:r>
                      <a:r>
                        <a:rPr lang="en-US" sz="1300" i="1" dirty="0" err="1" smtClean="0"/>
                        <a:t>implicând</a:t>
                      </a:r>
                      <a:r>
                        <a:rPr lang="en-US" sz="1300" i="1" dirty="0" smtClean="0"/>
                        <a:t> </a:t>
                      </a:r>
                      <a:r>
                        <a:rPr lang="en-US" sz="1300" i="1" dirty="0" err="1" smtClean="0"/>
                        <a:t>utilizarea</a:t>
                      </a:r>
                      <a:r>
                        <a:rPr lang="en-US" sz="1300" i="1" dirty="0" smtClean="0"/>
                        <a:t> </a:t>
                      </a:r>
                      <a:r>
                        <a:rPr lang="en-US" sz="1300" i="1" dirty="0" err="1" smtClean="0"/>
                        <a:t>gândirii</a:t>
                      </a:r>
                      <a:r>
                        <a:rPr lang="en-US" sz="1300" i="1" dirty="0" smtClean="0"/>
                        <a:t> </a:t>
                      </a:r>
                      <a:r>
                        <a:rPr lang="en-US" sz="1300" i="1" dirty="0" err="1" smtClean="0"/>
                        <a:t>logice</a:t>
                      </a:r>
                      <a:r>
                        <a:rPr lang="en-US" sz="1300" i="1" dirty="0" smtClean="0"/>
                        <a:t>, intuitive </a:t>
                      </a:r>
                      <a:r>
                        <a:rPr lang="en-US" sz="1300" i="1" dirty="0" err="1" smtClean="0"/>
                        <a:t>și</a:t>
                      </a:r>
                      <a:r>
                        <a:rPr lang="en-US" sz="1300" i="1" dirty="0" smtClean="0"/>
                        <a:t> creative) </a:t>
                      </a:r>
                      <a:r>
                        <a:rPr lang="en-US" sz="1300" i="1" dirty="0" err="1" smtClean="0"/>
                        <a:t>și</a:t>
                      </a:r>
                      <a:r>
                        <a:rPr lang="en-US" sz="1300" i="1" dirty="0" smtClean="0"/>
                        <a:t> practice (</a:t>
                      </a:r>
                      <a:r>
                        <a:rPr lang="en-US" sz="1300" i="1" dirty="0" err="1" smtClean="0"/>
                        <a:t>implicând</a:t>
                      </a:r>
                      <a:r>
                        <a:rPr lang="en-US" sz="1300" i="1" dirty="0" smtClean="0"/>
                        <a:t> </a:t>
                      </a:r>
                      <a:r>
                        <a:rPr lang="en-US" sz="1300" i="1" dirty="0" err="1" smtClean="0"/>
                        <a:t>dexteritate</a:t>
                      </a:r>
                      <a:r>
                        <a:rPr lang="en-US" sz="1300" i="1" dirty="0" smtClean="0"/>
                        <a:t> </a:t>
                      </a:r>
                      <a:r>
                        <a:rPr lang="en-US" sz="1300" i="1" dirty="0" err="1" smtClean="0"/>
                        <a:t>manuală</a:t>
                      </a:r>
                      <a:r>
                        <a:rPr lang="en-US" sz="1300" i="1" dirty="0" smtClean="0"/>
                        <a:t> </a:t>
                      </a:r>
                      <a:r>
                        <a:rPr lang="en-US" sz="1300" i="1" dirty="0" err="1" smtClean="0"/>
                        <a:t>și</a:t>
                      </a:r>
                      <a:r>
                        <a:rPr lang="en-US" sz="1300" i="1" dirty="0" smtClean="0"/>
                        <a:t> </a:t>
                      </a:r>
                      <a:r>
                        <a:rPr lang="en-US" sz="1300" i="1" dirty="0" err="1" smtClean="0"/>
                        <a:t>utilizarea</a:t>
                      </a:r>
                      <a:r>
                        <a:rPr lang="en-US" sz="1300" i="1" dirty="0" smtClean="0"/>
                        <a:t> de </a:t>
                      </a:r>
                      <a:r>
                        <a:rPr lang="en-US" sz="1300" i="1" dirty="0" err="1" smtClean="0"/>
                        <a:t>metode</a:t>
                      </a:r>
                      <a:r>
                        <a:rPr lang="en-US" sz="1300" i="1" dirty="0" smtClean="0"/>
                        <a:t>, </a:t>
                      </a:r>
                      <a:r>
                        <a:rPr lang="en-US" sz="1300" i="1" dirty="0" err="1" smtClean="0"/>
                        <a:t>materiale</a:t>
                      </a:r>
                      <a:r>
                        <a:rPr lang="en-US" sz="1300" i="1" dirty="0" smtClean="0"/>
                        <a:t>, </a:t>
                      </a:r>
                      <a:r>
                        <a:rPr lang="en-US" sz="1300" i="1" dirty="0" err="1" smtClean="0"/>
                        <a:t>unelte</a:t>
                      </a:r>
                      <a:r>
                        <a:rPr lang="en-US" sz="1300" i="1" dirty="0" smtClean="0"/>
                        <a:t> </a:t>
                      </a:r>
                      <a:r>
                        <a:rPr lang="en-US" sz="1300" i="1" dirty="0" err="1" smtClean="0"/>
                        <a:t>și</a:t>
                      </a:r>
                      <a:r>
                        <a:rPr lang="en-US" sz="1300" i="1" dirty="0" smtClean="0"/>
                        <a:t> </a:t>
                      </a:r>
                      <a:r>
                        <a:rPr lang="en-US" sz="1300" i="1" dirty="0" err="1" smtClean="0"/>
                        <a:t>instrumente</a:t>
                      </a:r>
                      <a:r>
                        <a:rPr lang="en-US" sz="1300" i="1" dirty="0" smtClean="0"/>
                        <a:t>).</a:t>
                      </a:r>
                      <a:endParaRPr lang="en-US" sz="1300" i="1" dirty="0"/>
                    </a:p>
                  </a:txBody>
                  <a:tcPr/>
                </a:tc>
                <a:tc>
                  <a:txBody>
                    <a:bodyPr/>
                    <a:lstStyle/>
                    <a:p>
                      <a:r>
                        <a:rPr lang="en-US" sz="1300" i="1" dirty="0" err="1" smtClean="0"/>
                        <a:t>capacitatea</a:t>
                      </a:r>
                      <a:r>
                        <a:rPr lang="en-US" sz="1300" i="1" dirty="0" smtClean="0"/>
                        <a:t> </a:t>
                      </a:r>
                      <a:r>
                        <a:rPr lang="en-US" sz="1300" i="1" dirty="0" err="1" smtClean="0"/>
                        <a:t>cursantului</a:t>
                      </a:r>
                      <a:r>
                        <a:rPr lang="en-US" sz="1300" i="1" dirty="0" smtClean="0"/>
                        <a:t> de a </a:t>
                      </a:r>
                      <a:r>
                        <a:rPr lang="en-US" sz="1300" i="1" dirty="0" err="1" smtClean="0"/>
                        <a:t>aplica</a:t>
                      </a:r>
                      <a:r>
                        <a:rPr lang="en-US" sz="1300" i="1" dirty="0" smtClean="0"/>
                        <a:t> </a:t>
                      </a:r>
                      <a:r>
                        <a:rPr lang="en-US" sz="1300" i="1" dirty="0" err="1" smtClean="0"/>
                        <a:t>cunoștințele</a:t>
                      </a:r>
                      <a:r>
                        <a:rPr lang="en-US" sz="1300" i="1" dirty="0" smtClean="0"/>
                        <a:t> </a:t>
                      </a:r>
                      <a:r>
                        <a:rPr lang="en-US" sz="1300" i="1" dirty="0" err="1" smtClean="0"/>
                        <a:t>și</a:t>
                      </a:r>
                      <a:r>
                        <a:rPr lang="en-US" sz="1300" i="1" dirty="0" smtClean="0"/>
                        <a:t> </a:t>
                      </a:r>
                      <a:r>
                        <a:rPr lang="en-US" sz="1300" i="1" dirty="0" err="1" smtClean="0"/>
                        <a:t>aptitudinile</a:t>
                      </a:r>
                      <a:r>
                        <a:rPr lang="en-US" sz="1300" i="1" dirty="0" smtClean="0"/>
                        <a:t> sale </a:t>
                      </a:r>
                      <a:r>
                        <a:rPr lang="en-US" sz="1300" i="1" dirty="0" err="1" smtClean="0"/>
                        <a:t>într</a:t>
                      </a:r>
                      <a:r>
                        <a:rPr lang="en-US" sz="1300" i="1" dirty="0" smtClean="0"/>
                        <a:t>-un mod </a:t>
                      </a:r>
                      <a:r>
                        <a:rPr lang="en-US" sz="1300" i="1" dirty="0" err="1" smtClean="0"/>
                        <a:t>autonom</a:t>
                      </a:r>
                      <a:r>
                        <a:rPr lang="en-US" sz="1300" i="1" dirty="0" smtClean="0"/>
                        <a:t> </a:t>
                      </a:r>
                      <a:r>
                        <a:rPr lang="en-US" sz="1300" i="1" dirty="0" err="1" smtClean="0"/>
                        <a:t>și</a:t>
                      </a:r>
                      <a:r>
                        <a:rPr lang="en-US" sz="1300" i="1" dirty="0" smtClean="0"/>
                        <a:t> </a:t>
                      </a:r>
                      <a:r>
                        <a:rPr lang="en-US" sz="1300" i="1" dirty="0" err="1" smtClean="0"/>
                        <a:t>responsabil</a:t>
                      </a:r>
                      <a:r>
                        <a:rPr lang="en-US" sz="1300" i="1" dirty="0" smtClean="0"/>
                        <a:t> </a:t>
                      </a:r>
                      <a:endParaRPr lang="en-US" sz="1300" i="1" dirty="0"/>
                    </a:p>
                  </a:txBody>
                  <a:tcPr/>
                </a:tc>
                <a:extLst>
                  <a:ext uri="{0D108BD9-81ED-4DB2-BD59-A6C34878D82A}">
                    <a16:rowId xmlns:a16="http://schemas.microsoft.com/office/drawing/2014/main" val="2815992282"/>
                  </a:ext>
                </a:extLst>
              </a:tr>
              <a:tr h="2160433">
                <a:tc>
                  <a:txBody>
                    <a:bodyPr/>
                    <a:lstStyle/>
                    <a:p>
                      <a:r>
                        <a:rPr lang="en-US" sz="1300" b="1" dirty="0" err="1" smtClean="0"/>
                        <a:t>Nivelul</a:t>
                      </a:r>
                      <a:r>
                        <a:rPr lang="ro-RO" sz="1300" b="1" dirty="0" smtClean="0"/>
                        <a:t> </a:t>
                      </a:r>
                      <a:r>
                        <a:rPr lang="en-US" sz="1300" b="1" dirty="0" smtClean="0"/>
                        <a:t> </a:t>
                      </a:r>
                      <a:r>
                        <a:rPr lang="ro-RO" sz="1300" b="1" dirty="0" smtClean="0"/>
                        <a:t>7</a:t>
                      </a:r>
                      <a:r>
                        <a:rPr lang="en-US" sz="1300" b="1" dirty="0" smtClean="0"/>
                        <a:t> </a:t>
                      </a:r>
                      <a:r>
                        <a:rPr lang="en-US" sz="1300" dirty="0" err="1" smtClean="0"/>
                        <a:t>Rezultatele</a:t>
                      </a:r>
                      <a:r>
                        <a:rPr lang="en-US" sz="1300" dirty="0" smtClean="0"/>
                        <a:t> </a:t>
                      </a:r>
                      <a:r>
                        <a:rPr lang="en-US" sz="1300" dirty="0" err="1" smtClean="0"/>
                        <a:t>învățării</a:t>
                      </a:r>
                      <a:r>
                        <a:rPr lang="en-US" sz="1300" dirty="0" smtClean="0"/>
                        <a:t> </a:t>
                      </a:r>
                      <a:r>
                        <a:rPr lang="en-US" sz="1300" dirty="0" err="1" smtClean="0"/>
                        <a:t>corespunzătoare</a:t>
                      </a:r>
                      <a:r>
                        <a:rPr lang="en-US" sz="1300" dirty="0" smtClean="0"/>
                        <a:t> </a:t>
                      </a:r>
                      <a:r>
                        <a:rPr lang="en-US" sz="1300" dirty="0" err="1" smtClean="0"/>
                        <a:t>nivelului</a:t>
                      </a:r>
                      <a:r>
                        <a:rPr lang="en-US" sz="1300" dirty="0" smtClean="0"/>
                        <a:t> </a:t>
                      </a:r>
                      <a:r>
                        <a:rPr lang="ro-RO" sz="1300" dirty="0" smtClean="0"/>
                        <a:t>7</a:t>
                      </a:r>
                      <a:r>
                        <a:rPr lang="en-US" sz="1300" dirty="0" smtClean="0"/>
                        <a:t> </a:t>
                      </a:r>
                      <a:r>
                        <a:rPr lang="en-US" sz="1300" dirty="0" err="1" smtClean="0"/>
                        <a:t>sunt</a:t>
                      </a:r>
                      <a:r>
                        <a:rPr lang="en-US" sz="1300" dirty="0" smtClean="0"/>
                        <a:t>: </a:t>
                      </a:r>
                      <a:endParaRPr lang="en-US" sz="1300" dirty="0"/>
                    </a:p>
                  </a:txBody>
                  <a:tcPr/>
                </a:tc>
                <a:tc>
                  <a:txBody>
                    <a:bodyPr/>
                    <a:lstStyle/>
                    <a:p>
                      <a:r>
                        <a:rPr lang="en-US" sz="1300" dirty="0" err="1" smtClean="0"/>
                        <a:t>Cunoștințe</a:t>
                      </a:r>
                      <a:r>
                        <a:rPr lang="en-US" sz="1300" dirty="0" smtClean="0"/>
                        <a:t> </a:t>
                      </a:r>
                      <a:r>
                        <a:rPr lang="en-US" sz="1300" dirty="0" err="1" smtClean="0"/>
                        <a:t>foarte</a:t>
                      </a:r>
                      <a:r>
                        <a:rPr lang="en-US" sz="1300" dirty="0" smtClean="0"/>
                        <a:t> </a:t>
                      </a:r>
                      <a:r>
                        <a:rPr lang="en-US" sz="1300" b="1" dirty="0" err="1" smtClean="0">
                          <a:solidFill>
                            <a:srgbClr val="0070C0"/>
                          </a:solidFill>
                        </a:rPr>
                        <a:t>specializate</a:t>
                      </a:r>
                      <a:r>
                        <a:rPr lang="en-US" sz="1300" dirty="0" smtClean="0"/>
                        <a:t>, </a:t>
                      </a:r>
                      <a:r>
                        <a:rPr lang="en-US" sz="1300" dirty="0" err="1" smtClean="0"/>
                        <a:t>unele</a:t>
                      </a:r>
                      <a:r>
                        <a:rPr lang="en-US" sz="1300" dirty="0" smtClean="0"/>
                        <a:t> </a:t>
                      </a:r>
                      <a:r>
                        <a:rPr lang="en-US" sz="1300" dirty="0" err="1" smtClean="0"/>
                        <a:t>dintre</a:t>
                      </a:r>
                      <a:r>
                        <a:rPr lang="en-US" sz="1300" dirty="0" smtClean="0"/>
                        <a:t> </a:t>
                      </a:r>
                      <a:r>
                        <a:rPr lang="en-US" sz="1300" dirty="0" err="1" smtClean="0"/>
                        <a:t>ele</a:t>
                      </a:r>
                      <a:r>
                        <a:rPr lang="en-US" sz="1300" dirty="0" smtClean="0"/>
                        <a:t> </a:t>
                      </a:r>
                      <a:r>
                        <a:rPr lang="en-US" sz="1300" dirty="0" err="1" smtClean="0"/>
                        <a:t>situându</a:t>
                      </a:r>
                      <a:r>
                        <a:rPr lang="en-US" sz="1300" dirty="0" smtClean="0"/>
                        <a:t>-se </a:t>
                      </a:r>
                      <a:r>
                        <a:rPr lang="en-US" sz="1300" dirty="0" err="1" smtClean="0"/>
                        <a:t>în</a:t>
                      </a:r>
                      <a:r>
                        <a:rPr lang="en-US" sz="1300" dirty="0" smtClean="0"/>
                        <a:t> </a:t>
                      </a:r>
                      <a:r>
                        <a:rPr lang="en-US" sz="1300" dirty="0" err="1" smtClean="0"/>
                        <a:t>avangarda</a:t>
                      </a:r>
                      <a:r>
                        <a:rPr lang="en-US" sz="1300" dirty="0" smtClean="0"/>
                        <a:t> </a:t>
                      </a:r>
                      <a:r>
                        <a:rPr lang="en-US" sz="1300" dirty="0" err="1" smtClean="0"/>
                        <a:t>nivelului</a:t>
                      </a:r>
                      <a:r>
                        <a:rPr lang="en-US" sz="1300" dirty="0" smtClean="0"/>
                        <a:t> de </a:t>
                      </a:r>
                      <a:r>
                        <a:rPr lang="en-US" sz="1300" dirty="0" err="1" smtClean="0"/>
                        <a:t>cunoștințe</a:t>
                      </a:r>
                      <a:r>
                        <a:rPr lang="en-US" sz="1300" dirty="0" smtClean="0"/>
                        <a:t> </a:t>
                      </a:r>
                      <a:r>
                        <a:rPr lang="en-US" sz="1300" dirty="0" err="1" smtClean="0"/>
                        <a:t>dintr</a:t>
                      </a:r>
                      <a:r>
                        <a:rPr lang="en-US" sz="1300" dirty="0" smtClean="0"/>
                        <a:t>-un </a:t>
                      </a:r>
                      <a:r>
                        <a:rPr lang="en-US" sz="1300" dirty="0" err="1" smtClean="0"/>
                        <a:t>domeniu</a:t>
                      </a:r>
                      <a:r>
                        <a:rPr lang="en-US" sz="1300" dirty="0" smtClean="0"/>
                        <a:t> de </a:t>
                      </a:r>
                      <a:r>
                        <a:rPr lang="en-US" sz="1300" dirty="0" err="1" smtClean="0"/>
                        <a:t>muncă</a:t>
                      </a:r>
                      <a:r>
                        <a:rPr lang="en-US" sz="1300" dirty="0" smtClean="0"/>
                        <a:t> </a:t>
                      </a:r>
                      <a:r>
                        <a:rPr lang="en-US" sz="1300" dirty="0" err="1" smtClean="0"/>
                        <a:t>sau</a:t>
                      </a:r>
                      <a:r>
                        <a:rPr lang="en-US" sz="1300" dirty="0" smtClean="0"/>
                        <a:t> de </a:t>
                      </a:r>
                      <a:r>
                        <a:rPr lang="en-US" sz="1300" dirty="0" err="1" smtClean="0"/>
                        <a:t>studiu</a:t>
                      </a:r>
                      <a:r>
                        <a:rPr lang="en-US" sz="1300" dirty="0" smtClean="0"/>
                        <a:t>, ca </a:t>
                      </a:r>
                      <a:r>
                        <a:rPr lang="en-US" sz="1300" dirty="0" err="1" smtClean="0"/>
                        <a:t>bază</a:t>
                      </a:r>
                      <a:r>
                        <a:rPr lang="en-US" sz="1300" dirty="0" smtClean="0"/>
                        <a:t> a </a:t>
                      </a:r>
                      <a:r>
                        <a:rPr lang="en-US" sz="1300" dirty="0" err="1" smtClean="0"/>
                        <a:t>unei</a:t>
                      </a:r>
                      <a:r>
                        <a:rPr lang="en-US" sz="1300" dirty="0" smtClean="0"/>
                        <a:t> </a:t>
                      </a:r>
                      <a:r>
                        <a:rPr lang="en-US" sz="1300" dirty="0" err="1" smtClean="0"/>
                        <a:t>gândiri</a:t>
                      </a:r>
                      <a:r>
                        <a:rPr lang="en-US" sz="1300" dirty="0" smtClean="0"/>
                        <a:t> </a:t>
                      </a:r>
                      <a:r>
                        <a:rPr lang="en-US" sz="1300" dirty="0" err="1" smtClean="0"/>
                        <a:t>și</a:t>
                      </a:r>
                      <a:r>
                        <a:rPr lang="en-US" sz="1300" dirty="0" smtClean="0"/>
                        <a:t>/</a:t>
                      </a:r>
                      <a:r>
                        <a:rPr lang="en-US" sz="1300" dirty="0" err="1" smtClean="0"/>
                        <a:t>sau</a:t>
                      </a:r>
                      <a:r>
                        <a:rPr lang="en-US" sz="1300" dirty="0" smtClean="0"/>
                        <a:t> </a:t>
                      </a:r>
                      <a:r>
                        <a:rPr lang="en-US" sz="1300" dirty="0" err="1" smtClean="0"/>
                        <a:t>cercetări</a:t>
                      </a:r>
                      <a:r>
                        <a:rPr lang="en-US" sz="1300" dirty="0" smtClean="0"/>
                        <a:t> </a:t>
                      </a:r>
                      <a:r>
                        <a:rPr lang="en-US" sz="1300" dirty="0" err="1" smtClean="0"/>
                        <a:t>originale</a:t>
                      </a:r>
                      <a:r>
                        <a:rPr lang="en-US" sz="1300" dirty="0" smtClean="0"/>
                        <a:t> </a:t>
                      </a:r>
                      <a:r>
                        <a:rPr lang="en-US" sz="1300" dirty="0" err="1" smtClean="0"/>
                        <a:t>Conștientizare</a:t>
                      </a:r>
                      <a:r>
                        <a:rPr lang="en-US" sz="1300" dirty="0" smtClean="0"/>
                        <a:t> </a:t>
                      </a:r>
                      <a:r>
                        <a:rPr lang="en-US" sz="1300" dirty="0" err="1" smtClean="0"/>
                        <a:t>critică</a:t>
                      </a:r>
                      <a:r>
                        <a:rPr lang="en-US" sz="1300" dirty="0" smtClean="0"/>
                        <a:t> a </a:t>
                      </a:r>
                      <a:r>
                        <a:rPr lang="en-US" sz="1300" dirty="0" err="1" smtClean="0"/>
                        <a:t>cunoștințelor</a:t>
                      </a:r>
                      <a:r>
                        <a:rPr lang="en-US" sz="1300" dirty="0" smtClean="0"/>
                        <a:t> </a:t>
                      </a:r>
                      <a:r>
                        <a:rPr lang="en-US" sz="1300" dirty="0" err="1" smtClean="0"/>
                        <a:t>dintr</a:t>
                      </a:r>
                      <a:r>
                        <a:rPr lang="en-US" sz="1300" dirty="0" smtClean="0"/>
                        <a:t>-un </a:t>
                      </a:r>
                      <a:r>
                        <a:rPr lang="en-US" sz="1300" dirty="0" err="1" smtClean="0"/>
                        <a:t>domeniu</a:t>
                      </a:r>
                      <a:r>
                        <a:rPr lang="en-US" sz="1300" dirty="0" smtClean="0"/>
                        <a:t> </a:t>
                      </a:r>
                      <a:r>
                        <a:rPr lang="en-US" sz="1300" dirty="0" err="1" smtClean="0"/>
                        <a:t>și</a:t>
                      </a:r>
                      <a:r>
                        <a:rPr lang="en-US" sz="1300" dirty="0" smtClean="0"/>
                        <a:t> a </a:t>
                      </a:r>
                      <a:r>
                        <a:rPr lang="en-US" sz="1300" dirty="0" err="1" smtClean="0"/>
                        <a:t>cunoștințelor</a:t>
                      </a:r>
                      <a:r>
                        <a:rPr lang="en-US" sz="1300" dirty="0" smtClean="0"/>
                        <a:t> </a:t>
                      </a:r>
                      <a:r>
                        <a:rPr lang="en-US" sz="1300" dirty="0" err="1" smtClean="0"/>
                        <a:t>aflate</a:t>
                      </a:r>
                      <a:r>
                        <a:rPr lang="en-US" sz="1300" dirty="0" smtClean="0"/>
                        <a:t> la </a:t>
                      </a:r>
                      <a:r>
                        <a:rPr lang="en-US" sz="1300" b="1" dirty="0" err="1" smtClean="0">
                          <a:solidFill>
                            <a:srgbClr val="0070C0"/>
                          </a:solidFill>
                        </a:rPr>
                        <a:t>granița</a:t>
                      </a:r>
                      <a:r>
                        <a:rPr lang="en-US" sz="1300" b="1" dirty="0" smtClean="0">
                          <a:solidFill>
                            <a:srgbClr val="0070C0"/>
                          </a:solidFill>
                        </a:rPr>
                        <a:t> </a:t>
                      </a:r>
                      <a:r>
                        <a:rPr lang="en-US" sz="1300" b="1" dirty="0" err="1" smtClean="0">
                          <a:solidFill>
                            <a:srgbClr val="0070C0"/>
                          </a:solidFill>
                        </a:rPr>
                        <a:t>dintre</a:t>
                      </a:r>
                      <a:r>
                        <a:rPr lang="en-US" sz="1300" b="1" dirty="0" smtClean="0">
                          <a:solidFill>
                            <a:srgbClr val="0070C0"/>
                          </a:solidFill>
                        </a:rPr>
                        <a:t> </a:t>
                      </a:r>
                      <a:r>
                        <a:rPr lang="en-US" sz="1300" b="1" dirty="0" err="1" smtClean="0">
                          <a:solidFill>
                            <a:srgbClr val="0070C0"/>
                          </a:solidFill>
                        </a:rPr>
                        <a:t>diferite</a:t>
                      </a:r>
                      <a:r>
                        <a:rPr lang="en-US" sz="1300" b="1" dirty="0" smtClean="0">
                          <a:solidFill>
                            <a:srgbClr val="0070C0"/>
                          </a:solidFill>
                        </a:rPr>
                        <a:t> </a:t>
                      </a:r>
                      <a:r>
                        <a:rPr lang="en-US" sz="1300" b="1" dirty="0" err="1" smtClean="0">
                          <a:solidFill>
                            <a:srgbClr val="0070C0"/>
                          </a:solidFill>
                        </a:rPr>
                        <a:t>domenii</a:t>
                      </a:r>
                      <a:r>
                        <a:rPr lang="en-US" sz="1300" b="1" dirty="0" smtClean="0">
                          <a:solidFill>
                            <a:srgbClr val="0070C0"/>
                          </a:solidFill>
                        </a:rPr>
                        <a:t> </a:t>
                      </a:r>
                      <a:endParaRPr lang="en-US" sz="1300" b="1" dirty="0">
                        <a:solidFill>
                          <a:srgbClr val="0070C0"/>
                        </a:solidFill>
                      </a:endParaRPr>
                    </a:p>
                  </a:txBody>
                  <a:tcPr/>
                </a:tc>
                <a:tc>
                  <a:txBody>
                    <a:bodyPr/>
                    <a:lstStyle/>
                    <a:p>
                      <a:r>
                        <a:rPr lang="en-US" sz="1300" dirty="0" err="1" smtClean="0"/>
                        <a:t>Aptitudini</a:t>
                      </a:r>
                      <a:r>
                        <a:rPr lang="en-US" sz="1300" dirty="0" smtClean="0"/>
                        <a:t> de </a:t>
                      </a:r>
                      <a:r>
                        <a:rPr lang="en-US" sz="1300" dirty="0" err="1" smtClean="0"/>
                        <a:t>specialitate</a:t>
                      </a:r>
                      <a:r>
                        <a:rPr lang="en-US" sz="1300" dirty="0" smtClean="0"/>
                        <a:t> </a:t>
                      </a:r>
                      <a:r>
                        <a:rPr lang="en-US" sz="1300" dirty="0" err="1" smtClean="0"/>
                        <a:t>pentru</a:t>
                      </a:r>
                      <a:r>
                        <a:rPr lang="en-US" sz="1300" dirty="0" smtClean="0"/>
                        <a:t> </a:t>
                      </a:r>
                      <a:r>
                        <a:rPr lang="en-US" sz="1300" dirty="0" err="1" smtClean="0"/>
                        <a:t>rezolvarea</a:t>
                      </a:r>
                      <a:r>
                        <a:rPr lang="en-US" sz="1300" dirty="0" smtClean="0"/>
                        <a:t> </a:t>
                      </a:r>
                      <a:r>
                        <a:rPr lang="en-US" sz="1300" dirty="0" err="1" smtClean="0"/>
                        <a:t>problemelor</a:t>
                      </a:r>
                      <a:r>
                        <a:rPr lang="en-US" sz="1300" dirty="0" smtClean="0"/>
                        <a:t> </a:t>
                      </a:r>
                      <a:r>
                        <a:rPr lang="en-US" sz="1300" dirty="0" err="1" smtClean="0"/>
                        <a:t>în</a:t>
                      </a:r>
                      <a:r>
                        <a:rPr lang="en-US" sz="1300" dirty="0" smtClean="0"/>
                        <a:t> </a:t>
                      </a:r>
                      <a:r>
                        <a:rPr lang="en-US" sz="1300" dirty="0" err="1" smtClean="0"/>
                        <a:t>materie</a:t>
                      </a:r>
                      <a:r>
                        <a:rPr lang="en-US" sz="1300" dirty="0" smtClean="0"/>
                        <a:t> de </a:t>
                      </a:r>
                      <a:r>
                        <a:rPr lang="en-US" sz="1300" dirty="0" err="1" smtClean="0"/>
                        <a:t>cercetare</a:t>
                      </a:r>
                      <a:r>
                        <a:rPr lang="en-US" sz="1300" dirty="0" smtClean="0"/>
                        <a:t> </a:t>
                      </a:r>
                      <a:r>
                        <a:rPr lang="en-US" sz="1300" dirty="0" err="1" smtClean="0"/>
                        <a:t>și</a:t>
                      </a:r>
                      <a:r>
                        <a:rPr lang="en-US" sz="1300" dirty="0" smtClean="0"/>
                        <a:t>/</a:t>
                      </a:r>
                      <a:r>
                        <a:rPr lang="en-US" sz="1300" dirty="0" err="1" smtClean="0"/>
                        <a:t>sau</a:t>
                      </a:r>
                      <a:r>
                        <a:rPr lang="en-US" sz="1300" dirty="0" smtClean="0"/>
                        <a:t> </a:t>
                      </a:r>
                      <a:r>
                        <a:rPr lang="en-US" sz="1300" dirty="0" err="1" smtClean="0"/>
                        <a:t>inovare</a:t>
                      </a:r>
                      <a:r>
                        <a:rPr lang="en-US" sz="1300" dirty="0" smtClean="0"/>
                        <a:t>, </a:t>
                      </a:r>
                      <a:r>
                        <a:rPr lang="en-US" sz="1300" dirty="0" err="1" smtClean="0"/>
                        <a:t>pentru</a:t>
                      </a:r>
                      <a:r>
                        <a:rPr lang="en-US" sz="1300" dirty="0" smtClean="0"/>
                        <a:t> </a:t>
                      </a:r>
                      <a:r>
                        <a:rPr lang="en-US" sz="1300" dirty="0" err="1" smtClean="0"/>
                        <a:t>dezvoltarea</a:t>
                      </a:r>
                      <a:r>
                        <a:rPr lang="en-US" sz="1300" dirty="0" smtClean="0"/>
                        <a:t> de </a:t>
                      </a:r>
                      <a:r>
                        <a:rPr lang="en-US" sz="1300" dirty="0" err="1" smtClean="0"/>
                        <a:t>noi</a:t>
                      </a:r>
                      <a:r>
                        <a:rPr lang="en-US" sz="1300" dirty="0" smtClean="0"/>
                        <a:t> </a:t>
                      </a:r>
                      <a:r>
                        <a:rPr lang="en-US" sz="1300" dirty="0" err="1" smtClean="0"/>
                        <a:t>cunoștințe</a:t>
                      </a:r>
                      <a:r>
                        <a:rPr lang="en-US" sz="1300" dirty="0" smtClean="0"/>
                        <a:t> </a:t>
                      </a:r>
                      <a:r>
                        <a:rPr lang="en-US" sz="1300" dirty="0" err="1" smtClean="0"/>
                        <a:t>și</a:t>
                      </a:r>
                      <a:r>
                        <a:rPr lang="en-US" sz="1300" dirty="0" smtClean="0"/>
                        <a:t> </a:t>
                      </a:r>
                      <a:r>
                        <a:rPr lang="en-US" sz="1300" dirty="0" err="1" smtClean="0"/>
                        <a:t>proceduri</a:t>
                      </a:r>
                      <a:r>
                        <a:rPr lang="en-US" sz="1300" dirty="0" smtClean="0"/>
                        <a:t> </a:t>
                      </a:r>
                      <a:r>
                        <a:rPr lang="en-US" sz="1300" dirty="0" err="1" smtClean="0"/>
                        <a:t>și</a:t>
                      </a:r>
                      <a:r>
                        <a:rPr lang="en-US" sz="1300" dirty="0" smtClean="0"/>
                        <a:t> </a:t>
                      </a:r>
                      <a:r>
                        <a:rPr lang="en-US" sz="1300" dirty="0" err="1" smtClean="0"/>
                        <a:t>pentru</a:t>
                      </a:r>
                      <a:r>
                        <a:rPr lang="en-US" sz="1300" dirty="0" smtClean="0"/>
                        <a:t> </a:t>
                      </a:r>
                      <a:r>
                        <a:rPr lang="en-US" sz="1300" dirty="0" err="1" smtClean="0"/>
                        <a:t>integrarea</a:t>
                      </a:r>
                      <a:r>
                        <a:rPr lang="en-US" sz="1300" dirty="0" smtClean="0"/>
                        <a:t> </a:t>
                      </a:r>
                      <a:r>
                        <a:rPr lang="en-US" sz="1300" dirty="0" err="1" smtClean="0"/>
                        <a:t>cunoștințelor</a:t>
                      </a:r>
                      <a:r>
                        <a:rPr lang="en-US" sz="1300" dirty="0" smtClean="0"/>
                        <a:t> din </a:t>
                      </a:r>
                      <a:r>
                        <a:rPr lang="en-US" sz="1300" dirty="0" err="1" smtClean="0"/>
                        <a:t>diferite</a:t>
                      </a:r>
                      <a:r>
                        <a:rPr lang="en-US" sz="1300" dirty="0" smtClean="0"/>
                        <a:t> </a:t>
                      </a:r>
                      <a:r>
                        <a:rPr lang="en-US" sz="1300" dirty="0" err="1" smtClean="0"/>
                        <a:t>domenii</a:t>
                      </a:r>
                      <a:r>
                        <a:rPr lang="en-US" sz="1300" dirty="0" smtClean="0"/>
                        <a:t> </a:t>
                      </a:r>
                      <a:endParaRPr lang="en-US" sz="1300" dirty="0"/>
                    </a:p>
                  </a:txBody>
                  <a:tcPr/>
                </a:tc>
                <a:tc>
                  <a:txBody>
                    <a:bodyPr/>
                    <a:lstStyle/>
                    <a:p>
                      <a:r>
                        <a:rPr lang="en-US" sz="1300" dirty="0" err="1" smtClean="0"/>
                        <a:t>Gestionarea</a:t>
                      </a:r>
                      <a:r>
                        <a:rPr lang="en-US" sz="1300" dirty="0" smtClean="0"/>
                        <a:t> </a:t>
                      </a:r>
                      <a:r>
                        <a:rPr lang="en-US" sz="1300" dirty="0" err="1" smtClean="0"/>
                        <a:t>și</a:t>
                      </a:r>
                      <a:r>
                        <a:rPr lang="en-US" sz="1300" dirty="0" smtClean="0"/>
                        <a:t> </a:t>
                      </a:r>
                      <a:r>
                        <a:rPr lang="en-US" sz="1300" dirty="0" err="1" smtClean="0"/>
                        <a:t>transformarea</a:t>
                      </a:r>
                      <a:r>
                        <a:rPr lang="en-US" sz="1300" dirty="0" smtClean="0"/>
                        <a:t> </a:t>
                      </a:r>
                      <a:r>
                        <a:rPr lang="en-US" sz="1300" b="1" dirty="0" err="1" smtClean="0">
                          <a:solidFill>
                            <a:srgbClr val="0070C0"/>
                          </a:solidFill>
                        </a:rPr>
                        <a:t>situațiilor</a:t>
                      </a:r>
                      <a:r>
                        <a:rPr lang="en-US" sz="1300" dirty="0" smtClean="0"/>
                        <a:t> de </a:t>
                      </a:r>
                      <a:r>
                        <a:rPr lang="en-US" sz="1300" dirty="0" err="1" smtClean="0"/>
                        <a:t>muncă</a:t>
                      </a:r>
                      <a:r>
                        <a:rPr lang="en-US" sz="1300" dirty="0" smtClean="0"/>
                        <a:t> </a:t>
                      </a:r>
                      <a:r>
                        <a:rPr lang="en-US" sz="1300" dirty="0" err="1" smtClean="0"/>
                        <a:t>sau</a:t>
                      </a:r>
                      <a:r>
                        <a:rPr lang="en-US" sz="1300" dirty="0" smtClean="0"/>
                        <a:t> de </a:t>
                      </a:r>
                      <a:r>
                        <a:rPr lang="en-US" sz="1300" dirty="0" err="1" smtClean="0"/>
                        <a:t>studiu</a:t>
                      </a:r>
                      <a:r>
                        <a:rPr lang="en-US" sz="1300" dirty="0" smtClean="0"/>
                        <a:t> care </a:t>
                      </a:r>
                      <a:r>
                        <a:rPr lang="en-US" sz="1300" dirty="0" err="1" smtClean="0"/>
                        <a:t>sunt</a:t>
                      </a:r>
                      <a:r>
                        <a:rPr lang="en-US" sz="1300" dirty="0" smtClean="0"/>
                        <a:t> </a:t>
                      </a:r>
                      <a:r>
                        <a:rPr lang="en-US" sz="1300" b="1" dirty="0" err="1" smtClean="0">
                          <a:solidFill>
                            <a:srgbClr val="0070C0"/>
                          </a:solidFill>
                        </a:rPr>
                        <a:t>complexe</a:t>
                      </a:r>
                      <a:r>
                        <a:rPr lang="en-US" sz="1300" b="1" dirty="0" smtClean="0">
                          <a:solidFill>
                            <a:srgbClr val="0070C0"/>
                          </a:solidFill>
                        </a:rPr>
                        <a:t>, </a:t>
                      </a:r>
                      <a:r>
                        <a:rPr lang="en-US" sz="1300" b="1" dirty="0" err="1" smtClean="0">
                          <a:solidFill>
                            <a:srgbClr val="0070C0"/>
                          </a:solidFill>
                        </a:rPr>
                        <a:t>imprevizibile</a:t>
                      </a:r>
                      <a:r>
                        <a:rPr lang="en-US" sz="1300" b="1" dirty="0" smtClean="0">
                          <a:solidFill>
                            <a:srgbClr val="0070C0"/>
                          </a:solidFill>
                        </a:rPr>
                        <a:t> </a:t>
                      </a:r>
                      <a:r>
                        <a:rPr lang="en-US" sz="1300" dirty="0" err="1" smtClean="0"/>
                        <a:t>și</a:t>
                      </a:r>
                      <a:r>
                        <a:rPr lang="en-US" sz="1300" dirty="0" smtClean="0"/>
                        <a:t> </a:t>
                      </a:r>
                      <a:r>
                        <a:rPr lang="en-US" sz="1300" b="1" dirty="0" err="1" smtClean="0">
                          <a:solidFill>
                            <a:srgbClr val="0070C0"/>
                          </a:solidFill>
                        </a:rPr>
                        <a:t>necesită</a:t>
                      </a:r>
                      <a:r>
                        <a:rPr lang="en-US" sz="1300" b="1" dirty="0" smtClean="0">
                          <a:solidFill>
                            <a:srgbClr val="0070C0"/>
                          </a:solidFill>
                        </a:rPr>
                        <a:t> </a:t>
                      </a:r>
                      <a:r>
                        <a:rPr lang="en-US" sz="1300" b="1" dirty="0" err="1" smtClean="0">
                          <a:solidFill>
                            <a:srgbClr val="0070C0"/>
                          </a:solidFill>
                        </a:rPr>
                        <a:t>noi</a:t>
                      </a:r>
                      <a:r>
                        <a:rPr lang="en-US" sz="1300" b="1" dirty="0" smtClean="0">
                          <a:solidFill>
                            <a:srgbClr val="0070C0"/>
                          </a:solidFill>
                        </a:rPr>
                        <a:t> </a:t>
                      </a:r>
                      <a:r>
                        <a:rPr lang="en-US" sz="1300" b="1" dirty="0" err="1" smtClean="0">
                          <a:solidFill>
                            <a:srgbClr val="0070C0"/>
                          </a:solidFill>
                        </a:rPr>
                        <a:t>abordări</a:t>
                      </a:r>
                      <a:r>
                        <a:rPr lang="en-US" sz="1300" b="1" dirty="0" smtClean="0">
                          <a:solidFill>
                            <a:srgbClr val="0070C0"/>
                          </a:solidFill>
                        </a:rPr>
                        <a:t> </a:t>
                      </a:r>
                      <a:r>
                        <a:rPr lang="en-US" sz="1300" b="1" dirty="0" err="1" smtClean="0">
                          <a:solidFill>
                            <a:srgbClr val="0070C0"/>
                          </a:solidFill>
                        </a:rPr>
                        <a:t>strategice</a:t>
                      </a:r>
                      <a:r>
                        <a:rPr lang="en-US" sz="1300" b="1" dirty="0" smtClean="0">
                          <a:solidFill>
                            <a:srgbClr val="0070C0"/>
                          </a:solidFill>
                        </a:rPr>
                        <a:t>. </a:t>
                      </a:r>
                      <a:r>
                        <a:rPr lang="en-US" sz="1300" dirty="0" err="1" smtClean="0"/>
                        <a:t>Asumarea</a:t>
                      </a:r>
                      <a:r>
                        <a:rPr lang="en-US" sz="1300" dirty="0" smtClean="0"/>
                        <a:t> </a:t>
                      </a:r>
                      <a:r>
                        <a:rPr lang="en-US" sz="1300" dirty="0" err="1" smtClean="0"/>
                        <a:t>responsabilității</a:t>
                      </a:r>
                      <a:r>
                        <a:rPr lang="en-US" sz="1300" dirty="0" smtClean="0"/>
                        <a:t> </a:t>
                      </a:r>
                      <a:r>
                        <a:rPr lang="en-US" sz="1300" dirty="0" err="1" smtClean="0"/>
                        <a:t>pentru</a:t>
                      </a:r>
                      <a:r>
                        <a:rPr lang="en-US" sz="1300" dirty="0" smtClean="0"/>
                        <a:t> a </a:t>
                      </a:r>
                      <a:r>
                        <a:rPr lang="en-US" sz="1300" dirty="0" err="1" smtClean="0"/>
                        <a:t>contribui</a:t>
                      </a:r>
                      <a:r>
                        <a:rPr lang="en-US" sz="1300" dirty="0" smtClean="0"/>
                        <a:t> la </a:t>
                      </a:r>
                      <a:r>
                        <a:rPr lang="en-US" sz="1300" dirty="0" err="1" smtClean="0"/>
                        <a:t>cunoștințele</a:t>
                      </a:r>
                      <a:r>
                        <a:rPr lang="en-US" sz="1300" dirty="0" smtClean="0"/>
                        <a:t> </a:t>
                      </a:r>
                      <a:r>
                        <a:rPr lang="en-US" sz="1300" dirty="0" err="1" smtClean="0"/>
                        <a:t>și</a:t>
                      </a:r>
                      <a:r>
                        <a:rPr lang="en-US" sz="1300" dirty="0" smtClean="0"/>
                        <a:t> </a:t>
                      </a:r>
                      <a:r>
                        <a:rPr lang="en-US" sz="1300" dirty="0" err="1" smtClean="0"/>
                        <a:t>practicile</a:t>
                      </a:r>
                      <a:r>
                        <a:rPr lang="en-US" sz="1300" dirty="0" smtClean="0"/>
                        <a:t> </a:t>
                      </a:r>
                      <a:r>
                        <a:rPr lang="en-US" sz="1300" dirty="0" err="1" smtClean="0"/>
                        <a:t>profesionale</a:t>
                      </a:r>
                      <a:r>
                        <a:rPr lang="en-US" sz="1300" dirty="0" smtClean="0"/>
                        <a:t> </a:t>
                      </a:r>
                      <a:r>
                        <a:rPr lang="en-US" sz="1300" dirty="0" err="1" smtClean="0"/>
                        <a:t>și</a:t>
                      </a:r>
                      <a:r>
                        <a:rPr lang="en-US" sz="1300" dirty="0" smtClean="0"/>
                        <a:t>/</a:t>
                      </a:r>
                      <a:r>
                        <a:rPr lang="en-US" sz="1300" dirty="0" err="1" smtClean="0"/>
                        <a:t>sau</a:t>
                      </a:r>
                      <a:r>
                        <a:rPr lang="en-US" sz="1300" dirty="0" smtClean="0"/>
                        <a:t> </a:t>
                      </a:r>
                      <a:r>
                        <a:rPr lang="en-US" sz="1300" dirty="0" err="1" smtClean="0"/>
                        <a:t>pentru</a:t>
                      </a:r>
                      <a:r>
                        <a:rPr lang="en-US" sz="1300" dirty="0" smtClean="0"/>
                        <a:t> </a:t>
                      </a:r>
                      <a:r>
                        <a:rPr lang="en-US" sz="1300" dirty="0" err="1" smtClean="0"/>
                        <a:t>revizuirea</a:t>
                      </a:r>
                      <a:r>
                        <a:rPr lang="en-US" sz="1300" dirty="0" smtClean="0"/>
                        <a:t> </a:t>
                      </a:r>
                      <a:r>
                        <a:rPr lang="en-US" sz="1300" b="1" dirty="0" err="1" smtClean="0">
                          <a:solidFill>
                            <a:srgbClr val="0070C0"/>
                          </a:solidFill>
                        </a:rPr>
                        <a:t>performanței</a:t>
                      </a:r>
                      <a:r>
                        <a:rPr lang="en-US" sz="1300" b="1" dirty="0" smtClean="0">
                          <a:solidFill>
                            <a:srgbClr val="0070C0"/>
                          </a:solidFill>
                        </a:rPr>
                        <a:t> </a:t>
                      </a:r>
                      <a:r>
                        <a:rPr lang="en-US" sz="1300" b="1" dirty="0" err="1" smtClean="0">
                          <a:solidFill>
                            <a:srgbClr val="0070C0"/>
                          </a:solidFill>
                        </a:rPr>
                        <a:t>strategice</a:t>
                      </a:r>
                      <a:r>
                        <a:rPr lang="en-US" sz="1300" b="1" dirty="0" smtClean="0">
                          <a:solidFill>
                            <a:srgbClr val="0070C0"/>
                          </a:solidFill>
                        </a:rPr>
                        <a:t> a </a:t>
                      </a:r>
                      <a:r>
                        <a:rPr lang="en-US" sz="1300" b="1" dirty="0" err="1" smtClean="0">
                          <a:solidFill>
                            <a:srgbClr val="0070C0"/>
                          </a:solidFill>
                        </a:rPr>
                        <a:t>echipelor</a:t>
                      </a:r>
                      <a:r>
                        <a:rPr lang="en-US" sz="1300" b="1" dirty="0" smtClean="0">
                          <a:solidFill>
                            <a:srgbClr val="0070C0"/>
                          </a:solidFill>
                        </a:rPr>
                        <a:t> </a:t>
                      </a:r>
                      <a:endParaRPr lang="en-US" sz="1300" b="1" dirty="0">
                        <a:solidFill>
                          <a:srgbClr val="0070C0"/>
                        </a:solidFill>
                      </a:endParaRPr>
                    </a:p>
                  </a:txBody>
                  <a:tcPr/>
                </a:tc>
                <a:extLst>
                  <a:ext uri="{0D108BD9-81ED-4DB2-BD59-A6C34878D82A}">
                    <a16:rowId xmlns:a16="http://schemas.microsoft.com/office/drawing/2014/main" val="3178888115"/>
                  </a:ext>
                </a:extLst>
              </a:tr>
            </a:tbl>
          </a:graphicData>
        </a:graphic>
      </p:graphicFrame>
      <p:sp>
        <p:nvSpPr>
          <p:cNvPr id="3" name="Slide Number Placeholder 2"/>
          <p:cNvSpPr>
            <a:spLocks noGrp="1"/>
          </p:cNvSpPr>
          <p:nvPr>
            <p:ph type="sldNum" sz="quarter" idx="12"/>
          </p:nvPr>
        </p:nvSpPr>
        <p:spPr/>
        <p:txBody>
          <a:bodyPr/>
          <a:lstStyle/>
          <a:p>
            <a:fld id="{C69E05A2-079F-4246-8356-D956496D44E4}" type="slidenum">
              <a:rPr lang="en-US" smtClean="0"/>
              <a:t>52</a:t>
            </a:fld>
            <a:endParaRPr lang="en-US"/>
          </a:p>
        </p:txBody>
      </p:sp>
    </p:spTree>
    <p:extLst>
      <p:ext uri="{BB962C8B-B14F-4D97-AF65-F5344CB8AC3E}">
        <p14:creationId xmlns:p14="http://schemas.microsoft.com/office/powerpoint/2010/main" val="182577131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060" y="340967"/>
            <a:ext cx="10609005" cy="946353"/>
          </a:xfrm>
        </p:spPr>
        <p:txBody>
          <a:bodyPr>
            <a:normAutofit/>
          </a:bodyPr>
          <a:lstStyle/>
          <a:p>
            <a:r>
              <a:rPr lang="ro-RO" sz="2800" dirty="0"/>
              <a:t>Descriptori din CEC – exprimați în rezultate ale învățării</a:t>
            </a:r>
            <a:endParaRPr lang="en-US" sz="28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42014735"/>
              </p:ext>
            </p:extLst>
          </p:nvPr>
        </p:nvGraphicFramePr>
        <p:xfrm>
          <a:off x="463106" y="1443045"/>
          <a:ext cx="8013257" cy="4442592"/>
        </p:xfrm>
        <a:graphic>
          <a:graphicData uri="http://schemas.openxmlformats.org/drawingml/2006/table">
            <a:tbl>
              <a:tblPr firstRow="1" bandRow="1">
                <a:tableStyleId>{5C22544A-7EE6-4342-B048-85BDC9FD1C3A}</a:tableStyleId>
              </a:tblPr>
              <a:tblGrid>
                <a:gridCol w="1469576">
                  <a:extLst>
                    <a:ext uri="{9D8B030D-6E8A-4147-A177-3AD203B41FA5}">
                      <a16:colId xmlns:a16="http://schemas.microsoft.com/office/drawing/2014/main" val="4054809922"/>
                    </a:ext>
                  </a:extLst>
                </a:gridCol>
                <a:gridCol w="1810116">
                  <a:extLst>
                    <a:ext uri="{9D8B030D-6E8A-4147-A177-3AD203B41FA5}">
                      <a16:colId xmlns:a16="http://schemas.microsoft.com/office/drawing/2014/main" val="3001097466"/>
                    </a:ext>
                  </a:extLst>
                </a:gridCol>
                <a:gridCol w="2181227">
                  <a:extLst>
                    <a:ext uri="{9D8B030D-6E8A-4147-A177-3AD203B41FA5}">
                      <a16:colId xmlns:a16="http://schemas.microsoft.com/office/drawing/2014/main" val="3482121766"/>
                    </a:ext>
                  </a:extLst>
                </a:gridCol>
                <a:gridCol w="2552338">
                  <a:extLst>
                    <a:ext uri="{9D8B030D-6E8A-4147-A177-3AD203B41FA5}">
                      <a16:colId xmlns:a16="http://schemas.microsoft.com/office/drawing/2014/main" val="2444172123"/>
                    </a:ext>
                  </a:extLst>
                </a:gridCol>
              </a:tblGrid>
              <a:tr h="297312">
                <a:tc>
                  <a:txBody>
                    <a:bodyPr/>
                    <a:lstStyle/>
                    <a:p>
                      <a:endParaRPr lang="en-US" sz="130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300" dirty="0" err="1" smtClean="0"/>
                        <a:t>Cunoștințe</a:t>
                      </a:r>
                      <a:endParaRPr lang="en-US" sz="1300" dirty="0" smtClean="0"/>
                    </a:p>
                  </a:txBody>
                  <a:tcPr/>
                </a:tc>
                <a:tc>
                  <a:txBody>
                    <a:bodyPr/>
                    <a:lstStyle/>
                    <a:p>
                      <a:r>
                        <a:rPr lang="en-US" sz="1300" dirty="0" err="1" smtClean="0"/>
                        <a:t>Aptitudini</a:t>
                      </a:r>
                      <a:endParaRPr lang="en-US" sz="1300" dirty="0"/>
                    </a:p>
                  </a:txBody>
                  <a:tcPr/>
                </a:tc>
                <a:tc>
                  <a:txBody>
                    <a:bodyPr/>
                    <a:lstStyle/>
                    <a:p>
                      <a:r>
                        <a:rPr lang="en-US" sz="1300" dirty="0" err="1" smtClean="0"/>
                        <a:t>Responsabilitate</a:t>
                      </a:r>
                      <a:r>
                        <a:rPr lang="en-US" sz="1300" dirty="0" smtClean="0"/>
                        <a:t> </a:t>
                      </a:r>
                      <a:r>
                        <a:rPr lang="en-US" sz="1300" dirty="0" err="1" smtClean="0"/>
                        <a:t>și</a:t>
                      </a:r>
                      <a:r>
                        <a:rPr lang="en-US" sz="1300" dirty="0" smtClean="0"/>
                        <a:t> </a:t>
                      </a:r>
                      <a:r>
                        <a:rPr lang="en-US" sz="1300" dirty="0" err="1" smtClean="0"/>
                        <a:t>autonomie</a:t>
                      </a:r>
                      <a:endParaRPr lang="en-US" sz="1300" dirty="0"/>
                    </a:p>
                  </a:txBody>
                  <a:tcPr/>
                </a:tc>
                <a:extLst>
                  <a:ext uri="{0D108BD9-81ED-4DB2-BD59-A6C34878D82A}">
                    <a16:rowId xmlns:a16="http://schemas.microsoft.com/office/drawing/2014/main" val="460982649"/>
                  </a:ext>
                </a:extLst>
              </a:tr>
              <a:tr h="1270703">
                <a:tc>
                  <a:txBody>
                    <a:bodyPr/>
                    <a:lstStyle/>
                    <a:p>
                      <a:endParaRPr lang="en-US" sz="1300" dirty="0"/>
                    </a:p>
                  </a:txBody>
                  <a:tcPr/>
                </a:tc>
                <a:tc>
                  <a:txBody>
                    <a:bodyPr/>
                    <a:lstStyle/>
                    <a:p>
                      <a:r>
                        <a:rPr lang="en-US" sz="1300" i="1" dirty="0" err="1" smtClean="0"/>
                        <a:t>În</a:t>
                      </a:r>
                      <a:r>
                        <a:rPr lang="en-US" sz="1300" i="1" dirty="0" smtClean="0"/>
                        <a:t> </a:t>
                      </a:r>
                      <a:r>
                        <a:rPr lang="en-US" sz="1300" i="1" dirty="0" err="1" smtClean="0"/>
                        <a:t>contextul</a:t>
                      </a:r>
                      <a:r>
                        <a:rPr lang="en-US" sz="1300" i="1" dirty="0" smtClean="0"/>
                        <a:t> CEC, </a:t>
                      </a:r>
                      <a:r>
                        <a:rPr lang="en-US" sz="1300" i="1" dirty="0" err="1" smtClean="0"/>
                        <a:t>cunoștințele</a:t>
                      </a:r>
                      <a:r>
                        <a:rPr lang="en-US" sz="1300" i="1" dirty="0" smtClean="0"/>
                        <a:t> </a:t>
                      </a:r>
                      <a:r>
                        <a:rPr lang="en-US" sz="1300" i="1" dirty="0" err="1" smtClean="0"/>
                        <a:t>sunt</a:t>
                      </a:r>
                      <a:r>
                        <a:rPr lang="en-US" sz="1300" i="1" dirty="0" smtClean="0"/>
                        <a:t> </a:t>
                      </a:r>
                      <a:r>
                        <a:rPr lang="en-US" sz="1300" i="1" dirty="0" err="1" smtClean="0"/>
                        <a:t>descrise</a:t>
                      </a:r>
                      <a:r>
                        <a:rPr lang="en-US" sz="1300" i="1" dirty="0" smtClean="0"/>
                        <a:t> ca </a:t>
                      </a:r>
                      <a:r>
                        <a:rPr lang="en-US" sz="1300" i="1" dirty="0" err="1" smtClean="0"/>
                        <a:t>fiind</a:t>
                      </a:r>
                      <a:r>
                        <a:rPr lang="en-US" sz="1300" i="1" dirty="0" smtClean="0"/>
                        <a:t> </a:t>
                      </a:r>
                      <a:r>
                        <a:rPr lang="en-US" sz="1300" i="1" dirty="0" err="1" smtClean="0"/>
                        <a:t>teoretice</a:t>
                      </a:r>
                      <a:r>
                        <a:rPr lang="en-US" sz="1300" i="1" dirty="0" smtClean="0"/>
                        <a:t> </a:t>
                      </a:r>
                      <a:r>
                        <a:rPr lang="en-US" sz="1300" i="1" dirty="0" err="1" smtClean="0"/>
                        <a:t>și</a:t>
                      </a:r>
                      <a:r>
                        <a:rPr lang="en-US" sz="1300" i="1" dirty="0" smtClean="0"/>
                        <a:t>/</a:t>
                      </a:r>
                      <a:r>
                        <a:rPr lang="en-US" sz="1300" i="1" dirty="0" err="1" smtClean="0"/>
                        <a:t>sau</a:t>
                      </a:r>
                      <a:r>
                        <a:rPr lang="en-US" sz="1300" i="1" dirty="0" smtClean="0"/>
                        <a:t> </a:t>
                      </a:r>
                      <a:r>
                        <a:rPr lang="en-US" sz="1300" i="1" dirty="0" err="1" smtClean="0"/>
                        <a:t>faptice</a:t>
                      </a:r>
                      <a:r>
                        <a:rPr lang="en-US" sz="1300" i="1" dirty="0" smtClean="0"/>
                        <a:t>. </a:t>
                      </a:r>
                      <a:endParaRPr lang="en-US" sz="1300" i="1" dirty="0"/>
                    </a:p>
                  </a:txBody>
                  <a:tcPr/>
                </a:tc>
                <a:tc>
                  <a:txBody>
                    <a:bodyPr/>
                    <a:lstStyle/>
                    <a:p>
                      <a:r>
                        <a:rPr lang="en-US" sz="1300" i="1" dirty="0" smtClean="0"/>
                        <a:t>cognitive (</a:t>
                      </a:r>
                      <a:r>
                        <a:rPr lang="en-US" sz="1300" i="1" dirty="0" err="1" smtClean="0"/>
                        <a:t>implicând</a:t>
                      </a:r>
                      <a:r>
                        <a:rPr lang="en-US" sz="1300" i="1" dirty="0" smtClean="0"/>
                        <a:t> </a:t>
                      </a:r>
                      <a:r>
                        <a:rPr lang="en-US" sz="1300" i="1" dirty="0" err="1" smtClean="0"/>
                        <a:t>utilizarea</a:t>
                      </a:r>
                      <a:r>
                        <a:rPr lang="en-US" sz="1300" i="1" dirty="0" smtClean="0"/>
                        <a:t> </a:t>
                      </a:r>
                      <a:r>
                        <a:rPr lang="en-US" sz="1300" i="1" dirty="0" err="1" smtClean="0"/>
                        <a:t>gândirii</a:t>
                      </a:r>
                      <a:r>
                        <a:rPr lang="en-US" sz="1300" i="1" dirty="0" smtClean="0"/>
                        <a:t> </a:t>
                      </a:r>
                      <a:r>
                        <a:rPr lang="en-US" sz="1300" i="1" dirty="0" err="1" smtClean="0"/>
                        <a:t>logice</a:t>
                      </a:r>
                      <a:r>
                        <a:rPr lang="en-US" sz="1300" i="1" dirty="0" smtClean="0"/>
                        <a:t>, intuitive </a:t>
                      </a:r>
                      <a:r>
                        <a:rPr lang="en-US" sz="1300" i="1" dirty="0" err="1" smtClean="0"/>
                        <a:t>și</a:t>
                      </a:r>
                      <a:r>
                        <a:rPr lang="en-US" sz="1300" i="1" dirty="0" smtClean="0"/>
                        <a:t> creative) </a:t>
                      </a:r>
                      <a:r>
                        <a:rPr lang="en-US" sz="1300" i="1" dirty="0" err="1" smtClean="0"/>
                        <a:t>și</a:t>
                      </a:r>
                      <a:r>
                        <a:rPr lang="en-US" sz="1300" i="1" dirty="0" smtClean="0"/>
                        <a:t> practice (</a:t>
                      </a:r>
                      <a:r>
                        <a:rPr lang="en-US" sz="1300" i="1" dirty="0" err="1" smtClean="0"/>
                        <a:t>implicând</a:t>
                      </a:r>
                      <a:r>
                        <a:rPr lang="en-US" sz="1300" i="1" dirty="0" smtClean="0"/>
                        <a:t> </a:t>
                      </a:r>
                      <a:r>
                        <a:rPr lang="en-US" sz="1300" i="1" dirty="0" err="1" smtClean="0"/>
                        <a:t>dexteritate</a:t>
                      </a:r>
                      <a:r>
                        <a:rPr lang="en-US" sz="1300" i="1" dirty="0" smtClean="0"/>
                        <a:t> </a:t>
                      </a:r>
                      <a:r>
                        <a:rPr lang="en-US" sz="1300" i="1" dirty="0" err="1" smtClean="0"/>
                        <a:t>manuală</a:t>
                      </a:r>
                      <a:r>
                        <a:rPr lang="en-US" sz="1300" i="1" dirty="0" smtClean="0"/>
                        <a:t> </a:t>
                      </a:r>
                      <a:r>
                        <a:rPr lang="en-US" sz="1300" i="1" dirty="0" err="1" smtClean="0"/>
                        <a:t>și</a:t>
                      </a:r>
                      <a:r>
                        <a:rPr lang="en-US" sz="1300" i="1" dirty="0" smtClean="0"/>
                        <a:t> </a:t>
                      </a:r>
                      <a:r>
                        <a:rPr lang="en-US" sz="1300" i="1" dirty="0" err="1" smtClean="0"/>
                        <a:t>utilizarea</a:t>
                      </a:r>
                      <a:r>
                        <a:rPr lang="en-US" sz="1300" i="1" dirty="0" smtClean="0"/>
                        <a:t> de </a:t>
                      </a:r>
                      <a:r>
                        <a:rPr lang="en-US" sz="1300" i="1" dirty="0" err="1" smtClean="0"/>
                        <a:t>metode</a:t>
                      </a:r>
                      <a:r>
                        <a:rPr lang="en-US" sz="1300" i="1" dirty="0" smtClean="0"/>
                        <a:t>, </a:t>
                      </a:r>
                      <a:r>
                        <a:rPr lang="en-US" sz="1300" i="1" dirty="0" err="1" smtClean="0"/>
                        <a:t>materiale</a:t>
                      </a:r>
                      <a:r>
                        <a:rPr lang="en-US" sz="1300" i="1" dirty="0" smtClean="0"/>
                        <a:t>, </a:t>
                      </a:r>
                      <a:r>
                        <a:rPr lang="en-US" sz="1300" i="1" dirty="0" err="1" smtClean="0"/>
                        <a:t>unelte</a:t>
                      </a:r>
                      <a:r>
                        <a:rPr lang="en-US" sz="1300" i="1" dirty="0" smtClean="0"/>
                        <a:t> </a:t>
                      </a:r>
                      <a:r>
                        <a:rPr lang="en-US" sz="1300" i="1" dirty="0" err="1" smtClean="0"/>
                        <a:t>și</a:t>
                      </a:r>
                      <a:r>
                        <a:rPr lang="en-US" sz="1300" i="1" dirty="0" smtClean="0"/>
                        <a:t> </a:t>
                      </a:r>
                      <a:r>
                        <a:rPr lang="en-US" sz="1300" i="1" dirty="0" err="1" smtClean="0"/>
                        <a:t>instrumente</a:t>
                      </a:r>
                      <a:r>
                        <a:rPr lang="en-US" sz="1300" i="1" dirty="0" smtClean="0"/>
                        <a:t>).</a:t>
                      </a:r>
                      <a:endParaRPr lang="en-US" sz="1300" i="1" dirty="0"/>
                    </a:p>
                  </a:txBody>
                  <a:tcPr/>
                </a:tc>
                <a:tc>
                  <a:txBody>
                    <a:bodyPr/>
                    <a:lstStyle/>
                    <a:p>
                      <a:r>
                        <a:rPr lang="en-US" sz="1300" i="1" dirty="0" err="1" smtClean="0"/>
                        <a:t>capacitatea</a:t>
                      </a:r>
                      <a:r>
                        <a:rPr lang="en-US" sz="1300" i="1" dirty="0" smtClean="0"/>
                        <a:t> </a:t>
                      </a:r>
                      <a:r>
                        <a:rPr lang="en-US" sz="1300" i="1" dirty="0" err="1" smtClean="0"/>
                        <a:t>cursantului</a:t>
                      </a:r>
                      <a:r>
                        <a:rPr lang="en-US" sz="1300" i="1" dirty="0" smtClean="0"/>
                        <a:t> de a </a:t>
                      </a:r>
                      <a:r>
                        <a:rPr lang="en-US" sz="1300" i="1" dirty="0" err="1" smtClean="0"/>
                        <a:t>aplica</a:t>
                      </a:r>
                      <a:r>
                        <a:rPr lang="en-US" sz="1300" i="1" dirty="0" smtClean="0"/>
                        <a:t> </a:t>
                      </a:r>
                      <a:r>
                        <a:rPr lang="en-US" sz="1300" i="1" dirty="0" err="1" smtClean="0"/>
                        <a:t>cunoștințele</a:t>
                      </a:r>
                      <a:r>
                        <a:rPr lang="en-US" sz="1300" i="1" dirty="0" smtClean="0"/>
                        <a:t> </a:t>
                      </a:r>
                      <a:r>
                        <a:rPr lang="en-US" sz="1300" i="1" dirty="0" err="1" smtClean="0"/>
                        <a:t>și</a:t>
                      </a:r>
                      <a:r>
                        <a:rPr lang="en-US" sz="1300" i="1" dirty="0" smtClean="0"/>
                        <a:t> </a:t>
                      </a:r>
                      <a:r>
                        <a:rPr lang="en-US" sz="1300" i="1" dirty="0" err="1" smtClean="0"/>
                        <a:t>aptitudinile</a:t>
                      </a:r>
                      <a:r>
                        <a:rPr lang="en-US" sz="1300" i="1" dirty="0" smtClean="0"/>
                        <a:t> sale </a:t>
                      </a:r>
                      <a:r>
                        <a:rPr lang="en-US" sz="1300" i="1" dirty="0" err="1" smtClean="0"/>
                        <a:t>într</a:t>
                      </a:r>
                      <a:r>
                        <a:rPr lang="en-US" sz="1300" i="1" dirty="0" smtClean="0"/>
                        <a:t>-un mod </a:t>
                      </a:r>
                      <a:r>
                        <a:rPr lang="en-US" sz="1300" i="1" dirty="0" err="1" smtClean="0"/>
                        <a:t>autonom</a:t>
                      </a:r>
                      <a:r>
                        <a:rPr lang="en-US" sz="1300" i="1" dirty="0" smtClean="0"/>
                        <a:t> </a:t>
                      </a:r>
                      <a:r>
                        <a:rPr lang="en-US" sz="1300" i="1" dirty="0" err="1" smtClean="0"/>
                        <a:t>și</a:t>
                      </a:r>
                      <a:r>
                        <a:rPr lang="en-US" sz="1300" i="1" dirty="0" smtClean="0"/>
                        <a:t> </a:t>
                      </a:r>
                      <a:r>
                        <a:rPr lang="en-US" sz="1300" i="1" dirty="0" err="1" smtClean="0"/>
                        <a:t>responsabil</a:t>
                      </a:r>
                      <a:r>
                        <a:rPr lang="en-US" sz="1300" i="1" dirty="0" smtClean="0"/>
                        <a:t> </a:t>
                      </a:r>
                      <a:endParaRPr lang="en-US" sz="1300" i="1" dirty="0"/>
                    </a:p>
                  </a:txBody>
                  <a:tcPr/>
                </a:tc>
                <a:extLst>
                  <a:ext uri="{0D108BD9-81ED-4DB2-BD59-A6C34878D82A}">
                    <a16:rowId xmlns:a16="http://schemas.microsoft.com/office/drawing/2014/main" val="2815992282"/>
                  </a:ext>
                </a:extLst>
              </a:tr>
              <a:tr h="1612816">
                <a:tc>
                  <a:txBody>
                    <a:bodyPr/>
                    <a:lstStyle/>
                    <a:p>
                      <a:r>
                        <a:rPr lang="en-US" sz="1300" b="1" dirty="0" err="1" smtClean="0"/>
                        <a:t>Nivelul</a:t>
                      </a:r>
                      <a:r>
                        <a:rPr lang="en-US" sz="1300" b="1" dirty="0" smtClean="0"/>
                        <a:t> </a:t>
                      </a:r>
                      <a:r>
                        <a:rPr lang="ro-RO" sz="1300" b="1" dirty="0" smtClean="0"/>
                        <a:t>8</a:t>
                      </a:r>
                      <a:r>
                        <a:rPr lang="en-US" sz="1300" b="1" dirty="0" smtClean="0"/>
                        <a:t> </a:t>
                      </a:r>
                      <a:r>
                        <a:rPr lang="en-US" sz="1300" dirty="0" err="1" smtClean="0"/>
                        <a:t>Rezultatele</a:t>
                      </a:r>
                      <a:r>
                        <a:rPr lang="en-US" sz="1300" dirty="0" smtClean="0"/>
                        <a:t> </a:t>
                      </a:r>
                      <a:r>
                        <a:rPr lang="en-US" sz="1300" dirty="0" err="1" smtClean="0"/>
                        <a:t>învățării</a:t>
                      </a:r>
                      <a:r>
                        <a:rPr lang="en-US" sz="1300" dirty="0" smtClean="0"/>
                        <a:t> </a:t>
                      </a:r>
                      <a:r>
                        <a:rPr lang="en-US" sz="1300" dirty="0" err="1" smtClean="0"/>
                        <a:t>corespunzătoare</a:t>
                      </a:r>
                      <a:r>
                        <a:rPr lang="en-US" sz="1300" dirty="0" smtClean="0"/>
                        <a:t> </a:t>
                      </a:r>
                      <a:r>
                        <a:rPr lang="en-US" sz="1300" dirty="0" err="1" smtClean="0"/>
                        <a:t>nivelului</a:t>
                      </a:r>
                      <a:r>
                        <a:rPr lang="en-US" sz="1300" dirty="0" smtClean="0"/>
                        <a:t> </a:t>
                      </a:r>
                      <a:r>
                        <a:rPr lang="ro-RO" sz="1300" dirty="0" smtClean="0"/>
                        <a:t>8</a:t>
                      </a:r>
                      <a:r>
                        <a:rPr lang="en-US" sz="1300" dirty="0" smtClean="0"/>
                        <a:t> </a:t>
                      </a:r>
                      <a:r>
                        <a:rPr lang="en-US" sz="1300" dirty="0" err="1" smtClean="0"/>
                        <a:t>sunt</a:t>
                      </a:r>
                      <a:r>
                        <a:rPr lang="en-US" sz="1300" dirty="0" smtClean="0"/>
                        <a:t>: </a:t>
                      </a:r>
                      <a:endParaRPr lang="en-US" sz="1300" dirty="0"/>
                    </a:p>
                  </a:txBody>
                  <a:tcPr/>
                </a:tc>
                <a:tc>
                  <a:txBody>
                    <a:bodyPr/>
                    <a:lstStyle/>
                    <a:p>
                      <a:r>
                        <a:rPr lang="en-US" sz="1300" dirty="0" err="1" smtClean="0"/>
                        <a:t>Cunoștințe</a:t>
                      </a:r>
                      <a:r>
                        <a:rPr lang="en-US" sz="1300" dirty="0" smtClean="0"/>
                        <a:t> la </a:t>
                      </a:r>
                      <a:r>
                        <a:rPr lang="en-US" sz="1300" dirty="0" err="1" smtClean="0"/>
                        <a:t>cel</a:t>
                      </a:r>
                      <a:r>
                        <a:rPr lang="en-US" sz="1300" dirty="0" smtClean="0"/>
                        <a:t> </a:t>
                      </a:r>
                      <a:r>
                        <a:rPr lang="en-US" sz="1300" dirty="0" err="1" smtClean="0"/>
                        <a:t>mai</a:t>
                      </a:r>
                      <a:r>
                        <a:rPr lang="en-US" sz="1300" dirty="0" smtClean="0"/>
                        <a:t> </a:t>
                      </a:r>
                      <a:r>
                        <a:rPr lang="en-US" sz="1300" b="1" dirty="0" err="1" smtClean="0">
                          <a:solidFill>
                            <a:srgbClr val="0070C0"/>
                          </a:solidFill>
                        </a:rPr>
                        <a:t>avansat</a:t>
                      </a:r>
                      <a:r>
                        <a:rPr lang="en-US" sz="1300" dirty="0" smtClean="0"/>
                        <a:t> </a:t>
                      </a:r>
                      <a:r>
                        <a:rPr lang="en-US" sz="1300" dirty="0" err="1" smtClean="0"/>
                        <a:t>nivel</a:t>
                      </a:r>
                      <a:r>
                        <a:rPr lang="en-US" sz="1300" dirty="0" smtClean="0"/>
                        <a:t> </a:t>
                      </a:r>
                      <a:r>
                        <a:rPr lang="en-US" sz="1300" dirty="0" err="1" smtClean="0"/>
                        <a:t>dintr</a:t>
                      </a:r>
                      <a:r>
                        <a:rPr lang="en-US" sz="1300" dirty="0" smtClean="0"/>
                        <a:t>-un </a:t>
                      </a:r>
                      <a:r>
                        <a:rPr lang="en-US" sz="1300" b="1" dirty="0" err="1" smtClean="0">
                          <a:solidFill>
                            <a:srgbClr val="0070C0"/>
                          </a:solidFill>
                        </a:rPr>
                        <a:t>domeniu</a:t>
                      </a:r>
                      <a:r>
                        <a:rPr lang="en-US" sz="1300" dirty="0" smtClean="0"/>
                        <a:t> de </a:t>
                      </a:r>
                      <a:r>
                        <a:rPr lang="en-US" sz="1300" dirty="0" err="1" smtClean="0"/>
                        <a:t>muncă</a:t>
                      </a:r>
                      <a:r>
                        <a:rPr lang="en-US" sz="1300" dirty="0" smtClean="0"/>
                        <a:t> </a:t>
                      </a:r>
                      <a:r>
                        <a:rPr lang="en-US" sz="1300" dirty="0" err="1" smtClean="0"/>
                        <a:t>sau</a:t>
                      </a:r>
                      <a:r>
                        <a:rPr lang="en-US" sz="1300" dirty="0" smtClean="0"/>
                        <a:t> de </a:t>
                      </a:r>
                      <a:r>
                        <a:rPr lang="en-US" sz="1300" dirty="0" err="1" smtClean="0"/>
                        <a:t>studiu</a:t>
                      </a:r>
                      <a:r>
                        <a:rPr lang="en-US" sz="1300" dirty="0" smtClean="0"/>
                        <a:t> </a:t>
                      </a:r>
                      <a:r>
                        <a:rPr lang="en-US" sz="1300" dirty="0" err="1" smtClean="0"/>
                        <a:t>sau</a:t>
                      </a:r>
                      <a:r>
                        <a:rPr lang="en-US" sz="1300" dirty="0" smtClean="0"/>
                        <a:t> </a:t>
                      </a:r>
                      <a:r>
                        <a:rPr lang="en-US" sz="1300" dirty="0" err="1" smtClean="0"/>
                        <a:t>aflate</a:t>
                      </a:r>
                      <a:r>
                        <a:rPr lang="en-US" sz="1300" dirty="0" smtClean="0"/>
                        <a:t> la </a:t>
                      </a:r>
                      <a:r>
                        <a:rPr lang="en-US" sz="1300" dirty="0" err="1" smtClean="0"/>
                        <a:t>granița</a:t>
                      </a:r>
                      <a:r>
                        <a:rPr lang="en-US" sz="1300" dirty="0" smtClean="0"/>
                        <a:t> </a:t>
                      </a:r>
                      <a:r>
                        <a:rPr lang="en-US" sz="1300" dirty="0" err="1" smtClean="0"/>
                        <a:t>dintre</a:t>
                      </a:r>
                      <a:r>
                        <a:rPr lang="en-US" sz="1300" dirty="0" smtClean="0"/>
                        <a:t> </a:t>
                      </a:r>
                      <a:r>
                        <a:rPr lang="en-US" sz="1300" dirty="0" err="1" smtClean="0"/>
                        <a:t>diferite</a:t>
                      </a:r>
                      <a:r>
                        <a:rPr lang="en-US" sz="1300" dirty="0" smtClean="0"/>
                        <a:t> </a:t>
                      </a:r>
                      <a:r>
                        <a:rPr lang="en-US" sz="1300" dirty="0" err="1" smtClean="0"/>
                        <a:t>domenii</a:t>
                      </a:r>
                      <a:r>
                        <a:rPr lang="en-US" sz="1300" dirty="0" smtClean="0"/>
                        <a:t> </a:t>
                      </a:r>
                      <a:endParaRPr lang="en-US" sz="1300" dirty="0"/>
                    </a:p>
                  </a:txBody>
                  <a:tcPr/>
                </a:tc>
                <a:tc>
                  <a:txBody>
                    <a:bodyPr/>
                    <a:lstStyle/>
                    <a:p>
                      <a:r>
                        <a:rPr lang="en-US" sz="1300" dirty="0" err="1" smtClean="0"/>
                        <a:t>Aptitudinile</a:t>
                      </a:r>
                      <a:r>
                        <a:rPr lang="en-US" sz="1300" dirty="0" smtClean="0"/>
                        <a:t> </a:t>
                      </a:r>
                      <a:r>
                        <a:rPr lang="en-US" sz="1300" dirty="0" err="1" smtClean="0"/>
                        <a:t>și</a:t>
                      </a:r>
                      <a:r>
                        <a:rPr lang="en-US" sz="1300" dirty="0" smtClean="0"/>
                        <a:t> </a:t>
                      </a:r>
                      <a:r>
                        <a:rPr lang="en-US" sz="1300" dirty="0" err="1" smtClean="0"/>
                        <a:t>tehnicile</a:t>
                      </a:r>
                      <a:r>
                        <a:rPr lang="en-US" sz="1300" dirty="0" smtClean="0"/>
                        <a:t> </a:t>
                      </a:r>
                      <a:r>
                        <a:rPr lang="en-US" sz="1300" dirty="0" err="1" smtClean="0"/>
                        <a:t>cele</a:t>
                      </a:r>
                      <a:r>
                        <a:rPr lang="en-US" sz="1300" dirty="0" smtClean="0"/>
                        <a:t> </a:t>
                      </a:r>
                      <a:r>
                        <a:rPr lang="en-US" sz="1300" dirty="0" err="1" smtClean="0"/>
                        <a:t>mai</a:t>
                      </a:r>
                      <a:r>
                        <a:rPr lang="en-US" sz="1300" dirty="0" smtClean="0"/>
                        <a:t> </a:t>
                      </a:r>
                      <a:r>
                        <a:rPr lang="en-US" sz="1300" dirty="0" err="1" smtClean="0"/>
                        <a:t>avansate</a:t>
                      </a:r>
                      <a:r>
                        <a:rPr lang="en-US" sz="1300" dirty="0" smtClean="0"/>
                        <a:t> </a:t>
                      </a:r>
                      <a:r>
                        <a:rPr lang="en-US" sz="1300" dirty="0" err="1" smtClean="0"/>
                        <a:t>și</a:t>
                      </a:r>
                      <a:r>
                        <a:rPr lang="en-US" sz="1300" dirty="0" smtClean="0"/>
                        <a:t> </a:t>
                      </a:r>
                      <a:r>
                        <a:rPr lang="en-US" sz="1300" dirty="0" err="1" smtClean="0"/>
                        <a:t>specializate</a:t>
                      </a:r>
                      <a:r>
                        <a:rPr lang="en-US" sz="1300" dirty="0" smtClean="0"/>
                        <a:t>, </a:t>
                      </a:r>
                      <a:r>
                        <a:rPr lang="en-US" sz="1300" dirty="0" err="1" smtClean="0"/>
                        <a:t>inclusiv</a:t>
                      </a:r>
                      <a:r>
                        <a:rPr lang="en-US" sz="1300" dirty="0" smtClean="0"/>
                        <a:t> </a:t>
                      </a:r>
                      <a:r>
                        <a:rPr lang="en-US" sz="1300" dirty="0" err="1" smtClean="0"/>
                        <a:t>abilitatea</a:t>
                      </a:r>
                      <a:r>
                        <a:rPr lang="en-US" sz="1300" dirty="0" smtClean="0"/>
                        <a:t> de </a:t>
                      </a:r>
                      <a:r>
                        <a:rPr lang="en-US" sz="1300" dirty="0" err="1" smtClean="0"/>
                        <a:t>sinteză</a:t>
                      </a:r>
                      <a:r>
                        <a:rPr lang="en-US" sz="1300" dirty="0" smtClean="0"/>
                        <a:t> </a:t>
                      </a:r>
                      <a:r>
                        <a:rPr lang="en-US" sz="1300" dirty="0" err="1" smtClean="0"/>
                        <a:t>și</a:t>
                      </a:r>
                      <a:r>
                        <a:rPr lang="en-US" sz="1300" dirty="0" smtClean="0"/>
                        <a:t> </a:t>
                      </a:r>
                      <a:r>
                        <a:rPr lang="en-US" sz="1300" dirty="0" err="1" smtClean="0"/>
                        <a:t>evaluare</a:t>
                      </a:r>
                      <a:r>
                        <a:rPr lang="en-US" sz="1300" dirty="0" smtClean="0"/>
                        <a:t>, </a:t>
                      </a:r>
                      <a:r>
                        <a:rPr lang="en-US" sz="1300" dirty="0" err="1" smtClean="0"/>
                        <a:t>necesară</a:t>
                      </a:r>
                      <a:r>
                        <a:rPr lang="en-US" sz="1300" dirty="0" smtClean="0"/>
                        <a:t> </a:t>
                      </a:r>
                      <a:r>
                        <a:rPr lang="en-US" sz="1300" dirty="0" err="1" smtClean="0"/>
                        <a:t>pentru</a:t>
                      </a:r>
                      <a:r>
                        <a:rPr lang="en-US" sz="1300" dirty="0" smtClean="0"/>
                        <a:t> </a:t>
                      </a:r>
                      <a:r>
                        <a:rPr lang="en-US" sz="1300" dirty="0" err="1" smtClean="0"/>
                        <a:t>rezolvarea</a:t>
                      </a:r>
                      <a:r>
                        <a:rPr lang="en-US" sz="1300" dirty="0" smtClean="0"/>
                        <a:t> </a:t>
                      </a:r>
                      <a:r>
                        <a:rPr lang="en-US" sz="1300" dirty="0" err="1" smtClean="0"/>
                        <a:t>problemelor</a:t>
                      </a:r>
                      <a:r>
                        <a:rPr lang="en-US" sz="1300" dirty="0" smtClean="0"/>
                        <a:t> </a:t>
                      </a:r>
                      <a:r>
                        <a:rPr lang="en-US" sz="1300" dirty="0" err="1" smtClean="0"/>
                        <a:t>critice</a:t>
                      </a:r>
                      <a:r>
                        <a:rPr lang="en-US" sz="1300" dirty="0" smtClean="0"/>
                        <a:t> de </a:t>
                      </a:r>
                      <a:r>
                        <a:rPr lang="en-US" sz="1300" dirty="0" err="1" smtClean="0"/>
                        <a:t>cercetare</a:t>
                      </a:r>
                      <a:r>
                        <a:rPr lang="en-US" sz="1300" dirty="0" smtClean="0"/>
                        <a:t> </a:t>
                      </a:r>
                      <a:r>
                        <a:rPr lang="en-US" sz="1300" dirty="0" err="1" smtClean="0"/>
                        <a:t>și</a:t>
                      </a:r>
                      <a:r>
                        <a:rPr lang="en-US" sz="1300" dirty="0" smtClean="0"/>
                        <a:t>/</a:t>
                      </a:r>
                      <a:r>
                        <a:rPr lang="en-US" sz="1300" dirty="0" err="1" smtClean="0"/>
                        <a:t>sau</a:t>
                      </a:r>
                      <a:r>
                        <a:rPr lang="en-US" sz="1300" dirty="0" smtClean="0"/>
                        <a:t> </a:t>
                      </a:r>
                      <a:r>
                        <a:rPr lang="en-US" sz="1300" dirty="0" err="1" smtClean="0"/>
                        <a:t>inovare</a:t>
                      </a:r>
                      <a:r>
                        <a:rPr lang="en-US" sz="1300" dirty="0" smtClean="0"/>
                        <a:t> </a:t>
                      </a:r>
                      <a:r>
                        <a:rPr lang="en-US" sz="1300" dirty="0" err="1" smtClean="0"/>
                        <a:t>și</a:t>
                      </a:r>
                      <a:r>
                        <a:rPr lang="en-US" sz="1300" dirty="0" smtClean="0"/>
                        <a:t> </a:t>
                      </a:r>
                      <a:r>
                        <a:rPr lang="en-US" sz="1300" dirty="0" err="1" smtClean="0"/>
                        <a:t>pentru</a:t>
                      </a:r>
                      <a:r>
                        <a:rPr lang="en-US" sz="1300" dirty="0" smtClean="0"/>
                        <a:t> </a:t>
                      </a:r>
                      <a:r>
                        <a:rPr lang="en-US" sz="1300" b="1" dirty="0" err="1" smtClean="0">
                          <a:solidFill>
                            <a:srgbClr val="0070C0"/>
                          </a:solidFill>
                        </a:rPr>
                        <a:t>extinderea</a:t>
                      </a:r>
                      <a:r>
                        <a:rPr lang="en-US" sz="1300" b="1" dirty="0" smtClean="0">
                          <a:solidFill>
                            <a:srgbClr val="0070C0"/>
                          </a:solidFill>
                        </a:rPr>
                        <a:t> </a:t>
                      </a:r>
                      <a:r>
                        <a:rPr lang="en-US" sz="1300" b="1" dirty="0" err="1" smtClean="0">
                          <a:solidFill>
                            <a:srgbClr val="0070C0"/>
                          </a:solidFill>
                        </a:rPr>
                        <a:t>și</a:t>
                      </a:r>
                      <a:r>
                        <a:rPr lang="en-US" sz="1300" b="1" dirty="0" smtClean="0">
                          <a:solidFill>
                            <a:srgbClr val="0070C0"/>
                          </a:solidFill>
                        </a:rPr>
                        <a:t> </a:t>
                      </a:r>
                      <a:r>
                        <a:rPr lang="en-US" sz="1300" b="1" dirty="0" err="1" smtClean="0">
                          <a:solidFill>
                            <a:srgbClr val="0070C0"/>
                          </a:solidFill>
                        </a:rPr>
                        <a:t>redefinirea</a:t>
                      </a:r>
                      <a:r>
                        <a:rPr lang="en-US" sz="1300" b="1" dirty="0" smtClean="0">
                          <a:solidFill>
                            <a:srgbClr val="0070C0"/>
                          </a:solidFill>
                        </a:rPr>
                        <a:t> </a:t>
                      </a:r>
                      <a:r>
                        <a:rPr lang="en-US" sz="1300" b="1" dirty="0" err="1" smtClean="0">
                          <a:solidFill>
                            <a:srgbClr val="0070C0"/>
                          </a:solidFill>
                        </a:rPr>
                        <a:t>cunoștințelor</a:t>
                      </a:r>
                      <a:r>
                        <a:rPr lang="en-US" sz="1300" b="1" dirty="0" smtClean="0">
                          <a:solidFill>
                            <a:srgbClr val="0070C0"/>
                          </a:solidFill>
                        </a:rPr>
                        <a:t> </a:t>
                      </a:r>
                      <a:r>
                        <a:rPr lang="en-US" sz="1300" b="1" dirty="0" err="1" smtClean="0">
                          <a:solidFill>
                            <a:srgbClr val="0070C0"/>
                          </a:solidFill>
                        </a:rPr>
                        <a:t>sau</a:t>
                      </a:r>
                      <a:r>
                        <a:rPr lang="en-US" sz="1300" b="1" dirty="0" smtClean="0">
                          <a:solidFill>
                            <a:srgbClr val="0070C0"/>
                          </a:solidFill>
                        </a:rPr>
                        <a:t> a </a:t>
                      </a:r>
                      <a:r>
                        <a:rPr lang="en-US" sz="1300" b="1" dirty="0" err="1" smtClean="0">
                          <a:solidFill>
                            <a:srgbClr val="0070C0"/>
                          </a:solidFill>
                        </a:rPr>
                        <a:t>practicilor</a:t>
                      </a:r>
                      <a:r>
                        <a:rPr lang="en-US" sz="1300" b="1" dirty="0" smtClean="0">
                          <a:solidFill>
                            <a:srgbClr val="0070C0"/>
                          </a:solidFill>
                        </a:rPr>
                        <a:t> </a:t>
                      </a:r>
                      <a:r>
                        <a:rPr lang="en-US" sz="1300" b="1" dirty="0" err="1" smtClean="0">
                          <a:solidFill>
                            <a:srgbClr val="0070C0"/>
                          </a:solidFill>
                        </a:rPr>
                        <a:t>profesionale</a:t>
                      </a:r>
                      <a:r>
                        <a:rPr lang="en-US" sz="1300" b="1" dirty="0" smtClean="0">
                          <a:solidFill>
                            <a:srgbClr val="0070C0"/>
                          </a:solidFill>
                        </a:rPr>
                        <a:t> existent</a:t>
                      </a:r>
                      <a:r>
                        <a:rPr lang="ro-RO" sz="1300" b="1" dirty="0" smtClean="0">
                          <a:solidFill>
                            <a:srgbClr val="0070C0"/>
                          </a:solidFill>
                        </a:rPr>
                        <a:t>e</a:t>
                      </a:r>
                      <a:endParaRPr lang="en-US" sz="1300" b="1" dirty="0">
                        <a:solidFill>
                          <a:srgbClr val="0070C0"/>
                        </a:solidFill>
                      </a:endParaRPr>
                    </a:p>
                  </a:txBody>
                  <a:tcPr/>
                </a:tc>
                <a:tc>
                  <a:txBody>
                    <a:bodyPr/>
                    <a:lstStyle/>
                    <a:p>
                      <a:r>
                        <a:rPr lang="en-US" sz="1300" dirty="0" err="1" smtClean="0"/>
                        <a:t>Demonstrarea</a:t>
                      </a:r>
                      <a:r>
                        <a:rPr lang="en-US" sz="1300" dirty="0" smtClean="0"/>
                        <a:t> </a:t>
                      </a:r>
                      <a:r>
                        <a:rPr lang="en-US" sz="1300" dirty="0" err="1" smtClean="0"/>
                        <a:t>unui</a:t>
                      </a:r>
                      <a:r>
                        <a:rPr lang="en-US" sz="1300" dirty="0" smtClean="0"/>
                        <a:t> </a:t>
                      </a:r>
                      <a:r>
                        <a:rPr lang="en-US" sz="1300" dirty="0" err="1" smtClean="0"/>
                        <a:t>nivel</a:t>
                      </a:r>
                      <a:r>
                        <a:rPr lang="en-US" sz="1300" dirty="0" smtClean="0"/>
                        <a:t> </a:t>
                      </a:r>
                      <a:r>
                        <a:rPr lang="en-US" sz="1300" dirty="0" err="1" smtClean="0"/>
                        <a:t>ridicat</a:t>
                      </a:r>
                      <a:r>
                        <a:rPr lang="en-US" sz="1300" dirty="0" smtClean="0"/>
                        <a:t> de </a:t>
                      </a:r>
                      <a:r>
                        <a:rPr lang="en-US" sz="1300" dirty="0" err="1" smtClean="0"/>
                        <a:t>autoritate</a:t>
                      </a:r>
                      <a:r>
                        <a:rPr lang="en-US" sz="1300" dirty="0" smtClean="0"/>
                        <a:t>, de </a:t>
                      </a:r>
                      <a:r>
                        <a:rPr lang="en-US" sz="1300" b="1" dirty="0" err="1" smtClean="0">
                          <a:solidFill>
                            <a:srgbClr val="0070C0"/>
                          </a:solidFill>
                        </a:rPr>
                        <a:t>inovare</a:t>
                      </a:r>
                      <a:r>
                        <a:rPr lang="en-US" sz="1300" dirty="0" smtClean="0"/>
                        <a:t>, de </a:t>
                      </a:r>
                      <a:r>
                        <a:rPr lang="en-US" sz="1300" dirty="0" err="1" smtClean="0"/>
                        <a:t>autonomie</a:t>
                      </a:r>
                      <a:r>
                        <a:rPr lang="en-US" sz="1300" dirty="0" smtClean="0"/>
                        <a:t>, de </a:t>
                      </a:r>
                      <a:r>
                        <a:rPr lang="en-US" sz="1300" b="1" dirty="0" err="1" smtClean="0">
                          <a:solidFill>
                            <a:srgbClr val="0070C0"/>
                          </a:solidFill>
                        </a:rPr>
                        <a:t>integritate</a:t>
                      </a:r>
                      <a:r>
                        <a:rPr lang="en-US" sz="1300" dirty="0" smtClean="0"/>
                        <a:t> </a:t>
                      </a:r>
                      <a:r>
                        <a:rPr lang="en-US" sz="1300" dirty="0" err="1" smtClean="0"/>
                        <a:t>științifică</a:t>
                      </a:r>
                      <a:r>
                        <a:rPr lang="en-US" sz="1300" dirty="0" smtClean="0"/>
                        <a:t> </a:t>
                      </a:r>
                      <a:r>
                        <a:rPr lang="en-US" sz="1300" dirty="0" err="1" smtClean="0"/>
                        <a:t>și</a:t>
                      </a:r>
                      <a:r>
                        <a:rPr lang="en-US" sz="1300" dirty="0" smtClean="0"/>
                        <a:t> </a:t>
                      </a:r>
                      <a:r>
                        <a:rPr lang="en-US" sz="1300" dirty="0" err="1" smtClean="0"/>
                        <a:t>profesională</a:t>
                      </a:r>
                      <a:r>
                        <a:rPr lang="en-US" sz="1300" dirty="0" smtClean="0"/>
                        <a:t>, </a:t>
                      </a:r>
                      <a:r>
                        <a:rPr lang="en-US" sz="1300" dirty="0" err="1" smtClean="0"/>
                        <a:t>precum</a:t>
                      </a:r>
                      <a:r>
                        <a:rPr lang="en-US" sz="1300" dirty="0" smtClean="0"/>
                        <a:t> </a:t>
                      </a:r>
                      <a:r>
                        <a:rPr lang="en-US" sz="1300" dirty="0" err="1" smtClean="0"/>
                        <a:t>și</a:t>
                      </a:r>
                      <a:r>
                        <a:rPr lang="en-US" sz="1300" dirty="0" smtClean="0"/>
                        <a:t> a </a:t>
                      </a:r>
                      <a:r>
                        <a:rPr lang="en-US" sz="1300" dirty="0" err="1" smtClean="0"/>
                        <a:t>unui</a:t>
                      </a:r>
                      <a:r>
                        <a:rPr lang="en-US" sz="1300" dirty="0" smtClean="0"/>
                        <a:t> </a:t>
                      </a:r>
                      <a:r>
                        <a:rPr lang="en-US" sz="1300" dirty="0" err="1" smtClean="0"/>
                        <a:t>angajament</a:t>
                      </a:r>
                      <a:r>
                        <a:rPr lang="en-US" sz="1300" dirty="0" smtClean="0"/>
                        <a:t> </a:t>
                      </a:r>
                      <a:r>
                        <a:rPr lang="en-US" sz="1300" dirty="0" err="1" smtClean="0"/>
                        <a:t>susținut</a:t>
                      </a:r>
                      <a:r>
                        <a:rPr lang="en-US" sz="1300" dirty="0" smtClean="0"/>
                        <a:t> </a:t>
                      </a:r>
                      <a:r>
                        <a:rPr lang="en-US" sz="1300" dirty="0" err="1" smtClean="0"/>
                        <a:t>pentru</a:t>
                      </a:r>
                      <a:r>
                        <a:rPr lang="en-US" sz="1300" dirty="0" smtClean="0"/>
                        <a:t> </a:t>
                      </a:r>
                      <a:r>
                        <a:rPr lang="en-US" sz="1300" dirty="0" err="1" smtClean="0"/>
                        <a:t>dezvoltarea</a:t>
                      </a:r>
                      <a:r>
                        <a:rPr lang="en-US" sz="1300" dirty="0" smtClean="0"/>
                        <a:t> de </a:t>
                      </a:r>
                      <a:r>
                        <a:rPr lang="en-US" sz="1300" b="1" dirty="0" err="1" smtClean="0">
                          <a:solidFill>
                            <a:srgbClr val="0070C0"/>
                          </a:solidFill>
                        </a:rPr>
                        <a:t>noi</a:t>
                      </a:r>
                      <a:r>
                        <a:rPr lang="en-US" sz="1300" b="1" dirty="0" smtClean="0">
                          <a:solidFill>
                            <a:srgbClr val="0070C0"/>
                          </a:solidFill>
                        </a:rPr>
                        <a:t> </a:t>
                      </a:r>
                      <a:r>
                        <a:rPr lang="en-US" sz="1300" b="1" dirty="0" err="1" smtClean="0">
                          <a:solidFill>
                            <a:srgbClr val="0070C0"/>
                          </a:solidFill>
                        </a:rPr>
                        <a:t>idei</a:t>
                      </a:r>
                      <a:r>
                        <a:rPr lang="en-US" sz="1300" b="1" dirty="0" smtClean="0">
                          <a:solidFill>
                            <a:srgbClr val="0070C0"/>
                          </a:solidFill>
                        </a:rPr>
                        <a:t> </a:t>
                      </a:r>
                      <a:r>
                        <a:rPr lang="en-US" sz="1300" dirty="0" err="1" smtClean="0"/>
                        <a:t>sau</a:t>
                      </a:r>
                      <a:r>
                        <a:rPr lang="en-US" sz="1300" dirty="0" smtClean="0"/>
                        <a:t> </a:t>
                      </a:r>
                      <a:r>
                        <a:rPr lang="en-US" sz="1300" dirty="0" err="1" smtClean="0"/>
                        <a:t>procese</a:t>
                      </a:r>
                      <a:r>
                        <a:rPr lang="en-US" sz="1300" dirty="0" smtClean="0"/>
                        <a:t> </a:t>
                      </a:r>
                      <a:r>
                        <a:rPr lang="en-US" sz="1300" dirty="0" err="1" smtClean="0"/>
                        <a:t>aflate</a:t>
                      </a:r>
                      <a:r>
                        <a:rPr lang="en-US" sz="1300" dirty="0" smtClean="0"/>
                        <a:t> </a:t>
                      </a:r>
                      <a:r>
                        <a:rPr lang="en-US" sz="1300" dirty="0" err="1" smtClean="0"/>
                        <a:t>în</a:t>
                      </a:r>
                      <a:r>
                        <a:rPr lang="en-US" sz="1300" dirty="0" smtClean="0"/>
                        <a:t> </a:t>
                      </a:r>
                      <a:r>
                        <a:rPr lang="en-US" sz="1300" b="1" dirty="0" err="1" smtClean="0">
                          <a:solidFill>
                            <a:srgbClr val="0070C0"/>
                          </a:solidFill>
                        </a:rPr>
                        <a:t>avangarda</a:t>
                      </a:r>
                      <a:r>
                        <a:rPr lang="en-US" sz="1300" dirty="0" smtClean="0"/>
                        <a:t> </a:t>
                      </a:r>
                      <a:r>
                        <a:rPr lang="en-US" sz="1300" dirty="0" err="1" smtClean="0"/>
                        <a:t>unor</a:t>
                      </a:r>
                      <a:r>
                        <a:rPr lang="en-US" sz="1300" dirty="0" smtClean="0"/>
                        <a:t> </a:t>
                      </a:r>
                      <a:r>
                        <a:rPr lang="en-US" sz="1300" dirty="0" err="1" smtClean="0"/>
                        <a:t>situații</a:t>
                      </a:r>
                      <a:r>
                        <a:rPr lang="en-US" sz="1300" dirty="0" smtClean="0"/>
                        <a:t> de </a:t>
                      </a:r>
                      <a:r>
                        <a:rPr lang="en-US" sz="1300" dirty="0" err="1" smtClean="0"/>
                        <a:t>muncă</a:t>
                      </a:r>
                      <a:r>
                        <a:rPr lang="en-US" sz="1300" dirty="0" smtClean="0"/>
                        <a:t> </a:t>
                      </a:r>
                      <a:r>
                        <a:rPr lang="en-US" sz="1300" dirty="0" err="1" smtClean="0"/>
                        <a:t>sau</a:t>
                      </a:r>
                      <a:r>
                        <a:rPr lang="en-US" sz="1300" dirty="0" smtClean="0"/>
                        <a:t> de </a:t>
                      </a:r>
                      <a:r>
                        <a:rPr lang="en-US" sz="1300" dirty="0" err="1" smtClean="0"/>
                        <a:t>studiu</a:t>
                      </a:r>
                      <a:r>
                        <a:rPr lang="en-US" sz="1300" dirty="0" smtClean="0"/>
                        <a:t>, </a:t>
                      </a:r>
                      <a:r>
                        <a:rPr lang="en-US" sz="1300" dirty="0" err="1" smtClean="0"/>
                        <a:t>inclusiv</a:t>
                      </a:r>
                      <a:r>
                        <a:rPr lang="en-US" sz="1300" dirty="0" smtClean="0"/>
                        <a:t> </a:t>
                      </a:r>
                      <a:r>
                        <a:rPr lang="en-US" sz="1300" dirty="0" err="1" smtClean="0"/>
                        <a:t>în</a:t>
                      </a:r>
                      <a:r>
                        <a:rPr lang="en-US" sz="1300" dirty="0" smtClean="0"/>
                        <a:t> </a:t>
                      </a:r>
                      <a:r>
                        <a:rPr lang="en-US" sz="1300" dirty="0" err="1" smtClean="0"/>
                        <a:t>materie</a:t>
                      </a:r>
                      <a:r>
                        <a:rPr lang="en-US" sz="1300" dirty="0" smtClean="0"/>
                        <a:t> de </a:t>
                      </a:r>
                      <a:r>
                        <a:rPr lang="en-US" sz="1300" dirty="0" err="1" smtClean="0"/>
                        <a:t>cercetare</a:t>
                      </a:r>
                      <a:endParaRPr lang="en-US" sz="1300" dirty="0"/>
                    </a:p>
                  </a:txBody>
                  <a:tcPr/>
                </a:tc>
                <a:extLst>
                  <a:ext uri="{0D108BD9-81ED-4DB2-BD59-A6C34878D82A}">
                    <a16:rowId xmlns:a16="http://schemas.microsoft.com/office/drawing/2014/main" val="3178888115"/>
                  </a:ext>
                </a:extLst>
              </a:tr>
            </a:tbl>
          </a:graphicData>
        </a:graphic>
      </p:graphicFrame>
      <p:sp>
        <p:nvSpPr>
          <p:cNvPr id="3" name="Slide Number Placeholder 2"/>
          <p:cNvSpPr>
            <a:spLocks noGrp="1"/>
          </p:cNvSpPr>
          <p:nvPr>
            <p:ph type="sldNum" sz="quarter" idx="12"/>
          </p:nvPr>
        </p:nvSpPr>
        <p:spPr/>
        <p:txBody>
          <a:bodyPr/>
          <a:lstStyle/>
          <a:p>
            <a:fld id="{C69E05A2-079F-4246-8356-D956496D44E4}" type="slidenum">
              <a:rPr lang="en-US" smtClean="0"/>
              <a:t>53</a:t>
            </a:fld>
            <a:endParaRPr lang="en-US"/>
          </a:p>
        </p:txBody>
      </p:sp>
    </p:spTree>
    <p:extLst>
      <p:ext uri="{BB962C8B-B14F-4D97-AF65-F5344CB8AC3E}">
        <p14:creationId xmlns:p14="http://schemas.microsoft.com/office/powerpoint/2010/main" val="340879568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smtClean="0"/>
              <a:t>Recomandări pentru </a:t>
            </a:r>
            <a:r>
              <a:rPr lang="ro-RO"/>
              <a:t>s</a:t>
            </a:r>
            <a:r>
              <a:rPr lang="ro-RO" smtClean="0"/>
              <a:t>tatele membr</a:t>
            </a:r>
            <a:r>
              <a:rPr lang="en-US" smtClean="0"/>
              <a:t>e (cont.)</a:t>
            </a:r>
            <a:endParaRPr lang="en-US" dirty="0"/>
          </a:p>
        </p:txBody>
      </p:sp>
      <p:sp>
        <p:nvSpPr>
          <p:cNvPr id="3" name="Content Placeholder 2"/>
          <p:cNvSpPr>
            <a:spLocks noGrp="1"/>
          </p:cNvSpPr>
          <p:nvPr>
            <p:ph idx="1"/>
          </p:nvPr>
        </p:nvSpPr>
        <p:spPr/>
        <p:txBody>
          <a:bodyPr/>
          <a:lstStyle/>
          <a:p>
            <a:r>
              <a:rPr lang="ro-RO" dirty="0" smtClean="0"/>
              <a:t>1. </a:t>
            </a:r>
            <a:r>
              <a:rPr lang="en-US" dirty="0" err="1" smtClean="0"/>
              <a:t>Să</a:t>
            </a:r>
            <a:r>
              <a:rPr lang="en-US" dirty="0" smtClean="0"/>
              <a:t> </a:t>
            </a:r>
            <a:r>
              <a:rPr lang="en-US" dirty="0" err="1"/>
              <a:t>utilizeze</a:t>
            </a:r>
            <a:r>
              <a:rPr lang="en-US" dirty="0"/>
              <a:t> CEC </a:t>
            </a:r>
            <a:r>
              <a:rPr lang="en-US" dirty="0" err="1"/>
              <a:t>pentru</a:t>
            </a:r>
            <a:r>
              <a:rPr lang="en-US" dirty="0"/>
              <a:t> a </a:t>
            </a:r>
            <a:r>
              <a:rPr lang="en-US" dirty="0" err="1">
                <a:solidFill>
                  <a:srgbClr val="0070C0"/>
                </a:solidFill>
              </a:rPr>
              <a:t>corela</a:t>
            </a:r>
            <a:r>
              <a:rPr lang="en-US" dirty="0"/>
              <a:t> </a:t>
            </a:r>
            <a:r>
              <a:rPr lang="en-US" dirty="0" err="1"/>
              <a:t>cadrele</a:t>
            </a:r>
            <a:r>
              <a:rPr lang="en-US" dirty="0"/>
              <a:t> </a:t>
            </a:r>
            <a:r>
              <a:rPr lang="en-US" dirty="0" err="1"/>
              <a:t>sau</a:t>
            </a:r>
            <a:r>
              <a:rPr lang="en-US" dirty="0"/>
              <a:t> </a:t>
            </a:r>
            <a:r>
              <a:rPr lang="en-US" dirty="0" err="1"/>
              <a:t>sistemele</a:t>
            </a:r>
            <a:r>
              <a:rPr lang="en-US" dirty="0"/>
              <a:t> </a:t>
            </a:r>
            <a:r>
              <a:rPr lang="en-US" dirty="0" err="1"/>
              <a:t>naționale</a:t>
            </a:r>
            <a:r>
              <a:rPr lang="en-US" dirty="0"/>
              <a:t> ale </a:t>
            </a:r>
            <a:r>
              <a:rPr lang="en-US" dirty="0" err="1"/>
              <a:t>calificărilor</a:t>
            </a:r>
            <a:r>
              <a:rPr lang="en-US" dirty="0"/>
              <a:t> </a:t>
            </a:r>
            <a:r>
              <a:rPr lang="en-US" dirty="0" err="1"/>
              <a:t>și</a:t>
            </a:r>
            <a:r>
              <a:rPr lang="en-US" dirty="0"/>
              <a:t> a </a:t>
            </a:r>
            <a:r>
              <a:rPr lang="en-US" dirty="0" err="1">
                <a:solidFill>
                  <a:srgbClr val="0070C0"/>
                </a:solidFill>
              </a:rPr>
              <a:t>compara</a:t>
            </a:r>
            <a:r>
              <a:rPr lang="en-US" dirty="0">
                <a:solidFill>
                  <a:srgbClr val="0070C0"/>
                </a:solidFill>
              </a:rPr>
              <a:t> </a:t>
            </a:r>
            <a:r>
              <a:rPr lang="en-US" dirty="0" err="1"/>
              <a:t>toate</a:t>
            </a:r>
            <a:r>
              <a:rPr lang="en-US" dirty="0"/>
              <a:t> </a:t>
            </a:r>
            <a:r>
              <a:rPr lang="en-US" dirty="0" err="1"/>
              <a:t>tipurile</a:t>
            </a:r>
            <a:r>
              <a:rPr lang="en-US" dirty="0"/>
              <a:t> </a:t>
            </a:r>
            <a:r>
              <a:rPr lang="en-US" dirty="0" err="1"/>
              <a:t>și</a:t>
            </a:r>
            <a:r>
              <a:rPr lang="en-US" dirty="0"/>
              <a:t> </a:t>
            </a:r>
            <a:r>
              <a:rPr lang="en-US" dirty="0" err="1"/>
              <a:t>nivelurile</a:t>
            </a:r>
            <a:r>
              <a:rPr lang="en-US" dirty="0"/>
              <a:t> </a:t>
            </a:r>
            <a:r>
              <a:rPr lang="en-US" dirty="0" err="1"/>
              <a:t>calificărilor</a:t>
            </a:r>
            <a:r>
              <a:rPr lang="en-US" dirty="0"/>
              <a:t> din </a:t>
            </a:r>
            <a:r>
              <a:rPr lang="en-US" dirty="0" err="1"/>
              <a:t>Uniune</a:t>
            </a:r>
            <a:r>
              <a:rPr lang="en-US" dirty="0"/>
              <a:t> care </a:t>
            </a:r>
            <a:r>
              <a:rPr lang="en-US" dirty="0" err="1"/>
              <a:t>fac</a:t>
            </a:r>
            <a:r>
              <a:rPr lang="en-US" dirty="0"/>
              <a:t> parte din </a:t>
            </a:r>
            <a:r>
              <a:rPr lang="en-US" dirty="0" err="1"/>
              <a:t>cadrele</a:t>
            </a:r>
            <a:r>
              <a:rPr lang="en-US" dirty="0"/>
              <a:t> </a:t>
            </a:r>
            <a:r>
              <a:rPr lang="en-US" dirty="0" err="1"/>
              <a:t>sau</a:t>
            </a:r>
            <a:r>
              <a:rPr lang="en-US" dirty="0"/>
              <a:t> </a:t>
            </a:r>
            <a:r>
              <a:rPr lang="en-US" dirty="0" err="1"/>
              <a:t>sistemele</a:t>
            </a:r>
            <a:r>
              <a:rPr lang="en-US" dirty="0"/>
              <a:t> </a:t>
            </a:r>
            <a:r>
              <a:rPr lang="en-US" dirty="0" err="1"/>
              <a:t>naționale</a:t>
            </a:r>
            <a:r>
              <a:rPr lang="en-US" dirty="0"/>
              <a:t>, </a:t>
            </a:r>
            <a:r>
              <a:rPr lang="en-US" dirty="0" err="1"/>
              <a:t>în</a:t>
            </a:r>
            <a:r>
              <a:rPr lang="en-US" dirty="0"/>
              <a:t> special </a:t>
            </a:r>
            <a:r>
              <a:rPr lang="en-US" dirty="0" err="1"/>
              <a:t>prin</a:t>
            </a:r>
            <a:r>
              <a:rPr lang="en-US" dirty="0"/>
              <a:t> </a:t>
            </a:r>
            <a:r>
              <a:rPr lang="en-US" dirty="0" err="1"/>
              <a:t>corelarea</a:t>
            </a:r>
            <a:r>
              <a:rPr lang="en-US" dirty="0"/>
              <a:t> </a:t>
            </a:r>
            <a:r>
              <a:rPr lang="en-US" dirty="0" err="1"/>
              <a:t>propriilor</a:t>
            </a:r>
            <a:r>
              <a:rPr lang="en-US" dirty="0"/>
              <a:t> </a:t>
            </a:r>
            <a:r>
              <a:rPr lang="en-US" dirty="0" err="1"/>
              <a:t>niveluri</a:t>
            </a:r>
            <a:r>
              <a:rPr lang="en-US" dirty="0"/>
              <a:t> ale </a:t>
            </a:r>
            <a:r>
              <a:rPr lang="en-US" dirty="0" err="1"/>
              <a:t>calificărilor</a:t>
            </a:r>
            <a:r>
              <a:rPr lang="en-US" dirty="0"/>
              <a:t> cu </a:t>
            </a:r>
            <a:r>
              <a:rPr lang="en-US" dirty="0" err="1">
                <a:solidFill>
                  <a:srgbClr val="0070C0"/>
                </a:solidFill>
              </a:rPr>
              <a:t>nivelurile</a:t>
            </a:r>
            <a:r>
              <a:rPr lang="en-US" dirty="0">
                <a:solidFill>
                  <a:srgbClr val="0070C0"/>
                </a:solidFill>
              </a:rPr>
              <a:t> CEC </a:t>
            </a:r>
            <a:r>
              <a:rPr lang="en-US" dirty="0" err="1"/>
              <a:t>prevăzute</a:t>
            </a:r>
            <a:r>
              <a:rPr lang="en-US" dirty="0"/>
              <a:t> </a:t>
            </a:r>
            <a:r>
              <a:rPr lang="en-US" dirty="0" err="1" smtClean="0"/>
              <a:t>în</a:t>
            </a:r>
            <a:r>
              <a:rPr lang="ro-RO" dirty="0" smtClean="0"/>
              <a:t> recomandare</a:t>
            </a:r>
            <a:endParaRPr lang="en-US" dirty="0" smtClean="0"/>
          </a:p>
          <a:p>
            <a:r>
              <a:rPr lang="en-US" dirty="0" smtClean="0"/>
              <a:t>ROM</a:t>
            </a:r>
            <a:r>
              <a:rPr lang="ro-RO" dirty="0" smtClean="0"/>
              <a:t>Â</a:t>
            </a:r>
            <a:r>
              <a:rPr lang="en-US" dirty="0" smtClean="0"/>
              <a:t>NIA A ADOPTAT CADRUL EUROPEAN CU 8 NIVELE </a:t>
            </a:r>
            <a:r>
              <a:rPr lang="ro-RO" dirty="0" smtClean="0"/>
              <a:t>Î</a:t>
            </a:r>
            <a:r>
              <a:rPr lang="en-US" dirty="0" smtClean="0"/>
              <a:t>N 2013 PRIN HG.918</a:t>
            </a:r>
            <a:endParaRPr lang="en-US" dirty="0"/>
          </a:p>
        </p:txBody>
      </p:sp>
      <p:sp>
        <p:nvSpPr>
          <p:cNvPr id="4" name="Slide Number Placeholder 3"/>
          <p:cNvSpPr>
            <a:spLocks noGrp="1"/>
          </p:cNvSpPr>
          <p:nvPr>
            <p:ph type="sldNum" sz="quarter" idx="12"/>
          </p:nvPr>
        </p:nvSpPr>
        <p:spPr/>
        <p:txBody>
          <a:bodyPr/>
          <a:lstStyle/>
          <a:p>
            <a:fld id="{C69E05A2-079F-4246-8356-D956496D44E4}" type="slidenum">
              <a:rPr lang="en-US" smtClean="0"/>
              <a:t>54</a:t>
            </a:fld>
            <a:endParaRPr lang="en-US"/>
          </a:p>
        </p:txBody>
      </p:sp>
    </p:spTree>
    <p:extLst>
      <p:ext uri="{BB962C8B-B14F-4D97-AF65-F5344CB8AC3E}">
        <p14:creationId xmlns:p14="http://schemas.microsoft.com/office/powerpoint/2010/main" val="142408586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990922" cy="1320800"/>
          </a:xfrm>
        </p:spPr>
        <p:txBody>
          <a:bodyPr/>
          <a:lstStyle/>
          <a:p>
            <a:r>
              <a:rPr lang="ro-RO" dirty="0"/>
              <a:t>Recomandări pentru statele </a:t>
            </a:r>
            <a:r>
              <a:rPr lang="ro-RO" dirty="0" smtClean="0"/>
              <a:t>membre (cont.)</a:t>
            </a:r>
            <a:endParaRPr lang="en-US" dirty="0"/>
          </a:p>
        </p:txBody>
      </p:sp>
      <p:sp>
        <p:nvSpPr>
          <p:cNvPr id="3" name="Content Placeholder 2"/>
          <p:cNvSpPr>
            <a:spLocks noGrp="1"/>
          </p:cNvSpPr>
          <p:nvPr>
            <p:ph idx="1"/>
          </p:nvPr>
        </p:nvSpPr>
        <p:spPr/>
        <p:txBody>
          <a:bodyPr/>
          <a:lstStyle/>
          <a:p>
            <a:r>
              <a:rPr lang="ro-RO" dirty="0" smtClean="0"/>
              <a:t>2. </a:t>
            </a:r>
            <a:r>
              <a:rPr lang="en-US" dirty="0" err="1" smtClean="0"/>
              <a:t>Să</a:t>
            </a:r>
            <a:r>
              <a:rPr lang="en-US" dirty="0" smtClean="0"/>
              <a:t> </a:t>
            </a:r>
            <a:r>
              <a:rPr lang="en-US" dirty="0" err="1">
                <a:solidFill>
                  <a:srgbClr val="0070C0"/>
                </a:solidFill>
              </a:rPr>
              <a:t>revizuiască</a:t>
            </a:r>
            <a:r>
              <a:rPr lang="en-US" dirty="0"/>
              <a:t> </a:t>
            </a:r>
            <a:r>
              <a:rPr lang="en-US" dirty="0" err="1"/>
              <a:t>și</a:t>
            </a:r>
            <a:r>
              <a:rPr lang="en-US" dirty="0"/>
              <a:t> </a:t>
            </a:r>
            <a:r>
              <a:rPr lang="en-US" dirty="0" err="1"/>
              <a:t>să</a:t>
            </a:r>
            <a:r>
              <a:rPr lang="en-US" dirty="0"/>
              <a:t> </a:t>
            </a:r>
            <a:r>
              <a:rPr lang="en-US" dirty="0" err="1">
                <a:solidFill>
                  <a:srgbClr val="0070C0"/>
                </a:solidFill>
              </a:rPr>
              <a:t>actualizeze</a:t>
            </a:r>
            <a:r>
              <a:rPr lang="en-US" dirty="0"/>
              <a:t>, </a:t>
            </a:r>
            <a:r>
              <a:rPr lang="en-US" dirty="0" err="1"/>
              <a:t>acolo</a:t>
            </a:r>
            <a:r>
              <a:rPr lang="en-US" dirty="0"/>
              <a:t> </a:t>
            </a:r>
            <a:r>
              <a:rPr lang="en-US" dirty="0" err="1"/>
              <a:t>unde</a:t>
            </a:r>
            <a:r>
              <a:rPr lang="en-US" dirty="0"/>
              <a:t> </a:t>
            </a:r>
            <a:r>
              <a:rPr lang="en-US" dirty="0" err="1"/>
              <a:t>este</a:t>
            </a:r>
            <a:r>
              <a:rPr lang="en-US" dirty="0"/>
              <a:t> relevant, </a:t>
            </a:r>
            <a:r>
              <a:rPr lang="en-US" dirty="0" err="1">
                <a:solidFill>
                  <a:srgbClr val="0070C0"/>
                </a:solidFill>
              </a:rPr>
              <a:t>corelarea</a:t>
            </a:r>
            <a:r>
              <a:rPr lang="en-US" dirty="0">
                <a:solidFill>
                  <a:srgbClr val="0070C0"/>
                </a:solidFill>
              </a:rPr>
              <a:t> </a:t>
            </a:r>
            <a:r>
              <a:rPr lang="en-US" dirty="0" err="1">
                <a:solidFill>
                  <a:srgbClr val="0070C0"/>
                </a:solidFill>
              </a:rPr>
              <a:t>nivelurilor</a:t>
            </a:r>
            <a:r>
              <a:rPr lang="en-US" dirty="0">
                <a:solidFill>
                  <a:srgbClr val="0070C0"/>
                </a:solidFill>
              </a:rPr>
              <a:t> </a:t>
            </a:r>
            <a:r>
              <a:rPr lang="en-US" dirty="0"/>
              <a:t>din </a:t>
            </a:r>
            <a:r>
              <a:rPr lang="en-US" dirty="0" err="1"/>
              <a:t>cadrele</a:t>
            </a:r>
            <a:r>
              <a:rPr lang="en-US" dirty="0"/>
              <a:t> </a:t>
            </a:r>
            <a:r>
              <a:rPr lang="en-US" dirty="0" err="1"/>
              <a:t>sau</a:t>
            </a:r>
            <a:r>
              <a:rPr lang="en-US" dirty="0"/>
              <a:t> </a:t>
            </a:r>
            <a:r>
              <a:rPr lang="en-US" dirty="0" err="1"/>
              <a:t>sistemele</a:t>
            </a:r>
            <a:r>
              <a:rPr lang="en-US" dirty="0"/>
              <a:t> </a:t>
            </a:r>
            <a:r>
              <a:rPr lang="en-US" dirty="0" err="1"/>
              <a:t>naționale</a:t>
            </a:r>
            <a:r>
              <a:rPr lang="en-US" dirty="0"/>
              <a:t> ale </a:t>
            </a:r>
            <a:r>
              <a:rPr lang="en-US" dirty="0" err="1"/>
              <a:t>calificărilor</a:t>
            </a:r>
            <a:r>
              <a:rPr lang="en-US" dirty="0"/>
              <a:t> cu </a:t>
            </a:r>
            <a:r>
              <a:rPr lang="en-US" dirty="0" err="1">
                <a:solidFill>
                  <a:srgbClr val="0070C0"/>
                </a:solidFill>
              </a:rPr>
              <a:t>nivelurile</a:t>
            </a:r>
            <a:r>
              <a:rPr lang="en-US" dirty="0">
                <a:solidFill>
                  <a:srgbClr val="0070C0"/>
                </a:solidFill>
              </a:rPr>
              <a:t> CEC </a:t>
            </a:r>
            <a:r>
              <a:rPr lang="en-US" dirty="0" err="1"/>
              <a:t>prevăzute</a:t>
            </a:r>
            <a:r>
              <a:rPr lang="en-US" dirty="0"/>
              <a:t> </a:t>
            </a:r>
            <a:r>
              <a:rPr lang="en-US" dirty="0" err="1"/>
              <a:t>în</a:t>
            </a:r>
            <a:r>
              <a:rPr lang="en-US" dirty="0"/>
              <a:t> </a:t>
            </a:r>
            <a:r>
              <a:rPr lang="ro-RO" dirty="0" smtClean="0"/>
              <a:t>recomandare</a:t>
            </a:r>
            <a:r>
              <a:rPr lang="en-US" dirty="0" smtClean="0"/>
              <a:t>, </a:t>
            </a:r>
            <a:r>
              <a:rPr lang="en-US" dirty="0" err="1" smtClean="0"/>
              <a:t>ținând</a:t>
            </a:r>
            <a:r>
              <a:rPr lang="en-US" dirty="0" smtClean="0"/>
              <a:t> </a:t>
            </a:r>
            <a:r>
              <a:rPr lang="en-US" dirty="0" err="1"/>
              <a:t>seama</a:t>
            </a:r>
            <a:r>
              <a:rPr lang="en-US" dirty="0"/>
              <a:t> </a:t>
            </a:r>
            <a:r>
              <a:rPr lang="en-US" dirty="0" err="1"/>
              <a:t>în</a:t>
            </a:r>
            <a:r>
              <a:rPr lang="en-US" dirty="0"/>
              <a:t> mod </a:t>
            </a:r>
            <a:r>
              <a:rPr lang="en-US" dirty="0" err="1"/>
              <a:t>corespunzător</a:t>
            </a:r>
            <a:r>
              <a:rPr lang="en-US" dirty="0"/>
              <a:t> de </a:t>
            </a:r>
            <a:r>
              <a:rPr lang="en-US" dirty="0" err="1"/>
              <a:t>contextul</a:t>
            </a:r>
            <a:r>
              <a:rPr lang="en-US" dirty="0"/>
              <a:t> </a:t>
            </a:r>
            <a:r>
              <a:rPr lang="en-US" dirty="0" err="1"/>
              <a:t>național</a:t>
            </a:r>
            <a:r>
              <a:rPr lang="en-US" dirty="0"/>
              <a:t>. </a:t>
            </a:r>
            <a:endParaRPr lang="en-US" dirty="0" smtClean="0"/>
          </a:p>
          <a:p>
            <a:r>
              <a:rPr lang="en-US" dirty="0" smtClean="0"/>
              <a:t>ROM</a:t>
            </a:r>
            <a:r>
              <a:rPr lang="ro-RO" dirty="0" smtClean="0"/>
              <a:t>Â</a:t>
            </a:r>
            <a:r>
              <a:rPr lang="en-US" dirty="0" smtClean="0"/>
              <a:t>NIA </a:t>
            </a:r>
            <a:r>
              <a:rPr lang="ro-RO" dirty="0" smtClean="0"/>
              <a:t>ÎȘI</a:t>
            </a:r>
            <a:r>
              <a:rPr lang="en-US" dirty="0" smtClean="0"/>
              <a:t> ACTUALIZEAZ</a:t>
            </a:r>
            <a:r>
              <a:rPr lang="ro-RO" dirty="0" smtClean="0"/>
              <a:t>Ă</a:t>
            </a:r>
            <a:r>
              <a:rPr lang="en-US" dirty="0" smtClean="0"/>
              <a:t> CADRUL EXISTENT PRIN ADOPTAREA CELUI RECOMANDAT </a:t>
            </a:r>
            <a:r>
              <a:rPr lang="ro-RO" dirty="0" smtClean="0"/>
              <a:t>Î</a:t>
            </a:r>
            <a:r>
              <a:rPr lang="en-US" dirty="0" smtClean="0"/>
              <a:t>N 2017 PRIN HG.</a:t>
            </a:r>
            <a:r>
              <a:rPr lang="ro-RO" dirty="0" smtClean="0"/>
              <a:t> Î</a:t>
            </a:r>
            <a:r>
              <a:rPr lang="en-US" dirty="0" smtClean="0"/>
              <a:t>N 21 MARTIE 2018</a:t>
            </a:r>
            <a:endParaRPr lang="en-US" dirty="0"/>
          </a:p>
        </p:txBody>
      </p:sp>
      <p:sp>
        <p:nvSpPr>
          <p:cNvPr id="4" name="Slide Number Placeholder 3"/>
          <p:cNvSpPr>
            <a:spLocks noGrp="1"/>
          </p:cNvSpPr>
          <p:nvPr>
            <p:ph type="sldNum" sz="quarter" idx="12"/>
          </p:nvPr>
        </p:nvSpPr>
        <p:spPr/>
        <p:txBody>
          <a:bodyPr/>
          <a:lstStyle/>
          <a:p>
            <a:fld id="{C69E05A2-079F-4246-8356-D956496D44E4}" type="slidenum">
              <a:rPr lang="en-US" smtClean="0"/>
              <a:t>55</a:t>
            </a:fld>
            <a:endParaRPr lang="en-US"/>
          </a:p>
        </p:txBody>
      </p:sp>
    </p:spTree>
    <p:extLst>
      <p:ext uri="{BB962C8B-B14F-4D97-AF65-F5344CB8AC3E}">
        <p14:creationId xmlns:p14="http://schemas.microsoft.com/office/powerpoint/2010/main" val="136751782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Recomandări</a:t>
            </a:r>
            <a:r>
              <a:rPr lang="en-US" dirty="0"/>
              <a:t> </a:t>
            </a:r>
            <a:r>
              <a:rPr lang="en-US" dirty="0" err="1"/>
              <a:t>pentru</a:t>
            </a:r>
            <a:r>
              <a:rPr lang="en-US" dirty="0"/>
              <a:t> </a:t>
            </a:r>
            <a:r>
              <a:rPr lang="en-US" dirty="0" err="1"/>
              <a:t>statele</a:t>
            </a:r>
            <a:r>
              <a:rPr lang="en-US" dirty="0"/>
              <a:t> </a:t>
            </a:r>
            <a:r>
              <a:rPr lang="en-US" dirty="0" err="1" smtClean="0"/>
              <a:t>membre</a:t>
            </a:r>
            <a:r>
              <a:rPr lang="ro-RO" dirty="0" smtClean="0"/>
              <a:t> (</a:t>
            </a:r>
            <a:r>
              <a:rPr lang="ro-RO" dirty="0"/>
              <a:t>cont.)</a:t>
            </a:r>
            <a:endParaRPr lang="en-US" dirty="0"/>
          </a:p>
        </p:txBody>
      </p:sp>
      <p:sp>
        <p:nvSpPr>
          <p:cNvPr id="3" name="Content Placeholder 2"/>
          <p:cNvSpPr>
            <a:spLocks noGrp="1"/>
          </p:cNvSpPr>
          <p:nvPr>
            <p:ph idx="1"/>
          </p:nvPr>
        </p:nvSpPr>
        <p:spPr/>
        <p:txBody>
          <a:bodyPr/>
          <a:lstStyle/>
          <a:p>
            <a:r>
              <a:rPr lang="ro-RO" dirty="0" smtClean="0"/>
              <a:t>3. </a:t>
            </a:r>
            <a:r>
              <a:rPr lang="en-US" dirty="0" err="1" smtClean="0"/>
              <a:t>Să</a:t>
            </a:r>
            <a:r>
              <a:rPr lang="en-US" dirty="0" smtClean="0"/>
              <a:t> </a:t>
            </a:r>
            <a:r>
              <a:rPr lang="en-US" dirty="0" err="1"/>
              <a:t>asigure</a:t>
            </a:r>
            <a:r>
              <a:rPr lang="en-US" dirty="0"/>
              <a:t>, </a:t>
            </a:r>
            <a:r>
              <a:rPr lang="en-US" dirty="0" err="1"/>
              <a:t>în</a:t>
            </a:r>
            <a:r>
              <a:rPr lang="en-US" dirty="0"/>
              <a:t> </a:t>
            </a:r>
            <a:r>
              <a:rPr lang="en-US" dirty="0" err="1"/>
              <a:t>cazul</a:t>
            </a:r>
            <a:r>
              <a:rPr lang="en-US" dirty="0"/>
              <a:t> </a:t>
            </a:r>
            <a:r>
              <a:rPr lang="en-US" dirty="0" err="1"/>
              <a:t>calificărilor</a:t>
            </a:r>
            <a:r>
              <a:rPr lang="en-US" dirty="0"/>
              <a:t> cu </a:t>
            </a:r>
            <a:r>
              <a:rPr lang="en-US" dirty="0" err="1"/>
              <a:t>nivel</a:t>
            </a:r>
            <a:r>
              <a:rPr lang="en-US" dirty="0"/>
              <a:t> CEC, </a:t>
            </a:r>
            <a:r>
              <a:rPr lang="en-US" dirty="0" err="1"/>
              <a:t>respectarea</a:t>
            </a:r>
            <a:r>
              <a:rPr lang="en-US" dirty="0"/>
              <a:t> </a:t>
            </a:r>
            <a:r>
              <a:rPr lang="en-US" dirty="0" err="1"/>
              <a:t>principiilor</a:t>
            </a:r>
            <a:r>
              <a:rPr lang="en-US" dirty="0"/>
              <a:t> </a:t>
            </a:r>
            <a:r>
              <a:rPr lang="en-US" dirty="0" err="1"/>
              <a:t>comune</a:t>
            </a:r>
            <a:r>
              <a:rPr lang="en-US" dirty="0"/>
              <a:t> de </a:t>
            </a:r>
            <a:r>
              <a:rPr lang="en-US" dirty="0" err="1">
                <a:solidFill>
                  <a:srgbClr val="0070C0"/>
                </a:solidFill>
              </a:rPr>
              <a:t>asigurare</a:t>
            </a:r>
            <a:r>
              <a:rPr lang="en-US" dirty="0">
                <a:solidFill>
                  <a:srgbClr val="0070C0"/>
                </a:solidFill>
              </a:rPr>
              <a:t> a </a:t>
            </a:r>
            <a:r>
              <a:rPr lang="en-US" dirty="0" err="1">
                <a:solidFill>
                  <a:srgbClr val="0070C0"/>
                </a:solidFill>
              </a:rPr>
              <a:t>calității</a:t>
            </a:r>
            <a:r>
              <a:rPr lang="en-US" dirty="0">
                <a:solidFill>
                  <a:srgbClr val="0070C0"/>
                </a:solidFill>
              </a:rPr>
              <a:t> </a:t>
            </a:r>
            <a:r>
              <a:rPr lang="en-US" dirty="0" err="1"/>
              <a:t>prevăzute</a:t>
            </a:r>
            <a:r>
              <a:rPr lang="en-US" dirty="0"/>
              <a:t> </a:t>
            </a:r>
            <a:r>
              <a:rPr lang="en-US" dirty="0" err="1" smtClean="0"/>
              <a:t>în</a:t>
            </a:r>
            <a:r>
              <a:rPr lang="ro-RO" dirty="0" smtClean="0"/>
              <a:t> recomandare</a:t>
            </a:r>
            <a:r>
              <a:rPr lang="en-US" dirty="0" smtClean="0"/>
              <a:t>, </a:t>
            </a:r>
            <a:r>
              <a:rPr lang="en-US" dirty="0" err="1"/>
              <a:t>fără</a:t>
            </a:r>
            <a:r>
              <a:rPr lang="en-US" dirty="0"/>
              <a:t> a </a:t>
            </a:r>
            <a:r>
              <a:rPr lang="en-US" dirty="0" err="1"/>
              <a:t>aduce</a:t>
            </a:r>
            <a:r>
              <a:rPr lang="en-US" dirty="0"/>
              <a:t> </a:t>
            </a:r>
            <a:r>
              <a:rPr lang="en-US" dirty="0" err="1"/>
              <a:t>atingere</a:t>
            </a:r>
            <a:r>
              <a:rPr lang="en-US" dirty="0"/>
              <a:t> </a:t>
            </a:r>
            <a:r>
              <a:rPr lang="en-US" dirty="0" err="1"/>
              <a:t>principiilor</a:t>
            </a:r>
            <a:r>
              <a:rPr lang="en-US" dirty="0"/>
              <a:t> </a:t>
            </a:r>
            <a:r>
              <a:rPr lang="en-US" dirty="0" err="1"/>
              <a:t>naționale</a:t>
            </a:r>
            <a:r>
              <a:rPr lang="en-US" dirty="0"/>
              <a:t> de </a:t>
            </a:r>
            <a:r>
              <a:rPr lang="en-US" dirty="0" err="1"/>
              <a:t>asigurare</a:t>
            </a:r>
            <a:r>
              <a:rPr lang="en-US" dirty="0"/>
              <a:t> a </a:t>
            </a:r>
            <a:r>
              <a:rPr lang="en-US" dirty="0" err="1"/>
              <a:t>calității</a:t>
            </a:r>
            <a:r>
              <a:rPr lang="en-US" dirty="0"/>
              <a:t> </a:t>
            </a:r>
            <a:r>
              <a:rPr lang="en-US" dirty="0" err="1"/>
              <a:t>aplicabile</a:t>
            </a:r>
            <a:r>
              <a:rPr lang="en-US" dirty="0"/>
              <a:t> </a:t>
            </a:r>
            <a:r>
              <a:rPr lang="en-US" dirty="0" err="1"/>
              <a:t>în</a:t>
            </a:r>
            <a:r>
              <a:rPr lang="en-US" dirty="0"/>
              <a:t> </a:t>
            </a:r>
            <a:r>
              <a:rPr lang="en-US" dirty="0" err="1"/>
              <a:t>cazul</a:t>
            </a:r>
            <a:r>
              <a:rPr lang="en-US" dirty="0"/>
              <a:t> </a:t>
            </a:r>
            <a:r>
              <a:rPr lang="en-US" dirty="0" err="1"/>
              <a:t>calificărilor</a:t>
            </a:r>
            <a:r>
              <a:rPr lang="en-US" dirty="0"/>
              <a:t> </a:t>
            </a:r>
            <a:r>
              <a:rPr lang="en-US" dirty="0" err="1"/>
              <a:t>naționale</a:t>
            </a:r>
            <a:r>
              <a:rPr lang="en-US" dirty="0" smtClean="0"/>
              <a:t>.</a:t>
            </a:r>
          </a:p>
          <a:p>
            <a:r>
              <a:rPr lang="en-US" dirty="0" smtClean="0"/>
              <a:t>ARACIS</a:t>
            </a:r>
            <a:endParaRPr lang="en-US" dirty="0"/>
          </a:p>
        </p:txBody>
      </p:sp>
      <p:sp>
        <p:nvSpPr>
          <p:cNvPr id="4" name="Slide Number Placeholder 3"/>
          <p:cNvSpPr>
            <a:spLocks noGrp="1"/>
          </p:cNvSpPr>
          <p:nvPr>
            <p:ph type="sldNum" sz="quarter" idx="12"/>
          </p:nvPr>
        </p:nvSpPr>
        <p:spPr/>
        <p:txBody>
          <a:bodyPr/>
          <a:lstStyle/>
          <a:p>
            <a:fld id="{C69E05A2-079F-4246-8356-D956496D44E4}" type="slidenum">
              <a:rPr lang="en-US" smtClean="0"/>
              <a:t>56</a:t>
            </a:fld>
            <a:endParaRPr lang="en-US"/>
          </a:p>
        </p:txBody>
      </p:sp>
    </p:spTree>
    <p:extLst>
      <p:ext uri="{BB962C8B-B14F-4D97-AF65-F5344CB8AC3E}">
        <p14:creationId xmlns:p14="http://schemas.microsoft.com/office/powerpoint/2010/main" val="311249202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Recomandări</a:t>
            </a:r>
            <a:r>
              <a:rPr lang="en-US" dirty="0"/>
              <a:t> </a:t>
            </a:r>
            <a:r>
              <a:rPr lang="en-US" dirty="0" err="1"/>
              <a:t>pentru</a:t>
            </a:r>
            <a:r>
              <a:rPr lang="en-US" dirty="0"/>
              <a:t> </a:t>
            </a:r>
            <a:r>
              <a:rPr lang="en-US" dirty="0" err="1"/>
              <a:t>statele</a:t>
            </a:r>
            <a:r>
              <a:rPr lang="en-US" dirty="0"/>
              <a:t> </a:t>
            </a:r>
            <a:r>
              <a:rPr lang="en-US" dirty="0" err="1" smtClean="0"/>
              <a:t>membre</a:t>
            </a:r>
            <a:r>
              <a:rPr lang="ro-RO" dirty="0"/>
              <a:t> (cont.)</a:t>
            </a:r>
            <a:endParaRPr lang="en-US" dirty="0"/>
          </a:p>
        </p:txBody>
      </p:sp>
      <p:sp>
        <p:nvSpPr>
          <p:cNvPr id="3" name="Content Placeholder 2"/>
          <p:cNvSpPr>
            <a:spLocks noGrp="1"/>
          </p:cNvSpPr>
          <p:nvPr>
            <p:ph idx="1"/>
          </p:nvPr>
        </p:nvSpPr>
        <p:spPr/>
        <p:txBody>
          <a:bodyPr>
            <a:normAutofit/>
          </a:bodyPr>
          <a:lstStyle/>
          <a:p>
            <a:r>
              <a:rPr lang="ro-RO" dirty="0" smtClean="0"/>
              <a:t>4. </a:t>
            </a:r>
            <a:r>
              <a:rPr lang="en-US" dirty="0" err="1" smtClean="0"/>
              <a:t>După</a:t>
            </a:r>
            <a:r>
              <a:rPr lang="en-US" dirty="0" smtClean="0"/>
              <a:t> </a:t>
            </a:r>
            <a:r>
              <a:rPr lang="en-US" dirty="0" err="1"/>
              <a:t>caz</a:t>
            </a:r>
            <a:r>
              <a:rPr lang="en-US" dirty="0"/>
              <a:t>, </a:t>
            </a:r>
            <a:r>
              <a:rPr lang="en-US" dirty="0" err="1"/>
              <a:t>să</a:t>
            </a:r>
            <a:r>
              <a:rPr lang="en-US" dirty="0"/>
              <a:t> </a:t>
            </a:r>
            <a:r>
              <a:rPr lang="en-US" dirty="0" err="1"/>
              <a:t>promoveze</a:t>
            </a:r>
            <a:r>
              <a:rPr lang="en-US" dirty="0"/>
              <a:t> </a:t>
            </a:r>
            <a:r>
              <a:rPr lang="en-US" dirty="0" err="1">
                <a:solidFill>
                  <a:srgbClr val="0070C0"/>
                </a:solidFill>
              </a:rPr>
              <a:t>legături</a:t>
            </a:r>
            <a:r>
              <a:rPr lang="en-US" dirty="0">
                <a:solidFill>
                  <a:srgbClr val="0070C0"/>
                </a:solidFill>
              </a:rPr>
              <a:t> </a:t>
            </a:r>
            <a:r>
              <a:rPr lang="en-US" dirty="0" err="1">
                <a:solidFill>
                  <a:srgbClr val="0070C0"/>
                </a:solidFill>
              </a:rPr>
              <a:t>între</a:t>
            </a:r>
            <a:r>
              <a:rPr lang="en-US" dirty="0">
                <a:solidFill>
                  <a:srgbClr val="0070C0"/>
                </a:solidFill>
              </a:rPr>
              <a:t> </a:t>
            </a:r>
            <a:r>
              <a:rPr lang="en-US" dirty="0" err="1">
                <a:solidFill>
                  <a:srgbClr val="0070C0"/>
                </a:solidFill>
              </a:rPr>
              <a:t>sistemele</a:t>
            </a:r>
            <a:r>
              <a:rPr lang="en-US" dirty="0">
                <a:solidFill>
                  <a:srgbClr val="0070C0"/>
                </a:solidFill>
              </a:rPr>
              <a:t> de </a:t>
            </a:r>
            <a:r>
              <a:rPr lang="en-US" dirty="0" err="1">
                <a:solidFill>
                  <a:srgbClr val="0070C0"/>
                </a:solidFill>
              </a:rPr>
              <a:t>credite</a:t>
            </a:r>
            <a:r>
              <a:rPr lang="en-US" dirty="0">
                <a:solidFill>
                  <a:srgbClr val="0070C0"/>
                </a:solidFill>
              </a:rPr>
              <a:t> </a:t>
            </a:r>
            <a:r>
              <a:rPr lang="en-US" dirty="0" err="1">
                <a:solidFill>
                  <a:srgbClr val="0070C0"/>
                </a:solidFill>
              </a:rPr>
              <a:t>și</a:t>
            </a:r>
            <a:r>
              <a:rPr lang="en-US" dirty="0">
                <a:solidFill>
                  <a:srgbClr val="0070C0"/>
                </a:solidFill>
              </a:rPr>
              <a:t> </a:t>
            </a:r>
            <a:r>
              <a:rPr lang="en-US" dirty="0" err="1">
                <a:solidFill>
                  <a:srgbClr val="0070C0"/>
                </a:solidFill>
              </a:rPr>
              <a:t>cadrele</a:t>
            </a:r>
            <a:r>
              <a:rPr lang="en-US" dirty="0">
                <a:solidFill>
                  <a:srgbClr val="0070C0"/>
                </a:solidFill>
              </a:rPr>
              <a:t> </a:t>
            </a:r>
            <a:r>
              <a:rPr lang="en-US" dirty="0" err="1">
                <a:solidFill>
                  <a:srgbClr val="0070C0"/>
                </a:solidFill>
              </a:rPr>
              <a:t>sau</a:t>
            </a:r>
            <a:r>
              <a:rPr lang="en-US" dirty="0">
                <a:solidFill>
                  <a:srgbClr val="0070C0"/>
                </a:solidFill>
              </a:rPr>
              <a:t> </a:t>
            </a:r>
            <a:r>
              <a:rPr lang="en-US" dirty="0" err="1">
                <a:solidFill>
                  <a:srgbClr val="0070C0"/>
                </a:solidFill>
              </a:rPr>
              <a:t>sistemele</a:t>
            </a:r>
            <a:r>
              <a:rPr lang="en-US" dirty="0">
                <a:solidFill>
                  <a:srgbClr val="0070C0"/>
                </a:solidFill>
              </a:rPr>
              <a:t> </a:t>
            </a:r>
            <a:r>
              <a:rPr lang="en-US" dirty="0" err="1">
                <a:solidFill>
                  <a:srgbClr val="0070C0"/>
                </a:solidFill>
              </a:rPr>
              <a:t>naționale</a:t>
            </a:r>
            <a:r>
              <a:rPr lang="en-US" dirty="0">
                <a:solidFill>
                  <a:srgbClr val="0070C0"/>
                </a:solidFill>
              </a:rPr>
              <a:t> ale </a:t>
            </a:r>
            <a:r>
              <a:rPr lang="en-US" dirty="0" err="1">
                <a:solidFill>
                  <a:srgbClr val="0070C0"/>
                </a:solidFill>
              </a:rPr>
              <a:t>calificărilor</a:t>
            </a:r>
            <a:r>
              <a:rPr lang="en-US" dirty="0"/>
              <a:t>, </a:t>
            </a:r>
            <a:r>
              <a:rPr lang="en-US" dirty="0" err="1"/>
              <a:t>ținând</a:t>
            </a:r>
            <a:r>
              <a:rPr lang="en-US" dirty="0"/>
              <a:t> </a:t>
            </a:r>
            <a:r>
              <a:rPr lang="en-US" dirty="0" err="1"/>
              <a:t>seama</a:t>
            </a:r>
            <a:r>
              <a:rPr lang="en-US" dirty="0"/>
              <a:t> de </a:t>
            </a:r>
            <a:r>
              <a:rPr lang="en-US" dirty="0" err="1">
                <a:solidFill>
                  <a:srgbClr val="0070C0"/>
                </a:solidFill>
              </a:rPr>
              <a:t>principiile</a:t>
            </a:r>
            <a:r>
              <a:rPr lang="en-US" dirty="0">
                <a:solidFill>
                  <a:srgbClr val="0070C0"/>
                </a:solidFill>
              </a:rPr>
              <a:t> </a:t>
            </a:r>
            <a:r>
              <a:rPr lang="en-US" dirty="0" err="1">
                <a:solidFill>
                  <a:srgbClr val="0070C0"/>
                </a:solidFill>
              </a:rPr>
              <a:t>comune</a:t>
            </a:r>
            <a:r>
              <a:rPr lang="en-US" dirty="0">
                <a:solidFill>
                  <a:srgbClr val="0070C0"/>
                </a:solidFill>
              </a:rPr>
              <a:t> </a:t>
            </a:r>
            <a:r>
              <a:rPr lang="en-US" dirty="0" err="1">
                <a:solidFill>
                  <a:srgbClr val="0070C0"/>
                </a:solidFill>
              </a:rPr>
              <a:t>aplicabile</a:t>
            </a:r>
            <a:r>
              <a:rPr lang="en-US" dirty="0">
                <a:solidFill>
                  <a:srgbClr val="0070C0"/>
                </a:solidFill>
              </a:rPr>
              <a:t> </a:t>
            </a:r>
            <a:r>
              <a:rPr lang="en-US" dirty="0" err="1">
                <a:solidFill>
                  <a:srgbClr val="0070C0"/>
                </a:solidFill>
              </a:rPr>
              <a:t>sistemelor</a:t>
            </a:r>
            <a:r>
              <a:rPr lang="en-US" dirty="0">
                <a:solidFill>
                  <a:srgbClr val="0070C0"/>
                </a:solidFill>
              </a:rPr>
              <a:t> de </a:t>
            </a:r>
            <a:r>
              <a:rPr lang="en-US" dirty="0" err="1">
                <a:solidFill>
                  <a:srgbClr val="0070C0"/>
                </a:solidFill>
              </a:rPr>
              <a:t>credite</a:t>
            </a:r>
            <a:r>
              <a:rPr lang="en-US" dirty="0">
                <a:solidFill>
                  <a:srgbClr val="0070C0"/>
                </a:solidFill>
              </a:rPr>
              <a:t> </a:t>
            </a:r>
            <a:r>
              <a:rPr lang="en-US" dirty="0" err="1"/>
              <a:t>prevăzute</a:t>
            </a:r>
            <a:r>
              <a:rPr lang="en-US" dirty="0"/>
              <a:t> </a:t>
            </a:r>
            <a:r>
              <a:rPr lang="en-US" dirty="0" err="1"/>
              <a:t>în</a:t>
            </a:r>
            <a:r>
              <a:rPr lang="en-US" dirty="0"/>
              <a:t> </a:t>
            </a:r>
            <a:r>
              <a:rPr lang="en-US" dirty="0" err="1"/>
              <a:t>anexa</a:t>
            </a:r>
            <a:r>
              <a:rPr lang="en-US" dirty="0"/>
              <a:t> V </a:t>
            </a:r>
            <a:r>
              <a:rPr lang="en-US" dirty="0" err="1"/>
              <a:t>și</a:t>
            </a:r>
            <a:r>
              <a:rPr lang="en-US" dirty="0"/>
              <a:t> </a:t>
            </a:r>
            <a:r>
              <a:rPr lang="en-US" dirty="0" err="1"/>
              <a:t>fără</a:t>
            </a:r>
            <a:r>
              <a:rPr lang="en-US" dirty="0"/>
              <a:t> a </a:t>
            </a:r>
            <a:r>
              <a:rPr lang="en-US" dirty="0" err="1"/>
              <a:t>aduce</a:t>
            </a:r>
            <a:r>
              <a:rPr lang="en-US" dirty="0"/>
              <a:t> </a:t>
            </a:r>
            <a:r>
              <a:rPr lang="en-US" dirty="0" err="1"/>
              <a:t>atingere</a:t>
            </a:r>
            <a:r>
              <a:rPr lang="en-US" dirty="0"/>
              <a:t> </a:t>
            </a:r>
            <a:r>
              <a:rPr lang="en-US" dirty="0" err="1"/>
              <a:t>deciziilor</a:t>
            </a:r>
            <a:r>
              <a:rPr lang="en-US" dirty="0"/>
              <a:t> </a:t>
            </a:r>
            <a:r>
              <a:rPr lang="en-US" dirty="0" err="1"/>
              <a:t>naționale</a:t>
            </a:r>
            <a:r>
              <a:rPr lang="en-US" dirty="0"/>
              <a:t> </a:t>
            </a:r>
            <a:r>
              <a:rPr lang="en-US" dirty="0" err="1"/>
              <a:t>privind</a:t>
            </a:r>
            <a:r>
              <a:rPr lang="en-US" dirty="0"/>
              <a:t> </a:t>
            </a:r>
            <a:endParaRPr lang="ro-RO" dirty="0" smtClean="0"/>
          </a:p>
          <a:p>
            <a:pPr lvl="1"/>
            <a:r>
              <a:rPr lang="en-US" dirty="0" smtClean="0"/>
              <a:t>(</a:t>
            </a:r>
            <a:r>
              <a:rPr lang="en-US" dirty="0" err="1"/>
              <a:t>i</a:t>
            </a:r>
            <a:r>
              <a:rPr lang="en-US" dirty="0"/>
              <a:t>) </a:t>
            </a:r>
            <a:r>
              <a:rPr lang="en-US" dirty="0" err="1"/>
              <a:t>utilizarea</a:t>
            </a:r>
            <a:r>
              <a:rPr lang="en-US" dirty="0"/>
              <a:t> </a:t>
            </a:r>
            <a:r>
              <a:rPr lang="en-US" dirty="0" err="1"/>
              <a:t>sistemelor</a:t>
            </a:r>
            <a:r>
              <a:rPr lang="en-US" dirty="0"/>
              <a:t> de </a:t>
            </a:r>
            <a:r>
              <a:rPr lang="en-US" dirty="0" err="1"/>
              <a:t>credite</a:t>
            </a:r>
            <a:r>
              <a:rPr lang="en-US" dirty="0"/>
              <a:t> </a:t>
            </a:r>
            <a:r>
              <a:rPr lang="en-US" dirty="0" err="1"/>
              <a:t>și</a:t>
            </a:r>
            <a:r>
              <a:rPr lang="en-US" dirty="0"/>
              <a:t> </a:t>
            </a:r>
            <a:endParaRPr lang="ro-RO" dirty="0" smtClean="0"/>
          </a:p>
          <a:p>
            <a:pPr lvl="1"/>
            <a:r>
              <a:rPr lang="en-US" dirty="0" smtClean="0"/>
              <a:t>(</a:t>
            </a:r>
            <a:r>
              <a:rPr lang="en-US" dirty="0"/>
              <a:t>ii) </a:t>
            </a:r>
            <a:r>
              <a:rPr lang="en-US" dirty="0" err="1"/>
              <a:t>raportarea</a:t>
            </a:r>
            <a:r>
              <a:rPr lang="en-US" dirty="0"/>
              <a:t> </a:t>
            </a:r>
            <a:r>
              <a:rPr lang="en-US" dirty="0" err="1"/>
              <a:t>acestora</a:t>
            </a:r>
            <a:r>
              <a:rPr lang="en-US" dirty="0"/>
              <a:t> la </a:t>
            </a:r>
            <a:r>
              <a:rPr lang="en-US" dirty="0" err="1"/>
              <a:t>cadrele</a:t>
            </a:r>
            <a:r>
              <a:rPr lang="en-US" dirty="0"/>
              <a:t> </a:t>
            </a:r>
            <a:r>
              <a:rPr lang="en-US" dirty="0" err="1"/>
              <a:t>sau</a:t>
            </a:r>
            <a:r>
              <a:rPr lang="en-US" dirty="0"/>
              <a:t> </a:t>
            </a:r>
            <a:r>
              <a:rPr lang="en-US" dirty="0" err="1"/>
              <a:t>sistemele</a:t>
            </a:r>
            <a:r>
              <a:rPr lang="en-US" dirty="0"/>
              <a:t> </a:t>
            </a:r>
            <a:r>
              <a:rPr lang="en-US" dirty="0" err="1"/>
              <a:t>naționale</a:t>
            </a:r>
            <a:r>
              <a:rPr lang="en-US" dirty="0"/>
              <a:t> ale </a:t>
            </a:r>
            <a:r>
              <a:rPr lang="en-US" dirty="0" err="1"/>
              <a:t>calificărilor</a:t>
            </a:r>
            <a:r>
              <a:rPr lang="en-US" dirty="0"/>
              <a:t>. </a:t>
            </a:r>
            <a:endParaRPr lang="ro-RO" dirty="0" smtClean="0"/>
          </a:p>
          <a:p>
            <a:r>
              <a:rPr lang="en-US" dirty="0" err="1" smtClean="0"/>
              <a:t>Aceste</a:t>
            </a:r>
            <a:r>
              <a:rPr lang="en-US" dirty="0" smtClean="0"/>
              <a:t> </a:t>
            </a:r>
            <a:r>
              <a:rPr lang="en-US" dirty="0" err="1"/>
              <a:t>principii</a:t>
            </a:r>
            <a:r>
              <a:rPr lang="en-US" dirty="0"/>
              <a:t> </a:t>
            </a:r>
            <a:r>
              <a:rPr lang="en-US" dirty="0" err="1"/>
              <a:t>comune</a:t>
            </a:r>
            <a:r>
              <a:rPr lang="en-US" dirty="0"/>
              <a:t> nu </a:t>
            </a:r>
            <a:r>
              <a:rPr lang="en-US" dirty="0" err="1"/>
              <a:t>vor</a:t>
            </a:r>
            <a:r>
              <a:rPr lang="en-US" dirty="0"/>
              <a:t> conduce la o </a:t>
            </a:r>
            <a:r>
              <a:rPr lang="en-US" dirty="0" err="1"/>
              <a:t>recunoaștere</a:t>
            </a:r>
            <a:r>
              <a:rPr lang="en-US" dirty="0"/>
              <a:t> </a:t>
            </a:r>
            <a:r>
              <a:rPr lang="en-US" dirty="0" err="1"/>
              <a:t>automată</a:t>
            </a:r>
            <a:r>
              <a:rPr lang="en-US" dirty="0"/>
              <a:t> a </a:t>
            </a:r>
            <a:r>
              <a:rPr lang="en-US" dirty="0" err="1"/>
              <a:t>calificărilor</a:t>
            </a:r>
            <a:r>
              <a:rPr lang="en-US" dirty="0" smtClean="0"/>
              <a:t>.</a:t>
            </a:r>
          </a:p>
          <a:p>
            <a:r>
              <a:rPr lang="en-US" dirty="0" smtClean="0"/>
              <a:t>ARACIS –</a:t>
            </a:r>
            <a:r>
              <a:rPr lang="ro-RO" dirty="0" smtClean="0"/>
              <a:t> </a:t>
            </a:r>
            <a:r>
              <a:rPr lang="en-US" dirty="0" smtClean="0"/>
              <a:t>URMEAZ</a:t>
            </a:r>
            <a:r>
              <a:rPr lang="ro-RO" dirty="0" smtClean="0"/>
              <a:t>Ă</a:t>
            </a:r>
            <a:r>
              <a:rPr lang="en-US" dirty="0" smtClean="0"/>
              <a:t> </a:t>
            </a:r>
          </a:p>
          <a:p>
            <a:r>
              <a:rPr lang="en-US" dirty="0" smtClean="0"/>
              <a:t>CREDITUL ECTS =</a:t>
            </a:r>
            <a:r>
              <a:rPr lang="ro-RO" dirty="0" smtClean="0"/>
              <a:t> </a:t>
            </a:r>
            <a:r>
              <a:rPr lang="en-US" dirty="0" smtClean="0"/>
              <a:t>25-30 ore total</a:t>
            </a:r>
            <a:r>
              <a:rPr lang="ro-RO" dirty="0"/>
              <a:t> </a:t>
            </a:r>
            <a:r>
              <a:rPr lang="ro-RO" dirty="0" smtClean="0"/>
              <a:t>-</a:t>
            </a:r>
            <a:r>
              <a:rPr lang="en-US" dirty="0" smtClean="0"/>
              <a:t> </a:t>
            </a:r>
            <a:r>
              <a:rPr lang="ro-RO" dirty="0" smtClean="0"/>
              <a:t>ș</a:t>
            </a:r>
            <a:r>
              <a:rPr lang="en-US" dirty="0" smtClean="0"/>
              <a:t>coal</a:t>
            </a:r>
            <a:r>
              <a:rPr lang="ro-RO" dirty="0" smtClean="0"/>
              <a:t>ă</a:t>
            </a:r>
            <a:r>
              <a:rPr lang="en-US" dirty="0" smtClean="0"/>
              <a:t> </a:t>
            </a:r>
            <a:r>
              <a:rPr lang="ro-RO" dirty="0" smtClean="0"/>
              <a:t>ș</a:t>
            </a:r>
            <a:r>
              <a:rPr lang="en-US" dirty="0" err="1" smtClean="0"/>
              <a:t>i</a:t>
            </a:r>
            <a:r>
              <a:rPr lang="en-US" dirty="0" smtClean="0"/>
              <a:t> individual </a:t>
            </a:r>
            <a:endParaRPr lang="en-US" dirty="0"/>
          </a:p>
        </p:txBody>
      </p:sp>
      <p:sp>
        <p:nvSpPr>
          <p:cNvPr id="4" name="Slide Number Placeholder 3"/>
          <p:cNvSpPr>
            <a:spLocks noGrp="1"/>
          </p:cNvSpPr>
          <p:nvPr>
            <p:ph type="sldNum" sz="quarter" idx="12"/>
          </p:nvPr>
        </p:nvSpPr>
        <p:spPr/>
        <p:txBody>
          <a:bodyPr/>
          <a:lstStyle/>
          <a:p>
            <a:fld id="{C69E05A2-079F-4246-8356-D956496D44E4}" type="slidenum">
              <a:rPr lang="en-US" smtClean="0"/>
              <a:t>57</a:t>
            </a:fld>
            <a:endParaRPr lang="en-US"/>
          </a:p>
        </p:txBody>
      </p:sp>
    </p:spTree>
    <p:extLst>
      <p:ext uri="{BB962C8B-B14F-4D97-AF65-F5344CB8AC3E}">
        <p14:creationId xmlns:p14="http://schemas.microsoft.com/office/powerpoint/2010/main" val="331406775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Recomandări</a:t>
            </a:r>
            <a:r>
              <a:rPr lang="en-US" dirty="0"/>
              <a:t> </a:t>
            </a:r>
            <a:r>
              <a:rPr lang="en-US" dirty="0" err="1"/>
              <a:t>pentru</a:t>
            </a:r>
            <a:r>
              <a:rPr lang="en-US" dirty="0"/>
              <a:t> </a:t>
            </a:r>
            <a:r>
              <a:rPr lang="en-US" dirty="0" err="1"/>
              <a:t>statele</a:t>
            </a:r>
            <a:r>
              <a:rPr lang="en-US" dirty="0"/>
              <a:t> </a:t>
            </a:r>
            <a:r>
              <a:rPr lang="en-US" dirty="0" err="1" smtClean="0"/>
              <a:t>membre</a:t>
            </a:r>
            <a:r>
              <a:rPr lang="ro-RO" dirty="0"/>
              <a:t> (cont.)</a:t>
            </a:r>
            <a:endParaRPr lang="en-US" dirty="0"/>
          </a:p>
        </p:txBody>
      </p:sp>
      <p:sp>
        <p:nvSpPr>
          <p:cNvPr id="3" name="Content Placeholder 2"/>
          <p:cNvSpPr>
            <a:spLocks noGrp="1"/>
          </p:cNvSpPr>
          <p:nvPr>
            <p:ph idx="1"/>
          </p:nvPr>
        </p:nvSpPr>
        <p:spPr/>
        <p:txBody>
          <a:bodyPr/>
          <a:lstStyle/>
          <a:p>
            <a:r>
              <a:rPr lang="ro-RO" dirty="0" smtClean="0"/>
              <a:t>5. </a:t>
            </a:r>
            <a:r>
              <a:rPr lang="en-US" dirty="0" err="1" smtClean="0"/>
              <a:t>După</a:t>
            </a:r>
            <a:r>
              <a:rPr lang="en-US" dirty="0" smtClean="0"/>
              <a:t> </a:t>
            </a:r>
            <a:r>
              <a:rPr lang="en-US" dirty="0" err="1"/>
              <a:t>caz</a:t>
            </a:r>
            <a:r>
              <a:rPr lang="en-US" dirty="0"/>
              <a:t>, </a:t>
            </a:r>
            <a:r>
              <a:rPr lang="en-US" dirty="0" err="1"/>
              <a:t>să</a:t>
            </a:r>
            <a:r>
              <a:rPr lang="en-US" dirty="0"/>
              <a:t> </a:t>
            </a:r>
            <a:r>
              <a:rPr lang="en-US" dirty="0" err="1"/>
              <a:t>ia</a:t>
            </a:r>
            <a:r>
              <a:rPr lang="en-US" dirty="0"/>
              <a:t> </a:t>
            </a:r>
            <a:r>
              <a:rPr lang="en-US" dirty="0" err="1"/>
              <a:t>măsuri</a:t>
            </a:r>
            <a:r>
              <a:rPr lang="en-US" dirty="0"/>
              <a:t> </a:t>
            </a:r>
            <a:r>
              <a:rPr lang="en-US" dirty="0" err="1"/>
              <a:t>astfel</a:t>
            </a:r>
            <a:r>
              <a:rPr lang="en-US" dirty="0"/>
              <a:t> </a:t>
            </a:r>
            <a:r>
              <a:rPr lang="en-US" dirty="0" err="1"/>
              <a:t>încât</a:t>
            </a:r>
            <a:r>
              <a:rPr lang="en-US" dirty="0"/>
              <a:t> </a:t>
            </a:r>
            <a:r>
              <a:rPr lang="en-US" dirty="0" err="1"/>
              <a:t>toate</a:t>
            </a:r>
            <a:r>
              <a:rPr lang="en-US" dirty="0"/>
              <a:t> </a:t>
            </a:r>
            <a:r>
              <a:rPr lang="en-US" dirty="0" err="1">
                <a:solidFill>
                  <a:srgbClr val="0070C0"/>
                </a:solidFill>
              </a:rPr>
              <a:t>documentele</a:t>
            </a:r>
            <a:r>
              <a:rPr lang="en-US" dirty="0"/>
              <a:t> </a:t>
            </a:r>
            <a:r>
              <a:rPr lang="en-US" dirty="0" err="1"/>
              <a:t>nou</a:t>
            </a:r>
            <a:r>
              <a:rPr lang="en-US" dirty="0"/>
              <a:t> </a:t>
            </a:r>
            <a:r>
              <a:rPr lang="en-US" dirty="0" err="1"/>
              <a:t>eliberate</a:t>
            </a:r>
            <a:r>
              <a:rPr lang="en-US" dirty="0"/>
              <a:t> de </a:t>
            </a:r>
            <a:r>
              <a:rPr lang="en-US" dirty="0" err="1"/>
              <a:t>către</a:t>
            </a:r>
            <a:r>
              <a:rPr lang="en-US" dirty="0"/>
              <a:t> </a:t>
            </a:r>
            <a:r>
              <a:rPr lang="en-US" dirty="0" err="1"/>
              <a:t>autoritățile</a:t>
            </a:r>
            <a:r>
              <a:rPr lang="en-US" dirty="0"/>
              <a:t> </a:t>
            </a:r>
            <a:r>
              <a:rPr lang="en-US" dirty="0" err="1"/>
              <a:t>competente</a:t>
            </a:r>
            <a:r>
              <a:rPr lang="en-US" dirty="0"/>
              <a:t> </a:t>
            </a:r>
            <a:r>
              <a:rPr lang="en-US" dirty="0" err="1"/>
              <a:t>privind</a:t>
            </a:r>
            <a:r>
              <a:rPr lang="en-US" dirty="0"/>
              <a:t> </a:t>
            </a:r>
            <a:r>
              <a:rPr lang="en-US" dirty="0" err="1"/>
              <a:t>diferite</a:t>
            </a:r>
            <a:r>
              <a:rPr lang="en-US" dirty="0"/>
              <a:t> </a:t>
            </a:r>
            <a:r>
              <a:rPr lang="en-US" dirty="0" err="1"/>
              <a:t>calificări</a:t>
            </a:r>
            <a:r>
              <a:rPr lang="en-US" dirty="0"/>
              <a:t> (de </a:t>
            </a:r>
            <a:r>
              <a:rPr lang="en-US" dirty="0" err="1"/>
              <a:t>exemplu</a:t>
            </a:r>
            <a:r>
              <a:rPr lang="en-US" dirty="0"/>
              <a:t>, certificate, </a:t>
            </a:r>
            <a:r>
              <a:rPr lang="en-US" dirty="0" err="1"/>
              <a:t>diplome</a:t>
            </a:r>
            <a:r>
              <a:rPr lang="en-US" dirty="0"/>
              <a:t>, </a:t>
            </a:r>
            <a:r>
              <a:rPr lang="en-US" dirty="0" err="1"/>
              <a:t>suplimente</a:t>
            </a:r>
            <a:r>
              <a:rPr lang="en-US" dirty="0"/>
              <a:t> la certificate, </a:t>
            </a:r>
            <a:r>
              <a:rPr lang="en-US" dirty="0" err="1"/>
              <a:t>suplimente</a:t>
            </a:r>
            <a:r>
              <a:rPr lang="en-US" dirty="0"/>
              <a:t> la </a:t>
            </a:r>
            <a:r>
              <a:rPr lang="en-US" dirty="0" err="1"/>
              <a:t>diplome</a:t>
            </a:r>
            <a:r>
              <a:rPr lang="en-US" dirty="0"/>
              <a:t>) </a:t>
            </a:r>
            <a:r>
              <a:rPr lang="en-US" dirty="0" err="1"/>
              <a:t>și</a:t>
            </a:r>
            <a:r>
              <a:rPr lang="en-US" dirty="0"/>
              <a:t>/</a:t>
            </a:r>
            <a:r>
              <a:rPr lang="en-US" dirty="0" err="1"/>
              <a:t>sau</a:t>
            </a:r>
            <a:r>
              <a:rPr lang="en-US" dirty="0"/>
              <a:t> </a:t>
            </a:r>
            <a:r>
              <a:rPr lang="en-US" dirty="0" err="1"/>
              <a:t>toate</a:t>
            </a:r>
            <a:r>
              <a:rPr lang="en-US" dirty="0"/>
              <a:t> </a:t>
            </a:r>
            <a:r>
              <a:rPr lang="en-US" dirty="0" err="1">
                <a:solidFill>
                  <a:srgbClr val="0070C0"/>
                </a:solidFill>
              </a:rPr>
              <a:t>registrele</a:t>
            </a:r>
            <a:r>
              <a:rPr lang="en-US" dirty="0">
                <a:solidFill>
                  <a:srgbClr val="0070C0"/>
                </a:solidFill>
              </a:rPr>
              <a:t> </a:t>
            </a:r>
            <a:r>
              <a:rPr lang="en-US" dirty="0" err="1">
                <a:solidFill>
                  <a:srgbClr val="0070C0"/>
                </a:solidFill>
              </a:rPr>
              <a:t>calificărilor</a:t>
            </a:r>
            <a:r>
              <a:rPr lang="en-US" dirty="0">
                <a:solidFill>
                  <a:srgbClr val="0070C0"/>
                </a:solidFill>
              </a:rPr>
              <a:t> </a:t>
            </a:r>
            <a:r>
              <a:rPr lang="en-US" dirty="0" err="1">
                <a:solidFill>
                  <a:srgbClr val="0070C0"/>
                </a:solidFill>
              </a:rPr>
              <a:t>să</a:t>
            </a:r>
            <a:r>
              <a:rPr lang="en-US" dirty="0">
                <a:solidFill>
                  <a:srgbClr val="0070C0"/>
                </a:solidFill>
              </a:rPr>
              <a:t> </a:t>
            </a:r>
            <a:r>
              <a:rPr lang="en-US" dirty="0" err="1">
                <a:solidFill>
                  <a:srgbClr val="0070C0"/>
                </a:solidFill>
              </a:rPr>
              <a:t>conțină</a:t>
            </a:r>
            <a:r>
              <a:rPr lang="en-US" dirty="0">
                <a:solidFill>
                  <a:srgbClr val="0070C0"/>
                </a:solidFill>
              </a:rPr>
              <a:t> o </a:t>
            </a:r>
            <a:r>
              <a:rPr lang="en-US" dirty="0" err="1">
                <a:solidFill>
                  <a:srgbClr val="0070C0"/>
                </a:solidFill>
              </a:rPr>
              <a:t>trimitere</a:t>
            </a:r>
            <a:r>
              <a:rPr lang="en-US" dirty="0">
                <a:solidFill>
                  <a:srgbClr val="0070C0"/>
                </a:solidFill>
              </a:rPr>
              <a:t> </a:t>
            </a:r>
            <a:r>
              <a:rPr lang="en-US" dirty="0" err="1">
                <a:solidFill>
                  <a:srgbClr val="0070C0"/>
                </a:solidFill>
              </a:rPr>
              <a:t>clară</a:t>
            </a:r>
            <a:r>
              <a:rPr lang="en-US" dirty="0">
                <a:solidFill>
                  <a:srgbClr val="0070C0"/>
                </a:solidFill>
              </a:rPr>
              <a:t> la </a:t>
            </a:r>
            <a:r>
              <a:rPr lang="en-US" dirty="0" err="1">
                <a:solidFill>
                  <a:srgbClr val="0070C0"/>
                </a:solidFill>
              </a:rPr>
              <a:t>nivelul</a:t>
            </a:r>
            <a:r>
              <a:rPr lang="en-US" dirty="0">
                <a:solidFill>
                  <a:srgbClr val="0070C0"/>
                </a:solidFill>
              </a:rPr>
              <a:t> CEC </a:t>
            </a:r>
            <a:r>
              <a:rPr lang="en-US" dirty="0" err="1">
                <a:solidFill>
                  <a:srgbClr val="0070C0"/>
                </a:solidFill>
              </a:rPr>
              <a:t>corespunzător</a:t>
            </a:r>
            <a:r>
              <a:rPr lang="en-US" dirty="0"/>
              <a:t>. </a:t>
            </a:r>
            <a:endParaRPr lang="en-US" dirty="0" smtClean="0"/>
          </a:p>
          <a:p>
            <a:r>
              <a:rPr lang="en-US" dirty="0" smtClean="0"/>
              <a:t>2018 </a:t>
            </a:r>
            <a:r>
              <a:rPr lang="en-US" dirty="0" err="1" smtClean="0"/>
              <a:t>urmeaz</a:t>
            </a:r>
            <a:r>
              <a:rPr lang="ro-RO" dirty="0" smtClean="0"/>
              <a:t>ă</a:t>
            </a:r>
            <a:r>
              <a:rPr lang="en-US" dirty="0" smtClean="0"/>
              <a:t> un HG. de </a:t>
            </a:r>
            <a:r>
              <a:rPr lang="en-US" dirty="0" err="1" smtClean="0"/>
              <a:t>reglementare</a:t>
            </a:r>
            <a:r>
              <a:rPr lang="en-US" dirty="0" smtClean="0"/>
              <a:t> </a:t>
            </a:r>
            <a:r>
              <a:rPr lang="ro-RO" dirty="0"/>
              <a:t>î</a:t>
            </a:r>
            <a:r>
              <a:rPr lang="en-US" dirty="0" smtClean="0"/>
              <a:t>n </a:t>
            </a:r>
            <a:r>
              <a:rPr lang="en-US" dirty="0" err="1" smtClean="0"/>
              <a:t>sem</a:t>
            </a:r>
            <a:r>
              <a:rPr lang="en-US" dirty="0" smtClean="0"/>
              <a:t> II 2018.</a:t>
            </a:r>
            <a:r>
              <a:rPr lang="ro-RO" dirty="0" smtClean="0"/>
              <a:t> </a:t>
            </a:r>
            <a:r>
              <a:rPr lang="en-US" dirty="0" err="1" smtClean="0"/>
              <a:t>odat</a:t>
            </a:r>
            <a:r>
              <a:rPr lang="ro-RO" dirty="0" smtClean="0"/>
              <a:t>ă</a:t>
            </a:r>
            <a:r>
              <a:rPr lang="en-US" dirty="0" smtClean="0"/>
              <a:t> cu EUROPASS</a:t>
            </a: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C69E05A2-079F-4246-8356-D956496D44E4}" type="slidenum">
              <a:rPr lang="en-US" smtClean="0"/>
              <a:t>58</a:t>
            </a:fld>
            <a:endParaRPr lang="en-US"/>
          </a:p>
        </p:txBody>
      </p:sp>
    </p:spTree>
    <p:extLst>
      <p:ext uri="{BB962C8B-B14F-4D97-AF65-F5344CB8AC3E}">
        <p14:creationId xmlns:p14="http://schemas.microsoft.com/office/powerpoint/2010/main" val="143454658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Recomandări</a:t>
            </a:r>
            <a:r>
              <a:rPr lang="en-US" dirty="0"/>
              <a:t> </a:t>
            </a:r>
            <a:r>
              <a:rPr lang="en-US" dirty="0" err="1"/>
              <a:t>pentru</a:t>
            </a:r>
            <a:r>
              <a:rPr lang="en-US" dirty="0"/>
              <a:t> </a:t>
            </a:r>
            <a:r>
              <a:rPr lang="en-US" dirty="0" err="1"/>
              <a:t>statele</a:t>
            </a:r>
            <a:r>
              <a:rPr lang="en-US" dirty="0"/>
              <a:t> </a:t>
            </a:r>
            <a:r>
              <a:rPr lang="en-US" dirty="0" err="1" smtClean="0"/>
              <a:t>membre</a:t>
            </a:r>
            <a:r>
              <a:rPr lang="ro-RO" dirty="0"/>
              <a:t> (cont.)</a:t>
            </a:r>
            <a:endParaRPr lang="en-US" dirty="0"/>
          </a:p>
        </p:txBody>
      </p:sp>
      <p:sp>
        <p:nvSpPr>
          <p:cNvPr id="3" name="Content Placeholder 2"/>
          <p:cNvSpPr>
            <a:spLocks noGrp="1"/>
          </p:cNvSpPr>
          <p:nvPr>
            <p:ph idx="1"/>
          </p:nvPr>
        </p:nvSpPr>
        <p:spPr/>
        <p:txBody>
          <a:bodyPr/>
          <a:lstStyle/>
          <a:p>
            <a:r>
              <a:rPr lang="ro-RO" dirty="0" smtClean="0"/>
              <a:t>6. </a:t>
            </a:r>
            <a:r>
              <a:rPr lang="en-US" dirty="0" err="1" smtClean="0"/>
              <a:t>Să</a:t>
            </a:r>
            <a:r>
              <a:rPr lang="en-US" dirty="0" smtClean="0"/>
              <a:t> </a:t>
            </a:r>
            <a:r>
              <a:rPr lang="en-US" dirty="0" err="1"/>
              <a:t>pună</a:t>
            </a:r>
            <a:r>
              <a:rPr lang="en-US" dirty="0"/>
              <a:t> la </a:t>
            </a:r>
            <a:r>
              <a:rPr lang="en-US" dirty="0" err="1"/>
              <a:t>dispoziția</a:t>
            </a:r>
            <a:r>
              <a:rPr lang="en-US" dirty="0"/>
              <a:t> </a:t>
            </a:r>
            <a:r>
              <a:rPr lang="en-US" dirty="0" err="1">
                <a:solidFill>
                  <a:srgbClr val="0070C0"/>
                </a:solidFill>
              </a:rPr>
              <a:t>publicului</a:t>
            </a:r>
            <a:r>
              <a:rPr lang="en-US" dirty="0"/>
              <a:t>, la </a:t>
            </a:r>
            <a:r>
              <a:rPr lang="en-US" dirty="0" err="1"/>
              <a:t>nivel</a:t>
            </a:r>
            <a:r>
              <a:rPr lang="en-US" dirty="0"/>
              <a:t> </a:t>
            </a:r>
            <a:r>
              <a:rPr lang="en-US" dirty="0" err="1"/>
              <a:t>național</a:t>
            </a:r>
            <a:r>
              <a:rPr lang="en-US" dirty="0"/>
              <a:t> </a:t>
            </a:r>
            <a:r>
              <a:rPr lang="en-US" dirty="0" err="1"/>
              <a:t>și</a:t>
            </a:r>
            <a:r>
              <a:rPr lang="en-US" dirty="0"/>
              <a:t> la </a:t>
            </a:r>
            <a:r>
              <a:rPr lang="en-US" dirty="0" err="1"/>
              <a:t>nivelul</a:t>
            </a:r>
            <a:r>
              <a:rPr lang="en-US" dirty="0"/>
              <a:t> </a:t>
            </a:r>
            <a:r>
              <a:rPr lang="en-US" dirty="0" err="1"/>
              <a:t>Uniunii</a:t>
            </a:r>
            <a:r>
              <a:rPr lang="en-US" dirty="0"/>
              <a:t>, </a:t>
            </a:r>
            <a:r>
              <a:rPr lang="en-US" dirty="0" err="1"/>
              <a:t>rezultatele</a:t>
            </a:r>
            <a:r>
              <a:rPr lang="en-US" dirty="0"/>
              <a:t> </a:t>
            </a:r>
            <a:r>
              <a:rPr lang="en-US" dirty="0" err="1"/>
              <a:t>procesului</a:t>
            </a:r>
            <a:r>
              <a:rPr lang="en-US" dirty="0"/>
              <a:t> de </a:t>
            </a:r>
            <a:r>
              <a:rPr lang="en-US" dirty="0" err="1"/>
              <a:t>corelare</a:t>
            </a:r>
            <a:r>
              <a:rPr lang="en-US" dirty="0"/>
              <a:t> </a:t>
            </a:r>
            <a:r>
              <a:rPr lang="en-US" dirty="0" err="1"/>
              <a:t>și</a:t>
            </a:r>
            <a:r>
              <a:rPr lang="en-US" dirty="0"/>
              <a:t>, </a:t>
            </a:r>
            <a:r>
              <a:rPr lang="en-US" dirty="0" err="1"/>
              <a:t>acolo</a:t>
            </a:r>
            <a:r>
              <a:rPr lang="en-US" dirty="0"/>
              <a:t> </a:t>
            </a:r>
            <a:r>
              <a:rPr lang="en-US" dirty="0" err="1"/>
              <a:t>unde</a:t>
            </a:r>
            <a:r>
              <a:rPr lang="en-US" dirty="0"/>
              <a:t> </a:t>
            </a:r>
            <a:r>
              <a:rPr lang="en-US" dirty="0" err="1"/>
              <a:t>este</a:t>
            </a:r>
            <a:r>
              <a:rPr lang="en-US" dirty="0"/>
              <a:t> </a:t>
            </a:r>
            <a:r>
              <a:rPr lang="en-US" dirty="0" err="1"/>
              <a:t>posibil</a:t>
            </a:r>
            <a:r>
              <a:rPr lang="en-US" dirty="0"/>
              <a:t>, </a:t>
            </a:r>
            <a:r>
              <a:rPr lang="en-US" dirty="0" err="1"/>
              <a:t>să</a:t>
            </a:r>
            <a:r>
              <a:rPr lang="en-US" dirty="0"/>
              <a:t> se </a:t>
            </a:r>
            <a:r>
              <a:rPr lang="en-US" dirty="0" err="1"/>
              <a:t>asigure</a:t>
            </a:r>
            <a:r>
              <a:rPr lang="en-US" dirty="0"/>
              <a:t> </a:t>
            </a:r>
            <a:r>
              <a:rPr lang="en-US" dirty="0" err="1"/>
              <a:t>că</a:t>
            </a:r>
            <a:r>
              <a:rPr lang="en-US" dirty="0"/>
              <a:t> </a:t>
            </a:r>
            <a:r>
              <a:rPr lang="en-US" dirty="0" err="1">
                <a:solidFill>
                  <a:srgbClr val="0070C0"/>
                </a:solidFill>
              </a:rPr>
              <a:t>informațiile</a:t>
            </a:r>
            <a:r>
              <a:rPr lang="en-US" dirty="0">
                <a:solidFill>
                  <a:srgbClr val="0070C0"/>
                </a:solidFill>
              </a:rPr>
              <a:t> </a:t>
            </a:r>
            <a:r>
              <a:rPr lang="en-US" dirty="0" err="1">
                <a:solidFill>
                  <a:srgbClr val="0070C0"/>
                </a:solidFill>
              </a:rPr>
              <a:t>referitoare</a:t>
            </a:r>
            <a:r>
              <a:rPr lang="en-US" dirty="0">
                <a:solidFill>
                  <a:srgbClr val="0070C0"/>
                </a:solidFill>
              </a:rPr>
              <a:t> la </a:t>
            </a:r>
            <a:r>
              <a:rPr lang="en-US" dirty="0" err="1">
                <a:solidFill>
                  <a:srgbClr val="0070C0"/>
                </a:solidFill>
              </a:rPr>
              <a:t>calificări</a:t>
            </a:r>
            <a:r>
              <a:rPr lang="en-US" dirty="0">
                <a:solidFill>
                  <a:srgbClr val="0070C0"/>
                </a:solidFill>
              </a:rPr>
              <a:t> </a:t>
            </a:r>
            <a:r>
              <a:rPr lang="en-US" dirty="0" err="1">
                <a:solidFill>
                  <a:srgbClr val="0070C0"/>
                </a:solidFill>
              </a:rPr>
              <a:t>și</a:t>
            </a:r>
            <a:r>
              <a:rPr lang="en-US" dirty="0">
                <a:solidFill>
                  <a:srgbClr val="0070C0"/>
                </a:solidFill>
              </a:rPr>
              <a:t> la </a:t>
            </a:r>
            <a:r>
              <a:rPr lang="en-US" dirty="0" err="1">
                <a:solidFill>
                  <a:srgbClr val="0070C0"/>
                </a:solidFill>
              </a:rPr>
              <a:t>rezultatele</a:t>
            </a:r>
            <a:r>
              <a:rPr lang="en-US" dirty="0">
                <a:solidFill>
                  <a:srgbClr val="0070C0"/>
                </a:solidFill>
              </a:rPr>
              <a:t> </a:t>
            </a:r>
            <a:r>
              <a:rPr lang="en-US" dirty="0" err="1">
                <a:solidFill>
                  <a:srgbClr val="0070C0"/>
                </a:solidFill>
              </a:rPr>
              <a:t>învățării</a:t>
            </a:r>
            <a:r>
              <a:rPr lang="en-US" dirty="0">
                <a:solidFill>
                  <a:srgbClr val="0070C0"/>
                </a:solidFill>
              </a:rPr>
              <a:t> </a:t>
            </a:r>
            <a:r>
              <a:rPr lang="en-US" dirty="0" err="1">
                <a:solidFill>
                  <a:srgbClr val="0070C0"/>
                </a:solidFill>
              </a:rPr>
              <a:t>aferente</a:t>
            </a:r>
            <a:r>
              <a:rPr lang="en-US" dirty="0">
                <a:solidFill>
                  <a:srgbClr val="0070C0"/>
                </a:solidFill>
              </a:rPr>
              <a:t> </a:t>
            </a:r>
            <a:r>
              <a:rPr lang="en-US" dirty="0" err="1"/>
              <a:t>acestora</a:t>
            </a:r>
            <a:r>
              <a:rPr lang="en-US" dirty="0"/>
              <a:t> </a:t>
            </a:r>
            <a:r>
              <a:rPr lang="en-US" dirty="0" err="1"/>
              <a:t>sunt</a:t>
            </a:r>
            <a:r>
              <a:rPr lang="en-US" dirty="0"/>
              <a:t> </a:t>
            </a:r>
            <a:r>
              <a:rPr lang="en-US" dirty="0" err="1"/>
              <a:t>accesibile</a:t>
            </a:r>
            <a:r>
              <a:rPr lang="en-US" dirty="0"/>
              <a:t> </a:t>
            </a:r>
            <a:r>
              <a:rPr lang="en-US" dirty="0" err="1"/>
              <a:t>și</a:t>
            </a:r>
            <a:r>
              <a:rPr lang="en-US" dirty="0"/>
              <a:t> </a:t>
            </a:r>
            <a:r>
              <a:rPr lang="en-US" dirty="0" err="1"/>
              <a:t>sunt</a:t>
            </a:r>
            <a:r>
              <a:rPr lang="en-US" dirty="0"/>
              <a:t> </a:t>
            </a:r>
            <a:r>
              <a:rPr lang="en-US" dirty="0" err="1"/>
              <a:t>publicate</a:t>
            </a:r>
            <a:r>
              <a:rPr lang="en-US" dirty="0"/>
              <a:t>, </a:t>
            </a:r>
            <a:r>
              <a:rPr lang="en-US" dirty="0" err="1"/>
              <a:t>utilizând</a:t>
            </a:r>
            <a:r>
              <a:rPr lang="en-US" dirty="0"/>
              <a:t> </a:t>
            </a:r>
            <a:r>
              <a:rPr lang="en-US" dirty="0" err="1"/>
              <a:t>câmpurile</a:t>
            </a:r>
            <a:r>
              <a:rPr lang="en-US" dirty="0"/>
              <a:t> de date </a:t>
            </a:r>
            <a:r>
              <a:rPr lang="en-US" dirty="0" err="1"/>
              <a:t>în</a:t>
            </a:r>
            <a:r>
              <a:rPr lang="en-US" dirty="0"/>
              <a:t> </a:t>
            </a:r>
            <a:r>
              <a:rPr lang="en-US" dirty="0" err="1"/>
              <a:t>conformitate</a:t>
            </a:r>
            <a:r>
              <a:rPr lang="en-US" dirty="0"/>
              <a:t> cu </a:t>
            </a:r>
            <a:r>
              <a:rPr lang="en-US" dirty="0" err="1"/>
              <a:t>anexa</a:t>
            </a:r>
            <a:r>
              <a:rPr lang="en-US" dirty="0"/>
              <a:t> VI. </a:t>
            </a:r>
            <a:endParaRPr lang="en-US" dirty="0" smtClean="0"/>
          </a:p>
          <a:p>
            <a:r>
              <a:rPr lang="en-US" dirty="0" smtClean="0"/>
              <a:t>RNCIS –</a:t>
            </a:r>
            <a:r>
              <a:rPr lang="ro-RO" dirty="0" smtClean="0"/>
              <a:t> </a:t>
            </a:r>
            <a:r>
              <a:rPr lang="en-US" dirty="0" smtClean="0"/>
              <a:t>respect</a:t>
            </a:r>
            <a:r>
              <a:rPr lang="ro-RO" dirty="0" smtClean="0"/>
              <a:t>ă</a:t>
            </a:r>
            <a:r>
              <a:rPr lang="en-US" dirty="0" smtClean="0"/>
              <a:t> </a:t>
            </a:r>
            <a:r>
              <a:rPr lang="en-US" dirty="0" err="1" smtClean="0"/>
              <a:t>anexa</a:t>
            </a:r>
            <a:r>
              <a:rPr lang="en-US" dirty="0" smtClean="0"/>
              <a:t> VI –</a:t>
            </a:r>
            <a:r>
              <a:rPr lang="ro-RO" dirty="0" smtClean="0"/>
              <a:t> </a:t>
            </a:r>
            <a:r>
              <a:rPr lang="en-US" dirty="0" err="1" smtClean="0"/>
              <a:t>urmeaz</a:t>
            </a:r>
            <a:r>
              <a:rPr lang="ro-RO" dirty="0" smtClean="0"/>
              <a:t>ă</a:t>
            </a:r>
            <a:r>
              <a:rPr lang="en-US" dirty="0" smtClean="0"/>
              <a:t> din 2019/20 s</a:t>
            </a:r>
            <a:r>
              <a:rPr lang="ro-RO" dirty="0" smtClean="0"/>
              <a:t>ă</a:t>
            </a:r>
            <a:r>
              <a:rPr lang="en-US" dirty="0" smtClean="0"/>
              <a:t> </a:t>
            </a:r>
            <a:r>
              <a:rPr lang="en-US" dirty="0" err="1" smtClean="0"/>
              <a:t>utiliz</a:t>
            </a:r>
            <a:r>
              <a:rPr lang="ro-RO" dirty="0" smtClean="0"/>
              <a:t>ă</a:t>
            </a:r>
            <a:r>
              <a:rPr lang="en-US" dirty="0" smtClean="0"/>
              <a:t>m </a:t>
            </a:r>
            <a:r>
              <a:rPr lang="ro-RO" dirty="0" smtClean="0"/>
              <a:t>ș</a:t>
            </a:r>
            <a:r>
              <a:rPr lang="en-US" dirty="0" err="1" smtClean="0"/>
              <a:t>i</a:t>
            </a:r>
            <a:r>
              <a:rPr lang="en-US" dirty="0" smtClean="0"/>
              <a:t> </a:t>
            </a:r>
            <a:r>
              <a:rPr lang="en-US" dirty="0" err="1" smtClean="0"/>
              <a:t>rezultatele</a:t>
            </a:r>
            <a:r>
              <a:rPr lang="en-US" dirty="0" smtClean="0"/>
              <a:t> </a:t>
            </a:r>
            <a:r>
              <a:rPr lang="ro-RO" dirty="0" smtClean="0"/>
              <a:t>î</a:t>
            </a:r>
            <a:r>
              <a:rPr lang="en-US" dirty="0" err="1" smtClean="0"/>
              <a:t>nv</a:t>
            </a:r>
            <a:r>
              <a:rPr lang="ro-RO" dirty="0" err="1" smtClean="0"/>
              <a:t>ăță</a:t>
            </a:r>
            <a:r>
              <a:rPr lang="en-US" dirty="0" smtClean="0"/>
              <a:t>r</a:t>
            </a:r>
            <a:r>
              <a:rPr lang="ro-RO" dirty="0" smtClean="0"/>
              <a:t>i</a:t>
            </a:r>
            <a:r>
              <a:rPr lang="en-US" dirty="0" err="1" smtClean="0"/>
              <a:t>i</a:t>
            </a:r>
            <a:r>
              <a:rPr lang="en-US" dirty="0" smtClean="0"/>
              <a:t> </a:t>
            </a:r>
            <a:endParaRPr lang="en-US" dirty="0"/>
          </a:p>
          <a:p>
            <a:endParaRPr lang="en-US" dirty="0"/>
          </a:p>
        </p:txBody>
      </p:sp>
      <p:sp>
        <p:nvSpPr>
          <p:cNvPr id="4" name="Slide Number Placeholder 3"/>
          <p:cNvSpPr>
            <a:spLocks noGrp="1"/>
          </p:cNvSpPr>
          <p:nvPr>
            <p:ph type="sldNum" sz="quarter" idx="12"/>
          </p:nvPr>
        </p:nvSpPr>
        <p:spPr/>
        <p:txBody>
          <a:bodyPr/>
          <a:lstStyle/>
          <a:p>
            <a:fld id="{C69E05A2-079F-4246-8356-D956496D44E4}" type="slidenum">
              <a:rPr lang="en-US" smtClean="0"/>
              <a:t>59</a:t>
            </a:fld>
            <a:endParaRPr lang="en-US"/>
          </a:p>
        </p:txBody>
      </p:sp>
    </p:spTree>
    <p:extLst>
      <p:ext uri="{BB962C8B-B14F-4D97-AF65-F5344CB8AC3E}">
        <p14:creationId xmlns:p14="http://schemas.microsoft.com/office/powerpoint/2010/main" val="39298080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ro-RO" sz="2400" b="1" smtClean="0"/>
              <a:t>PRIORITĂȚI DE ACȚIUNE stabilite prin </a:t>
            </a:r>
            <a:r>
              <a:rPr lang="ro-RO" sz="2400" b="1"/>
              <a:t>Comunicarea Comisiei către Parlamentul European, Consiliu, Comitetul Economic și Social European și Comitetul </a:t>
            </a:r>
            <a:r>
              <a:rPr lang="ro-RO" sz="2400" b="1" smtClean="0"/>
              <a:t>Regiunilor</a:t>
            </a:r>
            <a:endParaRPr lang="en-US" sz="2400" b="1"/>
          </a:p>
        </p:txBody>
      </p:sp>
      <p:sp>
        <p:nvSpPr>
          <p:cNvPr id="3" name="Content Placeholder 2"/>
          <p:cNvSpPr>
            <a:spLocks noGrp="1"/>
          </p:cNvSpPr>
          <p:nvPr>
            <p:ph idx="1"/>
          </p:nvPr>
        </p:nvSpPr>
        <p:spPr>
          <a:xfrm>
            <a:off x="677334" y="2160589"/>
            <a:ext cx="8596668" cy="4187659"/>
          </a:xfrm>
        </p:spPr>
        <p:txBody>
          <a:bodyPr>
            <a:normAutofit/>
          </a:bodyPr>
          <a:lstStyle/>
          <a:p>
            <a:r>
              <a:rPr lang="en-US" sz="2400"/>
              <a:t>Este </a:t>
            </a:r>
            <a:r>
              <a:rPr lang="en-US" sz="2400" err="1"/>
              <a:t>momentul</a:t>
            </a:r>
            <a:r>
              <a:rPr lang="en-US" sz="2400"/>
              <a:t> </a:t>
            </a:r>
            <a:r>
              <a:rPr lang="en-US" sz="2400" err="1"/>
              <a:t>să</a:t>
            </a:r>
            <a:r>
              <a:rPr lang="en-US" sz="2400"/>
              <a:t> se </a:t>
            </a:r>
            <a:r>
              <a:rPr lang="en-US" sz="2400" err="1"/>
              <a:t>ofere</a:t>
            </a:r>
            <a:r>
              <a:rPr lang="en-US" sz="2400"/>
              <a:t> </a:t>
            </a:r>
            <a:r>
              <a:rPr lang="en-US" sz="2400" b="1">
                <a:solidFill>
                  <a:srgbClr val="0070C0"/>
                </a:solidFill>
              </a:rPr>
              <a:t>o </a:t>
            </a:r>
            <a:r>
              <a:rPr lang="en-US" sz="2400" b="1" err="1">
                <a:solidFill>
                  <a:srgbClr val="0070C0"/>
                </a:solidFill>
              </a:rPr>
              <a:t>nouă</a:t>
            </a:r>
            <a:r>
              <a:rPr lang="en-US" sz="2400" b="1">
                <a:solidFill>
                  <a:srgbClr val="0070C0"/>
                </a:solidFill>
              </a:rPr>
              <a:t> </a:t>
            </a:r>
            <a:r>
              <a:rPr lang="en-US" sz="2400" b="1" err="1">
                <a:solidFill>
                  <a:srgbClr val="0070C0"/>
                </a:solidFill>
              </a:rPr>
              <a:t>direcție</a:t>
            </a:r>
            <a:r>
              <a:rPr lang="en-US" sz="2400" b="1">
                <a:solidFill>
                  <a:srgbClr val="0070C0"/>
                </a:solidFill>
              </a:rPr>
              <a:t> </a:t>
            </a:r>
            <a:r>
              <a:rPr lang="en-US" sz="2400" err="1"/>
              <a:t>sprijinului</a:t>
            </a:r>
            <a:r>
              <a:rPr lang="en-US" sz="2400"/>
              <a:t> UE </a:t>
            </a:r>
            <a:r>
              <a:rPr lang="en-US" sz="2400" err="1"/>
              <a:t>pentru</a:t>
            </a:r>
            <a:r>
              <a:rPr lang="en-US" sz="2400"/>
              <a:t> </a:t>
            </a:r>
            <a:r>
              <a:rPr lang="en-US" sz="2400" err="1"/>
              <a:t>învățământul</a:t>
            </a:r>
            <a:r>
              <a:rPr lang="en-US" sz="2400"/>
              <a:t> superior. </a:t>
            </a:r>
            <a:endParaRPr lang="ro-RO" sz="2400" smtClean="0"/>
          </a:p>
          <a:p>
            <a:r>
              <a:rPr lang="en-US" sz="2400" err="1" smtClean="0"/>
              <a:t>Aceasta</a:t>
            </a:r>
            <a:r>
              <a:rPr lang="en-US" sz="2400" smtClean="0"/>
              <a:t> </a:t>
            </a:r>
            <a:r>
              <a:rPr lang="en-US" sz="2400" err="1"/>
              <a:t>va</a:t>
            </a:r>
            <a:r>
              <a:rPr lang="en-US" sz="2400"/>
              <a:t> </a:t>
            </a:r>
            <a:r>
              <a:rPr lang="en-US" sz="2400" err="1"/>
              <a:t>aborda</a:t>
            </a:r>
            <a:r>
              <a:rPr lang="en-US" sz="2400"/>
              <a:t> </a:t>
            </a:r>
            <a:r>
              <a:rPr lang="en-US" sz="2400" b="1" err="1" smtClean="0">
                <a:solidFill>
                  <a:srgbClr val="0070C0"/>
                </a:solidFill>
              </a:rPr>
              <a:t>patru</a:t>
            </a:r>
            <a:r>
              <a:rPr lang="en-US" sz="2400" b="1" smtClean="0">
                <a:solidFill>
                  <a:srgbClr val="0070C0"/>
                </a:solidFill>
              </a:rPr>
              <a:t> </a:t>
            </a:r>
            <a:r>
              <a:rPr lang="en-US" sz="2400" b="1" err="1" smtClean="0">
                <a:solidFill>
                  <a:srgbClr val="0070C0"/>
                </a:solidFill>
              </a:rPr>
              <a:t>probleme</a:t>
            </a:r>
            <a:r>
              <a:rPr lang="en-US" sz="2400" smtClean="0"/>
              <a:t>, </a:t>
            </a:r>
            <a:r>
              <a:rPr lang="en-US" sz="2400" err="1"/>
              <a:t>concentrându</a:t>
            </a:r>
            <a:r>
              <a:rPr lang="en-US" sz="2400"/>
              <a:t>-se </a:t>
            </a:r>
            <a:r>
              <a:rPr lang="en-US" sz="2400" err="1"/>
              <a:t>asupra</a:t>
            </a:r>
            <a:r>
              <a:rPr lang="en-US" sz="2400"/>
              <a:t> a </a:t>
            </a:r>
            <a:r>
              <a:rPr lang="en-US" sz="2400" b="1" err="1">
                <a:solidFill>
                  <a:srgbClr val="0070C0"/>
                </a:solidFill>
              </a:rPr>
              <a:t>patru</a:t>
            </a:r>
            <a:r>
              <a:rPr lang="en-US" sz="2400" b="1">
                <a:solidFill>
                  <a:srgbClr val="0070C0"/>
                </a:solidFill>
              </a:rPr>
              <a:t> </a:t>
            </a:r>
            <a:r>
              <a:rPr lang="en-US" sz="2400" b="1" err="1">
                <a:solidFill>
                  <a:srgbClr val="0070C0"/>
                </a:solidFill>
              </a:rPr>
              <a:t>priorități</a:t>
            </a:r>
            <a:r>
              <a:rPr lang="en-US" sz="2400" b="1">
                <a:solidFill>
                  <a:srgbClr val="0070C0"/>
                </a:solidFill>
              </a:rPr>
              <a:t> </a:t>
            </a:r>
            <a:r>
              <a:rPr lang="en-US" sz="2400" err="1"/>
              <a:t>corespunzătoare</a:t>
            </a:r>
            <a:r>
              <a:rPr lang="en-US" sz="2400"/>
              <a:t> de </a:t>
            </a:r>
            <a:r>
              <a:rPr lang="en-US" sz="2400" err="1"/>
              <a:t>acțiune</a:t>
            </a:r>
            <a:r>
              <a:rPr lang="en-US" sz="2400"/>
              <a:t>, </a:t>
            </a:r>
            <a:r>
              <a:rPr lang="en-US" sz="2400" err="1"/>
              <a:t>sprijinite</a:t>
            </a:r>
            <a:r>
              <a:rPr lang="en-US" sz="2400"/>
              <a:t> </a:t>
            </a:r>
            <a:r>
              <a:rPr lang="en-US" sz="2400" err="1"/>
              <a:t>prin</a:t>
            </a:r>
            <a:r>
              <a:rPr lang="en-US" sz="2400"/>
              <a:t> </a:t>
            </a:r>
            <a:r>
              <a:rPr lang="en-US" sz="2400" err="1"/>
              <a:t>activități</a:t>
            </a:r>
            <a:r>
              <a:rPr lang="en-US" sz="2400"/>
              <a:t> la </a:t>
            </a:r>
            <a:r>
              <a:rPr lang="en-US" sz="2400" err="1"/>
              <a:t>nivelul</a:t>
            </a:r>
            <a:r>
              <a:rPr lang="en-US" sz="2400"/>
              <a:t> </a:t>
            </a:r>
            <a:r>
              <a:rPr lang="en-US" sz="2400" smtClean="0"/>
              <a:t>UE</a:t>
            </a:r>
            <a:r>
              <a:rPr lang="ro-RO" sz="2400" smtClean="0"/>
              <a:t>.</a:t>
            </a:r>
            <a:r>
              <a:rPr lang="en-US" sz="2400" smtClean="0"/>
              <a:t> </a:t>
            </a:r>
            <a:endParaRPr lang="en-US" sz="2400"/>
          </a:p>
        </p:txBody>
      </p:sp>
      <p:sp>
        <p:nvSpPr>
          <p:cNvPr id="4" name="Slide Number Placeholder 3"/>
          <p:cNvSpPr>
            <a:spLocks noGrp="1"/>
          </p:cNvSpPr>
          <p:nvPr>
            <p:ph type="sldNum" sz="quarter" idx="12"/>
          </p:nvPr>
        </p:nvSpPr>
        <p:spPr/>
        <p:txBody>
          <a:bodyPr/>
          <a:lstStyle/>
          <a:p>
            <a:fld id="{C69E05A2-079F-4246-8356-D956496D44E4}" type="slidenum">
              <a:rPr lang="en-US" smtClean="0"/>
              <a:t>6</a:t>
            </a:fld>
            <a:endParaRPr lang="en-US"/>
          </a:p>
        </p:txBody>
      </p:sp>
    </p:spTree>
    <p:extLst>
      <p:ext uri="{BB962C8B-B14F-4D97-AF65-F5344CB8AC3E}">
        <p14:creationId xmlns:p14="http://schemas.microsoft.com/office/powerpoint/2010/main" val="152226356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Recomandări</a:t>
            </a:r>
            <a:r>
              <a:rPr lang="en-US" dirty="0"/>
              <a:t> </a:t>
            </a:r>
            <a:r>
              <a:rPr lang="en-US" dirty="0" err="1"/>
              <a:t>pentru</a:t>
            </a:r>
            <a:r>
              <a:rPr lang="en-US" dirty="0"/>
              <a:t> </a:t>
            </a:r>
            <a:r>
              <a:rPr lang="en-US" dirty="0" err="1"/>
              <a:t>statele</a:t>
            </a:r>
            <a:r>
              <a:rPr lang="en-US" dirty="0"/>
              <a:t> </a:t>
            </a:r>
            <a:r>
              <a:rPr lang="en-US" dirty="0" err="1" smtClean="0"/>
              <a:t>membre</a:t>
            </a:r>
            <a:r>
              <a:rPr lang="ro-RO" dirty="0" smtClean="0"/>
              <a:t> (cont.)</a:t>
            </a:r>
            <a:endParaRPr lang="en-US" dirty="0"/>
          </a:p>
        </p:txBody>
      </p:sp>
      <p:sp>
        <p:nvSpPr>
          <p:cNvPr id="3" name="Content Placeholder 2"/>
          <p:cNvSpPr>
            <a:spLocks noGrp="1"/>
          </p:cNvSpPr>
          <p:nvPr>
            <p:ph idx="1"/>
          </p:nvPr>
        </p:nvSpPr>
        <p:spPr/>
        <p:txBody>
          <a:bodyPr/>
          <a:lstStyle/>
          <a:p>
            <a:r>
              <a:rPr lang="ro-RO" dirty="0" smtClean="0"/>
              <a:t>7. </a:t>
            </a:r>
            <a:r>
              <a:rPr lang="en-US" dirty="0" err="1" smtClean="0"/>
              <a:t>Să</a:t>
            </a:r>
            <a:r>
              <a:rPr lang="en-US" dirty="0" smtClean="0"/>
              <a:t> </a:t>
            </a:r>
            <a:r>
              <a:rPr lang="en-US" dirty="0" err="1"/>
              <a:t>încurajeze</a:t>
            </a:r>
            <a:r>
              <a:rPr lang="en-US" dirty="0"/>
              <a:t> </a:t>
            </a:r>
            <a:r>
              <a:rPr lang="en-US" dirty="0" err="1">
                <a:solidFill>
                  <a:srgbClr val="0070C0"/>
                </a:solidFill>
              </a:rPr>
              <a:t>utilizarea</a:t>
            </a:r>
            <a:r>
              <a:rPr lang="en-US" dirty="0"/>
              <a:t> CEC de </a:t>
            </a:r>
            <a:r>
              <a:rPr lang="en-US" dirty="0" err="1"/>
              <a:t>către</a:t>
            </a:r>
            <a:r>
              <a:rPr lang="en-US" dirty="0"/>
              <a:t> </a:t>
            </a:r>
            <a:r>
              <a:rPr lang="en-US" dirty="0" err="1"/>
              <a:t>partenerii</a:t>
            </a:r>
            <a:r>
              <a:rPr lang="en-US" dirty="0"/>
              <a:t> </a:t>
            </a:r>
            <a:r>
              <a:rPr lang="en-US" dirty="0" err="1"/>
              <a:t>sociali</a:t>
            </a:r>
            <a:r>
              <a:rPr lang="en-US" dirty="0"/>
              <a:t>, </a:t>
            </a:r>
            <a:r>
              <a:rPr lang="en-US" dirty="0" err="1"/>
              <a:t>serviciile</a:t>
            </a:r>
            <a:r>
              <a:rPr lang="en-US" dirty="0"/>
              <a:t> </a:t>
            </a:r>
            <a:r>
              <a:rPr lang="en-US" dirty="0" err="1"/>
              <a:t>publice</a:t>
            </a:r>
            <a:r>
              <a:rPr lang="en-US" dirty="0"/>
              <a:t> de </a:t>
            </a:r>
            <a:r>
              <a:rPr lang="en-US" dirty="0" err="1"/>
              <a:t>ocupare</a:t>
            </a:r>
            <a:r>
              <a:rPr lang="en-US" dirty="0"/>
              <a:t> a </a:t>
            </a:r>
            <a:r>
              <a:rPr lang="en-US" dirty="0" err="1"/>
              <a:t>forței</a:t>
            </a:r>
            <a:r>
              <a:rPr lang="en-US" dirty="0"/>
              <a:t> de </a:t>
            </a:r>
            <a:r>
              <a:rPr lang="en-US" dirty="0" err="1"/>
              <a:t>muncă</a:t>
            </a:r>
            <a:r>
              <a:rPr lang="en-US" dirty="0"/>
              <a:t>, </a:t>
            </a:r>
            <a:r>
              <a:rPr lang="en-US" dirty="0" err="1"/>
              <a:t>furnizorii</a:t>
            </a:r>
            <a:r>
              <a:rPr lang="en-US" dirty="0"/>
              <a:t> de </a:t>
            </a:r>
            <a:r>
              <a:rPr lang="en-US" dirty="0" err="1"/>
              <a:t>servicii</a:t>
            </a:r>
            <a:r>
              <a:rPr lang="en-US" dirty="0"/>
              <a:t> </a:t>
            </a:r>
            <a:r>
              <a:rPr lang="en-US" dirty="0" err="1"/>
              <a:t>educaționale</a:t>
            </a:r>
            <a:r>
              <a:rPr lang="en-US" dirty="0"/>
              <a:t>, </a:t>
            </a:r>
            <a:r>
              <a:rPr lang="en-US" dirty="0" err="1"/>
              <a:t>organismele</a:t>
            </a:r>
            <a:r>
              <a:rPr lang="en-US" dirty="0"/>
              <a:t> de </a:t>
            </a:r>
            <a:r>
              <a:rPr lang="en-US" dirty="0" err="1"/>
              <a:t>asigurare</a:t>
            </a:r>
            <a:r>
              <a:rPr lang="en-US" dirty="0"/>
              <a:t> a </a:t>
            </a:r>
            <a:r>
              <a:rPr lang="en-US" dirty="0" err="1"/>
              <a:t>calității</a:t>
            </a:r>
            <a:r>
              <a:rPr lang="en-US" dirty="0"/>
              <a:t> </a:t>
            </a:r>
            <a:r>
              <a:rPr lang="en-US" dirty="0" err="1"/>
              <a:t>și</a:t>
            </a:r>
            <a:r>
              <a:rPr lang="en-US" dirty="0"/>
              <a:t> </a:t>
            </a:r>
            <a:r>
              <a:rPr lang="en-US" dirty="0" err="1"/>
              <a:t>autoritățile</a:t>
            </a:r>
            <a:r>
              <a:rPr lang="en-US" dirty="0"/>
              <a:t> </a:t>
            </a:r>
            <a:r>
              <a:rPr lang="en-US" dirty="0" err="1"/>
              <a:t>publice</a:t>
            </a:r>
            <a:r>
              <a:rPr lang="en-US" dirty="0"/>
              <a:t>, </a:t>
            </a:r>
            <a:r>
              <a:rPr lang="en-US" dirty="0" err="1"/>
              <a:t>pentru</a:t>
            </a:r>
            <a:r>
              <a:rPr lang="en-US" dirty="0"/>
              <a:t> a </a:t>
            </a:r>
            <a:r>
              <a:rPr lang="en-US" dirty="0" err="1"/>
              <a:t>facilita</a:t>
            </a:r>
            <a:r>
              <a:rPr lang="en-US" dirty="0"/>
              <a:t> </a:t>
            </a:r>
            <a:r>
              <a:rPr lang="en-US" dirty="0" err="1"/>
              <a:t>compararea</a:t>
            </a:r>
            <a:r>
              <a:rPr lang="en-US" dirty="0"/>
              <a:t> </a:t>
            </a:r>
            <a:r>
              <a:rPr lang="en-US" dirty="0" err="1"/>
              <a:t>calificărilor</a:t>
            </a:r>
            <a:r>
              <a:rPr lang="en-US" dirty="0"/>
              <a:t> </a:t>
            </a:r>
            <a:r>
              <a:rPr lang="en-US" dirty="0" err="1"/>
              <a:t>și</a:t>
            </a:r>
            <a:r>
              <a:rPr lang="en-US" dirty="0"/>
              <a:t> </a:t>
            </a:r>
            <a:r>
              <a:rPr lang="en-US" dirty="0" err="1"/>
              <a:t>transparența</a:t>
            </a:r>
            <a:r>
              <a:rPr lang="en-US" dirty="0"/>
              <a:t> </a:t>
            </a:r>
            <a:r>
              <a:rPr lang="en-US" dirty="0" err="1"/>
              <a:t>rezultatelor</a:t>
            </a:r>
            <a:r>
              <a:rPr lang="en-US" dirty="0"/>
              <a:t> </a:t>
            </a:r>
            <a:r>
              <a:rPr lang="en-US" dirty="0" err="1"/>
              <a:t>învățării</a:t>
            </a:r>
            <a:r>
              <a:rPr lang="en-US" dirty="0"/>
              <a:t>. </a:t>
            </a:r>
            <a:endParaRPr lang="en-US" dirty="0" smtClean="0"/>
          </a:p>
          <a:p>
            <a:r>
              <a:rPr lang="en-US" dirty="0" err="1" smtClean="0"/>
              <a:t>Urmeaz</a:t>
            </a:r>
            <a:r>
              <a:rPr lang="ro-RO" dirty="0" smtClean="0"/>
              <a:t>ă</a:t>
            </a:r>
            <a:r>
              <a:rPr lang="en-US" dirty="0" smtClean="0"/>
              <a:t> RNC dup</a:t>
            </a:r>
            <a:r>
              <a:rPr lang="ro-RO" dirty="0" smtClean="0"/>
              <a:t>ă</a:t>
            </a:r>
            <a:r>
              <a:rPr lang="en-US" dirty="0" smtClean="0"/>
              <a:t> </a:t>
            </a:r>
            <a:r>
              <a:rPr lang="en-US" dirty="0" err="1" smtClean="0"/>
              <a:t>finalizarea</a:t>
            </a:r>
            <a:r>
              <a:rPr lang="en-US" dirty="0" smtClean="0"/>
              <a:t> OUG 96/2016 </a:t>
            </a:r>
            <a:endParaRPr lang="en-US" dirty="0"/>
          </a:p>
        </p:txBody>
      </p:sp>
      <p:sp>
        <p:nvSpPr>
          <p:cNvPr id="4" name="Slide Number Placeholder 3"/>
          <p:cNvSpPr>
            <a:spLocks noGrp="1"/>
          </p:cNvSpPr>
          <p:nvPr>
            <p:ph type="sldNum" sz="quarter" idx="12"/>
          </p:nvPr>
        </p:nvSpPr>
        <p:spPr/>
        <p:txBody>
          <a:bodyPr/>
          <a:lstStyle/>
          <a:p>
            <a:fld id="{C69E05A2-079F-4246-8356-D956496D44E4}" type="slidenum">
              <a:rPr lang="en-US" smtClean="0"/>
              <a:t>60</a:t>
            </a:fld>
            <a:endParaRPr lang="en-US"/>
          </a:p>
        </p:txBody>
      </p:sp>
    </p:spTree>
    <p:extLst>
      <p:ext uri="{BB962C8B-B14F-4D97-AF65-F5344CB8AC3E}">
        <p14:creationId xmlns:p14="http://schemas.microsoft.com/office/powerpoint/2010/main" val="3343104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Recomandări</a:t>
            </a:r>
            <a:r>
              <a:rPr lang="en-US" dirty="0"/>
              <a:t> </a:t>
            </a:r>
            <a:r>
              <a:rPr lang="en-US" dirty="0" err="1"/>
              <a:t>pentru</a:t>
            </a:r>
            <a:r>
              <a:rPr lang="en-US" dirty="0"/>
              <a:t> </a:t>
            </a:r>
            <a:r>
              <a:rPr lang="en-US" dirty="0" err="1"/>
              <a:t>statele</a:t>
            </a:r>
            <a:r>
              <a:rPr lang="en-US" dirty="0"/>
              <a:t> </a:t>
            </a:r>
            <a:r>
              <a:rPr lang="en-US" dirty="0" err="1" smtClean="0"/>
              <a:t>membre</a:t>
            </a:r>
            <a:r>
              <a:rPr lang="ro-RO" dirty="0" smtClean="0"/>
              <a:t> (cont.)</a:t>
            </a:r>
            <a:endParaRPr lang="en-US" dirty="0"/>
          </a:p>
        </p:txBody>
      </p:sp>
      <p:sp>
        <p:nvSpPr>
          <p:cNvPr id="3" name="Content Placeholder 2"/>
          <p:cNvSpPr>
            <a:spLocks noGrp="1"/>
          </p:cNvSpPr>
          <p:nvPr>
            <p:ph idx="1"/>
          </p:nvPr>
        </p:nvSpPr>
        <p:spPr/>
        <p:txBody>
          <a:bodyPr/>
          <a:lstStyle/>
          <a:p>
            <a:r>
              <a:rPr lang="ro-RO" dirty="0"/>
              <a:t>8. Să asigure continuarea și coordonarea sarcinilor îndeplinite de centrele naționale de coordonare pentru CEC. Principalele sarcini ale centrelor naționale de coordonare pentru CEC sunt de a sprijini autoritățile naționale în corelarea cu CEC a cadrelor sau sistemelor naționale ale calificărilor și de a aduce CEC mai aproape de oameni și de organizații. </a:t>
            </a:r>
            <a:endParaRPr lang="en-US" dirty="0" smtClean="0"/>
          </a:p>
          <a:p>
            <a:r>
              <a:rPr lang="en-US" dirty="0" err="1" smtClean="0"/>
              <a:t>Sus</a:t>
            </a:r>
            <a:r>
              <a:rPr lang="ro-RO" dirty="0" smtClean="0"/>
              <a:t>ț</a:t>
            </a:r>
            <a:r>
              <a:rPr lang="en-US" dirty="0" err="1" smtClean="0"/>
              <a:t>inerea</a:t>
            </a:r>
            <a:r>
              <a:rPr lang="en-US" dirty="0" smtClean="0"/>
              <a:t> ANC de c</a:t>
            </a:r>
            <a:r>
              <a:rPr lang="ro-RO" dirty="0" smtClean="0"/>
              <a:t>ă</a:t>
            </a:r>
            <a:r>
              <a:rPr lang="en-US" dirty="0" err="1" smtClean="0"/>
              <a:t>tre</a:t>
            </a:r>
            <a:r>
              <a:rPr lang="en-US" dirty="0" smtClean="0"/>
              <a:t> </a:t>
            </a:r>
            <a:r>
              <a:rPr lang="en-US" dirty="0" err="1" smtClean="0"/>
              <a:t>sistem</a:t>
            </a:r>
            <a:r>
              <a:rPr lang="en-US" dirty="0" smtClean="0"/>
              <a:t> </a:t>
            </a:r>
            <a:endParaRPr lang="ro-RO" dirty="0"/>
          </a:p>
        </p:txBody>
      </p:sp>
      <p:sp>
        <p:nvSpPr>
          <p:cNvPr id="4" name="Slide Number Placeholder 3"/>
          <p:cNvSpPr>
            <a:spLocks noGrp="1"/>
          </p:cNvSpPr>
          <p:nvPr>
            <p:ph type="sldNum" sz="quarter" idx="12"/>
          </p:nvPr>
        </p:nvSpPr>
        <p:spPr/>
        <p:txBody>
          <a:bodyPr/>
          <a:lstStyle/>
          <a:p>
            <a:fld id="{C69E05A2-079F-4246-8356-D956496D44E4}" type="slidenum">
              <a:rPr lang="en-US" smtClean="0"/>
              <a:t>61</a:t>
            </a:fld>
            <a:endParaRPr lang="en-US"/>
          </a:p>
        </p:txBody>
      </p:sp>
    </p:spTree>
    <p:extLst>
      <p:ext uri="{BB962C8B-B14F-4D97-AF65-F5344CB8AC3E}">
        <p14:creationId xmlns:p14="http://schemas.microsoft.com/office/powerpoint/2010/main" val="243165969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0253" y="1655063"/>
            <a:ext cx="8233749" cy="2110382"/>
          </a:xfrm>
        </p:spPr>
        <p:txBody>
          <a:bodyPr/>
          <a:lstStyle/>
          <a:p>
            <a:r>
              <a:rPr lang="en-US" dirty="0" smtClean="0"/>
              <a:t>C</a:t>
            </a:r>
            <a:r>
              <a:rPr lang="ro-RO" dirty="0" smtClean="0"/>
              <a:t>AP</a:t>
            </a:r>
            <a:r>
              <a:rPr lang="en-US" dirty="0" smtClean="0"/>
              <a:t>.IV-</a:t>
            </a:r>
            <a:r>
              <a:rPr lang="ro-RO" dirty="0" smtClean="0"/>
              <a:t>A</a:t>
            </a:r>
            <a:r>
              <a:rPr lang="en-US" dirty="0" err="1" smtClean="0"/>
              <a:t>nexe</a:t>
            </a:r>
            <a:r>
              <a:rPr lang="en-US" dirty="0" smtClean="0"/>
              <a:t> - </a:t>
            </a:r>
            <a:r>
              <a:rPr lang="ro-RO" dirty="0" smtClean="0"/>
              <a:t>Asigurarea calității </a:t>
            </a:r>
            <a:r>
              <a:rPr lang="en-US" dirty="0" err="1"/>
              <a:t>calificărilor</a:t>
            </a:r>
            <a:r>
              <a:rPr lang="en-US" dirty="0"/>
              <a:t> cu </a:t>
            </a:r>
            <a:r>
              <a:rPr lang="en-US" dirty="0" err="1"/>
              <a:t>nivel</a:t>
            </a:r>
            <a:r>
              <a:rPr lang="en-US" dirty="0"/>
              <a:t> CEC </a:t>
            </a:r>
          </a:p>
        </p:txBody>
      </p:sp>
      <p:sp>
        <p:nvSpPr>
          <p:cNvPr id="3" name="Text Placeholder 2"/>
          <p:cNvSpPr>
            <a:spLocks noGrp="1"/>
          </p:cNvSpPr>
          <p:nvPr>
            <p:ph type="body" idx="1"/>
          </p:nvPr>
        </p:nvSpPr>
        <p:spPr/>
        <p:txBody>
          <a:bodyPr/>
          <a:lstStyle/>
          <a:p>
            <a:r>
              <a:rPr lang="en-US" dirty="0" err="1" smtClean="0"/>
              <a:t>Recunoa</a:t>
            </a:r>
            <a:r>
              <a:rPr lang="ro-RO" dirty="0" smtClean="0"/>
              <a:t>ș</a:t>
            </a:r>
            <a:r>
              <a:rPr lang="en-US" dirty="0" err="1" smtClean="0"/>
              <a:t>terea</a:t>
            </a:r>
            <a:r>
              <a:rPr lang="en-US" dirty="0" smtClean="0"/>
              <a:t> </a:t>
            </a:r>
            <a:r>
              <a:rPr lang="en-US" dirty="0" err="1" smtClean="0"/>
              <a:t>calific</a:t>
            </a:r>
            <a:r>
              <a:rPr lang="ro-RO" dirty="0" smtClean="0"/>
              <a:t>ă</a:t>
            </a:r>
            <a:r>
              <a:rPr lang="en-US" dirty="0" smtClean="0"/>
              <a:t>r</a:t>
            </a:r>
            <a:r>
              <a:rPr lang="ro-RO" dirty="0" smtClean="0"/>
              <a:t>i</a:t>
            </a:r>
            <a:r>
              <a:rPr lang="en-US" dirty="0" err="1" smtClean="0"/>
              <a:t>i</a:t>
            </a:r>
            <a:r>
              <a:rPr lang="en-US" dirty="0" smtClean="0"/>
              <a:t> </a:t>
            </a:r>
            <a:r>
              <a:rPr lang="en-US" dirty="0" err="1" smtClean="0"/>
              <a:t>pe</a:t>
            </a:r>
            <a:r>
              <a:rPr lang="en-US" dirty="0" smtClean="0"/>
              <a:t> </a:t>
            </a:r>
            <a:r>
              <a:rPr lang="en-US" dirty="0" err="1" smtClean="0"/>
              <a:t>baza</a:t>
            </a:r>
            <a:r>
              <a:rPr lang="en-US" dirty="0" smtClean="0"/>
              <a:t> </a:t>
            </a:r>
            <a:r>
              <a:rPr lang="en-US" dirty="0" err="1" smtClean="0"/>
              <a:t>rezultatelor</a:t>
            </a:r>
            <a:r>
              <a:rPr lang="en-US" dirty="0" smtClean="0"/>
              <a:t> </a:t>
            </a:r>
            <a:r>
              <a:rPr lang="ro-RO" dirty="0" smtClean="0"/>
              <a:t>î</a:t>
            </a:r>
            <a:r>
              <a:rPr lang="en-US" dirty="0" err="1" smtClean="0"/>
              <a:t>nv</a:t>
            </a:r>
            <a:r>
              <a:rPr lang="ro-RO" dirty="0" err="1" smtClean="0"/>
              <a:t>ăță</a:t>
            </a:r>
            <a:r>
              <a:rPr lang="en-US" dirty="0" smtClean="0"/>
              <a:t>r</a:t>
            </a:r>
            <a:r>
              <a:rPr lang="ro-RO" dirty="0" smtClean="0"/>
              <a:t>ii</a:t>
            </a:r>
            <a:r>
              <a:rPr lang="en-US" dirty="0" smtClean="0"/>
              <a:t> are ca fundament  </a:t>
            </a:r>
            <a:r>
              <a:rPr lang="en-US" dirty="0" err="1" smtClean="0"/>
              <a:t>calitatea</a:t>
            </a:r>
            <a:r>
              <a:rPr lang="en-US" dirty="0" smtClean="0"/>
              <a:t> </a:t>
            </a:r>
            <a:r>
              <a:rPr lang="en-US" dirty="0" err="1" smtClean="0"/>
              <a:t>acestora</a:t>
            </a:r>
            <a:r>
              <a:rPr lang="en-US" dirty="0" smtClean="0"/>
              <a:t> </a:t>
            </a:r>
            <a:endParaRPr lang="en-US" dirty="0"/>
          </a:p>
        </p:txBody>
      </p:sp>
      <p:sp>
        <p:nvSpPr>
          <p:cNvPr id="4" name="Slide Number Placeholder 3"/>
          <p:cNvSpPr>
            <a:spLocks noGrp="1"/>
          </p:cNvSpPr>
          <p:nvPr>
            <p:ph type="sldNum" sz="quarter" idx="12"/>
          </p:nvPr>
        </p:nvSpPr>
        <p:spPr/>
        <p:txBody>
          <a:bodyPr/>
          <a:lstStyle/>
          <a:p>
            <a:fld id="{C69E05A2-079F-4246-8356-D956496D44E4}" type="slidenum">
              <a:rPr lang="en-US" smtClean="0"/>
              <a:t>62</a:t>
            </a:fld>
            <a:endParaRPr lang="en-US"/>
          </a:p>
        </p:txBody>
      </p:sp>
    </p:spTree>
    <p:extLst>
      <p:ext uri="{BB962C8B-B14F-4D97-AF65-F5344CB8AC3E}">
        <p14:creationId xmlns:p14="http://schemas.microsoft.com/office/powerpoint/2010/main" val="208192724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0601" y="541955"/>
            <a:ext cx="9029159" cy="1691148"/>
          </a:xfrm>
        </p:spPr>
        <p:txBody>
          <a:bodyPr>
            <a:noAutofit/>
          </a:bodyPr>
          <a:lstStyle/>
          <a:p>
            <a:r>
              <a:rPr lang="en-US" sz="2800" dirty="0" smtClean="0"/>
              <a:t>A-</a:t>
            </a:r>
            <a:r>
              <a:rPr lang="en-US" sz="2800" dirty="0" err="1" smtClean="0"/>
              <a:t>Principii</a:t>
            </a:r>
            <a:r>
              <a:rPr lang="en-US" sz="2800" dirty="0" smtClean="0"/>
              <a:t> </a:t>
            </a:r>
            <a:r>
              <a:rPr lang="en-US" sz="2800" dirty="0"/>
              <a:t>de </a:t>
            </a:r>
            <a:r>
              <a:rPr lang="en-US" sz="2800" dirty="0" err="1"/>
              <a:t>asigurare</a:t>
            </a:r>
            <a:r>
              <a:rPr lang="en-US" sz="2800" dirty="0"/>
              <a:t> a </a:t>
            </a:r>
            <a:r>
              <a:rPr lang="en-US" sz="2800" dirty="0" err="1"/>
              <a:t>calității</a:t>
            </a:r>
            <a:r>
              <a:rPr lang="en-US" sz="2800" dirty="0"/>
              <a:t> </a:t>
            </a:r>
            <a:r>
              <a:rPr lang="en-US" sz="2800" dirty="0" err="1"/>
              <a:t>pentru</a:t>
            </a:r>
            <a:r>
              <a:rPr lang="en-US" sz="2800" dirty="0"/>
              <a:t> </a:t>
            </a:r>
            <a:r>
              <a:rPr lang="en-US" sz="2800" dirty="0" err="1"/>
              <a:t>calificările</a:t>
            </a:r>
            <a:r>
              <a:rPr lang="en-US" sz="2800" dirty="0"/>
              <a:t> care </a:t>
            </a:r>
            <a:r>
              <a:rPr lang="en-US" sz="2800" dirty="0" err="1"/>
              <a:t>fac</a:t>
            </a:r>
            <a:r>
              <a:rPr lang="en-US" sz="2800" dirty="0"/>
              <a:t> parte din </a:t>
            </a:r>
            <a:r>
              <a:rPr lang="en-US" sz="2800" dirty="0" err="1"/>
              <a:t>cadrele</a:t>
            </a:r>
            <a:r>
              <a:rPr lang="en-US" sz="2800" dirty="0"/>
              <a:t> </a:t>
            </a:r>
            <a:r>
              <a:rPr lang="en-US" sz="2800" dirty="0" err="1"/>
              <a:t>sau</a:t>
            </a:r>
            <a:r>
              <a:rPr lang="en-US" sz="2800" dirty="0"/>
              <a:t> </a:t>
            </a:r>
            <a:r>
              <a:rPr lang="en-US" sz="2800" dirty="0" err="1"/>
              <a:t>sistemele</a:t>
            </a:r>
            <a:r>
              <a:rPr lang="en-US" sz="2800" dirty="0"/>
              <a:t> </a:t>
            </a:r>
            <a:r>
              <a:rPr lang="en-US" sz="2800" dirty="0" err="1"/>
              <a:t>naționale</a:t>
            </a:r>
            <a:r>
              <a:rPr lang="en-US" sz="2800" dirty="0"/>
              <a:t> ale </a:t>
            </a:r>
            <a:r>
              <a:rPr lang="en-US" sz="2800" dirty="0" err="1"/>
              <a:t>calificărilor</a:t>
            </a:r>
            <a:r>
              <a:rPr lang="en-US" sz="2800" dirty="0"/>
              <a:t> </a:t>
            </a:r>
            <a:r>
              <a:rPr lang="en-US" sz="2800" dirty="0" err="1"/>
              <a:t>corelate</a:t>
            </a:r>
            <a:r>
              <a:rPr lang="en-US" sz="2800" dirty="0"/>
              <a:t> cu </a:t>
            </a:r>
            <a:r>
              <a:rPr lang="en-US" sz="2800" dirty="0" err="1"/>
              <a:t>Cadrul</a:t>
            </a:r>
            <a:r>
              <a:rPr lang="en-US" sz="2800" dirty="0"/>
              <a:t> </a:t>
            </a:r>
            <a:r>
              <a:rPr lang="en-US" sz="2800" dirty="0" err="1"/>
              <a:t>european</a:t>
            </a:r>
            <a:r>
              <a:rPr lang="en-US" sz="2800" dirty="0"/>
              <a:t> al </a:t>
            </a:r>
            <a:r>
              <a:rPr lang="en-US" sz="2800" dirty="0" err="1"/>
              <a:t>calificărilor</a:t>
            </a:r>
            <a:r>
              <a:rPr lang="en-US" sz="2800" dirty="0"/>
              <a:t> (CEC) </a:t>
            </a:r>
          </a:p>
        </p:txBody>
      </p:sp>
      <p:sp>
        <p:nvSpPr>
          <p:cNvPr id="3" name="Content Placeholder 2"/>
          <p:cNvSpPr>
            <a:spLocks noGrp="1"/>
          </p:cNvSpPr>
          <p:nvPr>
            <p:ph idx="1"/>
          </p:nvPr>
        </p:nvSpPr>
        <p:spPr>
          <a:xfrm>
            <a:off x="582103" y="2576036"/>
            <a:ext cx="9244650" cy="3830451"/>
          </a:xfrm>
        </p:spPr>
        <p:txBody>
          <a:bodyPr/>
          <a:lstStyle/>
          <a:p>
            <a:pPr marL="0" indent="0">
              <a:buNone/>
            </a:pPr>
            <a:endParaRPr lang="ro-RO" dirty="0" smtClean="0"/>
          </a:p>
          <a:p>
            <a:pPr marL="0" indent="0">
              <a:buNone/>
            </a:pPr>
            <a:r>
              <a:rPr lang="ro-RO" dirty="0" smtClean="0"/>
              <a:t>P</a:t>
            </a:r>
            <a:r>
              <a:rPr lang="en-US" dirty="0" err="1" smtClean="0"/>
              <a:t>rocesul</a:t>
            </a:r>
            <a:r>
              <a:rPr lang="en-US" dirty="0" smtClean="0"/>
              <a:t> </a:t>
            </a:r>
            <a:r>
              <a:rPr lang="en-US" dirty="0"/>
              <a:t>de </a:t>
            </a:r>
            <a:r>
              <a:rPr lang="en-US" dirty="0" err="1"/>
              <a:t>asigurare</a:t>
            </a:r>
            <a:r>
              <a:rPr lang="en-US" dirty="0"/>
              <a:t> a </a:t>
            </a:r>
            <a:r>
              <a:rPr lang="en-US" dirty="0" err="1"/>
              <a:t>calității</a:t>
            </a:r>
            <a:r>
              <a:rPr lang="en-US" dirty="0"/>
              <a:t> </a:t>
            </a:r>
            <a:r>
              <a:rPr lang="en-US" dirty="0" err="1"/>
              <a:t>calificărilor</a:t>
            </a:r>
            <a:r>
              <a:rPr lang="en-US" dirty="0"/>
              <a:t> cu </a:t>
            </a:r>
            <a:r>
              <a:rPr lang="en-US" dirty="0" err="1"/>
              <a:t>nivel</a:t>
            </a:r>
            <a:r>
              <a:rPr lang="en-US" dirty="0"/>
              <a:t> CEC </a:t>
            </a:r>
            <a:r>
              <a:rPr lang="en-US" dirty="0" err="1"/>
              <a:t>ar</a:t>
            </a:r>
            <a:r>
              <a:rPr lang="en-US" dirty="0"/>
              <a:t> </a:t>
            </a:r>
            <a:r>
              <a:rPr lang="en-US" dirty="0" err="1" smtClean="0"/>
              <a:t>trebui</a:t>
            </a:r>
            <a:r>
              <a:rPr lang="en-US" dirty="0" smtClean="0"/>
              <a:t>: </a:t>
            </a:r>
            <a:endParaRPr lang="en-US" dirty="0"/>
          </a:p>
          <a:p>
            <a:r>
              <a:rPr lang="en-US" dirty="0"/>
              <a:t>1. </a:t>
            </a:r>
            <a:r>
              <a:rPr lang="en-US" dirty="0" err="1"/>
              <a:t>să</a:t>
            </a:r>
            <a:r>
              <a:rPr lang="en-US" dirty="0"/>
              <a:t> </a:t>
            </a:r>
            <a:r>
              <a:rPr lang="en-US" dirty="0" err="1"/>
              <a:t>vizeze</a:t>
            </a:r>
            <a:r>
              <a:rPr lang="en-US" dirty="0"/>
              <a:t> </a:t>
            </a:r>
            <a:r>
              <a:rPr lang="en-US" dirty="0" err="1">
                <a:solidFill>
                  <a:srgbClr val="0070C0"/>
                </a:solidFill>
              </a:rPr>
              <a:t>conceperea</a:t>
            </a:r>
            <a:r>
              <a:rPr lang="en-US" dirty="0">
                <a:solidFill>
                  <a:srgbClr val="0070C0"/>
                </a:solidFill>
              </a:rPr>
              <a:t> </a:t>
            </a:r>
            <a:r>
              <a:rPr lang="en-US" dirty="0" err="1">
                <a:solidFill>
                  <a:srgbClr val="0070C0"/>
                </a:solidFill>
              </a:rPr>
              <a:t>calificărilor</a:t>
            </a:r>
            <a:r>
              <a:rPr lang="en-US" dirty="0"/>
              <a:t>, </a:t>
            </a:r>
            <a:r>
              <a:rPr lang="en-US" dirty="0" err="1"/>
              <a:t>precum</a:t>
            </a:r>
            <a:r>
              <a:rPr lang="en-US" dirty="0"/>
              <a:t> </a:t>
            </a:r>
            <a:r>
              <a:rPr lang="en-US" dirty="0" err="1"/>
              <a:t>și</a:t>
            </a:r>
            <a:r>
              <a:rPr lang="en-US" dirty="0"/>
              <a:t> </a:t>
            </a:r>
            <a:r>
              <a:rPr lang="en-US" dirty="0" err="1">
                <a:solidFill>
                  <a:srgbClr val="0070C0"/>
                </a:solidFill>
              </a:rPr>
              <a:t>aplicarea</a:t>
            </a:r>
            <a:r>
              <a:rPr lang="en-US" dirty="0">
                <a:solidFill>
                  <a:srgbClr val="0070C0"/>
                </a:solidFill>
              </a:rPr>
              <a:t> </a:t>
            </a:r>
            <a:r>
              <a:rPr lang="en-US" dirty="0" err="1">
                <a:solidFill>
                  <a:srgbClr val="0070C0"/>
                </a:solidFill>
              </a:rPr>
              <a:t>abordării</a:t>
            </a:r>
            <a:r>
              <a:rPr lang="en-US" dirty="0">
                <a:solidFill>
                  <a:srgbClr val="0070C0"/>
                </a:solidFill>
              </a:rPr>
              <a:t> </a:t>
            </a:r>
            <a:r>
              <a:rPr lang="en-US" dirty="0" err="1">
                <a:solidFill>
                  <a:srgbClr val="0070C0"/>
                </a:solidFill>
              </a:rPr>
              <a:t>bazate</a:t>
            </a:r>
            <a:r>
              <a:rPr lang="en-US" dirty="0">
                <a:solidFill>
                  <a:srgbClr val="0070C0"/>
                </a:solidFill>
              </a:rPr>
              <a:t> </a:t>
            </a:r>
            <a:r>
              <a:rPr lang="en-US" dirty="0" err="1">
                <a:solidFill>
                  <a:srgbClr val="0070C0"/>
                </a:solidFill>
              </a:rPr>
              <a:t>pe</a:t>
            </a:r>
            <a:r>
              <a:rPr lang="en-US" dirty="0">
                <a:solidFill>
                  <a:srgbClr val="0070C0"/>
                </a:solidFill>
              </a:rPr>
              <a:t> </a:t>
            </a:r>
            <a:r>
              <a:rPr lang="en-US" dirty="0" err="1">
                <a:solidFill>
                  <a:srgbClr val="0070C0"/>
                </a:solidFill>
              </a:rPr>
              <a:t>rezultatele</a:t>
            </a:r>
            <a:r>
              <a:rPr lang="en-US" dirty="0">
                <a:solidFill>
                  <a:srgbClr val="0070C0"/>
                </a:solidFill>
              </a:rPr>
              <a:t> </a:t>
            </a:r>
            <a:r>
              <a:rPr lang="en-US" dirty="0" err="1">
                <a:solidFill>
                  <a:srgbClr val="0070C0"/>
                </a:solidFill>
              </a:rPr>
              <a:t>învățării</a:t>
            </a:r>
            <a:r>
              <a:rPr lang="en-US" dirty="0"/>
              <a:t>; </a:t>
            </a:r>
          </a:p>
          <a:p>
            <a:r>
              <a:rPr lang="en-US" dirty="0"/>
              <a:t>2. </a:t>
            </a:r>
            <a:r>
              <a:rPr lang="en-US" dirty="0" err="1"/>
              <a:t>să</a:t>
            </a:r>
            <a:r>
              <a:rPr lang="en-US" dirty="0"/>
              <a:t> </a:t>
            </a:r>
            <a:r>
              <a:rPr lang="en-US" dirty="0" err="1"/>
              <a:t>asigure</a:t>
            </a:r>
            <a:r>
              <a:rPr lang="en-US" dirty="0"/>
              <a:t> o </a:t>
            </a:r>
            <a:r>
              <a:rPr lang="en-US" dirty="0" err="1"/>
              <a:t>evaluare</a:t>
            </a:r>
            <a:r>
              <a:rPr lang="en-US" dirty="0"/>
              <a:t> </a:t>
            </a:r>
            <a:r>
              <a:rPr lang="en-US" dirty="0" err="1"/>
              <a:t>valabilă</a:t>
            </a:r>
            <a:r>
              <a:rPr lang="en-US" dirty="0"/>
              <a:t> </a:t>
            </a:r>
            <a:r>
              <a:rPr lang="en-US" dirty="0" err="1"/>
              <a:t>și</a:t>
            </a:r>
            <a:r>
              <a:rPr lang="en-US" dirty="0"/>
              <a:t> </a:t>
            </a:r>
            <a:r>
              <a:rPr lang="en-US" dirty="0" err="1"/>
              <a:t>fiabilă</a:t>
            </a:r>
            <a:r>
              <a:rPr lang="en-US" dirty="0"/>
              <a:t> </a:t>
            </a:r>
            <a:r>
              <a:rPr lang="en-US" dirty="0" err="1"/>
              <a:t>în</a:t>
            </a:r>
            <a:r>
              <a:rPr lang="en-US" dirty="0"/>
              <a:t> </a:t>
            </a:r>
            <a:r>
              <a:rPr lang="en-US" dirty="0" err="1"/>
              <a:t>conformitate</a:t>
            </a:r>
            <a:r>
              <a:rPr lang="en-US" dirty="0"/>
              <a:t> cu </a:t>
            </a:r>
            <a:r>
              <a:rPr lang="en-US" dirty="0" err="1">
                <a:solidFill>
                  <a:srgbClr val="0070C0"/>
                </a:solidFill>
              </a:rPr>
              <a:t>standardele</a:t>
            </a:r>
            <a:r>
              <a:rPr lang="en-US" dirty="0">
                <a:solidFill>
                  <a:srgbClr val="0070C0"/>
                </a:solidFill>
              </a:rPr>
              <a:t> </a:t>
            </a:r>
            <a:r>
              <a:rPr lang="en-US" dirty="0" err="1">
                <a:solidFill>
                  <a:srgbClr val="0070C0"/>
                </a:solidFill>
              </a:rPr>
              <a:t>transparente</a:t>
            </a:r>
            <a:r>
              <a:rPr lang="en-US" dirty="0">
                <a:solidFill>
                  <a:srgbClr val="0070C0"/>
                </a:solidFill>
              </a:rPr>
              <a:t> </a:t>
            </a:r>
            <a:r>
              <a:rPr lang="en-US" dirty="0" err="1"/>
              <a:t>convenite</a:t>
            </a:r>
            <a:r>
              <a:rPr lang="en-US" dirty="0"/>
              <a:t>, </a:t>
            </a:r>
            <a:r>
              <a:rPr lang="en-US" dirty="0" err="1">
                <a:solidFill>
                  <a:srgbClr val="0070C0"/>
                </a:solidFill>
              </a:rPr>
              <a:t>bazate</a:t>
            </a:r>
            <a:r>
              <a:rPr lang="en-US" dirty="0">
                <a:solidFill>
                  <a:srgbClr val="0070C0"/>
                </a:solidFill>
              </a:rPr>
              <a:t> </a:t>
            </a:r>
            <a:r>
              <a:rPr lang="en-US" dirty="0" err="1">
                <a:solidFill>
                  <a:srgbClr val="0070C0"/>
                </a:solidFill>
              </a:rPr>
              <a:t>pe</a:t>
            </a:r>
            <a:r>
              <a:rPr lang="en-US" dirty="0">
                <a:solidFill>
                  <a:srgbClr val="0070C0"/>
                </a:solidFill>
              </a:rPr>
              <a:t> </a:t>
            </a:r>
            <a:r>
              <a:rPr lang="en-US" dirty="0" err="1">
                <a:solidFill>
                  <a:srgbClr val="0070C0"/>
                </a:solidFill>
              </a:rPr>
              <a:t>rezultatele</a:t>
            </a:r>
            <a:r>
              <a:rPr lang="en-US" dirty="0">
                <a:solidFill>
                  <a:srgbClr val="0070C0"/>
                </a:solidFill>
              </a:rPr>
              <a:t> </a:t>
            </a:r>
            <a:r>
              <a:rPr lang="en-US" dirty="0" err="1">
                <a:solidFill>
                  <a:srgbClr val="0070C0"/>
                </a:solidFill>
              </a:rPr>
              <a:t>învățării</a:t>
            </a:r>
            <a:r>
              <a:rPr lang="en-US" dirty="0"/>
              <a:t>, </a:t>
            </a:r>
            <a:r>
              <a:rPr lang="en-US" dirty="0" err="1"/>
              <a:t>precum</a:t>
            </a:r>
            <a:r>
              <a:rPr lang="en-US" dirty="0"/>
              <a:t> </a:t>
            </a:r>
            <a:r>
              <a:rPr lang="en-US" dirty="0" err="1"/>
              <a:t>și</a:t>
            </a:r>
            <a:r>
              <a:rPr lang="en-US" dirty="0"/>
              <a:t> </a:t>
            </a:r>
            <a:r>
              <a:rPr lang="en-US" dirty="0" err="1"/>
              <a:t>să</a:t>
            </a:r>
            <a:r>
              <a:rPr lang="en-US" dirty="0"/>
              <a:t> </a:t>
            </a:r>
            <a:r>
              <a:rPr lang="en-US" dirty="0" err="1"/>
              <a:t>vizeze</a:t>
            </a:r>
            <a:r>
              <a:rPr lang="en-US" dirty="0"/>
              <a:t> </a:t>
            </a:r>
            <a:r>
              <a:rPr lang="en-US" dirty="0" err="1"/>
              <a:t>procesul</a:t>
            </a:r>
            <a:r>
              <a:rPr lang="en-US" dirty="0"/>
              <a:t> de </a:t>
            </a:r>
            <a:r>
              <a:rPr lang="en-US" dirty="0" err="1"/>
              <a:t>certificare</a:t>
            </a:r>
            <a:r>
              <a:rPr lang="en-US" dirty="0"/>
              <a:t>; </a:t>
            </a:r>
          </a:p>
          <a:p>
            <a:r>
              <a:rPr lang="en-US" dirty="0"/>
              <a:t>3. </a:t>
            </a:r>
            <a:r>
              <a:rPr lang="en-US" dirty="0" err="1"/>
              <a:t>să</a:t>
            </a:r>
            <a:r>
              <a:rPr lang="en-US" dirty="0"/>
              <a:t> </a:t>
            </a:r>
            <a:r>
              <a:rPr lang="en-US" dirty="0" err="1"/>
              <a:t>cuprindă</a:t>
            </a:r>
            <a:r>
              <a:rPr lang="en-US" dirty="0"/>
              <a:t> </a:t>
            </a:r>
            <a:r>
              <a:rPr lang="en-US" dirty="0" err="1">
                <a:solidFill>
                  <a:srgbClr val="0070C0"/>
                </a:solidFill>
              </a:rPr>
              <a:t>mecanisme</a:t>
            </a:r>
            <a:r>
              <a:rPr lang="en-US" dirty="0">
                <a:solidFill>
                  <a:srgbClr val="0070C0"/>
                </a:solidFill>
              </a:rPr>
              <a:t> de feedback </a:t>
            </a:r>
            <a:r>
              <a:rPr lang="en-US" dirty="0" err="1"/>
              <a:t>și</a:t>
            </a:r>
            <a:r>
              <a:rPr lang="en-US" dirty="0"/>
              <a:t> </a:t>
            </a:r>
            <a:r>
              <a:rPr lang="en-US" dirty="0" err="1">
                <a:solidFill>
                  <a:srgbClr val="0070C0"/>
                </a:solidFill>
              </a:rPr>
              <a:t>proceduri</a:t>
            </a:r>
            <a:r>
              <a:rPr lang="en-US" dirty="0"/>
              <a:t> </a:t>
            </a:r>
            <a:r>
              <a:rPr lang="en-US" dirty="0" err="1"/>
              <a:t>pentru</a:t>
            </a:r>
            <a:r>
              <a:rPr lang="en-US" dirty="0"/>
              <a:t> o </a:t>
            </a:r>
            <a:r>
              <a:rPr lang="en-US" dirty="0" err="1"/>
              <a:t>îmbunătățire</a:t>
            </a:r>
            <a:r>
              <a:rPr lang="en-US" dirty="0"/>
              <a:t> </a:t>
            </a:r>
            <a:r>
              <a:rPr lang="en-US" dirty="0" err="1"/>
              <a:t>continuă</a:t>
            </a:r>
            <a:r>
              <a:rPr lang="en-US" dirty="0"/>
              <a:t>; </a:t>
            </a:r>
            <a:endParaRPr lang="ro-RO" dirty="0" smtClean="0"/>
          </a:p>
          <a:p>
            <a:r>
              <a:rPr lang="en-US" dirty="0"/>
              <a:t>4. </a:t>
            </a:r>
            <a:r>
              <a:rPr lang="en-US" dirty="0" err="1"/>
              <a:t>să</a:t>
            </a:r>
            <a:r>
              <a:rPr lang="en-US" dirty="0"/>
              <a:t> </a:t>
            </a:r>
            <a:r>
              <a:rPr lang="en-US" dirty="0" err="1"/>
              <a:t>implice</a:t>
            </a:r>
            <a:r>
              <a:rPr lang="en-US" dirty="0"/>
              <a:t> </a:t>
            </a:r>
            <a:r>
              <a:rPr lang="en-US" dirty="0" err="1">
                <a:solidFill>
                  <a:srgbClr val="0070C0"/>
                </a:solidFill>
              </a:rPr>
              <a:t>toate</a:t>
            </a:r>
            <a:r>
              <a:rPr lang="en-US" dirty="0">
                <a:solidFill>
                  <a:srgbClr val="0070C0"/>
                </a:solidFill>
              </a:rPr>
              <a:t> </a:t>
            </a:r>
            <a:r>
              <a:rPr lang="en-US" dirty="0" err="1">
                <a:solidFill>
                  <a:srgbClr val="0070C0"/>
                </a:solidFill>
              </a:rPr>
              <a:t>părțile</a:t>
            </a:r>
            <a:r>
              <a:rPr lang="en-US" dirty="0">
                <a:solidFill>
                  <a:srgbClr val="0070C0"/>
                </a:solidFill>
              </a:rPr>
              <a:t> </a:t>
            </a:r>
            <a:r>
              <a:rPr lang="en-US" dirty="0" err="1">
                <a:solidFill>
                  <a:srgbClr val="0070C0"/>
                </a:solidFill>
              </a:rPr>
              <a:t>interesate</a:t>
            </a:r>
            <a:r>
              <a:rPr lang="en-US" dirty="0">
                <a:solidFill>
                  <a:srgbClr val="0070C0"/>
                </a:solidFill>
              </a:rPr>
              <a:t> </a:t>
            </a:r>
            <a:r>
              <a:rPr lang="en-US" dirty="0" err="1">
                <a:solidFill>
                  <a:srgbClr val="0070C0"/>
                </a:solidFill>
              </a:rPr>
              <a:t>relevante</a:t>
            </a:r>
            <a:r>
              <a:rPr lang="en-US" dirty="0">
                <a:solidFill>
                  <a:srgbClr val="0070C0"/>
                </a:solidFill>
              </a:rPr>
              <a:t> </a:t>
            </a:r>
            <a:r>
              <a:rPr lang="en-US" dirty="0" err="1"/>
              <a:t>în</a:t>
            </a:r>
            <a:r>
              <a:rPr lang="en-US" dirty="0"/>
              <a:t> </a:t>
            </a:r>
            <a:r>
              <a:rPr lang="en-US" dirty="0" err="1"/>
              <a:t>toate</a:t>
            </a:r>
            <a:r>
              <a:rPr lang="en-US" dirty="0"/>
              <a:t> </a:t>
            </a:r>
            <a:r>
              <a:rPr lang="en-US" dirty="0" err="1"/>
              <a:t>etapele</a:t>
            </a:r>
            <a:r>
              <a:rPr lang="en-US" dirty="0"/>
              <a:t> </a:t>
            </a:r>
            <a:r>
              <a:rPr lang="en-US" dirty="0" err="1"/>
              <a:t>procesului</a:t>
            </a:r>
            <a:r>
              <a:rPr lang="en-US" dirty="0"/>
              <a:t>;</a:t>
            </a:r>
          </a:p>
        </p:txBody>
      </p:sp>
      <p:sp>
        <p:nvSpPr>
          <p:cNvPr id="4" name="Slide Number Placeholder 3"/>
          <p:cNvSpPr>
            <a:spLocks noGrp="1"/>
          </p:cNvSpPr>
          <p:nvPr>
            <p:ph type="sldNum" sz="quarter" idx="12"/>
          </p:nvPr>
        </p:nvSpPr>
        <p:spPr/>
        <p:txBody>
          <a:bodyPr/>
          <a:lstStyle/>
          <a:p>
            <a:fld id="{C69E05A2-079F-4246-8356-D956496D44E4}" type="slidenum">
              <a:rPr lang="en-US" smtClean="0"/>
              <a:t>63</a:t>
            </a:fld>
            <a:endParaRPr lang="en-US"/>
          </a:p>
        </p:txBody>
      </p:sp>
    </p:spTree>
    <p:extLst>
      <p:ext uri="{BB962C8B-B14F-4D97-AF65-F5344CB8AC3E}">
        <p14:creationId xmlns:p14="http://schemas.microsoft.com/office/powerpoint/2010/main" val="274812880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4528" y="383459"/>
            <a:ext cx="9046464" cy="1691148"/>
          </a:xfrm>
        </p:spPr>
        <p:txBody>
          <a:bodyPr>
            <a:normAutofit fontScale="90000"/>
          </a:bodyPr>
          <a:lstStyle/>
          <a:p>
            <a:r>
              <a:rPr lang="en-US" sz="2800" dirty="0" err="1"/>
              <a:t>Principii</a:t>
            </a:r>
            <a:r>
              <a:rPr lang="en-US" sz="2800" dirty="0"/>
              <a:t> de </a:t>
            </a:r>
            <a:r>
              <a:rPr lang="en-US" sz="2800" dirty="0" err="1"/>
              <a:t>asigurare</a:t>
            </a:r>
            <a:r>
              <a:rPr lang="en-US" sz="2800" dirty="0"/>
              <a:t> a </a:t>
            </a:r>
            <a:r>
              <a:rPr lang="en-US" sz="2800" dirty="0" err="1"/>
              <a:t>calității</a:t>
            </a:r>
            <a:r>
              <a:rPr lang="en-US" sz="2800" dirty="0"/>
              <a:t> </a:t>
            </a:r>
            <a:r>
              <a:rPr lang="en-US" sz="2800" dirty="0" err="1"/>
              <a:t>pentru</a:t>
            </a:r>
            <a:r>
              <a:rPr lang="en-US" sz="2800" dirty="0"/>
              <a:t> </a:t>
            </a:r>
            <a:r>
              <a:rPr lang="en-US" sz="2800" dirty="0" err="1"/>
              <a:t>calificările</a:t>
            </a:r>
            <a:r>
              <a:rPr lang="en-US" sz="2800" dirty="0"/>
              <a:t> care </a:t>
            </a:r>
            <a:r>
              <a:rPr lang="en-US" sz="2800" dirty="0" err="1"/>
              <a:t>fac</a:t>
            </a:r>
            <a:r>
              <a:rPr lang="en-US" sz="2800" dirty="0"/>
              <a:t> parte din </a:t>
            </a:r>
            <a:r>
              <a:rPr lang="en-US" sz="2800" dirty="0" err="1"/>
              <a:t>cadrele</a:t>
            </a:r>
            <a:r>
              <a:rPr lang="en-US" sz="2800" dirty="0"/>
              <a:t> </a:t>
            </a:r>
            <a:r>
              <a:rPr lang="en-US" sz="2800" dirty="0" err="1"/>
              <a:t>sau</a:t>
            </a:r>
            <a:r>
              <a:rPr lang="en-US" sz="2800" dirty="0"/>
              <a:t> </a:t>
            </a:r>
            <a:r>
              <a:rPr lang="en-US" sz="2800" dirty="0" err="1"/>
              <a:t>sistemele</a:t>
            </a:r>
            <a:r>
              <a:rPr lang="en-US" sz="2800" dirty="0"/>
              <a:t> </a:t>
            </a:r>
            <a:r>
              <a:rPr lang="en-US" sz="2800" dirty="0" err="1"/>
              <a:t>naționale</a:t>
            </a:r>
            <a:r>
              <a:rPr lang="en-US" sz="2800" dirty="0"/>
              <a:t> ale </a:t>
            </a:r>
            <a:r>
              <a:rPr lang="en-US" sz="2800" dirty="0" err="1"/>
              <a:t>calificărilor</a:t>
            </a:r>
            <a:r>
              <a:rPr lang="en-US" sz="2800" dirty="0"/>
              <a:t> </a:t>
            </a:r>
            <a:r>
              <a:rPr lang="en-US" sz="2800" dirty="0" err="1"/>
              <a:t>corelate</a:t>
            </a:r>
            <a:r>
              <a:rPr lang="en-US" sz="2800" dirty="0"/>
              <a:t> cu </a:t>
            </a:r>
            <a:r>
              <a:rPr lang="en-US" sz="2800" dirty="0" err="1"/>
              <a:t>Cadrul</a:t>
            </a:r>
            <a:r>
              <a:rPr lang="en-US" sz="2800" dirty="0"/>
              <a:t> </a:t>
            </a:r>
            <a:r>
              <a:rPr lang="en-US" sz="2800" dirty="0" err="1"/>
              <a:t>european</a:t>
            </a:r>
            <a:r>
              <a:rPr lang="en-US" sz="2800" dirty="0"/>
              <a:t> al </a:t>
            </a:r>
            <a:r>
              <a:rPr lang="en-US" sz="2800" dirty="0" err="1"/>
              <a:t>calificărilor</a:t>
            </a:r>
            <a:r>
              <a:rPr lang="en-US" sz="2800" dirty="0"/>
              <a:t> (CEC) </a:t>
            </a:r>
          </a:p>
        </p:txBody>
      </p:sp>
      <p:sp>
        <p:nvSpPr>
          <p:cNvPr id="3" name="Content Placeholder 2"/>
          <p:cNvSpPr>
            <a:spLocks noGrp="1"/>
          </p:cNvSpPr>
          <p:nvPr>
            <p:ph idx="1"/>
          </p:nvPr>
        </p:nvSpPr>
        <p:spPr>
          <a:xfrm>
            <a:off x="414529" y="2184335"/>
            <a:ext cx="9192768" cy="4385187"/>
          </a:xfrm>
        </p:spPr>
        <p:txBody>
          <a:bodyPr/>
          <a:lstStyle/>
          <a:p>
            <a:pPr marL="0" indent="0">
              <a:buNone/>
            </a:pPr>
            <a:endParaRPr lang="ro-RO" dirty="0" smtClean="0"/>
          </a:p>
          <a:p>
            <a:pPr marL="0" indent="0">
              <a:buNone/>
            </a:pPr>
            <a:r>
              <a:rPr lang="ro-RO" dirty="0" smtClean="0"/>
              <a:t>P</a:t>
            </a:r>
            <a:r>
              <a:rPr lang="en-US" dirty="0" err="1" smtClean="0"/>
              <a:t>rocesul</a:t>
            </a:r>
            <a:r>
              <a:rPr lang="en-US" dirty="0" smtClean="0"/>
              <a:t> </a:t>
            </a:r>
            <a:r>
              <a:rPr lang="en-US" dirty="0"/>
              <a:t>de </a:t>
            </a:r>
            <a:r>
              <a:rPr lang="en-US" dirty="0" err="1"/>
              <a:t>asigurare</a:t>
            </a:r>
            <a:r>
              <a:rPr lang="en-US" dirty="0"/>
              <a:t> a </a:t>
            </a:r>
            <a:r>
              <a:rPr lang="en-US" dirty="0" err="1"/>
              <a:t>calității</a:t>
            </a:r>
            <a:r>
              <a:rPr lang="en-US" dirty="0"/>
              <a:t> </a:t>
            </a:r>
            <a:r>
              <a:rPr lang="en-US" dirty="0" err="1"/>
              <a:t>calificărilor</a:t>
            </a:r>
            <a:r>
              <a:rPr lang="en-US" dirty="0"/>
              <a:t> cu </a:t>
            </a:r>
            <a:r>
              <a:rPr lang="en-US" dirty="0" err="1"/>
              <a:t>nivel</a:t>
            </a:r>
            <a:r>
              <a:rPr lang="en-US" dirty="0"/>
              <a:t> CEC </a:t>
            </a:r>
            <a:r>
              <a:rPr lang="en-US" dirty="0" err="1"/>
              <a:t>ar</a:t>
            </a:r>
            <a:r>
              <a:rPr lang="en-US" dirty="0"/>
              <a:t> </a:t>
            </a:r>
            <a:r>
              <a:rPr lang="en-US" dirty="0" err="1" smtClean="0"/>
              <a:t>trebui</a:t>
            </a:r>
            <a:r>
              <a:rPr lang="en-US" dirty="0" smtClean="0"/>
              <a:t>: </a:t>
            </a:r>
            <a:endParaRPr lang="en-US" dirty="0"/>
          </a:p>
          <a:p>
            <a:r>
              <a:rPr lang="en-US" dirty="0"/>
              <a:t>5. </a:t>
            </a:r>
            <a:r>
              <a:rPr lang="en-US" dirty="0" err="1"/>
              <a:t>să</a:t>
            </a:r>
            <a:r>
              <a:rPr lang="en-US" dirty="0"/>
              <a:t> fie </a:t>
            </a:r>
            <a:r>
              <a:rPr lang="en-US" dirty="0" err="1"/>
              <a:t>compus</a:t>
            </a:r>
            <a:r>
              <a:rPr lang="en-US" dirty="0"/>
              <a:t> din </a:t>
            </a:r>
            <a:r>
              <a:rPr lang="en-US" dirty="0" err="1">
                <a:solidFill>
                  <a:srgbClr val="0070C0"/>
                </a:solidFill>
              </a:rPr>
              <a:t>metode</a:t>
            </a:r>
            <a:r>
              <a:rPr lang="en-US" dirty="0">
                <a:solidFill>
                  <a:srgbClr val="0070C0"/>
                </a:solidFill>
              </a:rPr>
              <a:t> de </a:t>
            </a:r>
            <a:r>
              <a:rPr lang="en-US" dirty="0" err="1">
                <a:solidFill>
                  <a:srgbClr val="0070C0"/>
                </a:solidFill>
              </a:rPr>
              <a:t>evaluare</a:t>
            </a:r>
            <a:r>
              <a:rPr lang="en-US" dirty="0">
                <a:solidFill>
                  <a:srgbClr val="0070C0"/>
                </a:solidFill>
              </a:rPr>
              <a:t> </a:t>
            </a:r>
            <a:r>
              <a:rPr lang="en-US" dirty="0" err="1">
                <a:solidFill>
                  <a:srgbClr val="0070C0"/>
                </a:solidFill>
              </a:rPr>
              <a:t>consecvente</a:t>
            </a:r>
            <a:r>
              <a:rPr lang="en-US" dirty="0"/>
              <a:t>, care </a:t>
            </a:r>
            <a:r>
              <a:rPr lang="en-US" dirty="0" err="1"/>
              <a:t>să</a:t>
            </a:r>
            <a:r>
              <a:rPr lang="en-US" dirty="0"/>
              <a:t> </a:t>
            </a:r>
            <a:r>
              <a:rPr lang="en-US" dirty="0" err="1"/>
              <a:t>asocieze</a:t>
            </a:r>
            <a:r>
              <a:rPr lang="en-US" dirty="0"/>
              <a:t> </a:t>
            </a:r>
            <a:r>
              <a:rPr lang="en-US" dirty="0" err="1"/>
              <a:t>autoevaluarea</a:t>
            </a:r>
            <a:r>
              <a:rPr lang="en-US" dirty="0"/>
              <a:t> cu </a:t>
            </a:r>
            <a:r>
              <a:rPr lang="en-US" dirty="0" err="1"/>
              <a:t>revizuirea</a:t>
            </a:r>
            <a:r>
              <a:rPr lang="en-US" dirty="0"/>
              <a:t> </a:t>
            </a:r>
            <a:r>
              <a:rPr lang="en-US" dirty="0" err="1"/>
              <a:t>externă</a:t>
            </a:r>
            <a:r>
              <a:rPr lang="en-US" dirty="0"/>
              <a:t>; </a:t>
            </a:r>
          </a:p>
          <a:p>
            <a:r>
              <a:rPr lang="en-US" dirty="0"/>
              <a:t>6. </a:t>
            </a:r>
            <a:r>
              <a:rPr lang="en-US" dirty="0" err="1"/>
              <a:t>să</a:t>
            </a:r>
            <a:r>
              <a:rPr lang="en-US" dirty="0"/>
              <a:t> </a:t>
            </a:r>
            <a:r>
              <a:rPr lang="en-US" dirty="0" err="1"/>
              <a:t>facă</a:t>
            </a:r>
            <a:r>
              <a:rPr lang="en-US" dirty="0"/>
              <a:t> </a:t>
            </a:r>
            <a:r>
              <a:rPr lang="en-US" dirty="0">
                <a:solidFill>
                  <a:srgbClr val="0070C0"/>
                </a:solidFill>
              </a:rPr>
              <a:t>parte</a:t>
            </a:r>
            <a:r>
              <a:rPr lang="en-US" dirty="0"/>
              <a:t> </a:t>
            </a:r>
            <a:r>
              <a:rPr lang="en-US" dirty="0" err="1"/>
              <a:t>integrantă</a:t>
            </a:r>
            <a:r>
              <a:rPr lang="en-US" dirty="0"/>
              <a:t> </a:t>
            </a:r>
            <a:r>
              <a:rPr lang="en-US" dirty="0">
                <a:solidFill>
                  <a:srgbClr val="0070C0"/>
                </a:solidFill>
              </a:rPr>
              <a:t>din </a:t>
            </a:r>
            <a:r>
              <a:rPr lang="en-US" dirty="0" err="1">
                <a:solidFill>
                  <a:srgbClr val="0070C0"/>
                </a:solidFill>
              </a:rPr>
              <a:t>gestiunea</a:t>
            </a:r>
            <a:r>
              <a:rPr lang="en-US" dirty="0">
                <a:solidFill>
                  <a:srgbClr val="0070C0"/>
                </a:solidFill>
              </a:rPr>
              <a:t> </a:t>
            </a:r>
            <a:r>
              <a:rPr lang="en-US" dirty="0" err="1">
                <a:solidFill>
                  <a:srgbClr val="0070C0"/>
                </a:solidFill>
              </a:rPr>
              <a:t>internă</a:t>
            </a:r>
            <a:r>
              <a:rPr lang="en-US" dirty="0"/>
              <a:t>, </a:t>
            </a:r>
            <a:r>
              <a:rPr lang="en-US" dirty="0" err="1"/>
              <a:t>inclusiv</a:t>
            </a:r>
            <a:r>
              <a:rPr lang="en-US" dirty="0"/>
              <a:t> </a:t>
            </a:r>
            <a:r>
              <a:rPr lang="en-US" dirty="0" err="1"/>
              <a:t>activitățile</a:t>
            </a:r>
            <a:r>
              <a:rPr lang="en-US" dirty="0"/>
              <a:t> </a:t>
            </a:r>
            <a:r>
              <a:rPr lang="en-US" dirty="0" err="1"/>
              <a:t>subcontractate</a:t>
            </a:r>
            <a:r>
              <a:rPr lang="en-US" dirty="0"/>
              <a:t>, a </a:t>
            </a:r>
            <a:r>
              <a:rPr lang="en-US" dirty="0" err="1"/>
              <a:t>organismelor</a:t>
            </a:r>
            <a:r>
              <a:rPr lang="en-US" dirty="0"/>
              <a:t> care </a:t>
            </a:r>
            <a:r>
              <a:rPr lang="en-US" dirty="0" err="1"/>
              <a:t>eliberează</a:t>
            </a:r>
            <a:r>
              <a:rPr lang="en-US" dirty="0"/>
              <a:t> </a:t>
            </a:r>
            <a:r>
              <a:rPr lang="en-US" dirty="0" err="1"/>
              <a:t>calificări</a:t>
            </a:r>
            <a:r>
              <a:rPr lang="en-US" dirty="0"/>
              <a:t> cu </a:t>
            </a:r>
            <a:r>
              <a:rPr lang="en-US" dirty="0" err="1"/>
              <a:t>nivel</a:t>
            </a:r>
            <a:r>
              <a:rPr lang="en-US" dirty="0"/>
              <a:t> CEC; </a:t>
            </a:r>
          </a:p>
          <a:p>
            <a:r>
              <a:rPr lang="en-US" dirty="0"/>
              <a:t>7. </a:t>
            </a:r>
            <a:r>
              <a:rPr lang="en-US" dirty="0" err="1"/>
              <a:t>să</a:t>
            </a:r>
            <a:r>
              <a:rPr lang="en-US" dirty="0"/>
              <a:t> se </a:t>
            </a:r>
            <a:r>
              <a:rPr lang="en-US" dirty="0" err="1"/>
              <a:t>bazeze</a:t>
            </a:r>
            <a:r>
              <a:rPr lang="en-US" dirty="0"/>
              <a:t> </a:t>
            </a:r>
            <a:r>
              <a:rPr lang="en-US" dirty="0" err="1"/>
              <a:t>pe</a:t>
            </a:r>
            <a:r>
              <a:rPr lang="en-US" dirty="0"/>
              <a:t> </a:t>
            </a:r>
            <a:r>
              <a:rPr lang="en-US" dirty="0" err="1">
                <a:solidFill>
                  <a:srgbClr val="0070C0"/>
                </a:solidFill>
              </a:rPr>
              <a:t>obiective</a:t>
            </a:r>
            <a:r>
              <a:rPr lang="en-US" dirty="0">
                <a:solidFill>
                  <a:srgbClr val="0070C0"/>
                </a:solidFill>
              </a:rPr>
              <a:t>, </a:t>
            </a:r>
            <a:r>
              <a:rPr lang="en-US" dirty="0" err="1">
                <a:solidFill>
                  <a:srgbClr val="0070C0"/>
                </a:solidFill>
              </a:rPr>
              <a:t>standarde</a:t>
            </a:r>
            <a:r>
              <a:rPr lang="en-US" dirty="0">
                <a:solidFill>
                  <a:srgbClr val="0070C0"/>
                </a:solidFill>
              </a:rPr>
              <a:t> </a:t>
            </a:r>
            <a:r>
              <a:rPr lang="en-US" dirty="0" err="1">
                <a:solidFill>
                  <a:srgbClr val="0070C0"/>
                </a:solidFill>
              </a:rPr>
              <a:t>și</a:t>
            </a:r>
            <a:r>
              <a:rPr lang="en-US" dirty="0">
                <a:solidFill>
                  <a:srgbClr val="0070C0"/>
                </a:solidFill>
              </a:rPr>
              <a:t> </a:t>
            </a:r>
            <a:r>
              <a:rPr lang="en-US" dirty="0" err="1">
                <a:solidFill>
                  <a:srgbClr val="0070C0"/>
                </a:solidFill>
              </a:rPr>
              <a:t>orientări</a:t>
            </a:r>
            <a:r>
              <a:rPr lang="en-US" dirty="0">
                <a:solidFill>
                  <a:srgbClr val="0070C0"/>
                </a:solidFill>
              </a:rPr>
              <a:t> </a:t>
            </a:r>
            <a:r>
              <a:rPr lang="en-US" dirty="0" err="1">
                <a:solidFill>
                  <a:srgbClr val="0070C0"/>
                </a:solidFill>
              </a:rPr>
              <a:t>clare</a:t>
            </a:r>
            <a:r>
              <a:rPr lang="en-US" dirty="0">
                <a:solidFill>
                  <a:srgbClr val="0070C0"/>
                </a:solidFill>
              </a:rPr>
              <a:t> </a:t>
            </a:r>
            <a:r>
              <a:rPr lang="en-US" dirty="0" err="1">
                <a:solidFill>
                  <a:srgbClr val="0070C0"/>
                </a:solidFill>
              </a:rPr>
              <a:t>și</a:t>
            </a:r>
            <a:r>
              <a:rPr lang="en-US" dirty="0">
                <a:solidFill>
                  <a:srgbClr val="0070C0"/>
                </a:solidFill>
              </a:rPr>
              <a:t> </a:t>
            </a:r>
            <a:r>
              <a:rPr lang="en-US" dirty="0" err="1">
                <a:solidFill>
                  <a:srgbClr val="0070C0"/>
                </a:solidFill>
              </a:rPr>
              <a:t>măsurabile</a:t>
            </a:r>
            <a:r>
              <a:rPr lang="en-US" dirty="0"/>
              <a:t>; </a:t>
            </a:r>
          </a:p>
          <a:p>
            <a:r>
              <a:rPr lang="en-US" dirty="0"/>
              <a:t>8. </a:t>
            </a:r>
            <a:r>
              <a:rPr lang="en-US" dirty="0" err="1"/>
              <a:t>să</a:t>
            </a:r>
            <a:r>
              <a:rPr lang="en-US" dirty="0"/>
              <a:t> fie </a:t>
            </a:r>
            <a:r>
              <a:rPr lang="en-US" dirty="0" err="1"/>
              <a:t>susținut</a:t>
            </a:r>
            <a:r>
              <a:rPr lang="en-US" dirty="0"/>
              <a:t> cu </a:t>
            </a:r>
            <a:r>
              <a:rPr lang="en-US" dirty="0" err="1">
                <a:solidFill>
                  <a:srgbClr val="0070C0"/>
                </a:solidFill>
              </a:rPr>
              <a:t>resurse</a:t>
            </a:r>
            <a:r>
              <a:rPr lang="en-US" dirty="0">
                <a:solidFill>
                  <a:srgbClr val="0070C0"/>
                </a:solidFill>
              </a:rPr>
              <a:t> </a:t>
            </a:r>
            <a:r>
              <a:rPr lang="en-US" dirty="0" err="1">
                <a:solidFill>
                  <a:srgbClr val="0070C0"/>
                </a:solidFill>
              </a:rPr>
              <a:t>adecvate</a:t>
            </a:r>
            <a:r>
              <a:rPr lang="en-US" dirty="0"/>
              <a:t>; </a:t>
            </a:r>
          </a:p>
        </p:txBody>
      </p:sp>
      <p:sp>
        <p:nvSpPr>
          <p:cNvPr id="4" name="Slide Number Placeholder 3"/>
          <p:cNvSpPr>
            <a:spLocks noGrp="1"/>
          </p:cNvSpPr>
          <p:nvPr>
            <p:ph type="sldNum" sz="quarter" idx="12"/>
          </p:nvPr>
        </p:nvSpPr>
        <p:spPr/>
        <p:txBody>
          <a:bodyPr/>
          <a:lstStyle/>
          <a:p>
            <a:fld id="{C69E05A2-079F-4246-8356-D956496D44E4}" type="slidenum">
              <a:rPr lang="en-US" smtClean="0"/>
              <a:t>64</a:t>
            </a:fld>
            <a:endParaRPr lang="en-US"/>
          </a:p>
        </p:txBody>
      </p:sp>
    </p:spTree>
    <p:extLst>
      <p:ext uri="{BB962C8B-B14F-4D97-AF65-F5344CB8AC3E}">
        <p14:creationId xmlns:p14="http://schemas.microsoft.com/office/powerpoint/2010/main" val="228680066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1145" y="578531"/>
            <a:ext cx="9187655" cy="1691148"/>
          </a:xfrm>
        </p:spPr>
        <p:txBody>
          <a:bodyPr>
            <a:normAutofit fontScale="90000"/>
          </a:bodyPr>
          <a:lstStyle/>
          <a:p>
            <a:r>
              <a:rPr lang="en-US" sz="2800" dirty="0" err="1"/>
              <a:t>Principii</a:t>
            </a:r>
            <a:r>
              <a:rPr lang="en-US" sz="2800" dirty="0"/>
              <a:t> de </a:t>
            </a:r>
            <a:r>
              <a:rPr lang="en-US" sz="2800" dirty="0" err="1"/>
              <a:t>asigurare</a:t>
            </a:r>
            <a:r>
              <a:rPr lang="en-US" sz="2800" dirty="0"/>
              <a:t> a </a:t>
            </a:r>
            <a:r>
              <a:rPr lang="en-US" sz="2800" dirty="0" err="1"/>
              <a:t>calității</a:t>
            </a:r>
            <a:r>
              <a:rPr lang="en-US" sz="2800" dirty="0"/>
              <a:t> </a:t>
            </a:r>
            <a:r>
              <a:rPr lang="en-US" sz="2800" dirty="0" err="1"/>
              <a:t>pentru</a:t>
            </a:r>
            <a:r>
              <a:rPr lang="en-US" sz="2800" dirty="0"/>
              <a:t> </a:t>
            </a:r>
            <a:r>
              <a:rPr lang="en-US" sz="2800" dirty="0" err="1"/>
              <a:t>calificările</a:t>
            </a:r>
            <a:r>
              <a:rPr lang="en-US" sz="2800" dirty="0"/>
              <a:t> care </a:t>
            </a:r>
            <a:r>
              <a:rPr lang="en-US" sz="2800" dirty="0" err="1"/>
              <a:t>fac</a:t>
            </a:r>
            <a:r>
              <a:rPr lang="en-US" sz="2800" dirty="0"/>
              <a:t> parte din </a:t>
            </a:r>
            <a:r>
              <a:rPr lang="en-US" sz="2800" dirty="0" err="1"/>
              <a:t>cadrele</a:t>
            </a:r>
            <a:r>
              <a:rPr lang="en-US" sz="2800" dirty="0"/>
              <a:t> </a:t>
            </a:r>
            <a:r>
              <a:rPr lang="en-US" sz="2800" dirty="0" err="1"/>
              <a:t>sau</a:t>
            </a:r>
            <a:r>
              <a:rPr lang="en-US" sz="2800" dirty="0"/>
              <a:t> </a:t>
            </a:r>
            <a:r>
              <a:rPr lang="en-US" sz="2800" dirty="0" err="1"/>
              <a:t>sistemele</a:t>
            </a:r>
            <a:r>
              <a:rPr lang="en-US" sz="2800" dirty="0"/>
              <a:t> </a:t>
            </a:r>
            <a:r>
              <a:rPr lang="en-US" sz="2800" dirty="0" err="1"/>
              <a:t>naționale</a:t>
            </a:r>
            <a:r>
              <a:rPr lang="en-US" sz="2800" dirty="0"/>
              <a:t> ale </a:t>
            </a:r>
            <a:r>
              <a:rPr lang="en-US" sz="2800" dirty="0" err="1"/>
              <a:t>calificărilor</a:t>
            </a:r>
            <a:r>
              <a:rPr lang="en-US" sz="2800" dirty="0"/>
              <a:t> </a:t>
            </a:r>
            <a:r>
              <a:rPr lang="en-US" sz="2800" dirty="0" err="1"/>
              <a:t>corelate</a:t>
            </a:r>
            <a:r>
              <a:rPr lang="en-US" sz="2800" dirty="0"/>
              <a:t> cu </a:t>
            </a:r>
            <a:r>
              <a:rPr lang="en-US" sz="2800" dirty="0" err="1"/>
              <a:t>Cadrul</a:t>
            </a:r>
            <a:r>
              <a:rPr lang="en-US" sz="2800" dirty="0"/>
              <a:t> </a:t>
            </a:r>
            <a:r>
              <a:rPr lang="en-US" sz="2800" dirty="0" err="1"/>
              <a:t>european</a:t>
            </a:r>
            <a:r>
              <a:rPr lang="en-US" sz="2800" dirty="0"/>
              <a:t> al </a:t>
            </a:r>
            <a:r>
              <a:rPr lang="en-US" sz="2800" dirty="0" err="1"/>
              <a:t>calificărilor</a:t>
            </a:r>
            <a:r>
              <a:rPr lang="en-US" sz="2800" dirty="0"/>
              <a:t> (CEC) </a:t>
            </a:r>
          </a:p>
        </p:txBody>
      </p:sp>
      <p:sp>
        <p:nvSpPr>
          <p:cNvPr id="3" name="Content Placeholder 2"/>
          <p:cNvSpPr>
            <a:spLocks noGrp="1"/>
          </p:cNvSpPr>
          <p:nvPr>
            <p:ph idx="1"/>
          </p:nvPr>
        </p:nvSpPr>
        <p:spPr>
          <a:xfrm>
            <a:off x="399223" y="2472813"/>
            <a:ext cx="9195882" cy="3172083"/>
          </a:xfrm>
        </p:spPr>
        <p:txBody>
          <a:bodyPr/>
          <a:lstStyle/>
          <a:p>
            <a:pPr marL="0" indent="0">
              <a:buNone/>
            </a:pPr>
            <a:endParaRPr lang="ro-RO" dirty="0" smtClean="0"/>
          </a:p>
          <a:p>
            <a:pPr marL="0" indent="0">
              <a:buNone/>
            </a:pPr>
            <a:r>
              <a:rPr lang="ro-RO" dirty="0" smtClean="0"/>
              <a:t>P</a:t>
            </a:r>
            <a:r>
              <a:rPr lang="en-US" dirty="0" err="1" smtClean="0"/>
              <a:t>rocesul</a:t>
            </a:r>
            <a:r>
              <a:rPr lang="en-US" dirty="0" smtClean="0"/>
              <a:t> </a:t>
            </a:r>
            <a:r>
              <a:rPr lang="en-US" dirty="0"/>
              <a:t>de </a:t>
            </a:r>
            <a:r>
              <a:rPr lang="en-US" dirty="0" err="1"/>
              <a:t>asigurare</a:t>
            </a:r>
            <a:r>
              <a:rPr lang="en-US" dirty="0"/>
              <a:t> a </a:t>
            </a:r>
            <a:r>
              <a:rPr lang="en-US" dirty="0" err="1"/>
              <a:t>calității</a:t>
            </a:r>
            <a:r>
              <a:rPr lang="en-US" dirty="0"/>
              <a:t> </a:t>
            </a:r>
            <a:r>
              <a:rPr lang="en-US" dirty="0" err="1"/>
              <a:t>calificărilor</a:t>
            </a:r>
            <a:r>
              <a:rPr lang="en-US" dirty="0"/>
              <a:t> cu </a:t>
            </a:r>
            <a:r>
              <a:rPr lang="en-US" dirty="0" err="1"/>
              <a:t>nivel</a:t>
            </a:r>
            <a:r>
              <a:rPr lang="en-US" dirty="0"/>
              <a:t> CEC </a:t>
            </a:r>
            <a:r>
              <a:rPr lang="en-US" dirty="0" err="1"/>
              <a:t>ar</a:t>
            </a:r>
            <a:r>
              <a:rPr lang="en-US" dirty="0"/>
              <a:t> </a:t>
            </a:r>
            <a:r>
              <a:rPr lang="en-US" dirty="0" err="1" smtClean="0"/>
              <a:t>trebui</a:t>
            </a:r>
            <a:r>
              <a:rPr lang="en-US" dirty="0" smtClean="0"/>
              <a:t>: </a:t>
            </a:r>
            <a:endParaRPr lang="en-US" dirty="0"/>
          </a:p>
          <a:p>
            <a:r>
              <a:rPr lang="en-US" dirty="0" smtClean="0"/>
              <a:t>9. </a:t>
            </a:r>
            <a:r>
              <a:rPr lang="en-US" dirty="0" err="1"/>
              <a:t>să</a:t>
            </a:r>
            <a:r>
              <a:rPr lang="en-US" dirty="0"/>
              <a:t> </a:t>
            </a:r>
            <a:r>
              <a:rPr lang="en-US" dirty="0" err="1"/>
              <a:t>includă</a:t>
            </a:r>
            <a:r>
              <a:rPr lang="en-US" dirty="0"/>
              <a:t> o </a:t>
            </a:r>
            <a:r>
              <a:rPr lang="en-US" dirty="0" err="1">
                <a:solidFill>
                  <a:srgbClr val="0070C0"/>
                </a:solidFill>
              </a:rPr>
              <a:t>revizuire</a:t>
            </a:r>
            <a:r>
              <a:rPr lang="en-US" dirty="0"/>
              <a:t> </a:t>
            </a:r>
            <a:r>
              <a:rPr lang="en-US" dirty="0" err="1"/>
              <a:t>periodică</a:t>
            </a:r>
            <a:r>
              <a:rPr lang="en-US" dirty="0"/>
              <a:t> a </a:t>
            </a:r>
            <a:r>
              <a:rPr lang="en-US" dirty="0" err="1"/>
              <a:t>organismelor</a:t>
            </a:r>
            <a:r>
              <a:rPr lang="en-US" dirty="0"/>
              <a:t> </a:t>
            </a:r>
            <a:r>
              <a:rPr lang="en-US" dirty="0" err="1"/>
              <a:t>sau</a:t>
            </a:r>
            <a:r>
              <a:rPr lang="en-US" dirty="0"/>
              <a:t> </a:t>
            </a:r>
            <a:r>
              <a:rPr lang="en-US" dirty="0" err="1"/>
              <a:t>agențiilor</a:t>
            </a:r>
            <a:r>
              <a:rPr lang="en-US" dirty="0"/>
              <a:t> de </a:t>
            </a:r>
            <a:r>
              <a:rPr lang="en-US" dirty="0" err="1"/>
              <a:t>monitorizare</a:t>
            </a:r>
            <a:r>
              <a:rPr lang="en-US" dirty="0"/>
              <a:t> </a:t>
            </a:r>
            <a:r>
              <a:rPr lang="en-US" dirty="0" err="1"/>
              <a:t>externă</a:t>
            </a:r>
            <a:r>
              <a:rPr lang="en-US" dirty="0"/>
              <a:t> </a:t>
            </a:r>
            <a:r>
              <a:rPr lang="en-US" dirty="0" err="1"/>
              <a:t>existente</a:t>
            </a:r>
            <a:r>
              <a:rPr lang="en-US" dirty="0"/>
              <a:t> care </a:t>
            </a:r>
            <a:r>
              <a:rPr lang="en-US" dirty="0" err="1"/>
              <a:t>desfășoară</a:t>
            </a:r>
            <a:r>
              <a:rPr lang="en-US" dirty="0"/>
              <a:t> </a:t>
            </a:r>
            <a:r>
              <a:rPr lang="en-US" dirty="0" err="1"/>
              <a:t>activități</a:t>
            </a:r>
            <a:r>
              <a:rPr lang="en-US" dirty="0"/>
              <a:t> de </a:t>
            </a:r>
            <a:r>
              <a:rPr lang="en-US" dirty="0" err="1"/>
              <a:t>asigurare</a:t>
            </a:r>
            <a:r>
              <a:rPr lang="en-US" dirty="0"/>
              <a:t> a </a:t>
            </a:r>
            <a:r>
              <a:rPr lang="en-US" dirty="0" err="1"/>
              <a:t>calității</a:t>
            </a:r>
            <a:r>
              <a:rPr lang="en-US" dirty="0"/>
              <a:t>; </a:t>
            </a:r>
          </a:p>
          <a:p>
            <a:r>
              <a:rPr lang="en-US" dirty="0"/>
              <a:t>10. </a:t>
            </a:r>
            <a:r>
              <a:rPr lang="en-US" dirty="0" err="1"/>
              <a:t>să</a:t>
            </a:r>
            <a:r>
              <a:rPr lang="en-US" dirty="0"/>
              <a:t> </a:t>
            </a:r>
            <a:r>
              <a:rPr lang="en-US" dirty="0" err="1"/>
              <a:t>includă</a:t>
            </a:r>
            <a:r>
              <a:rPr lang="en-US" dirty="0"/>
              <a:t> </a:t>
            </a:r>
            <a:r>
              <a:rPr lang="en-US" dirty="0" err="1">
                <a:solidFill>
                  <a:srgbClr val="0070C0"/>
                </a:solidFill>
              </a:rPr>
              <a:t>accesul</a:t>
            </a:r>
            <a:r>
              <a:rPr lang="en-US" dirty="0">
                <a:solidFill>
                  <a:srgbClr val="0070C0"/>
                </a:solidFill>
              </a:rPr>
              <a:t> </a:t>
            </a:r>
            <a:r>
              <a:rPr lang="en-US" dirty="0" smtClean="0">
                <a:solidFill>
                  <a:srgbClr val="0070C0"/>
                </a:solidFill>
              </a:rPr>
              <a:t>electronic </a:t>
            </a:r>
            <a:r>
              <a:rPr lang="en-US" dirty="0"/>
              <a:t>la </a:t>
            </a:r>
            <a:r>
              <a:rPr lang="en-US" dirty="0" err="1"/>
              <a:t>rezultatele</a:t>
            </a:r>
            <a:r>
              <a:rPr lang="en-US" dirty="0"/>
              <a:t> </a:t>
            </a:r>
            <a:r>
              <a:rPr lang="en-US" dirty="0" err="1"/>
              <a:t>evaluării</a:t>
            </a:r>
            <a:r>
              <a:rPr lang="en-US" dirty="0"/>
              <a:t>. </a:t>
            </a:r>
          </a:p>
        </p:txBody>
      </p:sp>
      <p:sp>
        <p:nvSpPr>
          <p:cNvPr id="4" name="Slide Number Placeholder 3"/>
          <p:cNvSpPr>
            <a:spLocks noGrp="1"/>
          </p:cNvSpPr>
          <p:nvPr>
            <p:ph type="sldNum" sz="quarter" idx="12"/>
          </p:nvPr>
        </p:nvSpPr>
        <p:spPr/>
        <p:txBody>
          <a:bodyPr/>
          <a:lstStyle/>
          <a:p>
            <a:fld id="{C69E05A2-079F-4246-8356-D956496D44E4}" type="slidenum">
              <a:rPr lang="en-US" smtClean="0"/>
              <a:t>65</a:t>
            </a:fld>
            <a:endParaRPr lang="en-US"/>
          </a:p>
        </p:txBody>
      </p:sp>
    </p:spTree>
    <p:extLst>
      <p:ext uri="{BB962C8B-B14F-4D97-AF65-F5344CB8AC3E}">
        <p14:creationId xmlns:p14="http://schemas.microsoft.com/office/powerpoint/2010/main" val="416766007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49535" y="331666"/>
            <a:ext cx="9044631" cy="880948"/>
          </a:xfrm>
        </p:spPr>
        <p:txBody>
          <a:bodyPr>
            <a:noAutofit/>
          </a:bodyPr>
          <a:lstStyle/>
          <a:p>
            <a:r>
              <a:rPr lang="en-US" sz="2400" dirty="0" smtClean="0"/>
              <a:t>B -</a:t>
            </a:r>
            <a:r>
              <a:rPr lang="en-US" sz="2400" dirty="0" err="1" smtClean="0"/>
              <a:t>Elemente</a:t>
            </a:r>
            <a:r>
              <a:rPr lang="en-US" sz="2400" dirty="0" smtClean="0"/>
              <a:t> </a:t>
            </a:r>
            <a:r>
              <a:rPr lang="en-US" sz="2400" dirty="0"/>
              <a:t>ale </a:t>
            </a:r>
            <a:r>
              <a:rPr lang="en-US" sz="2400" dirty="0" err="1"/>
              <a:t>câmpurilor</a:t>
            </a:r>
            <a:r>
              <a:rPr lang="en-US" sz="2400" dirty="0"/>
              <a:t> de date </a:t>
            </a:r>
            <a:r>
              <a:rPr lang="en-US" sz="2400" dirty="0" err="1"/>
              <a:t>pentru</a:t>
            </a:r>
            <a:r>
              <a:rPr lang="en-US" sz="2400" dirty="0"/>
              <a:t> </a:t>
            </a:r>
            <a:r>
              <a:rPr lang="en-US" sz="2400" dirty="0" err="1"/>
              <a:t>publicarea</a:t>
            </a:r>
            <a:r>
              <a:rPr lang="en-US" sz="2400" dirty="0"/>
              <a:t> </a:t>
            </a:r>
            <a:r>
              <a:rPr lang="en-US" sz="2400" dirty="0" err="1"/>
              <a:t>electronică</a:t>
            </a:r>
            <a:r>
              <a:rPr lang="en-US" sz="2400" dirty="0"/>
              <a:t> a </a:t>
            </a:r>
            <a:r>
              <a:rPr lang="en-US" sz="2400" dirty="0" err="1"/>
              <a:t>informațiilor</a:t>
            </a:r>
            <a:r>
              <a:rPr lang="en-US" sz="2400" dirty="0"/>
              <a:t> </a:t>
            </a:r>
            <a:r>
              <a:rPr lang="en-US" sz="2400" dirty="0" err="1"/>
              <a:t>privind</a:t>
            </a:r>
            <a:r>
              <a:rPr lang="en-US" sz="2400" dirty="0"/>
              <a:t> </a:t>
            </a:r>
            <a:r>
              <a:rPr lang="en-US" sz="2400" dirty="0" err="1"/>
              <a:t>calificările</a:t>
            </a:r>
            <a:r>
              <a:rPr lang="en-US" sz="2400" dirty="0"/>
              <a:t> cu </a:t>
            </a:r>
            <a:r>
              <a:rPr lang="en-US" sz="2400" dirty="0" err="1"/>
              <a:t>nivel</a:t>
            </a:r>
            <a:r>
              <a:rPr lang="en-US" sz="2400" dirty="0"/>
              <a:t> CEC </a:t>
            </a:r>
          </a:p>
        </p:txBody>
      </p:sp>
      <p:pic>
        <p:nvPicPr>
          <p:cNvPr id="4" name="Content Placeholder 3"/>
          <p:cNvPicPr>
            <a:picLocks noGrp="1" noChangeAspect="1"/>
          </p:cNvPicPr>
          <p:nvPr>
            <p:ph idx="1"/>
          </p:nvPr>
        </p:nvPicPr>
        <p:blipFill>
          <a:blip r:embed="rId3"/>
          <a:stretch>
            <a:fillRect/>
          </a:stretch>
        </p:blipFill>
        <p:spPr>
          <a:xfrm>
            <a:off x="1651223" y="1421114"/>
            <a:ext cx="5171921" cy="5464095"/>
          </a:xfrm>
          <a:prstGeom prst="rect">
            <a:avLst/>
          </a:prstGeom>
        </p:spPr>
      </p:pic>
      <p:sp>
        <p:nvSpPr>
          <p:cNvPr id="2" name="Slide Number Placeholder 1"/>
          <p:cNvSpPr>
            <a:spLocks noGrp="1"/>
          </p:cNvSpPr>
          <p:nvPr>
            <p:ph type="sldNum" sz="quarter" idx="12"/>
          </p:nvPr>
        </p:nvSpPr>
        <p:spPr/>
        <p:txBody>
          <a:bodyPr/>
          <a:lstStyle/>
          <a:p>
            <a:fld id="{C69E05A2-079F-4246-8356-D956496D44E4}" type="slidenum">
              <a:rPr lang="en-US" smtClean="0"/>
              <a:t>66</a:t>
            </a:fld>
            <a:endParaRPr lang="en-US"/>
          </a:p>
        </p:txBody>
      </p:sp>
    </p:spTree>
    <p:extLst>
      <p:ext uri="{BB962C8B-B14F-4D97-AF65-F5344CB8AC3E}">
        <p14:creationId xmlns:p14="http://schemas.microsoft.com/office/powerpoint/2010/main" val="83597673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4398" y="1270497"/>
            <a:ext cx="8942706" cy="5135989"/>
          </a:xfrm>
        </p:spPr>
        <p:txBody>
          <a:bodyPr>
            <a:normAutofit fontScale="90000"/>
          </a:bodyPr>
          <a:lstStyle/>
          <a:p>
            <a:pPr algn="r"/>
            <a:r>
              <a:rPr lang="en-US" dirty="0" smtClean="0">
                <a:solidFill>
                  <a:srgbClr val="FF0000"/>
                </a:solidFill>
              </a:rPr>
              <a:t>C</a:t>
            </a:r>
            <a:r>
              <a:rPr lang="ro-RO" dirty="0" smtClean="0">
                <a:solidFill>
                  <a:srgbClr val="FF0000"/>
                </a:solidFill>
              </a:rPr>
              <a:t>AP</a:t>
            </a:r>
            <a:r>
              <a:rPr lang="en-US" dirty="0" smtClean="0">
                <a:solidFill>
                  <a:srgbClr val="FF0000"/>
                </a:solidFill>
              </a:rPr>
              <a:t>.V-</a:t>
            </a:r>
            <a:r>
              <a:rPr lang="ro-RO" dirty="0" smtClean="0">
                <a:solidFill>
                  <a:srgbClr val="FF0000"/>
                </a:solidFill>
              </a:rPr>
              <a:t>Propunere de DECIZIE A </a:t>
            </a:r>
            <a:r>
              <a:rPr lang="ro-RO" dirty="0">
                <a:solidFill>
                  <a:srgbClr val="FF0000"/>
                </a:solidFill>
              </a:rPr>
              <a:t>PARLAMENTULUI EUROPEAN ȘI A CONSILIULUI din 4 octombrie 2016 cu privire la un cadrul comun pentru furnizarea de servicii mai bune pentru competențe și calificări (Europass) și </a:t>
            </a:r>
            <a:r>
              <a:rPr lang="ro-RO" dirty="0" smtClean="0">
                <a:solidFill>
                  <a:srgbClr val="FF0000"/>
                </a:solidFill>
              </a:rPr>
              <a:t>abrogarea Deciziei </a:t>
            </a:r>
            <a:r>
              <a:rPr lang="ro-RO" dirty="0">
                <a:solidFill>
                  <a:srgbClr val="FF0000"/>
                </a:solidFill>
              </a:rPr>
              <a:t>nr. </a:t>
            </a:r>
            <a:r>
              <a:rPr lang="ro-RO" dirty="0" smtClean="0">
                <a:solidFill>
                  <a:srgbClr val="FF0000"/>
                </a:solidFill>
              </a:rPr>
              <a:t>2241/2004/EC</a:t>
            </a:r>
            <a:r>
              <a:rPr lang="en-US" dirty="0" smtClean="0">
                <a:solidFill>
                  <a:srgbClr val="FF0000"/>
                </a:solidFill>
              </a:rPr>
              <a:t>-</a:t>
            </a:r>
            <a:br>
              <a:rPr lang="en-US" dirty="0" smtClean="0">
                <a:solidFill>
                  <a:srgbClr val="FF0000"/>
                </a:solidFill>
              </a:rPr>
            </a:br>
            <a:r>
              <a:rPr lang="en-US" dirty="0" smtClean="0">
                <a:solidFill>
                  <a:srgbClr val="00B050"/>
                </a:solidFill>
              </a:rPr>
              <a:t>S</a:t>
            </a:r>
            <a:r>
              <a:rPr lang="ro-RO" dirty="0" smtClean="0">
                <a:solidFill>
                  <a:srgbClr val="00B050"/>
                </a:solidFill>
              </a:rPr>
              <a:t>-</a:t>
            </a:r>
            <a:r>
              <a:rPr lang="en-US" dirty="0" smtClean="0">
                <a:solidFill>
                  <a:srgbClr val="00B050"/>
                </a:solidFill>
              </a:rPr>
              <a:t>A MODIFICAT </a:t>
            </a:r>
            <a:r>
              <a:rPr lang="ro-RO" dirty="0" smtClean="0">
                <a:solidFill>
                  <a:srgbClr val="00B050"/>
                </a:solidFill>
              </a:rPr>
              <a:t>Î</a:t>
            </a:r>
            <a:r>
              <a:rPr lang="en-US" dirty="0" smtClean="0">
                <a:solidFill>
                  <a:srgbClr val="00B050"/>
                </a:solidFill>
              </a:rPr>
              <a:t>N 15.03.2018 URMEAZ</a:t>
            </a:r>
            <a:r>
              <a:rPr lang="ro-RO" dirty="0" smtClean="0">
                <a:solidFill>
                  <a:srgbClr val="00B050"/>
                </a:solidFill>
              </a:rPr>
              <a:t>Ă</a:t>
            </a:r>
            <a:r>
              <a:rPr lang="en-US" dirty="0" smtClean="0">
                <a:solidFill>
                  <a:srgbClr val="00B050"/>
                </a:solidFill>
              </a:rPr>
              <a:t> RESCRIEREA EI </a:t>
            </a:r>
            <a:endParaRPr lang="ro-RO" sz="3600" dirty="0">
              <a:solidFill>
                <a:srgbClr val="00B050"/>
              </a:solidFill>
            </a:endParaRPr>
          </a:p>
        </p:txBody>
      </p:sp>
      <p:sp>
        <p:nvSpPr>
          <p:cNvPr id="4" name="Slide Number Placeholder 3"/>
          <p:cNvSpPr>
            <a:spLocks noGrp="1"/>
          </p:cNvSpPr>
          <p:nvPr>
            <p:ph type="sldNum" sz="quarter" idx="12"/>
          </p:nvPr>
        </p:nvSpPr>
        <p:spPr/>
        <p:txBody>
          <a:bodyPr/>
          <a:lstStyle/>
          <a:p>
            <a:fld id="{C69E05A2-079F-4246-8356-D956496D44E4}" type="slidenum">
              <a:rPr lang="en-US" smtClean="0"/>
              <a:t>67</a:t>
            </a:fld>
            <a:endParaRPr lang="en-US"/>
          </a:p>
        </p:txBody>
      </p:sp>
    </p:spTree>
    <p:extLst>
      <p:ext uri="{BB962C8B-B14F-4D97-AF65-F5344CB8AC3E}">
        <p14:creationId xmlns:p14="http://schemas.microsoft.com/office/powerpoint/2010/main" val="416858898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smtClean="0"/>
              <a:t>Europass – cadrul general</a:t>
            </a:r>
            <a:endParaRPr lang="en-US" dirty="0"/>
          </a:p>
        </p:txBody>
      </p:sp>
      <p:sp>
        <p:nvSpPr>
          <p:cNvPr id="3" name="Content Placeholder 2"/>
          <p:cNvSpPr>
            <a:spLocks noGrp="1"/>
          </p:cNvSpPr>
          <p:nvPr>
            <p:ph idx="1"/>
          </p:nvPr>
        </p:nvSpPr>
        <p:spPr/>
        <p:txBody>
          <a:bodyPr/>
          <a:lstStyle/>
          <a:p>
            <a:r>
              <a:rPr lang="en-US" b="1" dirty="0" err="1"/>
              <a:t>Europass</a:t>
            </a:r>
            <a:r>
              <a:rPr lang="en-US" dirty="0"/>
              <a:t> </a:t>
            </a:r>
            <a:r>
              <a:rPr lang="en-US" dirty="0" err="1"/>
              <a:t>este</a:t>
            </a:r>
            <a:r>
              <a:rPr lang="en-US" dirty="0"/>
              <a:t> un </a:t>
            </a:r>
            <a:r>
              <a:rPr lang="en-US" dirty="0" err="1">
                <a:solidFill>
                  <a:srgbClr val="0070C0"/>
                </a:solidFill>
              </a:rPr>
              <a:t>portofoliu</a:t>
            </a:r>
            <a:r>
              <a:rPr lang="en-US" dirty="0">
                <a:solidFill>
                  <a:srgbClr val="0070C0"/>
                </a:solidFill>
              </a:rPr>
              <a:t> personal de </a:t>
            </a:r>
            <a:r>
              <a:rPr lang="en-US" dirty="0" err="1">
                <a:solidFill>
                  <a:srgbClr val="0070C0"/>
                </a:solidFill>
              </a:rPr>
              <a:t>documente</a:t>
            </a:r>
            <a:r>
              <a:rPr lang="en-US" dirty="0">
                <a:solidFill>
                  <a:srgbClr val="0070C0"/>
                </a:solidFill>
              </a:rPr>
              <a:t> </a:t>
            </a:r>
            <a:r>
              <a:rPr lang="en-US" dirty="0" err="1"/>
              <a:t>pe</a:t>
            </a:r>
            <a:r>
              <a:rPr lang="en-US" dirty="0"/>
              <a:t> care </a:t>
            </a:r>
            <a:r>
              <a:rPr lang="en-US" dirty="0" err="1" smtClean="0"/>
              <a:t>cet</a:t>
            </a:r>
            <a:r>
              <a:rPr lang="ro-RO" dirty="0" smtClean="0"/>
              <a:t>ăț</a:t>
            </a:r>
            <a:r>
              <a:rPr lang="en-US" dirty="0" err="1" smtClean="0"/>
              <a:t>enii</a:t>
            </a:r>
            <a:r>
              <a:rPr lang="en-US" dirty="0" smtClean="0"/>
              <a:t> </a:t>
            </a:r>
            <a:r>
              <a:rPr lang="ro-RO" dirty="0" smtClean="0"/>
              <a:t>î</a:t>
            </a:r>
            <a:r>
              <a:rPr lang="en-US" dirty="0" smtClean="0"/>
              <a:t>l </a:t>
            </a:r>
            <a:r>
              <a:rPr lang="en-US" dirty="0"/>
              <a:t>pot </a:t>
            </a:r>
            <a:r>
              <a:rPr lang="en-US" dirty="0" err="1"/>
              <a:t>folosi</a:t>
            </a:r>
            <a:r>
              <a:rPr lang="en-US" dirty="0"/>
              <a:t> </a:t>
            </a:r>
            <a:r>
              <a:rPr lang="en-US" dirty="0" err="1"/>
              <a:t>pentru</a:t>
            </a:r>
            <a:r>
              <a:rPr lang="en-US" dirty="0"/>
              <a:t> </a:t>
            </a:r>
            <a:r>
              <a:rPr lang="en-US" dirty="0" smtClean="0"/>
              <a:t>a-</a:t>
            </a:r>
            <a:r>
              <a:rPr lang="ro-RO" dirty="0" smtClean="0"/>
              <a:t>ș</a:t>
            </a:r>
            <a:r>
              <a:rPr lang="en-US" dirty="0" err="1" smtClean="0"/>
              <a:t>i</a:t>
            </a:r>
            <a:r>
              <a:rPr lang="en-US" dirty="0" smtClean="0"/>
              <a:t> </a:t>
            </a:r>
            <a:r>
              <a:rPr lang="en-US" dirty="0"/>
              <a:t>face </a:t>
            </a:r>
            <a:r>
              <a:rPr lang="en-US" dirty="0" err="1"/>
              <a:t>cunoscute</a:t>
            </a:r>
            <a:r>
              <a:rPr lang="en-US" dirty="0"/>
              <a:t> </a:t>
            </a:r>
            <a:r>
              <a:rPr lang="en-US" dirty="0" err="1" smtClean="0"/>
              <a:t>calific</a:t>
            </a:r>
            <a:r>
              <a:rPr lang="ro-RO" dirty="0" smtClean="0"/>
              <a:t>ă</a:t>
            </a:r>
            <a:r>
              <a:rPr lang="en-US" dirty="0" smtClean="0"/>
              <a:t>rile </a:t>
            </a:r>
            <a:r>
              <a:rPr lang="ro-RO" dirty="0" smtClean="0"/>
              <a:t>ș</a:t>
            </a:r>
            <a:r>
              <a:rPr lang="en-US" dirty="0" err="1" smtClean="0"/>
              <a:t>i</a:t>
            </a:r>
            <a:r>
              <a:rPr lang="en-US" dirty="0" smtClean="0"/>
              <a:t> </a:t>
            </a:r>
            <a:r>
              <a:rPr lang="en-US" dirty="0" err="1" smtClean="0"/>
              <a:t>competen</a:t>
            </a:r>
            <a:r>
              <a:rPr lang="ro-RO" dirty="0" smtClean="0"/>
              <a:t>ț</a:t>
            </a:r>
            <a:r>
              <a:rPr lang="en-US" dirty="0" err="1" smtClean="0"/>
              <a:t>ele</a:t>
            </a:r>
            <a:r>
              <a:rPr lang="en-US" dirty="0" smtClean="0"/>
              <a:t> </a:t>
            </a:r>
            <a:r>
              <a:rPr lang="ro-RO" dirty="0" smtClean="0"/>
              <a:t>î</a:t>
            </a:r>
            <a:r>
              <a:rPr lang="en-US" dirty="0" smtClean="0"/>
              <a:t>n </a:t>
            </a:r>
            <a:r>
              <a:rPr lang="en-US" dirty="0"/>
              <a:t>Europa, </a:t>
            </a:r>
            <a:r>
              <a:rPr lang="ro-RO" dirty="0" smtClean="0"/>
              <a:t>î</a:t>
            </a:r>
            <a:r>
              <a:rPr lang="en-US" dirty="0" smtClean="0"/>
              <a:t>n </a:t>
            </a:r>
            <a:r>
              <a:rPr lang="en-US" dirty="0" err="1"/>
              <a:t>vederea</a:t>
            </a:r>
            <a:r>
              <a:rPr lang="en-US" dirty="0"/>
              <a:t> </a:t>
            </a:r>
            <a:r>
              <a:rPr lang="en-US" dirty="0" err="1" smtClean="0">
                <a:solidFill>
                  <a:srgbClr val="0070C0"/>
                </a:solidFill>
              </a:rPr>
              <a:t>facilit</a:t>
            </a:r>
            <a:r>
              <a:rPr lang="ro-RO" dirty="0" smtClean="0">
                <a:solidFill>
                  <a:srgbClr val="0070C0"/>
                </a:solidFill>
              </a:rPr>
              <a:t>ă</a:t>
            </a:r>
            <a:r>
              <a:rPr lang="en-US" dirty="0" err="1" smtClean="0">
                <a:solidFill>
                  <a:srgbClr val="0070C0"/>
                </a:solidFill>
              </a:rPr>
              <a:t>rii</a:t>
            </a:r>
            <a:r>
              <a:rPr lang="en-US" dirty="0" smtClean="0">
                <a:solidFill>
                  <a:srgbClr val="0070C0"/>
                </a:solidFill>
              </a:rPr>
              <a:t> </a:t>
            </a:r>
            <a:r>
              <a:rPr lang="en-US" dirty="0" err="1">
                <a:solidFill>
                  <a:srgbClr val="0070C0"/>
                </a:solidFill>
              </a:rPr>
              <a:t>accesului</a:t>
            </a:r>
            <a:r>
              <a:rPr lang="en-US" dirty="0">
                <a:solidFill>
                  <a:srgbClr val="0070C0"/>
                </a:solidFill>
              </a:rPr>
              <a:t> </a:t>
            </a:r>
            <a:r>
              <a:rPr lang="en-US" dirty="0" err="1">
                <a:solidFill>
                  <a:srgbClr val="0070C0"/>
                </a:solidFill>
              </a:rPr>
              <a:t>pe</a:t>
            </a:r>
            <a:r>
              <a:rPr lang="en-US" dirty="0">
                <a:solidFill>
                  <a:srgbClr val="0070C0"/>
                </a:solidFill>
              </a:rPr>
              <a:t> </a:t>
            </a:r>
            <a:r>
              <a:rPr lang="en-US" dirty="0" smtClean="0">
                <a:solidFill>
                  <a:srgbClr val="0070C0"/>
                </a:solidFill>
              </a:rPr>
              <a:t>pia</a:t>
            </a:r>
            <a:r>
              <a:rPr lang="ro-RO" dirty="0" smtClean="0">
                <a:solidFill>
                  <a:srgbClr val="0070C0"/>
                </a:solidFill>
              </a:rPr>
              <a:t>ț</a:t>
            </a:r>
            <a:r>
              <a:rPr lang="en-US" dirty="0" smtClean="0">
                <a:solidFill>
                  <a:srgbClr val="0070C0"/>
                </a:solidFill>
              </a:rPr>
              <a:t>a </a:t>
            </a:r>
            <a:r>
              <a:rPr lang="en-US" dirty="0" err="1">
                <a:solidFill>
                  <a:srgbClr val="0070C0"/>
                </a:solidFill>
              </a:rPr>
              <a:t>muncii</a:t>
            </a:r>
            <a:r>
              <a:rPr lang="en-US" dirty="0">
                <a:solidFill>
                  <a:srgbClr val="0070C0"/>
                </a:solidFill>
              </a:rPr>
              <a:t> </a:t>
            </a:r>
            <a:r>
              <a:rPr lang="en-US" dirty="0" err="1"/>
              <a:t>sau</a:t>
            </a:r>
            <a:r>
              <a:rPr lang="en-US" dirty="0"/>
              <a:t> la </a:t>
            </a:r>
            <a:r>
              <a:rPr lang="en-US" dirty="0" err="1">
                <a:solidFill>
                  <a:srgbClr val="0070C0"/>
                </a:solidFill>
              </a:rPr>
              <a:t>programe</a:t>
            </a:r>
            <a:r>
              <a:rPr lang="en-US" dirty="0">
                <a:solidFill>
                  <a:srgbClr val="0070C0"/>
                </a:solidFill>
              </a:rPr>
              <a:t> de </a:t>
            </a:r>
            <a:r>
              <a:rPr lang="en-US" dirty="0" err="1" smtClean="0">
                <a:solidFill>
                  <a:srgbClr val="0070C0"/>
                </a:solidFill>
              </a:rPr>
              <a:t>educa</a:t>
            </a:r>
            <a:r>
              <a:rPr lang="ro-RO" dirty="0" smtClean="0">
                <a:solidFill>
                  <a:srgbClr val="0070C0"/>
                </a:solidFill>
              </a:rPr>
              <a:t>ț</a:t>
            </a:r>
            <a:r>
              <a:rPr lang="en-US" dirty="0" err="1" smtClean="0">
                <a:solidFill>
                  <a:srgbClr val="0070C0"/>
                </a:solidFill>
              </a:rPr>
              <a:t>ie</a:t>
            </a:r>
            <a:r>
              <a:rPr lang="en-US" dirty="0" smtClean="0">
                <a:solidFill>
                  <a:srgbClr val="0070C0"/>
                </a:solidFill>
              </a:rPr>
              <a:t> </a:t>
            </a:r>
            <a:r>
              <a:rPr lang="ro-RO" dirty="0" smtClean="0">
                <a:solidFill>
                  <a:srgbClr val="0070C0"/>
                </a:solidFill>
              </a:rPr>
              <a:t>ș</a:t>
            </a:r>
            <a:r>
              <a:rPr lang="en-US" dirty="0" err="1" smtClean="0">
                <a:solidFill>
                  <a:srgbClr val="0070C0"/>
                </a:solidFill>
              </a:rPr>
              <a:t>i</a:t>
            </a:r>
            <a:r>
              <a:rPr lang="en-US" dirty="0" smtClean="0">
                <a:solidFill>
                  <a:srgbClr val="0070C0"/>
                </a:solidFill>
              </a:rPr>
              <a:t> </a:t>
            </a:r>
            <a:r>
              <a:rPr lang="en-US" dirty="0" err="1">
                <a:solidFill>
                  <a:srgbClr val="0070C0"/>
                </a:solidFill>
              </a:rPr>
              <a:t>formare</a:t>
            </a:r>
            <a:r>
              <a:rPr lang="en-US" dirty="0"/>
              <a:t>. </a:t>
            </a:r>
            <a:endParaRPr lang="ro-RO" dirty="0" smtClean="0"/>
          </a:p>
          <a:p>
            <a:r>
              <a:rPr lang="en-US" dirty="0" smtClean="0">
                <a:solidFill>
                  <a:srgbClr val="0070C0"/>
                </a:solidFill>
              </a:rPr>
              <a:t>Nu </a:t>
            </a:r>
            <a:r>
              <a:rPr lang="en-US" dirty="0" err="1">
                <a:solidFill>
                  <a:srgbClr val="0070C0"/>
                </a:solidFill>
              </a:rPr>
              <a:t>este</a:t>
            </a:r>
            <a:r>
              <a:rPr lang="en-US" dirty="0">
                <a:solidFill>
                  <a:srgbClr val="0070C0"/>
                </a:solidFill>
              </a:rPr>
              <a:t> </a:t>
            </a:r>
            <a:r>
              <a:rPr lang="en-US" dirty="0" err="1">
                <a:solidFill>
                  <a:srgbClr val="0070C0"/>
                </a:solidFill>
              </a:rPr>
              <a:t>vorba</a:t>
            </a:r>
            <a:r>
              <a:rPr lang="en-US" dirty="0">
                <a:solidFill>
                  <a:srgbClr val="0070C0"/>
                </a:solidFill>
              </a:rPr>
              <a:t> de un instrument de </a:t>
            </a:r>
            <a:r>
              <a:rPr lang="en-US" dirty="0" err="1">
                <a:solidFill>
                  <a:srgbClr val="0070C0"/>
                </a:solidFill>
              </a:rPr>
              <a:t>validare</a:t>
            </a:r>
            <a:r>
              <a:rPr lang="en-US" dirty="0">
                <a:solidFill>
                  <a:srgbClr val="0070C0"/>
                </a:solidFill>
              </a:rPr>
              <a:t> </a:t>
            </a:r>
            <a:r>
              <a:rPr lang="en-US" dirty="0" err="1">
                <a:solidFill>
                  <a:srgbClr val="0070C0"/>
                </a:solidFill>
              </a:rPr>
              <a:t>sau</a:t>
            </a:r>
            <a:r>
              <a:rPr lang="en-US" dirty="0">
                <a:solidFill>
                  <a:srgbClr val="0070C0"/>
                </a:solidFill>
              </a:rPr>
              <a:t> </a:t>
            </a:r>
            <a:r>
              <a:rPr lang="en-US" dirty="0" err="1" smtClean="0">
                <a:solidFill>
                  <a:srgbClr val="0070C0"/>
                </a:solidFill>
              </a:rPr>
              <a:t>recunoa</a:t>
            </a:r>
            <a:r>
              <a:rPr lang="ro-RO" dirty="0" smtClean="0">
                <a:solidFill>
                  <a:srgbClr val="0070C0"/>
                </a:solidFill>
              </a:rPr>
              <a:t>ș</a:t>
            </a:r>
            <a:r>
              <a:rPr lang="en-US" dirty="0" err="1" smtClean="0">
                <a:solidFill>
                  <a:srgbClr val="0070C0"/>
                </a:solidFill>
              </a:rPr>
              <a:t>tere</a:t>
            </a:r>
            <a:r>
              <a:rPr lang="en-US" dirty="0" smtClean="0">
                <a:solidFill>
                  <a:srgbClr val="0070C0"/>
                </a:solidFill>
              </a:rPr>
              <a:t> </a:t>
            </a:r>
            <a:r>
              <a:rPr lang="en-US" dirty="0" err="1" smtClean="0">
                <a:solidFill>
                  <a:srgbClr val="0070C0"/>
                </a:solidFill>
              </a:rPr>
              <a:t>oficial</a:t>
            </a:r>
            <a:r>
              <a:rPr lang="ro-RO" dirty="0" smtClean="0">
                <a:solidFill>
                  <a:srgbClr val="0070C0"/>
                </a:solidFill>
              </a:rPr>
              <a:t>ă</a:t>
            </a:r>
            <a:r>
              <a:rPr lang="en-US" dirty="0" smtClean="0">
                <a:solidFill>
                  <a:srgbClr val="0070C0"/>
                </a:solidFill>
              </a:rPr>
              <a:t> </a:t>
            </a:r>
            <a:r>
              <a:rPr lang="en-US" dirty="0">
                <a:solidFill>
                  <a:srgbClr val="0070C0"/>
                </a:solidFill>
              </a:rPr>
              <a:t>a </a:t>
            </a:r>
            <a:r>
              <a:rPr lang="en-US" dirty="0" err="1" smtClean="0">
                <a:solidFill>
                  <a:srgbClr val="0070C0"/>
                </a:solidFill>
              </a:rPr>
              <a:t>competen</a:t>
            </a:r>
            <a:r>
              <a:rPr lang="ro-RO" dirty="0" smtClean="0">
                <a:solidFill>
                  <a:srgbClr val="0070C0"/>
                </a:solidFill>
              </a:rPr>
              <a:t>ț</a:t>
            </a:r>
            <a:r>
              <a:rPr lang="en-US" dirty="0" err="1" smtClean="0">
                <a:solidFill>
                  <a:srgbClr val="0070C0"/>
                </a:solidFill>
              </a:rPr>
              <a:t>elor</a:t>
            </a:r>
            <a:r>
              <a:rPr lang="en-US" dirty="0" smtClean="0">
                <a:solidFill>
                  <a:srgbClr val="0070C0"/>
                </a:solidFill>
              </a:rPr>
              <a:t> </a:t>
            </a:r>
            <a:r>
              <a:rPr lang="ro-RO" dirty="0" smtClean="0">
                <a:solidFill>
                  <a:srgbClr val="0070C0"/>
                </a:solidFill>
              </a:rPr>
              <a:t>ș</a:t>
            </a:r>
            <a:r>
              <a:rPr lang="en-US" dirty="0" err="1" smtClean="0">
                <a:solidFill>
                  <a:srgbClr val="0070C0"/>
                </a:solidFill>
              </a:rPr>
              <a:t>i</a:t>
            </a:r>
            <a:r>
              <a:rPr lang="en-US" dirty="0" smtClean="0">
                <a:solidFill>
                  <a:srgbClr val="0070C0"/>
                </a:solidFill>
              </a:rPr>
              <a:t> </a:t>
            </a:r>
            <a:r>
              <a:rPr lang="en-US" dirty="0" err="1" smtClean="0">
                <a:solidFill>
                  <a:srgbClr val="0070C0"/>
                </a:solidFill>
              </a:rPr>
              <a:t>calific</a:t>
            </a:r>
            <a:r>
              <a:rPr lang="ro-RO" dirty="0" smtClean="0">
                <a:solidFill>
                  <a:srgbClr val="0070C0"/>
                </a:solidFill>
              </a:rPr>
              <a:t>ă</a:t>
            </a:r>
            <a:r>
              <a:rPr lang="en-US" dirty="0" err="1" smtClean="0">
                <a:solidFill>
                  <a:srgbClr val="0070C0"/>
                </a:solidFill>
              </a:rPr>
              <a:t>rilor</a:t>
            </a:r>
            <a:r>
              <a:rPr lang="en-US" dirty="0"/>
              <a:t>, ci de </a:t>
            </a:r>
            <a:r>
              <a:rPr lang="en-US" b="1" dirty="0"/>
              <a:t>o </a:t>
            </a:r>
            <a:r>
              <a:rPr lang="en-US" b="1" dirty="0" smtClean="0"/>
              <a:t>platform</a:t>
            </a:r>
            <a:r>
              <a:rPr lang="ro-RO" b="1" dirty="0" smtClean="0"/>
              <a:t>ă</a:t>
            </a:r>
            <a:r>
              <a:rPr lang="en-US" b="1" dirty="0" smtClean="0"/>
              <a:t> </a:t>
            </a:r>
            <a:r>
              <a:rPr lang="en-US" b="1" dirty="0" err="1" smtClean="0"/>
              <a:t>comun</a:t>
            </a:r>
            <a:r>
              <a:rPr lang="ro-RO" b="1" dirty="0" smtClean="0"/>
              <a:t>ă</a:t>
            </a:r>
            <a:r>
              <a:rPr lang="en-US" b="1" dirty="0" smtClean="0"/>
              <a:t> </a:t>
            </a:r>
            <a:r>
              <a:rPr lang="en-US" b="1" dirty="0"/>
              <a:t>de </a:t>
            </a:r>
            <a:r>
              <a:rPr lang="en-US" b="1" dirty="0" err="1"/>
              <a:t>prezentare</a:t>
            </a:r>
            <a:r>
              <a:rPr lang="en-US" b="1" dirty="0"/>
              <a:t> </a:t>
            </a:r>
            <a:r>
              <a:rPr lang="en-US" dirty="0"/>
              <a:t>a </a:t>
            </a:r>
            <a:r>
              <a:rPr lang="en-US" dirty="0" err="1"/>
              <a:t>acestora</a:t>
            </a:r>
            <a:r>
              <a:rPr lang="en-US" dirty="0"/>
              <a:t>, care </a:t>
            </a:r>
            <a:r>
              <a:rPr lang="en-US" dirty="0" err="1" smtClean="0"/>
              <a:t>faciliteaz</a:t>
            </a:r>
            <a:r>
              <a:rPr lang="ro-RO" dirty="0" smtClean="0"/>
              <a:t>ă</a:t>
            </a:r>
            <a:r>
              <a:rPr lang="en-US" dirty="0" smtClean="0"/>
              <a:t> </a:t>
            </a:r>
            <a:r>
              <a:rPr lang="en-US" dirty="0" err="1" smtClean="0"/>
              <a:t>recunoa</a:t>
            </a:r>
            <a:r>
              <a:rPr lang="ro-RO" dirty="0" smtClean="0"/>
              <a:t>ș</a:t>
            </a:r>
            <a:r>
              <a:rPr lang="en-US" dirty="0" err="1" smtClean="0"/>
              <a:t>terea</a:t>
            </a:r>
            <a:r>
              <a:rPr lang="en-US" dirty="0" smtClean="0"/>
              <a:t> </a:t>
            </a:r>
            <a:r>
              <a:rPr lang="en-US" dirty="0" err="1"/>
              <a:t>lor</a:t>
            </a:r>
            <a:r>
              <a:rPr lang="en-US" dirty="0"/>
              <a:t> la </a:t>
            </a:r>
            <a:r>
              <a:rPr lang="en-US" dirty="0" err="1"/>
              <a:t>nivel</a:t>
            </a:r>
            <a:r>
              <a:rPr lang="en-US" dirty="0"/>
              <a:t> </a:t>
            </a:r>
            <a:r>
              <a:rPr lang="en-US" dirty="0" err="1"/>
              <a:t>european</a:t>
            </a:r>
            <a:r>
              <a:rPr lang="en-US" dirty="0"/>
              <a:t>.</a:t>
            </a:r>
          </a:p>
          <a:p>
            <a:endParaRPr lang="en-US" dirty="0"/>
          </a:p>
        </p:txBody>
      </p:sp>
      <p:sp>
        <p:nvSpPr>
          <p:cNvPr id="4" name="Slide Number Placeholder 3"/>
          <p:cNvSpPr>
            <a:spLocks noGrp="1"/>
          </p:cNvSpPr>
          <p:nvPr>
            <p:ph type="sldNum" sz="quarter" idx="12"/>
          </p:nvPr>
        </p:nvSpPr>
        <p:spPr/>
        <p:txBody>
          <a:bodyPr/>
          <a:lstStyle/>
          <a:p>
            <a:fld id="{C69E05A2-079F-4246-8356-D956496D44E4}" type="slidenum">
              <a:rPr lang="en-US" smtClean="0"/>
              <a:t>68</a:t>
            </a:fld>
            <a:endParaRPr lang="en-US"/>
          </a:p>
        </p:txBody>
      </p:sp>
    </p:spTree>
    <p:extLst>
      <p:ext uri="{BB962C8B-B14F-4D97-AF65-F5344CB8AC3E}">
        <p14:creationId xmlns:p14="http://schemas.microsoft.com/office/powerpoint/2010/main" val="419434289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smtClean="0"/>
              <a:t>Europass </a:t>
            </a:r>
            <a:r>
              <a:rPr lang="ro-RO" dirty="0"/>
              <a:t>– cadrul general</a:t>
            </a:r>
            <a:r>
              <a:rPr lang="ro-RO" dirty="0" smtClean="0"/>
              <a:t>(cont.)</a:t>
            </a:r>
            <a:endParaRPr lang="en-US" dirty="0"/>
          </a:p>
        </p:txBody>
      </p:sp>
      <p:sp>
        <p:nvSpPr>
          <p:cNvPr id="3" name="Content Placeholder 2"/>
          <p:cNvSpPr>
            <a:spLocks noGrp="1"/>
          </p:cNvSpPr>
          <p:nvPr>
            <p:ph idx="1"/>
          </p:nvPr>
        </p:nvSpPr>
        <p:spPr/>
        <p:txBody>
          <a:bodyPr>
            <a:normAutofit/>
          </a:bodyPr>
          <a:lstStyle/>
          <a:p>
            <a:r>
              <a:rPr lang="en-US" b="1" dirty="0" err="1"/>
              <a:t>Decizia</a:t>
            </a:r>
            <a:r>
              <a:rPr lang="en-US" b="1" dirty="0"/>
              <a:t> </a:t>
            </a:r>
            <a:r>
              <a:rPr lang="en-US" b="1" dirty="0" err="1"/>
              <a:t>nr</a:t>
            </a:r>
            <a:r>
              <a:rPr lang="en-US" b="1" dirty="0"/>
              <a:t>. 2241/2004/EC a </a:t>
            </a:r>
            <a:r>
              <a:rPr lang="en-US" b="1" dirty="0" err="1"/>
              <a:t>Parlamentului</a:t>
            </a:r>
            <a:r>
              <a:rPr lang="en-US" b="1" dirty="0"/>
              <a:t> European </a:t>
            </a:r>
            <a:r>
              <a:rPr lang="en-US" b="1" dirty="0" err="1"/>
              <a:t>si</a:t>
            </a:r>
            <a:r>
              <a:rPr lang="en-US" b="1" dirty="0"/>
              <a:t> a </a:t>
            </a:r>
            <a:r>
              <a:rPr lang="en-US" b="1" dirty="0" err="1"/>
              <a:t>Consiliului</a:t>
            </a:r>
            <a:r>
              <a:rPr lang="en-US" b="1" dirty="0"/>
              <a:t> UE (15 </a:t>
            </a:r>
            <a:r>
              <a:rPr lang="en-US" b="1" dirty="0" err="1"/>
              <a:t>decembrie</a:t>
            </a:r>
            <a:r>
              <a:rPr lang="en-US" b="1" dirty="0"/>
              <a:t> 2004)</a:t>
            </a:r>
            <a:r>
              <a:rPr lang="en-US" dirty="0"/>
              <a:t> </a:t>
            </a:r>
            <a:r>
              <a:rPr lang="en-US" dirty="0" err="1"/>
              <a:t>prevede</a:t>
            </a:r>
            <a:r>
              <a:rPr lang="en-US" dirty="0"/>
              <a:t> </a:t>
            </a:r>
            <a:r>
              <a:rPr lang="ro-RO" dirty="0" smtClean="0"/>
              <a:t>î</a:t>
            </a:r>
            <a:r>
              <a:rPr lang="en-US" dirty="0" err="1" smtClean="0"/>
              <a:t>nfiin</a:t>
            </a:r>
            <a:r>
              <a:rPr lang="ro-RO" dirty="0" smtClean="0"/>
              <a:t>ț</a:t>
            </a:r>
            <a:r>
              <a:rPr lang="en-US" dirty="0" smtClean="0"/>
              <a:t>area </a:t>
            </a:r>
            <a:r>
              <a:rPr lang="en-US" dirty="0" err="1"/>
              <a:t>Europass</a:t>
            </a:r>
            <a:r>
              <a:rPr lang="en-US" dirty="0"/>
              <a:t>, </a:t>
            </a:r>
            <a:r>
              <a:rPr lang="ro-RO" dirty="0" smtClean="0"/>
              <a:t>î</a:t>
            </a:r>
            <a:r>
              <a:rPr lang="en-US" dirty="0" smtClean="0"/>
              <a:t>n </a:t>
            </a:r>
            <a:r>
              <a:rPr lang="en-US" dirty="0" err="1"/>
              <a:t>vederea</a:t>
            </a:r>
            <a:r>
              <a:rPr lang="en-US" dirty="0"/>
              <a:t> </a:t>
            </a:r>
            <a:r>
              <a:rPr lang="en-US" dirty="0" err="1" smtClean="0"/>
              <a:t>cre</a:t>
            </a:r>
            <a:r>
              <a:rPr lang="ro-RO" dirty="0" smtClean="0"/>
              <a:t>ă</a:t>
            </a:r>
            <a:r>
              <a:rPr lang="en-US" dirty="0" err="1" smtClean="0"/>
              <a:t>rii</a:t>
            </a:r>
            <a:r>
              <a:rPr lang="en-US" dirty="0" smtClean="0"/>
              <a:t> </a:t>
            </a:r>
            <a:r>
              <a:rPr lang="en-US" dirty="0" err="1"/>
              <a:t>unui</a:t>
            </a:r>
            <a:r>
              <a:rPr lang="en-US" dirty="0"/>
              <a:t> </a:t>
            </a:r>
            <a:r>
              <a:rPr lang="en-US" dirty="0" err="1">
                <a:solidFill>
                  <a:srgbClr val="0070C0"/>
                </a:solidFill>
              </a:rPr>
              <a:t>cadru</a:t>
            </a:r>
            <a:r>
              <a:rPr lang="en-US" dirty="0">
                <a:solidFill>
                  <a:srgbClr val="0070C0"/>
                </a:solidFill>
              </a:rPr>
              <a:t> de </a:t>
            </a:r>
            <a:r>
              <a:rPr lang="en-US" dirty="0" err="1">
                <a:solidFill>
                  <a:srgbClr val="0070C0"/>
                </a:solidFill>
              </a:rPr>
              <a:t>asigurare</a:t>
            </a:r>
            <a:r>
              <a:rPr lang="en-US" dirty="0">
                <a:solidFill>
                  <a:srgbClr val="0070C0"/>
                </a:solidFill>
              </a:rPr>
              <a:t> a </a:t>
            </a:r>
            <a:r>
              <a:rPr lang="en-US" dirty="0" err="1" smtClean="0">
                <a:solidFill>
                  <a:srgbClr val="0070C0"/>
                </a:solidFill>
              </a:rPr>
              <a:t>transparen</a:t>
            </a:r>
            <a:r>
              <a:rPr lang="ro-RO" dirty="0" smtClean="0">
                <a:solidFill>
                  <a:srgbClr val="0070C0"/>
                </a:solidFill>
              </a:rPr>
              <a:t>ț</a:t>
            </a:r>
            <a:r>
              <a:rPr lang="en-US" dirty="0" err="1" smtClean="0">
                <a:solidFill>
                  <a:srgbClr val="0070C0"/>
                </a:solidFill>
              </a:rPr>
              <a:t>ei</a:t>
            </a:r>
            <a:r>
              <a:rPr lang="en-US" dirty="0" smtClean="0">
                <a:solidFill>
                  <a:srgbClr val="0070C0"/>
                </a:solidFill>
              </a:rPr>
              <a:t> </a:t>
            </a:r>
            <a:r>
              <a:rPr lang="en-US" dirty="0" err="1" smtClean="0">
                <a:solidFill>
                  <a:srgbClr val="0070C0"/>
                </a:solidFill>
              </a:rPr>
              <a:t>calific</a:t>
            </a:r>
            <a:r>
              <a:rPr lang="ro-RO" dirty="0" smtClean="0">
                <a:solidFill>
                  <a:srgbClr val="0070C0"/>
                </a:solidFill>
              </a:rPr>
              <a:t>ă</a:t>
            </a:r>
            <a:r>
              <a:rPr lang="en-US" dirty="0" err="1" smtClean="0">
                <a:solidFill>
                  <a:srgbClr val="0070C0"/>
                </a:solidFill>
              </a:rPr>
              <a:t>rilor</a:t>
            </a:r>
            <a:r>
              <a:rPr lang="en-US" dirty="0" smtClean="0">
                <a:solidFill>
                  <a:srgbClr val="0070C0"/>
                </a:solidFill>
              </a:rPr>
              <a:t> </a:t>
            </a:r>
            <a:r>
              <a:rPr lang="ro-RO" dirty="0" smtClean="0">
                <a:solidFill>
                  <a:srgbClr val="0070C0"/>
                </a:solidFill>
              </a:rPr>
              <a:t>ș</a:t>
            </a:r>
            <a:r>
              <a:rPr lang="en-US" dirty="0" err="1" smtClean="0">
                <a:solidFill>
                  <a:srgbClr val="0070C0"/>
                </a:solidFill>
              </a:rPr>
              <a:t>i</a:t>
            </a:r>
            <a:r>
              <a:rPr lang="en-US" dirty="0" smtClean="0">
                <a:solidFill>
                  <a:srgbClr val="0070C0"/>
                </a:solidFill>
              </a:rPr>
              <a:t> </a:t>
            </a:r>
            <a:r>
              <a:rPr lang="en-US" dirty="0" err="1">
                <a:solidFill>
                  <a:srgbClr val="0070C0"/>
                </a:solidFill>
              </a:rPr>
              <a:t>competentelor</a:t>
            </a:r>
            <a:r>
              <a:rPr lang="en-US" dirty="0"/>
              <a:t> in </a:t>
            </a:r>
            <a:r>
              <a:rPr lang="en-US" dirty="0" err="1"/>
              <a:t>spatiul</a:t>
            </a:r>
            <a:r>
              <a:rPr lang="en-US" dirty="0"/>
              <a:t> </a:t>
            </a:r>
            <a:r>
              <a:rPr lang="en-US" dirty="0" err="1" smtClean="0"/>
              <a:t>european</a:t>
            </a:r>
            <a:r>
              <a:rPr lang="en-US" dirty="0" smtClean="0"/>
              <a:t>.</a:t>
            </a:r>
            <a:endParaRPr lang="ro-RO" dirty="0"/>
          </a:p>
          <a:p>
            <a:endParaRPr lang="ro-RO" dirty="0" smtClean="0"/>
          </a:p>
          <a:p>
            <a:r>
              <a:rPr lang="ro-RO" dirty="0"/>
              <a:t>Obiectivul general al acestei inițiative este de </a:t>
            </a:r>
            <a:r>
              <a:rPr lang="ro-RO" dirty="0">
                <a:solidFill>
                  <a:srgbClr val="0070C0"/>
                </a:solidFill>
              </a:rPr>
              <a:t>a sprijini mobilitatea persoanelor în Europa</a:t>
            </a:r>
            <a:r>
              <a:rPr lang="ro-RO" dirty="0"/>
              <a:t>, inclusiv în scopuri de </a:t>
            </a:r>
            <a:r>
              <a:rPr lang="ro-RO" dirty="0">
                <a:solidFill>
                  <a:srgbClr val="0070C0"/>
                </a:solidFill>
              </a:rPr>
              <a:t>educație și ocupare a forței de muncă</a:t>
            </a:r>
            <a:r>
              <a:rPr lang="ro-RO" dirty="0"/>
              <a:t>. Inițiativa îmbunătățește difuzarea și utilizarea instrumentelor care conferă vizibilitate abilităților și calificărilor, făcându-le în același timp ușor de înțeles în rândul persoanelor care învață, al persoanelor aflate în căutarea unui loc de muncă, al angajaților, al angajatorilor și al instituțiilor de educație și formare, printre altele.</a:t>
            </a:r>
            <a:endParaRPr lang="ro-RO" dirty="0" smtClean="0"/>
          </a:p>
        </p:txBody>
      </p:sp>
      <p:sp>
        <p:nvSpPr>
          <p:cNvPr id="4" name="Slide Number Placeholder 3"/>
          <p:cNvSpPr>
            <a:spLocks noGrp="1"/>
          </p:cNvSpPr>
          <p:nvPr>
            <p:ph type="sldNum" sz="quarter" idx="12"/>
          </p:nvPr>
        </p:nvSpPr>
        <p:spPr/>
        <p:txBody>
          <a:bodyPr/>
          <a:lstStyle/>
          <a:p>
            <a:fld id="{C69E05A2-079F-4246-8356-D956496D44E4}" type="slidenum">
              <a:rPr lang="en-US" smtClean="0"/>
              <a:t>69</a:t>
            </a:fld>
            <a:endParaRPr lang="en-US"/>
          </a:p>
        </p:txBody>
      </p:sp>
    </p:spTree>
    <p:extLst>
      <p:ext uri="{BB962C8B-B14F-4D97-AF65-F5344CB8AC3E}">
        <p14:creationId xmlns:p14="http://schemas.microsoft.com/office/powerpoint/2010/main" val="41173369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ro-RO" sz="2400" b="1" dirty="0" smtClean="0"/>
              <a:t>PRIORITĂȚI DE ACȚIUNE stabilite prin </a:t>
            </a:r>
            <a:r>
              <a:rPr lang="ro-RO" sz="2400" b="1" dirty="0"/>
              <a:t>Comunicarea Comisiei către Parlamentul European, Consiliu, Comitetul Economic și Social European și Comitetul </a:t>
            </a:r>
            <a:r>
              <a:rPr lang="ro-RO" sz="2400" b="1" dirty="0" smtClean="0"/>
              <a:t>Regiunilor</a:t>
            </a:r>
            <a:r>
              <a:rPr lang="en-US" sz="2400" b="1" dirty="0"/>
              <a:t> (cont.)</a:t>
            </a:r>
          </a:p>
        </p:txBody>
      </p:sp>
      <p:sp>
        <p:nvSpPr>
          <p:cNvPr id="3" name="Content Placeholder 2"/>
          <p:cNvSpPr>
            <a:spLocks noGrp="1"/>
          </p:cNvSpPr>
          <p:nvPr>
            <p:ph idx="1"/>
          </p:nvPr>
        </p:nvSpPr>
        <p:spPr>
          <a:xfrm>
            <a:off x="421302" y="2670341"/>
            <a:ext cx="8596668" cy="4187659"/>
          </a:xfrm>
        </p:spPr>
        <p:txBody>
          <a:bodyPr>
            <a:normAutofit/>
          </a:bodyPr>
          <a:lstStyle/>
          <a:p>
            <a:pPr marL="457200" lvl="1" indent="0">
              <a:buNone/>
            </a:pPr>
            <a:r>
              <a:rPr lang="en-US" sz="2000" dirty="0" smtClean="0"/>
              <a:t>1</a:t>
            </a:r>
            <a:r>
              <a:rPr lang="en-US" sz="2000" dirty="0"/>
              <a:t>. </a:t>
            </a:r>
            <a:r>
              <a:rPr lang="en-US" sz="2000" b="1" dirty="0" err="1">
                <a:solidFill>
                  <a:srgbClr val="0070C0"/>
                </a:solidFill>
              </a:rPr>
              <a:t>Combaterea</a:t>
            </a:r>
            <a:r>
              <a:rPr lang="en-US" sz="2000" b="1" dirty="0">
                <a:solidFill>
                  <a:srgbClr val="0070C0"/>
                </a:solidFill>
              </a:rPr>
              <a:t> </a:t>
            </a:r>
            <a:r>
              <a:rPr lang="en-US" sz="2000" b="1" dirty="0" err="1">
                <a:solidFill>
                  <a:srgbClr val="0070C0"/>
                </a:solidFill>
              </a:rPr>
              <a:t>viitoarelor</a:t>
            </a:r>
            <a:r>
              <a:rPr lang="en-US" sz="2000" b="1" dirty="0">
                <a:solidFill>
                  <a:srgbClr val="0070C0"/>
                </a:solidFill>
              </a:rPr>
              <a:t> </a:t>
            </a:r>
            <a:r>
              <a:rPr lang="en-US" sz="2000" b="1" dirty="0" err="1">
                <a:solidFill>
                  <a:srgbClr val="0070C0"/>
                </a:solidFill>
              </a:rPr>
              <a:t>necorelăr</a:t>
            </a:r>
            <a:r>
              <a:rPr lang="en-US" sz="2000" b="1" dirty="0" err="1"/>
              <a:t>i</a:t>
            </a:r>
            <a:r>
              <a:rPr lang="en-US" sz="2000" b="1" dirty="0"/>
              <a:t> </a:t>
            </a:r>
            <a:r>
              <a:rPr lang="en-US" sz="2000" dirty="0" err="1"/>
              <a:t>în</a:t>
            </a:r>
            <a:r>
              <a:rPr lang="en-US" sz="2000" dirty="0"/>
              <a:t> </a:t>
            </a:r>
            <a:r>
              <a:rPr lang="en-US" sz="2000" dirty="0" err="1"/>
              <a:t>materie</a:t>
            </a:r>
            <a:r>
              <a:rPr lang="en-US" sz="2000" dirty="0"/>
              <a:t> de </a:t>
            </a:r>
            <a:r>
              <a:rPr lang="en-US" sz="2000" dirty="0" err="1"/>
              <a:t>competențe</a:t>
            </a:r>
            <a:r>
              <a:rPr lang="en-US" sz="2000" dirty="0"/>
              <a:t> </a:t>
            </a:r>
            <a:r>
              <a:rPr lang="en-US" sz="2000" dirty="0" err="1"/>
              <a:t>și</a:t>
            </a:r>
            <a:r>
              <a:rPr lang="en-US" sz="2000" dirty="0"/>
              <a:t> </a:t>
            </a:r>
            <a:r>
              <a:rPr lang="en-US" sz="2000" dirty="0" err="1"/>
              <a:t>promovarea</a:t>
            </a:r>
            <a:r>
              <a:rPr lang="en-US" sz="2000" dirty="0"/>
              <a:t> </a:t>
            </a:r>
            <a:r>
              <a:rPr lang="en-US" sz="2000" dirty="0" err="1"/>
              <a:t>excelenței</a:t>
            </a:r>
            <a:r>
              <a:rPr lang="en-US" sz="2000" dirty="0"/>
              <a:t> </a:t>
            </a:r>
            <a:r>
              <a:rPr lang="en-US" sz="2000" dirty="0" err="1"/>
              <a:t>în</a:t>
            </a:r>
            <a:r>
              <a:rPr lang="en-US" sz="2000" dirty="0"/>
              <a:t> </a:t>
            </a:r>
            <a:r>
              <a:rPr lang="en-US" sz="2000" dirty="0" err="1"/>
              <a:t>dezvoltarea</a:t>
            </a:r>
            <a:r>
              <a:rPr lang="en-US" sz="2000" dirty="0"/>
              <a:t> </a:t>
            </a:r>
            <a:r>
              <a:rPr lang="en-US" sz="2000" dirty="0" err="1"/>
              <a:t>competențelor</a:t>
            </a:r>
            <a:r>
              <a:rPr lang="en-US" sz="2000" dirty="0"/>
              <a:t>; </a:t>
            </a:r>
          </a:p>
          <a:p>
            <a:pPr marL="457200" lvl="1" indent="0">
              <a:buNone/>
            </a:pPr>
            <a:r>
              <a:rPr lang="it-IT" sz="2000" dirty="0"/>
              <a:t>2. </a:t>
            </a:r>
            <a:r>
              <a:rPr lang="it-IT" sz="2000" b="1" dirty="0" err="1">
                <a:solidFill>
                  <a:srgbClr val="0070C0"/>
                </a:solidFill>
              </a:rPr>
              <a:t>Consolidarea</a:t>
            </a:r>
            <a:r>
              <a:rPr lang="it-IT" sz="2000" dirty="0"/>
              <a:t> </a:t>
            </a:r>
            <a:r>
              <a:rPr lang="it-IT" sz="2000" dirty="0" err="1"/>
              <a:t>unor</a:t>
            </a:r>
            <a:r>
              <a:rPr lang="it-IT" sz="2000" dirty="0"/>
              <a:t> </a:t>
            </a:r>
            <a:r>
              <a:rPr lang="it-IT" sz="2000" dirty="0" err="1"/>
              <a:t>sisteme</a:t>
            </a:r>
            <a:r>
              <a:rPr lang="it-IT" sz="2000" dirty="0"/>
              <a:t> de </a:t>
            </a:r>
            <a:r>
              <a:rPr lang="it-IT" sz="2000" dirty="0" err="1"/>
              <a:t>învățământ</a:t>
            </a:r>
            <a:r>
              <a:rPr lang="it-IT" sz="2000" dirty="0"/>
              <a:t> </a:t>
            </a:r>
            <a:r>
              <a:rPr lang="it-IT" sz="2000" dirty="0" err="1"/>
              <a:t>superior</a:t>
            </a:r>
            <a:r>
              <a:rPr lang="it-IT" sz="2000" dirty="0"/>
              <a:t> favorabile </a:t>
            </a:r>
            <a:r>
              <a:rPr lang="it-IT" sz="2000" dirty="0" err="1"/>
              <a:t>incluziunii</a:t>
            </a:r>
            <a:r>
              <a:rPr lang="it-IT" sz="2000" dirty="0"/>
              <a:t> </a:t>
            </a:r>
            <a:r>
              <a:rPr lang="it-IT" sz="2000" dirty="0" err="1"/>
              <a:t>și</a:t>
            </a:r>
            <a:r>
              <a:rPr lang="it-IT" sz="2000" dirty="0"/>
              <a:t> </a:t>
            </a:r>
            <a:r>
              <a:rPr lang="it-IT" sz="2000" dirty="0" err="1"/>
              <a:t>conectate</a:t>
            </a:r>
            <a:r>
              <a:rPr lang="it-IT" sz="2000" dirty="0"/>
              <a:t>; </a:t>
            </a:r>
          </a:p>
          <a:p>
            <a:pPr marL="457200" lvl="1" indent="0">
              <a:buNone/>
            </a:pPr>
            <a:r>
              <a:rPr lang="en-US" sz="2000" dirty="0"/>
              <a:t>3. </a:t>
            </a:r>
            <a:r>
              <a:rPr lang="en-US" sz="2000" b="1" dirty="0" err="1">
                <a:solidFill>
                  <a:srgbClr val="0070C0"/>
                </a:solidFill>
              </a:rPr>
              <a:t>Asigurarea</a:t>
            </a:r>
            <a:r>
              <a:rPr lang="en-US" sz="2000" dirty="0"/>
              <a:t> </a:t>
            </a:r>
            <a:r>
              <a:rPr lang="en-US" sz="2000" dirty="0" err="1"/>
              <a:t>faptului</a:t>
            </a:r>
            <a:r>
              <a:rPr lang="en-US" sz="2000" dirty="0"/>
              <a:t> </a:t>
            </a:r>
            <a:r>
              <a:rPr lang="en-US" sz="2000" dirty="0" err="1"/>
              <a:t>că</a:t>
            </a:r>
            <a:r>
              <a:rPr lang="en-US" sz="2000" dirty="0"/>
              <a:t> </a:t>
            </a:r>
            <a:r>
              <a:rPr lang="en-US" sz="2000" dirty="0" err="1"/>
              <a:t>instituțiile</a:t>
            </a:r>
            <a:r>
              <a:rPr lang="en-US" sz="2000" dirty="0"/>
              <a:t> de </a:t>
            </a:r>
            <a:r>
              <a:rPr lang="en-US" sz="2000" dirty="0" err="1"/>
              <a:t>învățământ</a:t>
            </a:r>
            <a:r>
              <a:rPr lang="en-US" sz="2000" dirty="0"/>
              <a:t> superior </a:t>
            </a:r>
            <a:r>
              <a:rPr lang="en-US" sz="2000" dirty="0" err="1"/>
              <a:t>contribuie</a:t>
            </a:r>
            <a:r>
              <a:rPr lang="en-US" sz="2000" dirty="0"/>
              <a:t> la </a:t>
            </a:r>
            <a:r>
              <a:rPr lang="en-US" sz="2000" b="1" dirty="0" err="1">
                <a:solidFill>
                  <a:srgbClr val="0070C0"/>
                </a:solidFill>
              </a:rPr>
              <a:t>inovare</a:t>
            </a:r>
            <a:r>
              <a:rPr lang="en-US" sz="2000" dirty="0"/>
              <a:t>; </a:t>
            </a:r>
          </a:p>
          <a:p>
            <a:pPr marL="457200" lvl="1" indent="0">
              <a:buNone/>
            </a:pPr>
            <a:r>
              <a:rPr lang="en-US" sz="2000" dirty="0"/>
              <a:t>4. </a:t>
            </a:r>
            <a:r>
              <a:rPr lang="en-US" sz="2000" b="1" dirty="0" err="1">
                <a:solidFill>
                  <a:srgbClr val="0070C0"/>
                </a:solidFill>
              </a:rPr>
              <a:t>Sprijinirea</a:t>
            </a:r>
            <a:r>
              <a:rPr lang="en-US" sz="2000" dirty="0"/>
              <a:t> </a:t>
            </a:r>
            <a:r>
              <a:rPr lang="en-US" sz="2000" dirty="0" err="1"/>
              <a:t>unor</a:t>
            </a:r>
            <a:r>
              <a:rPr lang="en-US" sz="2000" dirty="0"/>
              <a:t> </a:t>
            </a:r>
            <a:r>
              <a:rPr lang="en-US" sz="2000" dirty="0" err="1"/>
              <a:t>sisteme</a:t>
            </a:r>
            <a:r>
              <a:rPr lang="en-US" sz="2000" dirty="0"/>
              <a:t> de </a:t>
            </a:r>
            <a:r>
              <a:rPr lang="en-US" sz="2000" dirty="0" err="1"/>
              <a:t>învățământ</a:t>
            </a:r>
            <a:r>
              <a:rPr lang="en-US" sz="2000" dirty="0"/>
              <a:t> superior </a:t>
            </a:r>
            <a:r>
              <a:rPr lang="en-US" sz="2000" b="1" dirty="0" err="1">
                <a:solidFill>
                  <a:srgbClr val="0070C0"/>
                </a:solidFill>
              </a:rPr>
              <a:t>eficace</a:t>
            </a:r>
            <a:r>
              <a:rPr lang="en-US" sz="2000" b="1" dirty="0">
                <a:solidFill>
                  <a:srgbClr val="0070C0"/>
                </a:solidFill>
              </a:rPr>
              <a:t> </a:t>
            </a:r>
            <a:r>
              <a:rPr lang="en-US" sz="2000" b="1" dirty="0" err="1">
                <a:solidFill>
                  <a:srgbClr val="0070C0"/>
                </a:solidFill>
              </a:rPr>
              <a:t>și</a:t>
            </a:r>
            <a:r>
              <a:rPr lang="en-US" sz="2000" b="1" dirty="0">
                <a:solidFill>
                  <a:srgbClr val="0070C0"/>
                </a:solidFill>
              </a:rPr>
              <a:t> </a:t>
            </a:r>
            <a:r>
              <a:rPr lang="en-US" sz="2000" b="1" dirty="0" err="1">
                <a:solidFill>
                  <a:srgbClr val="0070C0"/>
                </a:solidFill>
              </a:rPr>
              <a:t>eficiente</a:t>
            </a:r>
            <a:r>
              <a:rPr lang="en-US" sz="2000" dirty="0"/>
              <a:t>. </a:t>
            </a:r>
          </a:p>
        </p:txBody>
      </p:sp>
      <p:sp>
        <p:nvSpPr>
          <p:cNvPr id="4" name="Slide Number Placeholder 3"/>
          <p:cNvSpPr>
            <a:spLocks noGrp="1"/>
          </p:cNvSpPr>
          <p:nvPr>
            <p:ph type="sldNum" sz="quarter" idx="12"/>
          </p:nvPr>
        </p:nvSpPr>
        <p:spPr/>
        <p:txBody>
          <a:bodyPr/>
          <a:lstStyle/>
          <a:p>
            <a:fld id="{C69E05A2-079F-4246-8356-D956496D44E4}" type="slidenum">
              <a:rPr lang="en-US" smtClean="0"/>
              <a:t>7</a:t>
            </a:fld>
            <a:endParaRPr lang="en-US"/>
          </a:p>
        </p:txBody>
      </p:sp>
    </p:spTree>
    <p:extLst>
      <p:ext uri="{BB962C8B-B14F-4D97-AF65-F5344CB8AC3E}">
        <p14:creationId xmlns:p14="http://schemas.microsoft.com/office/powerpoint/2010/main" val="2151641446"/>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a:t>Europass – cadrul general</a:t>
            </a:r>
            <a:r>
              <a:rPr lang="ro-RO" dirty="0" smtClean="0"/>
              <a:t>(cont</a:t>
            </a:r>
            <a:r>
              <a:rPr lang="ro-RO" dirty="0"/>
              <a:t>.)</a:t>
            </a:r>
            <a:endParaRPr lang="en-US" dirty="0"/>
          </a:p>
        </p:txBody>
      </p:sp>
      <p:sp>
        <p:nvSpPr>
          <p:cNvPr id="3" name="Content Placeholder 2"/>
          <p:cNvSpPr>
            <a:spLocks noGrp="1"/>
          </p:cNvSpPr>
          <p:nvPr>
            <p:ph idx="1"/>
          </p:nvPr>
        </p:nvSpPr>
        <p:spPr>
          <a:xfrm>
            <a:off x="574169" y="1472762"/>
            <a:ext cx="8802997" cy="4819425"/>
          </a:xfrm>
        </p:spPr>
        <p:txBody>
          <a:bodyPr>
            <a:normAutofit fontScale="92500" lnSpcReduction="20000"/>
          </a:bodyPr>
          <a:lstStyle/>
          <a:p>
            <a:r>
              <a:rPr lang="ro-RO" sz="1900" dirty="0"/>
              <a:t>Portofoliul Europass cuprinde </a:t>
            </a:r>
            <a:r>
              <a:rPr lang="ro-RO" sz="1900" dirty="0">
                <a:solidFill>
                  <a:srgbClr val="0070C0"/>
                </a:solidFill>
              </a:rPr>
              <a:t>cinci</a:t>
            </a:r>
            <a:r>
              <a:rPr lang="ro-RO" sz="1900" dirty="0"/>
              <a:t> documente:</a:t>
            </a:r>
          </a:p>
          <a:p>
            <a:pPr marL="573088" indent="-231775">
              <a:buFont typeface="+mj-lt"/>
              <a:buAutoNum type="arabicPeriod"/>
            </a:pPr>
            <a:r>
              <a:rPr lang="ro-RO" sz="1900" b="1" dirty="0" smtClean="0">
                <a:solidFill>
                  <a:srgbClr val="0070C0"/>
                </a:solidFill>
              </a:rPr>
              <a:t>Curriculum </a:t>
            </a:r>
            <a:r>
              <a:rPr lang="ro-RO" sz="1900" b="1" dirty="0">
                <a:solidFill>
                  <a:srgbClr val="0070C0"/>
                </a:solidFill>
              </a:rPr>
              <a:t>vitae (CV-ul) Europass</a:t>
            </a:r>
            <a:r>
              <a:rPr lang="ro-RO" sz="1900" dirty="0"/>
              <a:t>, care îi permite oricărei persoane să își prezinte calificările, experiența profesională, abilitățile și competențele;</a:t>
            </a:r>
          </a:p>
          <a:p>
            <a:pPr marL="573088" indent="-231775">
              <a:buFont typeface="+mj-lt"/>
              <a:buAutoNum type="arabicPeriod"/>
            </a:pPr>
            <a:r>
              <a:rPr lang="ro-RO" sz="1900" b="1" dirty="0">
                <a:solidFill>
                  <a:srgbClr val="0070C0"/>
                </a:solidFill>
              </a:rPr>
              <a:t>Pașaportul lingvistic Europass</a:t>
            </a:r>
            <a:r>
              <a:rPr lang="ro-RO" sz="1900" dirty="0"/>
              <a:t>, cu ajutorul căruia orice persoană își poate prezenta abilitățile lingvistice;</a:t>
            </a:r>
          </a:p>
          <a:p>
            <a:pPr marL="573088" indent="-231775">
              <a:buFont typeface="+mj-lt"/>
              <a:buAutoNum type="arabicPeriod"/>
            </a:pPr>
            <a:r>
              <a:rPr lang="ro-RO" sz="1900" b="1" dirty="0">
                <a:solidFill>
                  <a:srgbClr val="0070C0"/>
                </a:solidFill>
              </a:rPr>
              <a:t>Suplimentul Europass la certificatul profesional</a:t>
            </a:r>
            <a:r>
              <a:rPr lang="ro-RO" sz="1900" dirty="0"/>
              <a:t>, emis cursanților de autoritățile din domeniul educației și al formării profesionale, împreună cu certificatele de absolvire, adaugă informații care fac certificatele mai ușor de înțeles, în special de către angajatorii sau instituțiile din afara țării emitente;</a:t>
            </a:r>
          </a:p>
          <a:p>
            <a:pPr marL="573088" indent="-231775">
              <a:buFont typeface="+mj-lt"/>
              <a:buAutoNum type="arabicPeriod"/>
            </a:pPr>
            <a:r>
              <a:rPr lang="ro-RO" sz="1900" b="1" dirty="0">
                <a:solidFill>
                  <a:srgbClr val="0070C0"/>
                </a:solidFill>
              </a:rPr>
              <a:t>Suplimentul Europass la diplomă</a:t>
            </a:r>
            <a:r>
              <a:rPr lang="ro-RO" sz="1900" dirty="0"/>
              <a:t>, emis absolvenților de studii superioare de către instituțiile de învățământ superior, împreună cu diploma obținută, face aceste diplome mai ușor de înțeles, în special în afara țării în care au fost acordate;</a:t>
            </a:r>
          </a:p>
          <a:p>
            <a:pPr marL="573088" indent="-231775">
              <a:buFont typeface="+mj-lt"/>
              <a:buAutoNum type="arabicPeriod"/>
            </a:pPr>
            <a:r>
              <a:rPr lang="ro-RO" sz="1900" b="1" dirty="0">
                <a:solidFill>
                  <a:srgbClr val="0070C0"/>
                </a:solidFill>
              </a:rPr>
              <a:t>Documentul de Mobilitate Europass </a:t>
            </a:r>
            <a:r>
              <a:rPr lang="ro-RO" sz="1900" dirty="0"/>
              <a:t>înregistrează orice perioadă de educație sau de formare, într-un cadru organizat, pe care o persoană o petrece în altă țară europeană; acest document este completat de către organizațiile din statul de origine și din statul-gazdă.</a:t>
            </a:r>
          </a:p>
          <a:p>
            <a:endParaRPr lang="en-US" dirty="0"/>
          </a:p>
        </p:txBody>
      </p:sp>
      <p:sp>
        <p:nvSpPr>
          <p:cNvPr id="4" name="Slide Number Placeholder 3"/>
          <p:cNvSpPr>
            <a:spLocks noGrp="1"/>
          </p:cNvSpPr>
          <p:nvPr>
            <p:ph type="sldNum" sz="quarter" idx="12"/>
          </p:nvPr>
        </p:nvSpPr>
        <p:spPr/>
        <p:txBody>
          <a:bodyPr/>
          <a:lstStyle/>
          <a:p>
            <a:fld id="{C69E05A2-079F-4246-8356-D956496D44E4}" type="slidenum">
              <a:rPr lang="en-US" smtClean="0"/>
              <a:t>70</a:t>
            </a:fld>
            <a:endParaRPr lang="en-US"/>
          </a:p>
        </p:txBody>
      </p:sp>
    </p:spTree>
    <p:extLst>
      <p:ext uri="{BB962C8B-B14F-4D97-AF65-F5344CB8AC3E}">
        <p14:creationId xmlns:p14="http://schemas.microsoft.com/office/powerpoint/2010/main" val="298497816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smtClean="0"/>
              <a:t>Europass </a:t>
            </a:r>
            <a:r>
              <a:rPr lang="ro-RO" dirty="0"/>
              <a:t>– cadrul general</a:t>
            </a:r>
            <a:r>
              <a:rPr lang="ro-RO" dirty="0" smtClean="0"/>
              <a:t> </a:t>
            </a:r>
            <a:r>
              <a:rPr lang="ro-RO" dirty="0"/>
              <a:t>(cont.)</a:t>
            </a:r>
            <a:endParaRPr lang="en-US" dirty="0"/>
          </a:p>
        </p:txBody>
      </p:sp>
      <p:sp>
        <p:nvSpPr>
          <p:cNvPr id="3" name="Content Placeholder 2"/>
          <p:cNvSpPr>
            <a:spLocks noGrp="1"/>
          </p:cNvSpPr>
          <p:nvPr>
            <p:ph idx="1"/>
          </p:nvPr>
        </p:nvSpPr>
        <p:spPr/>
        <p:txBody>
          <a:bodyPr/>
          <a:lstStyle/>
          <a:p>
            <a:r>
              <a:rPr lang="en-US" dirty="0"/>
              <a:t>O </a:t>
            </a:r>
            <a:r>
              <a:rPr lang="en-US" dirty="0" err="1">
                <a:solidFill>
                  <a:srgbClr val="0070C0"/>
                </a:solidFill>
              </a:rPr>
              <a:t>evaluare</a:t>
            </a:r>
            <a:r>
              <a:rPr lang="en-US" dirty="0"/>
              <a:t> a </a:t>
            </a:r>
            <a:r>
              <a:rPr lang="en-US" dirty="0" err="1"/>
              <a:t>cadrului</a:t>
            </a:r>
            <a:r>
              <a:rPr lang="en-US" dirty="0"/>
              <a:t> </a:t>
            </a:r>
            <a:r>
              <a:rPr lang="en-US" dirty="0" err="1"/>
              <a:t>Europass</a:t>
            </a:r>
            <a:r>
              <a:rPr lang="en-US" dirty="0"/>
              <a:t> </a:t>
            </a:r>
            <a:r>
              <a:rPr lang="en-US" dirty="0" err="1"/>
              <a:t>efectuată</a:t>
            </a:r>
            <a:r>
              <a:rPr lang="en-US" dirty="0"/>
              <a:t> </a:t>
            </a:r>
            <a:r>
              <a:rPr lang="en-US" dirty="0" err="1"/>
              <a:t>în</a:t>
            </a:r>
            <a:r>
              <a:rPr lang="en-US" dirty="0"/>
              <a:t> 2013 a </a:t>
            </a:r>
            <a:r>
              <a:rPr lang="en-US" dirty="0" err="1"/>
              <a:t>subliniat</a:t>
            </a:r>
            <a:r>
              <a:rPr lang="en-US" dirty="0"/>
              <a:t> </a:t>
            </a:r>
            <a:r>
              <a:rPr lang="en-US" dirty="0" err="1"/>
              <a:t>realizările</a:t>
            </a:r>
            <a:r>
              <a:rPr lang="en-US" dirty="0"/>
              <a:t> </a:t>
            </a:r>
            <a:r>
              <a:rPr lang="en-US" dirty="0" err="1"/>
              <a:t>acestui</a:t>
            </a:r>
            <a:r>
              <a:rPr lang="en-US" dirty="0"/>
              <a:t> </a:t>
            </a:r>
            <a:r>
              <a:rPr lang="en-US" dirty="0" err="1"/>
              <a:t>cadru</a:t>
            </a:r>
            <a:r>
              <a:rPr lang="en-US" dirty="0"/>
              <a:t>. </a:t>
            </a:r>
            <a:endParaRPr lang="ro-RO" dirty="0" smtClean="0"/>
          </a:p>
          <a:p>
            <a:r>
              <a:rPr lang="en-US" dirty="0" err="1" smtClean="0"/>
              <a:t>Documentele</a:t>
            </a:r>
            <a:r>
              <a:rPr lang="en-US" dirty="0" smtClean="0"/>
              <a:t> </a:t>
            </a:r>
            <a:r>
              <a:rPr lang="en-US" dirty="0" err="1"/>
              <a:t>Europass</a:t>
            </a:r>
            <a:r>
              <a:rPr lang="en-US" dirty="0"/>
              <a:t> au </a:t>
            </a:r>
            <a:r>
              <a:rPr lang="en-US" dirty="0" err="1"/>
              <a:t>fost</a:t>
            </a:r>
            <a:r>
              <a:rPr lang="en-US" dirty="0"/>
              <a:t> </a:t>
            </a:r>
            <a:r>
              <a:rPr lang="en-US" dirty="0" err="1"/>
              <a:t>preluate</a:t>
            </a:r>
            <a:r>
              <a:rPr lang="en-US" dirty="0"/>
              <a:t> de </a:t>
            </a:r>
            <a:r>
              <a:rPr lang="en-US" dirty="0" err="1"/>
              <a:t>către</a:t>
            </a:r>
            <a:r>
              <a:rPr lang="en-US" dirty="0"/>
              <a:t> </a:t>
            </a:r>
            <a:r>
              <a:rPr lang="en-US" dirty="0" err="1"/>
              <a:t>toate</a:t>
            </a:r>
            <a:r>
              <a:rPr lang="en-US" dirty="0"/>
              <a:t> </a:t>
            </a:r>
            <a:r>
              <a:rPr lang="en-US" dirty="0" err="1"/>
              <a:t>grupurile</a:t>
            </a:r>
            <a:r>
              <a:rPr lang="en-US" dirty="0"/>
              <a:t> de </a:t>
            </a:r>
            <a:r>
              <a:rPr lang="en-US" dirty="0" err="1"/>
              <a:t>părți</a:t>
            </a:r>
            <a:r>
              <a:rPr lang="en-US" dirty="0"/>
              <a:t> </a:t>
            </a:r>
            <a:r>
              <a:rPr lang="en-US" dirty="0" err="1"/>
              <a:t>interesate</a:t>
            </a:r>
            <a:r>
              <a:rPr lang="en-US" dirty="0"/>
              <a:t> </a:t>
            </a:r>
            <a:r>
              <a:rPr lang="en-US" dirty="0" err="1"/>
              <a:t>și</a:t>
            </a:r>
            <a:r>
              <a:rPr lang="en-US" dirty="0"/>
              <a:t> au </a:t>
            </a:r>
            <a:r>
              <a:rPr lang="en-US" dirty="0" err="1"/>
              <a:t>ajutat</a:t>
            </a:r>
            <a:r>
              <a:rPr lang="en-US" dirty="0"/>
              <a:t> </a:t>
            </a:r>
            <a:r>
              <a:rPr lang="en-US" dirty="0" err="1"/>
              <a:t>persoanele</a:t>
            </a:r>
            <a:r>
              <a:rPr lang="en-US" dirty="0"/>
              <a:t> </a:t>
            </a:r>
            <a:r>
              <a:rPr lang="en-US" dirty="0" err="1"/>
              <a:t>să</a:t>
            </a:r>
            <a:r>
              <a:rPr lang="en-US" dirty="0"/>
              <a:t> </a:t>
            </a:r>
            <a:r>
              <a:rPr lang="en-US" dirty="0" err="1"/>
              <a:t>își</a:t>
            </a:r>
            <a:r>
              <a:rPr lang="en-US" dirty="0"/>
              <a:t> </a:t>
            </a:r>
            <a:r>
              <a:rPr lang="en-US" dirty="0" err="1"/>
              <a:t>schimbe</a:t>
            </a:r>
            <a:r>
              <a:rPr lang="en-US" dirty="0"/>
              <a:t> </a:t>
            </a:r>
            <a:r>
              <a:rPr lang="en-US" dirty="0" err="1"/>
              <a:t>locul</a:t>
            </a:r>
            <a:r>
              <a:rPr lang="en-US" dirty="0"/>
              <a:t> de </a:t>
            </a:r>
            <a:r>
              <a:rPr lang="en-US" dirty="0" err="1"/>
              <a:t>muncă</a:t>
            </a:r>
            <a:r>
              <a:rPr lang="en-US" dirty="0"/>
              <a:t> </a:t>
            </a:r>
            <a:r>
              <a:rPr lang="en-US" dirty="0" err="1"/>
              <a:t>sau</a:t>
            </a:r>
            <a:r>
              <a:rPr lang="en-US" dirty="0"/>
              <a:t> </a:t>
            </a:r>
            <a:r>
              <a:rPr lang="en-US" dirty="0" err="1"/>
              <a:t>locul</a:t>
            </a:r>
            <a:r>
              <a:rPr lang="en-US" dirty="0"/>
              <a:t> </a:t>
            </a:r>
            <a:r>
              <a:rPr lang="en-US" dirty="0" err="1"/>
              <a:t>în</a:t>
            </a:r>
            <a:r>
              <a:rPr lang="en-US" dirty="0"/>
              <a:t> care </a:t>
            </a:r>
            <a:r>
              <a:rPr lang="en-US" dirty="0" err="1"/>
              <a:t>își</a:t>
            </a:r>
            <a:r>
              <a:rPr lang="en-US" dirty="0"/>
              <a:t> </a:t>
            </a:r>
            <a:r>
              <a:rPr lang="en-US" dirty="0" err="1"/>
              <a:t>desfășoară</a:t>
            </a:r>
            <a:r>
              <a:rPr lang="en-US" dirty="0"/>
              <a:t> </a:t>
            </a:r>
            <a:r>
              <a:rPr lang="en-US" dirty="0" err="1"/>
              <a:t>activitatea</a:t>
            </a:r>
            <a:r>
              <a:rPr lang="en-US" dirty="0"/>
              <a:t> (CV-</a:t>
            </a:r>
            <a:r>
              <a:rPr lang="en-US" dirty="0" err="1"/>
              <a:t>ul</a:t>
            </a:r>
            <a:r>
              <a:rPr lang="en-US" dirty="0"/>
              <a:t>, </a:t>
            </a:r>
            <a:r>
              <a:rPr lang="en-US" dirty="0" err="1"/>
              <a:t>Pașaportul</a:t>
            </a:r>
            <a:r>
              <a:rPr lang="en-US" dirty="0"/>
              <a:t> </a:t>
            </a:r>
            <a:r>
              <a:rPr lang="en-US" dirty="0" err="1"/>
              <a:t>lingvistic</a:t>
            </a:r>
            <a:r>
              <a:rPr lang="en-US" dirty="0"/>
              <a:t> </a:t>
            </a:r>
            <a:r>
              <a:rPr lang="en-US" dirty="0" err="1"/>
              <a:t>și</a:t>
            </a:r>
            <a:r>
              <a:rPr lang="en-US" dirty="0"/>
              <a:t> </a:t>
            </a:r>
            <a:r>
              <a:rPr lang="en-US" dirty="0" err="1"/>
              <a:t>Suplimentul</a:t>
            </a:r>
            <a:r>
              <a:rPr lang="en-US" dirty="0"/>
              <a:t> la </a:t>
            </a:r>
            <a:r>
              <a:rPr lang="en-US" dirty="0" err="1"/>
              <a:t>Certificatul</a:t>
            </a:r>
            <a:r>
              <a:rPr lang="en-US" dirty="0"/>
              <a:t> </a:t>
            </a:r>
            <a:r>
              <a:rPr lang="en-US" dirty="0" err="1"/>
              <a:t>profesional</a:t>
            </a:r>
            <a:r>
              <a:rPr lang="en-US" dirty="0"/>
              <a:t> au </a:t>
            </a:r>
            <a:r>
              <a:rPr lang="en-US" dirty="0" err="1"/>
              <a:t>fost</a:t>
            </a:r>
            <a:r>
              <a:rPr lang="en-US" dirty="0"/>
              <a:t> </a:t>
            </a:r>
            <a:r>
              <a:rPr lang="en-US" dirty="0" err="1"/>
              <a:t>raportate</a:t>
            </a:r>
            <a:r>
              <a:rPr lang="en-US" dirty="0"/>
              <a:t> ca </a:t>
            </a:r>
            <a:r>
              <a:rPr lang="en-US" dirty="0" err="1"/>
              <a:t>fiind</a:t>
            </a:r>
            <a:r>
              <a:rPr lang="en-US" dirty="0"/>
              <a:t> </a:t>
            </a:r>
            <a:r>
              <a:rPr lang="en-US" dirty="0" err="1"/>
              <a:t>esențiale</a:t>
            </a:r>
            <a:r>
              <a:rPr lang="en-US" dirty="0"/>
              <a:t> </a:t>
            </a:r>
            <a:r>
              <a:rPr lang="en-US" dirty="0" err="1"/>
              <a:t>în</a:t>
            </a:r>
            <a:r>
              <a:rPr lang="en-US" dirty="0"/>
              <a:t> </a:t>
            </a:r>
            <a:r>
              <a:rPr lang="en-US" dirty="0" err="1"/>
              <a:t>acest</a:t>
            </a:r>
            <a:r>
              <a:rPr lang="en-US" dirty="0"/>
              <a:t> </a:t>
            </a:r>
            <a:r>
              <a:rPr lang="en-US" dirty="0" err="1"/>
              <a:t>sens</a:t>
            </a:r>
            <a:r>
              <a:rPr lang="en-US" dirty="0"/>
              <a:t> de </a:t>
            </a:r>
            <a:r>
              <a:rPr lang="en-US" dirty="0" err="1"/>
              <a:t>către</a:t>
            </a:r>
            <a:r>
              <a:rPr lang="en-US" dirty="0"/>
              <a:t> </a:t>
            </a:r>
            <a:r>
              <a:rPr lang="en-US" dirty="0" err="1"/>
              <a:t>peste</a:t>
            </a:r>
            <a:r>
              <a:rPr lang="en-US" dirty="0"/>
              <a:t> 60 % </a:t>
            </a:r>
            <a:r>
              <a:rPr lang="en-US" dirty="0" err="1"/>
              <a:t>dintre</a:t>
            </a:r>
            <a:r>
              <a:rPr lang="en-US" dirty="0"/>
              <a:t> </a:t>
            </a:r>
            <a:r>
              <a:rPr lang="en-US" dirty="0" err="1"/>
              <a:t>utilizatorii</a:t>
            </a:r>
            <a:r>
              <a:rPr lang="en-US" dirty="0"/>
              <a:t> </a:t>
            </a:r>
            <a:r>
              <a:rPr lang="en-US" dirty="0" err="1"/>
              <a:t>intervievați</a:t>
            </a:r>
            <a:r>
              <a:rPr lang="en-US" dirty="0"/>
              <a:t>), </a:t>
            </a:r>
            <a:r>
              <a:rPr lang="en-US" dirty="0" err="1"/>
              <a:t>să</a:t>
            </a:r>
            <a:r>
              <a:rPr lang="en-US" dirty="0"/>
              <a:t> </a:t>
            </a:r>
            <a:r>
              <a:rPr lang="en-US" dirty="0" err="1"/>
              <a:t>aibă</a:t>
            </a:r>
            <a:r>
              <a:rPr lang="en-US" dirty="0"/>
              <a:t> </a:t>
            </a:r>
            <a:r>
              <a:rPr lang="en-US" dirty="0" err="1"/>
              <a:t>acces</a:t>
            </a:r>
            <a:r>
              <a:rPr lang="en-US" dirty="0"/>
              <a:t> la </a:t>
            </a:r>
            <a:r>
              <a:rPr lang="en-US" dirty="0" err="1"/>
              <a:t>noi</a:t>
            </a:r>
            <a:r>
              <a:rPr lang="en-US" dirty="0"/>
              <a:t> </a:t>
            </a:r>
            <a:r>
              <a:rPr lang="en-US" dirty="0" err="1"/>
              <a:t>oportunități</a:t>
            </a:r>
            <a:r>
              <a:rPr lang="en-US" dirty="0"/>
              <a:t> de </a:t>
            </a:r>
            <a:r>
              <a:rPr lang="en-US" dirty="0" err="1"/>
              <a:t>învățare</a:t>
            </a:r>
            <a:r>
              <a:rPr lang="en-US" dirty="0"/>
              <a:t>, cum </a:t>
            </a:r>
            <a:r>
              <a:rPr lang="en-US" dirty="0" err="1"/>
              <a:t>ar</a:t>
            </a:r>
            <a:r>
              <a:rPr lang="en-US" dirty="0"/>
              <a:t> fi </a:t>
            </a:r>
            <a:r>
              <a:rPr lang="en-US" dirty="0" err="1"/>
              <a:t>admiterea</a:t>
            </a:r>
            <a:r>
              <a:rPr lang="en-US" dirty="0"/>
              <a:t> </a:t>
            </a:r>
            <a:r>
              <a:rPr lang="en-US" dirty="0" err="1"/>
              <a:t>în</a:t>
            </a:r>
            <a:r>
              <a:rPr lang="en-US" dirty="0"/>
              <a:t> </a:t>
            </a:r>
            <a:r>
              <a:rPr lang="en-US" dirty="0" err="1"/>
              <a:t>instituțiile</a:t>
            </a:r>
            <a:r>
              <a:rPr lang="en-US" dirty="0"/>
              <a:t> de </a:t>
            </a:r>
            <a:r>
              <a:rPr lang="en-US" dirty="0" err="1"/>
              <a:t>învățământ</a:t>
            </a:r>
            <a:r>
              <a:rPr lang="en-US" dirty="0"/>
              <a:t> (conform </a:t>
            </a:r>
            <a:r>
              <a:rPr lang="en-US" dirty="0" err="1"/>
              <a:t>declarațiilor</a:t>
            </a:r>
            <a:r>
              <a:rPr lang="en-US" dirty="0"/>
              <a:t> a 46 % </a:t>
            </a:r>
            <a:r>
              <a:rPr lang="en-US" dirty="0" err="1"/>
              <a:t>dintre</a:t>
            </a:r>
            <a:r>
              <a:rPr lang="en-US" dirty="0"/>
              <a:t> </a:t>
            </a:r>
            <a:r>
              <a:rPr lang="en-US" dirty="0" err="1"/>
              <a:t>utilizatorii</a:t>
            </a:r>
            <a:r>
              <a:rPr lang="en-US" dirty="0"/>
              <a:t> </a:t>
            </a:r>
            <a:r>
              <a:rPr lang="en-US" dirty="0" err="1"/>
              <a:t>Suplimentului</a:t>
            </a:r>
            <a:r>
              <a:rPr lang="en-US" dirty="0"/>
              <a:t> la </a:t>
            </a:r>
            <a:r>
              <a:rPr lang="en-US" dirty="0" err="1"/>
              <a:t>certificatul</a:t>
            </a:r>
            <a:r>
              <a:rPr lang="en-US" dirty="0"/>
              <a:t> </a:t>
            </a:r>
            <a:r>
              <a:rPr lang="en-US" dirty="0" err="1"/>
              <a:t>profesional</a:t>
            </a:r>
            <a:r>
              <a:rPr lang="en-US" dirty="0"/>
              <a:t>, a 50 % </a:t>
            </a:r>
            <a:r>
              <a:rPr lang="en-US" dirty="0" err="1"/>
              <a:t>dintre</a:t>
            </a:r>
            <a:r>
              <a:rPr lang="en-US" dirty="0"/>
              <a:t> </a:t>
            </a:r>
            <a:r>
              <a:rPr lang="en-US" dirty="0" err="1"/>
              <a:t>utilizatorii</a:t>
            </a:r>
            <a:r>
              <a:rPr lang="en-US" dirty="0"/>
              <a:t> </a:t>
            </a:r>
            <a:r>
              <a:rPr lang="en-US" dirty="0" err="1"/>
              <a:t>Pașaportului</a:t>
            </a:r>
            <a:r>
              <a:rPr lang="en-US" dirty="0"/>
              <a:t> </a:t>
            </a:r>
            <a:r>
              <a:rPr lang="en-US" dirty="0" err="1"/>
              <a:t>lingvistic</a:t>
            </a:r>
            <a:r>
              <a:rPr lang="en-US" dirty="0"/>
              <a:t>, </a:t>
            </a:r>
            <a:r>
              <a:rPr lang="en-US" dirty="0" err="1"/>
              <a:t>precum</a:t>
            </a:r>
            <a:r>
              <a:rPr lang="en-US" dirty="0"/>
              <a:t> </a:t>
            </a:r>
            <a:r>
              <a:rPr lang="en-US" dirty="0" err="1"/>
              <a:t>și</a:t>
            </a:r>
            <a:r>
              <a:rPr lang="en-US" dirty="0"/>
              <a:t> a </a:t>
            </a:r>
            <a:r>
              <a:rPr lang="en-US" dirty="0" err="1"/>
              <a:t>unor</a:t>
            </a:r>
            <a:r>
              <a:rPr lang="en-US" dirty="0"/>
              <a:t> </a:t>
            </a:r>
            <a:r>
              <a:rPr lang="en-US" dirty="0" err="1"/>
              <a:t>procente</a:t>
            </a:r>
            <a:r>
              <a:rPr lang="en-US" dirty="0"/>
              <a:t> </a:t>
            </a:r>
            <a:r>
              <a:rPr lang="en-US" dirty="0" err="1"/>
              <a:t>mai</a:t>
            </a:r>
            <a:r>
              <a:rPr lang="en-US" dirty="0"/>
              <a:t> </a:t>
            </a:r>
            <a:r>
              <a:rPr lang="en-US" dirty="0" err="1"/>
              <a:t>mici</a:t>
            </a:r>
            <a:r>
              <a:rPr lang="en-US" dirty="0"/>
              <a:t> din </a:t>
            </a:r>
            <a:r>
              <a:rPr lang="en-US" dirty="0" err="1"/>
              <a:t>rândul</a:t>
            </a:r>
            <a:r>
              <a:rPr lang="en-US" dirty="0"/>
              <a:t> </a:t>
            </a:r>
            <a:r>
              <a:rPr lang="en-US" dirty="0" err="1"/>
              <a:t>utilizatorilor</a:t>
            </a:r>
            <a:r>
              <a:rPr lang="en-US" dirty="0"/>
              <a:t> </a:t>
            </a:r>
            <a:r>
              <a:rPr lang="en-US" dirty="0" err="1"/>
              <a:t>altor</a:t>
            </a:r>
            <a:r>
              <a:rPr lang="en-US" dirty="0"/>
              <a:t> </a:t>
            </a:r>
            <a:r>
              <a:rPr lang="en-US" dirty="0" err="1"/>
              <a:t>documente</a:t>
            </a:r>
            <a:r>
              <a:rPr lang="en-US" dirty="0"/>
              <a:t>, care au </a:t>
            </a:r>
            <a:r>
              <a:rPr lang="en-US" dirty="0" err="1"/>
              <a:t>participat</a:t>
            </a:r>
            <a:r>
              <a:rPr lang="en-US" dirty="0"/>
              <a:t> la </a:t>
            </a:r>
            <a:r>
              <a:rPr lang="en-US" dirty="0" err="1"/>
              <a:t>sondaj</a:t>
            </a:r>
            <a:r>
              <a:rPr lang="en-US" dirty="0"/>
              <a:t>).</a:t>
            </a:r>
          </a:p>
        </p:txBody>
      </p:sp>
      <p:sp>
        <p:nvSpPr>
          <p:cNvPr id="4" name="Slide Number Placeholder 3"/>
          <p:cNvSpPr>
            <a:spLocks noGrp="1"/>
          </p:cNvSpPr>
          <p:nvPr>
            <p:ph type="sldNum" sz="quarter" idx="12"/>
          </p:nvPr>
        </p:nvSpPr>
        <p:spPr/>
        <p:txBody>
          <a:bodyPr/>
          <a:lstStyle/>
          <a:p>
            <a:fld id="{C69E05A2-079F-4246-8356-D956496D44E4}" type="slidenum">
              <a:rPr lang="en-US" smtClean="0"/>
              <a:t>71</a:t>
            </a:fld>
            <a:endParaRPr lang="en-US"/>
          </a:p>
        </p:txBody>
      </p:sp>
    </p:spTree>
    <p:extLst>
      <p:ext uri="{BB962C8B-B14F-4D97-AF65-F5344CB8AC3E}">
        <p14:creationId xmlns:p14="http://schemas.microsoft.com/office/powerpoint/2010/main" val="3268644181"/>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smtClean="0"/>
              <a:t>Revizuirea Europass </a:t>
            </a:r>
            <a:endParaRPr lang="en-US" dirty="0"/>
          </a:p>
        </p:txBody>
      </p:sp>
      <p:sp>
        <p:nvSpPr>
          <p:cNvPr id="3" name="Content Placeholder 2"/>
          <p:cNvSpPr>
            <a:spLocks noGrp="1"/>
          </p:cNvSpPr>
          <p:nvPr>
            <p:ph idx="1"/>
          </p:nvPr>
        </p:nvSpPr>
        <p:spPr/>
        <p:txBody>
          <a:bodyPr/>
          <a:lstStyle/>
          <a:p>
            <a:r>
              <a:rPr lang="en-US" dirty="0" err="1"/>
              <a:t>În</a:t>
            </a:r>
            <a:r>
              <a:rPr lang="en-US" dirty="0"/>
              <a:t> data de </a:t>
            </a:r>
            <a:r>
              <a:rPr lang="en-US" dirty="0">
                <a:solidFill>
                  <a:srgbClr val="0070C0"/>
                </a:solidFill>
              </a:rPr>
              <a:t>4 </a:t>
            </a:r>
            <a:r>
              <a:rPr lang="en-US" dirty="0" err="1">
                <a:solidFill>
                  <a:srgbClr val="0070C0"/>
                </a:solidFill>
              </a:rPr>
              <a:t>octombrie</a:t>
            </a:r>
            <a:r>
              <a:rPr lang="en-US" dirty="0">
                <a:solidFill>
                  <a:srgbClr val="0070C0"/>
                </a:solidFill>
              </a:rPr>
              <a:t> 2016 </a:t>
            </a:r>
            <a:r>
              <a:rPr lang="en-US" dirty="0" err="1"/>
              <a:t>Comisia</a:t>
            </a:r>
            <a:r>
              <a:rPr lang="en-US" dirty="0"/>
              <a:t> a </a:t>
            </a:r>
            <a:r>
              <a:rPr lang="en-US" dirty="0" err="1"/>
              <a:t>adoptat</a:t>
            </a:r>
            <a:r>
              <a:rPr lang="en-US" dirty="0"/>
              <a:t> o </a:t>
            </a:r>
            <a:r>
              <a:rPr lang="en-US" dirty="0" err="1">
                <a:solidFill>
                  <a:srgbClr val="0070C0"/>
                </a:solidFill>
              </a:rPr>
              <a:t>propunere</a:t>
            </a:r>
            <a:r>
              <a:rPr lang="en-US" dirty="0">
                <a:solidFill>
                  <a:srgbClr val="0070C0"/>
                </a:solidFill>
              </a:rPr>
              <a:t> de </a:t>
            </a:r>
            <a:r>
              <a:rPr lang="en-US" dirty="0" err="1">
                <a:solidFill>
                  <a:srgbClr val="0070C0"/>
                </a:solidFill>
              </a:rPr>
              <a:t>revizuire</a:t>
            </a:r>
            <a:r>
              <a:rPr lang="en-US" dirty="0">
                <a:solidFill>
                  <a:srgbClr val="0070C0"/>
                </a:solidFill>
              </a:rPr>
              <a:t> </a:t>
            </a:r>
            <a:r>
              <a:rPr lang="en-US" dirty="0"/>
              <a:t>a </a:t>
            </a:r>
            <a:r>
              <a:rPr lang="en-US" dirty="0" err="1"/>
              <a:t>deciziei</a:t>
            </a:r>
            <a:r>
              <a:rPr lang="en-US" dirty="0"/>
              <a:t> </a:t>
            </a:r>
            <a:r>
              <a:rPr lang="en-US" dirty="0" err="1"/>
              <a:t>Europass</a:t>
            </a:r>
            <a:r>
              <a:rPr lang="en-US" dirty="0"/>
              <a:t>.</a:t>
            </a:r>
          </a:p>
          <a:p>
            <a:r>
              <a:rPr lang="en-US" dirty="0" err="1"/>
              <a:t>Prin</a:t>
            </a:r>
            <a:r>
              <a:rPr lang="en-US" dirty="0"/>
              <a:t> </a:t>
            </a:r>
            <a:r>
              <a:rPr lang="en-US" dirty="0" err="1"/>
              <a:t>această</a:t>
            </a:r>
            <a:r>
              <a:rPr lang="en-US" dirty="0"/>
              <a:t> </a:t>
            </a:r>
            <a:r>
              <a:rPr lang="en-US" dirty="0" err="1"/>
              <a:t>revizuire</a:t>
            </a:r>
            <a:r>
              <a:rPr lang="en-US" dirty="0"/>
              <a:t>, </a:t>
            </a:r>
            <a:r>
              <a:rPr lang="en-US" dirty="0" err="1"/>
              <a:t>Comisia</a:t>
            </a:r>
            <a:r>
              <a:rPr lang="en-US" dirty="0"/>
              <a:t> </a:t>
            </a:r>
            <a:r>
              <a:rPr lang="en-US" dirty="0" err="1"/>
              <a:t>urmărește</a:t>
            </a:r>
            <a:r>
              <a:rPr lang="en-US" dirty="0"/>
              <a:t> </a:t>
            </a:r>
            <a:r>
              <a:rPr lang="en-US" dirty="0" err="1">
                <a:solidFill>
                  <a:srgbClr val="0070C0"/>
                </a:solidFill>
              </a:rPr>
              <a:t>să</a:t>
            </a:r>
            <a:r>
              <a:rPr lang="en-US" dirty="0">
                <a:solidFill>
                  <a:srgbClr val="0070C0"/>
                </a:solidFill>
              </a:rPr>
              <a:t> </a:t>
            </a:r>
            <a:r>
              <a:rPr lang="en-US" dirty="0" err="1">
                <a:solidFill>
                  <a:srgbClr val="0070C0"/>
                </a:solidFill>
              </a:rPr>
              <a:t>simplifice</a:t>
            </a:r>
            <a:r>
              <a:rPr lang="en-US" dirty="0">
                <a:solidFill>
                  <a:srgbClr val="0070C0"/>
                </a:solidFill>
              </a:rPr>
              <a:t> </a:t>
            </a:r>
            <a:r>
              <a:rPr lang="en-US" dirty="0" err="1"/>
              <a:t>și</a:t>
            </a:r>
            <a:r>
              <a:rPr lang="en-US" dirty="0"/>
              <a:t> </a:t>
            </a:r>
            <a:r>
              <a:rPr lang="en-US" dirty="0" err="1">
                <a:solidFill>
                  <a:srgbClr val="0070C0"/>
                </a:solidFill>
              </a:rPr>
              <a:t>să</a:t>
            </a:r>
            <a:r>
              <a:rPr lang="en-US" dirty="0">
                <a:solidFill>
                  <a:srgbClr val="0070C0"/>
                </a:solidFill>
              </a:rPr>
              <a:t> </a:t>
            </a:r>
            <a:r>
              <a:rPr lang="en-US" dirty="0" err="1">
                <a:solidFill>
                  <a:srgbClr val="0070C0"/>
                </a:solidFill>
              </a:rPr>
              <a:t>modernizeze</a:t>
            </a:r>
            <a:r>
              <a:rPr lang="en-US" dirty="0">
                <a:solidFill>
                  <a:srgbClr val="0070C0"/>
                </a:solidFill>
              </a:rPr>
              <a:t> </a:t>
            </a:r>
            <a:r>
              <a:rPr lang="en-US" dirty="0" err="1"/>
              <a:t>aceste</a:t>
            </a:r>
            <a:r>
              <a:rPr lang="en-US" dirty="0"/>
              <a:t> </a:t>
            </a:r>
            <a:r>
              <a:rPr lang="en-US" dirty="0" err="1">
                <a:solidFill>
                  <a:srgbClr val="0070C0"/>
                </a:solidFill>
              </a:rPr>
              <a:t>instrumente</a:t>
            </a:r>
            <a:r>
              <a:rPr lang="en-US" dirty="0"/>
              <a:t>, </a:t>
            </a:r>
            <a:r>
              <a:rPr lang="en-US" dirty="0" err="1"/>
              <a:t>adaptându</a:t>
            </a:r>
            <a:r>
              <a:rPr lang="en-US" dirty="0"/>
              <a:t>-le la era </a:t>
            </a:r>
            <a:r>
              <a:rPr lang="en-US" dirty="0" err="1"/>
              <a:t>digitală</a:t>
            </a:r>
            <a:r>
              <a:rPr lang="en-US" dirty="0"/>
              <a:t>, </a:t>
            </a:r>
            <a:r>
              <a:rPr lang="en-US" dirty="0" err="1"/>
              <a:t>și</a:t>
            </a:r>
            <a:r>
              <a:rPr lang="en-US" dirty="0"/>
              <a:t> </a:t>
            </a:r>
            <a:r>
              <a:rPr lang="en-US" dirty="0" err="1"/>
              <a:t>să</a:t>
            </a:r>
            <a:r>
              <a:rPr lang="en-US" dirty="0"/>
              <a:t> </a:t>
            </a:r>
            <a:r>
              <a:rPr lang="en-US" dirty="0" err="1"/>
              <a:t>adauge</a:t>
            </a:r>
            <a:r>
              <a:rPr lang="en-US" dirty="0"/>
              <a:t> o </a:t>
            </a:r>
            <a:r>
              <a:rPr lang="en-US" dirty="0" err="1"/>
              <a:t>nouă</a:t>
            </a:r>
            <a:r>
              <a:rPr lang="en-US" dirty="0"/>
              <a:t> </a:t>
            </a:r>
            <a:r>
              <a:rPr lang="en-US" dirty="0" err="1"/>
              <a:t>caracteristică</a:t>
            </a:r>
            <a:r>
              <a:rPr lang="en-US" dirty="0"/>
              <a:t>, </a:t>
            </a:r>
            <a:r>
              <a:rPr lang="en-US" dirty="0" err="1"/>
              <a:t>utilizând</a:t>
            </a:r>
            <a:r>
              <a:rPr lang="en-US" dirty="0"/>
              <a:t> volume </a:t>
            </a:r>
            <a:r>
              <a:rPr lang="en-US" dirty="0" err="1"/>
              <a:t>mari</a:t>
            </a:r>
            <a:r>
              <a:rPr lang="en-US" dirty="0"/>
              <a:t> de date </a:t>
            </a:r>
            <a:r>
              <a:rPr lang="en-US" dirty="0" err="1"/>
              <a:t>pentru</a:t>
            </a:r>
            <a:r>
              <a:rPr lang="en-US" dirty="0"/>
              <a:t> a </a:t>
            </a:r>
            <a:r>
              <a:rPr lang="en-US" dirty="0" err="1"/>
              <a:t>identifica</a:t>
            </a:r>
            <a:r>
              <a:rPr lang="en-US" dirty="0"/>
              <a:t> </a:t>
            </a:r>
            <a:r>
              <a:rPr lang="en-US" dirty="0" err="1"/>
              <a:t>și</a:t>
            </a:r>
            <a:r>
              <a:rPr lang="en-US" dirty="0"/>
              <a:t> a </a:t>
            </a:r>
            <a:r>
              <a:rPr lang="en-US" dirty="0" err="1"/>
              <a:t>anticipa</a:t>
            </a:r>
            <a:r>
              <a:rPr lang="en-US" dirty="0"/>
              <a:t> </a:t>
            </a:r>
            <a:r>
              <a:rPr lang="en-US" dirty="0" err="1"/>
              <a:t>tendințele</a:t>
            </a:r>
            <a:r>
              <a:rPr lang="en-US" dirty="0"/>
              <a:t> de </a:t>
            </a:r>
            <a:r>
              <a:rPr lang="en-US" dirty="0" err="1"/>
              <a:t>pe</a:t>
            </a:r>
            <a:r>
              <a:rPr lang="en-US" dirty="0"/>
              <a:t> </a:t>
            </a:r>
            <a:r>
              <a:rPr lang="en-US" dirty="0" err="1"/>
              <a:t>piața</a:t>
            </a:r>
            <a:r>
              <a:rPr lang="en-US" dirty="0"/>
              <a:t> </a:t>
            </a:r>
            <a:r>
              <a:rPr lang="en-US" dirty="0" err="1"/>
              <a:t>muncii</a:t>
            </a:r>
            <a:r>
              <a:rPr lang="en-US" dirty="0"/>
              <a:t> </a:t>
            </a:r>
            <a:r>
              <a:rPr lang="en-US" dirty="0" err="1"/>
              <a:t>și</a:t>
            </a:r>
            <a:r>
              <a:rPr lang="en-US" dirty="0"/>
              <a:t> </a:t>
            </a:r>
            <a:r>
              <a:rPr lang="en-US" dirty="0" err="1"/>
              <a:t>nevoile</a:t>
            </a:r>
            <a:r>
              <a:rPr lang="en-US" dirty="0"/>
              <a:t> </a:t>
            </a:r>
            <a:r>
              <a:rPr lang="en-US" dirty="0" err="1"/>
              <a:t>în</a:t>
            </a:r>
            <a:r>
              <a:rPr lang="en-US" dirty="0"/>
              <a:t> </a:t>
            </a:r>
            <a:r>
              <a:rPr lang="en-US" dirty="0" err="1"/>
              <a:t>materie</a:t>
            </a:r>
            <a:r>
              <a:rPr lang="en-US" dirty="0"/>
              <a:t> de </a:t>
            </a:r>
            <a:r>
              <a:rPr lang="en-US" dirty="0" err="1"/>
              <a:t>abilități</a:t>
            </a:r>
            <a:endParaRPr lang="en-US" dirty="0"/>
          </a:p>
        </p:txBody>
      </p:sp>
      <p:sp>
        <p:nvSpPr>
          <p:cNvPr id="4" name="Slide Number Placeholder 3"/>
          <p:cNvSpPr>
            <a:spLocks noGrp="1"/>
          </p:cNvSpPr>
          <p:nvPr>
            <p:ph type="sldNum" sz="quarter" idx="12"/>
          </p:nvPr>
        </p:nvSpPr>
        <p:spPr/>
        <p:txBody>
          <a:bodyPr/>
          <a:lstStyle/>
          <a:p>
            <a:fld id="{C69E05A2-079F-4246-8356-D956496D44E4}" type="slidenum">
              <a:rPr lang="en-US" smtClean="0"/>
              <a:t>72</a:t>
            </a:fld>
            <a:endParaRPr lang="en-US"/>
          </a:p>
        </p:txBody>
      </p:sp>
    </p:spTree>
    <p:extLst>
      <p:ext uri="{BB962C8B-B14F-4D97-AF65-F5344CB8AC3E}">
        <p14:creationId xmlns:p14="http://schemas.microsoft.com/office/powerpoint/2010/main" val="1919649839"/>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a:t>Revizuirea Europass </a:t>
            </a:r>
            <a:r>
              <a:rPr lang="ro-RO" dirty="0" smtClean="0"/>
              <a:t>(cont.)</a:t>
            </a:r>
            <a:endParaRPr lang="en-US" dirty="0"/>
          </a:p>
        </p:txBody>
      </p:sp>
      <p:sp>
        <p:nvSpPr>
          <p:cNvPr id="3" name="Content Placeholder 2"/>
          <p:cNvSpPr>
            <a:spLocks noGrp="1"/>
          </p:cNvSpPr>
          <p:nvPr>
            <p:ph idx="1"/>
          </p:nvPr>
        </p:nvSpPr>
        <p:spPr/>
        <p:txBody>
          <a:bodyPr/>
          <a:lstStyle/>
          <a:p>
            <a:r>
              <a:rPr lang="en-US" b="1" dirty="0" err="1"/>
              <a:t>Europass</a:t>
            </a:r>
            <a:r>
              <a:rPr lang="en-US" dirty="0"/>
              <a:t> </a:t>
            </a:r>
            <a:r>
              <a:rPr lang="en-US" dirty="0" err="1"/>
              <a:t>este</a:t>
            </a:r>
            <a:r>
              <a:rPr lang="en-US" dirty="0"/>
              <a:t> </a:t>
            </a:r>
            <a:r>
              <a:rPr lang="en-US" dirty="0" err="1"/>
              <a:t>una</a:t>
            </a:r>
            <a:r>
              <a:rPr lang="en-US" dirty="0"/>
              <a:t> </a:t>
            </a:r>
            <a:r>
              <a:rPr lang="en-US" dirty="0" err="1"/>
              <a:t>dintre</a:t>
            </a:r>
            <a:r>
              <a:rPr lang="en-US" dirty="0"/>
              <a:t> </a:t>
            </a:r>
            <a:r>
              <a:rPr lang="en-US" dirty="0" err="1"/>
              <a:t>cele</a:t>
            </a:r>
            <a:r>
              <a:rPr lang="en-US" dirty="0"/>
              <a:t> </a:t>
            </a:r>
            <a:r>
              <a:rPr lang="en-US" dirty="0" err="1"/>
              <a:t>mai</a:t>
            </a:r>
            <a:r>
              <a:rPr lang="en-US" dirty="0"/>
              <a:t> </a:t>
            </a:r>
            <a:r>
              <a:rPr lang="en-US" dirty="0" err="1"/>
              <a:t>utilizate</a:t>
            </a:r>
            <a:r>
              <a:rPr lang="en-US" dirty="0"/>
              <a:t> </a:t>
            </a:r>
            <a:r>
              <a:rPr lang="en-US" dirty="0" err="1"/>
              <a:t>și</a:t>
            </a:r>
            <a:r>
              <a:rPr lang="en-US" dirty="0"/>
              <a:t> </a:t>
            </a:r>
            <a:r>
              <a:rPr lang="en-US" dirty="0" err="1"/>
              <a:t>cunoscute</a:t>
            </a:r>
            <a:r>
              <a:rPr lang="en-US" dirty="0"/>
              <a:t> </a:t>
            </a:r>
            <a:r>
              <a:rPr lang="en-US" dirty="0" err="1"/>
              <a:t>resurse</a:t>
            </a:r>
            <a:r>
              <a:rPr lang="en-US" dirty="0"/>
              <a:t> ale </a:t>
            </a:r>
            <a:r>
              <a:rPr lang="en-US" dirty="0" err="1"/>
              <a:t>Uniunii</a:t>
            </a:r>
            <a:r>
              <a:rPr lang="en-US" dirty="0"/>
              <a:t> </a:t>
            </a:r>
            <a:r>
              <a:rPr lang="en-US" dirty="0" err="1"/>
              <a:t>Europene</a:t>
            </a:r>
            <a:r>
              <a:rPr lang="en-US" dirty="0"/>
              <a:t> </a:t>
            </a:r>
            <a:r>
              <a:rPr lang="en-US" dirty="0" err="1"/>
              <a:t>în</a:t>
            </a:r>
            <a:r>
              <a:rPr lang="en-US" dirty="0"/>
              <a:t> </a:t>
            </a:r>
            <a:r>
              <a:rPr lang="en-US" dirty="0" err="1"/>
              <a:t>materie</a:t>
            </a:r>
            <a:r>
              <a:rPr lang="en-US" dirty="0"/>
              <a:t> de </a:t>
            </a:r>
            <a:r>
              <a:rPr lang="en-US" dirty="0" err="1"/>
              <a:t>abilități</a:t>
            </a:r>
            <a:r>
              <a:rPr lang="en-US" dirty="0"/>
              <a:t>. </a:t>
            </a:r>
            <a:endParaRPr lang="ro-RO" dirty="0" smtClean="0"/>
          </a:p>
          <a:p>
            <a:r>
              <a:rPr lang="en-US" dirty="0" smtClean="0"/>
              <a:t>De </a:t>
            </a:r>
            <a:r>
              <a:rPr lang="en-US" dirty="0"/>
              <a:t>la </a:t>
            </a:r>
            <a:r>
              <a:rPr lang="en-US" dirty="0" err="1"/>
              <a:t>înființarea</a:t>
            </a:r>
            <a:r>
              <a:rPr lang="en-US" dirty="0"/>
              <a:t> </a:t>
            </a:r>
            <a:r>
              <a:rPr lang="en-US" dirty="0" err="1"/>
              <a:t>sa</a:t>
            </a:r>
            <a:r>
              <a:rPr lang="en-US" dirty="0"/>
              <a:t> </a:t>
            </a:r>
            <a:r>
              <a:rPr lang="en-US" dirty="0" err="1"/>
              <a:t>în</a:t>
            </a:r>
            <a:r>
              <a:rPr lang="en-US" dirty="0"/>
              <a:t> 2005, au </a:t>
            </a:r>
            <a:r>
              <a:rPr lang="en-US" dirty="0" err="1"/>
              <a:t>fost</a:t>
            </a:r>
            <a:r>
              <a:rPr lang="en-US" dirty="0"/>
              <a:t> create </a:t>
            </a:r>
            <a:r>
              <a:rPr lang="en-US" dirty="0" err="1"/>
              <a:t>peste</a:t>
            </a:r>
            <a:r>
              <a:rPr lang="en-US" dirty="0"/>
              <a:t> 60 de </a:t>
            </a:r>
            <a:r>
              <a:rPr lang="en-US" dirty="0" err="1"/>
              <a:t>milioane</a:t>
            </a:r>
            <a:r>
              <a:rPr lang="en-US" dirty="0"/>
              <a:t> de CV-</a:t>
            </a:r>
            <a:r>
              <a:rPr lang="en-US" dirty="0" err="1"/>
              <a:t>uri</a:t>
            </a:r>
            <a:r>
              <a:rPr lang="en-US" dirty="0"/>
              <a:t> </a:t>
            </a:r>
            <a:r>
              <a:rPr lang="en-US" dirty="0" err="1"/>
              <a:t>Europass</a:t>
            </a:r>
            <a:r>
              <a:rPr lang="en-US" dirty="0"/>
              <a:t>, </a:t>
            </a:r>
            <a:r>
              <a:rPr lang="en-US" dirty="0" err="1"/>
              <a:t>iar</a:t>
            </a:r>
            <a:r>
              <a:rPr lang="en-US" dirty="0"/>
              <a:t> </a:t>
            </a:r>
            <a:r>
              <a:rPr lang="en-US" dirty="0" err="1"/>
              <a:t>sute</a:t>
            </a:r>
            <a:r>
              <a:rPr lang="en-US" dirty="0"/>
              <a:t> de mii de </a:t>
            </a:r>
            <a:r>
              <a:rPr lang="en-US" dirty="0" err="1"/>
              <a:t>persoane</a:t>
            </a:r>
            <a:r>
              <a:rPr lang="en-US" dirty="0"/>
              <a:t> care </a:t>
            </a:r>
            <a:r>
              <a:rPr lang="en-US" dirty="0" err="1"/>
              <a:t>învață</a:t>
            </a:r>
            <a:r>
              <a:rPr lang="en-US" dirty="0"/>
              <a:t> </a:t>
            </a:r>
            <a:r>
              <a:rPr lang="en-US" dirty="0" err="1"/>
              <a:t>în</a:t>
            </a:r>
            <a:r>
              <a:rPr lang="en-US" dirty="0"/>
              <a:t> </a:t>
            </a:r>
            <a:r>
              <a:rPr lang="en-US" dirty="0" err="1"/>
              <a:t>întreaga</a:t>
            </a:r>
            <a:r>
              <a:rPr lang="en-US" dirty="0"/>
              <a:t> UE </a:t>
            </a:r>
            <a:r>
              <a:rPr lang="en-US" dirty="0" err="1"/>
              <a:t>primesc</a:t>
            </a:r>
            <a:r>
              <a:rPr lang="en-US" dirty="0"/>
              <a:t> </a:t>
            </a:r>
            <a:r>
              <a:rPr lang="en-US" dirty="0" err="1"/>
              <a:t>în</a:t>
            </a:r>
            <a:r>
              <a:rPr lang="en-US" dirty="0"/>
              <a:t> </a:t>
            </a:r>
            <a:r>
              <a:rPr lang="en-US" dirty="0" err="1"/>
              <a:t>fiecare</a:t>
            </a:r>
            <a:r>
              <a:rPr lang="en-US" dirty="0"/>
              <a:t> an </a:t>
            </a:r>
            <a:r>
              <a:rPr lang="en-US" dirty="0" err="1"/>
              <a:t>Suplimentul</a:t>
            </a:r>
            <a:r>
              <a:rPr lang="en-US" dirty="0"/>
              <a:t> la </a:t>
            </a:r>
            <a:r>
              <a:rPr lang="en-US" dirty="0" err="1"/>
              <a:t>diplomă</a:t>
            </a:r>
            <a:r>
              <a:rPr lang="en-US" dirty="0"/>
              <a:t> </a:t>
            </a:r>
            <a:r>
              <a:rPr lang="en-US" dirty="0" err="1"/>
              <a:t>și</a:t>
            </a:r>
            <a:r>
              <a:rPr lang="en-US" dirty="0"/>
              <a:t> </a:t>
            </a:r>
            <a:r>
              <a:rPr lang="en-US" dirty="0" err="1"/>
              <a:t>Suplimentul</a:t>
            </a:r>
            <a:r>
              <a:rPr lang="en-US" dirty="0"/>
              <a:t> la </a:t>
            </a:r>
            <a:r>
              <a:rPr lang="en-US" dirty="0" err="1"/>
              <a:t>certificatul</a:t>
            </a:r>
            <a:r>
              <a:rPr lang="en-US" dirty="0"/>
              <a:t> </a:t>
            </a:r>
            <a:r>
              <a:rPr lang="en-US" dirty="0" err="1"/>
              <a:t>profesional</a:t>
            </a:r>
            <a:r>
              <a:rPr lang="en-US" dirty="0"/>
              <a:t>; cu </a:t>
            </a:r>
            <a:r>
              <a:rPr lang="en-US" dirty="0" err="1"/>
              <a:t>ajutorul</a:t>
            </a:r>
            <a:r>
              <a:rPr lang="en-US" dirty="0"/>
              <a:t> </a:t>
            </a:r>
            <a:r>
              <a:rPr lang="en-US" dirty="0" err="1"/>
              <a:t>acestor</a:t>
            </a:r>
            <a:r>
              <a:rPr lang="en-US" dirty="0"/>
              <a:t> </a:t>
            </a:r>
            <a:r>
              <a:rPr lang="en-US" dirty="0" err="1"/>
              <a:t>suplimente</a:t>
            </a:r>
            <a:r>
              <a:rPr lang="en-US" dirty="0"/>
              <a:t> </a:t>
            </a:r>
            <a:r>
              <a:rPr lang="en-US" dirty="0" err="1"/>
              <a:t>calificările</a:t>
            </a:r>
            <a:r>
              <a:rPr lang="en-US" dirty="0"/>
              <a:t> </a:t>
            </a:r>
            <a:r>
              <a:rPr lang="en-US" dirty="0" err="1"/>
              <a:t>cetățenilor</a:t>
            </a:r>
            <a:r>
              <a:rPr lang="en-US" dirty="0"/>
              <a:t> </a:t>
            </a:r>
            <a:r>
              <a:rPr lang="en-US" dirty="0" err="1"/>
              <a:t>devin</a:t>
            </a:r>
            <a:r>
              <a:rPr lang="en-US" dirty="0"/>
              <a:t> </a:t>
            </a:r>
            <a:r>
              <a:rPr lang="en-US" dirty="0" err="1"/>
              <a:t>mai</a:t>
            </a:r>
            <a:r>
              <a:rPr lang="en-US" dirty="0"/>
              <a:t> </a:t>
            </a:r>
            <a:r>
              <a:rPr lang="en-US" dirty="0" err="1"/>
              <a:t>lizibile</a:t>
            </a:r>
            <a:r>
              <a:rPr lang="en-US" dirty="0"/>
              <a:t> </a:t>
            </a:r>
            <a:r>
              <a:rPr lang="en-US" dirty="0" err="1"/>
              <a:t>și</a:t>
            </a:r>
            <a:r>
              <a:rPr lang="en-US" dirty="0"/>
              <a:t> </a:t>
            </a:r>
            <a:r>
              <a:rPr lang="en-US" dirty="0" err="1"/>
              <a:t>mai</a:t>
            </a:r>
            <a:r>
              <a:rPr lang="en-US" dirty="0"/>
              <a:t> </a:t>
            </a:r>
            <a:r>
              <a:rPr lang="en-US" dirty="0" err="1"/>
              <a:t>ușor</a:t>
            </a:r>
            <a:r>
              <a:rPr lang="en-US" dirty="0"/>
              <a:t> de </a:t>
            </a:r>
            <a:r>
              <a:rPr lang="en-US" dirty="0" err="1"/>
              <a:t>comparat</a:t>
            </a:r>
            <a:r>
              <a:rPr lang="en-US" dirty="0"/>
              <a:t> </a:t>
            </a:r>
            <a:r>
              <a:rPr lang="en-US" dirty="0" err="1"/>
              <a:t>în</a:t>
            </a:r>
            <a:r>
              <a:rPr lang="en-US" dirty="0"/>
              <a:t> </a:t>
            </a:r>
            <a:r>
              <a:rPr lang="en-US" dirty="0" err="1"/>
              <a:t>străinătate</a:t>
            </a:r>
            <a:r>
              <a:rPr lang="en-US" dirty="0" smtClean="0"/>
              <a:t>.</a:t>
            </a:r>
            <a:endParaRPr lang="ro-RO" dirty="0" smtClean="0"/>
          </a:p>
          <a:p>
            <a:r>
              <a:rPr lang="en-US" dirty="0" err="1" smtClean="0"/>
              <a:t>Europass</a:t>
            </a:r>
            <a:r>
              <a:rPr lang="en-US" dirty="0" smtClean="0"/>
              <a:t> </a:t>
            </a:r>
            <a:r>
              <a:rPr lang="en-US" dirty="0"/>
              <a:t>se </a:t>
            </a:r>
            <a:r>
              <a:rPr lang="en-US" dirty="0" err="1"/>
              <a:t>bazează</a:t>
            </a:r>
            <a:r>
              <a:rPr lang="en-US" dirty="0"/>
              <a:t> </a:t>
            </a:r>
            <a:r>
              <a:rPr lang="en-US" dirty="0" err="1"/>
              <a:t>pe</a:t>
            </a:r>
            <a:r>
              <a:rPr lang="en-US" dirty="0"/>
              <a:t> </a:t>
            </a:r>
            <a:r>
              <a:rPr lang="en-US" dirty="0" err="1"/>
              <a:t>servicii</a:t>
            </a:r>
            <a:r>
              <a:rPr lang="en-US" dirty="0"/>
              <a:t> de </a:t>
            </a:r>
            <a:r>
              <a:rPr lang="en-US" dirty="0" err="1"/>
              <a:t>consultanță</a:t>
            </a:r>
            <a:r>
              <a:rPr lang="en-US" dirty="0"/>
              <a:t> </a:t>
            </a:r>
            <a:r>
              <a:rPr lang="en-US" dirty="0" err="1"/>
              <a:t>și</a:t>
            </a:r>
            <a:r>
              <a:rPr lang="en-US" dirty="0"/>
              <a:t> de </a:t>
            </a:r>
            <a:r>
              <a:rPr lang="en-US" dirty="0" err="1"/>
              <a:t>asistență</a:t>
            </a:r>
            <a:r>
              <a:rPr lang="en-US" dirty="0"/>
              <a:t> </a:t>
            </a:r>
            <a:r>
              <a:rPr lang="en-US" dirty="0" err="1"/>
              <a:t>pe</a:t>
            </a:r>
            <a:r>
              <a:rPr lang="en-US" dirty="0"/>
              <a:t> </a:t>
            </a:r>
            <a:r>
              <a:rPr lang="en-US" dirty="0" err="1"/>
              <a:t>teren</a:t>
            </a:r>
            <a:r>
              <a:rPr lang="en-US" dirty="0"/>
              <a:t> </a:t>
            </a:r>
            <a:r>
              <a:rPr lang="en-US" dirty="0" err="1"/>
              <a:t>în</a:t>
            </a:r>
            <a:r>
              <a:rPr lang="en-US" dirty="0"/>
              <a:t> </a:t>
            </a:r>
            <a:r>
              <a:rPr lang="en-US" dirty="0" err="1"/>
              <a:t>statele</a:t>
            </a:r>
            <a:r>
              <a:rPr lang="en-US" dirty="0"/>
              <a:t> </a:t>
            </a:r>
            <a:r>
              <a:rPr lang="en-US" dirty="0" err="1"/>
              <a:t>membre</a:t>
            </a:r>
            <a:r>
              <a:rPr lang="en-US" dirty="0"/>
              <a:t>.</a:t>
            </a:r>
          </a:p>
        </p:txBody>
      </p:sp>
      <p:sp>
        <p:nvSpPr>
          <p:cNvPr id="4" name="Slide Number Placeholder 3"/>
          <p:cNvSpPr>
            <a:spLocks noGrp="1"/>
          </p:cNvSpPr>
          <p:nvPr>
            <p:ph type="sldNum" sz="quarter" idx="12"/>
          </p:nvPr>
        </p:nvSpPr>
        <p:spPr/>
        <p:txBody>
          <a:bodyPr/>
          <a:lstStyle/>
          <a:p>
            <a:fld id="{C69E05A2-079F-4246-8356-D956496D44E4}" type="slidenum">
              <a:rPr lang="en-US" smtClean="0"/>
              <a:t>73</a:t>
            </a:fld>
            <a:endParaRPr lang="en-US"/>
          </a:p>
        </p:txBody>
      </p:sp>
    </p:spTree>
    <p:extLst>
      <p:ext uri="{BB962C8B-B14F-4D97-AF65-F5344CB8AC3E}">
        <p14:creationId xmlns:p14="http://schemas.microsoft.com/office/powerpoint/2010/main" val="3510453436"/>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a:t>Revizuirea Europass (cont.)</a:t>
            </a:r>
            <a:endParaRPr lang="en-US" dirty="0"/>
          </a:p>
        </p:txBody>
      </p:sp>
      <p:sp>
        <p:nvSpPr>
          <p:cNvPr id="3" name="Content Placeholder 2"/>
          <p:cNvSpPr>
            <a:spLocks noGrp="1"/>
          </p:cNvSpPr>
          <p:nvPr>
            <p:ph idx="1"/>
          </p:nvPr>
        </p:nvSpPr>
        <p:spPr/>
        <p:txBody>
          <a:bodyPr>
            <a:normAutofit fontScale="92500" lnSpcReduction="10000"/>
          </a:bodyPr>
          <a:lstStyle/>
          <a:p>
            <a:r>
              <a:rPr lang="en-US" dirty="0" err="1"/>
              <a:t>Noul</a:t>
            </a:r>
            <a:r>
              <a:rPr lang="en-US" dirty="0"/>
              <a:t> </a:t>
            </a:r>
            <a:r>
              <a:rPr lang="en-US" dirty="0" err="1"/>
              <a:t>cadru</a:t>
            </a:r>
            <a:r>
              <a:rPr lang="en-US" dirty="0"/>
              <a:t> </a:t>
            </a:r>
            <a:r>
              <a:rPr lang="en-US" dirty="0" err="1"/>
              <a:t>Europass</a:t>
            </a:r>
            <a:r>
              <a:rPr lang="en-US" dirty="0"/>
              <a:t> se </a:t>
            </a:r>
            <a:r>
              <a:rPr lang="en-US" dirty="0" err="1"/>
              <a:t>va</a:t>
            </a:r>
            <a:r>
              <a:rPr lang="en-US" dirty="0"/>
              <a:t> </a:t>
            </a:r>
            <a:r>
              <a:rPr lang="en-US" dirty="0" err="1"/>
              <a:t>baza</a:t>
            </a:r>
            <a:r>
              <a:rPr lang="en-US" dirty="0"/>
              <a:t> </a:t>
            </a:r>
            <a:r>
              <a:rPr lang="en-US" dirty="0" err="1"/>
              <a:t>pe</a:t>
            </a:r>
            <a:r>
              <a:rPr lang="en-US" dirty="0"/>
              <a:t> </a:t>
            </a:r>
            <a:r>
              <a:rPr lang="en-US" dirty="0" err="1"/>
              <a:t>această</a:t>
            </a:r>
            <a:r>
              <a:rPr lang="en-US" dirty="0"/>
              <a:t> </a:t>
            </a:r>
            <a:r>
              <a:rPr lang="en-US" dirty="0" err="1"/>
              <a:t>formulă</a:t>
            </a:r>
            <a:r>
              <a:rPr lang="en-US" dirty="0"/>
              <a:t> de </a:t>
            </a:r>
            <a:r>
              <a:rPr lang="en-US" dirty="0" err="1"/>
              <a:t>succes</a:t>
            </a:r>
            <a:r>
              <a:rPr lang="en-US" dirty="0"/>
              <a:t>, </a:t>
            </a:r>
            <a:r>
              <a:rPr lang="en-US" dirty="0" err="1"/>
              <a:t>propunând</a:t>
            </a:r>
            <a:r>
              <a:rPr lang="en-US" dirty="0"/>
              <a:t> </a:t>
            </a:r>
            <a:r>
              <a:rPr lang="en-US" dirty="0" err="1"/>
              <a:t>instrumente</a:t>
            </a:r>
            <a:r>
              <a:rPr lang="en-US" dirty="0"/>
              <a:t> </a:t>
            </a:r>
            <a:r>
              <a:rPr lang="en-US" dirty="0" err="1"/>
              <a:t>ușor</a:t>
            </a:r>
            <a:r>
              <a:rPr lang="en-US" dirty="0"/>
              <a:t> de </a:t>
            </a:r>
            <a:r>
              <a:rPr lang="en-US" dirty="0" err="1"/>
              <a:t>utilizat</a:t>
            </a:r>
            <a:r>
              <a:rPr lang="en-US" dirty="0"/>
              <a:t>, care </a:t>
            </a:r>
            <a:r>
              <a:rPr lang="en-US" dirty="0" err="1"/>
              <a:t>să</a:t>
            </a:r>
            <a:r>
              <a:rPr lang="en-US" dirty="0"/>
              <a:t> </a:t>
            </a:r>
            <a:r>
              <a:rPr lang="en-US" dirty="0" err="1"/>
              <a:t>îi</a:t>
            </a:r>
            <a:r>
              <a:rPr lang="en-US" dirty="0"/>
              <a:t> </a:t>
            </a:r>
            <a:r>
              <a:rPr lang="en-US" dirty="0" err="1"/>
              <a:t>ajute</a:t>
            </a:r>
            <a:r>
              <a:rPr lang="en-US" dirty="0"/>
              <a:t> </a:t>
            </a:r>
            <a:r>
              <a:rPr lang="en-US" dirty="0" err="1"/>
              <a:t>pe</a:t>
            </a:r>
            <a:r>
              <a:rPr lang="en-US" dirty="0"/>
              <a:t> </a:t>
            </a:r>
            <a:r>
              <a:rPr lang="en-US" dirty="0" err="1"/>
              <a:t>cetățeni</a:t>
            </a:r>
            <a:r>
              <a:rPr lang="en-US" dirty="0"/>
              <a:t> </a:t>
            </a:r>
            <a:r>
              <a:rPr lang="en-US" dirty="0" err="1"/>
              <a:t>să</a:t>
            </a:r>
            <a:r>
              <a:rPr lang="en-US" dirty="0"/>
              <a:t> </a:t>
            </a:r>
            <a:r>
              <a:rPr lang="en-US" dirty="0" err="1"/>
              <a:t>își</a:t>
            </a:r>
            <a:r>
              <a:rPr lang="en-US" dirty="0"/>
              <a:t> </a:t>
            </a:r>
            <a:r>
              <a:rPr lang="en-US" dirty="0" err="1"/>
              <a:t>identifice</a:t>
            </a:r>
            <a:r>
              <a:rPr lang="en-US" dirty="0"/>
              <a:t> </a:t>
            </a:r>
            <a:r>
              <a:rPr lang="en-US" dirty="0" err="1"/>
              <a:t>și</a:t>
            </a:r>
            <a:r>
              <a:rPr lang="en-US" dirty="0"/>
              <a:t> </a:t>
            </a:r>
            <a:r>
              <a:rPr lang="en-US" dirty="0" err="1"/>
              <a:t>să</a:t>
            </a:r>
            <a:r>
              <a:rPr lang="en-US" dirty="0"/>
              <a:t> </a:t>
            </a:r>
            <a:r>
              <a:rPr lang="en-US" dirty="0" err="1"/>
              <a:t>își</a:t>
            </a:r>
            <a:r>
              <a:rPr lang="en-US" dirty="0"/>
              <a:t> </a:t>
            </a:r>
            <a:r>
              <a:rPr lang="en-US" dirty="0" err="1"/>
              <a:t>prezinte</a:t>
            </a:r>
            <a:r>
              <a:rPr lang="en-US" dirty="0"/>
              <a:t> </a:t>
            </a:r>
            <a:r>
              <a:rPr lang="en-US" dirty="0" err="1"/>
              <a:t>abilitățile</a:t>
            </a:r>
            <a:r>
              <a:rPr lang="en-US" dirty="0"/>
              <a:t> </a:t>
            </a:r>
            <a:r>
              <a:rPr lang="en-US" dirty="0" err="1"/>
              <a:t>și</a:t>
            </a:r>
            <a:r>
              <a:rPr lang="en-US" dirty="0"/>
              <a:t> </a:t>
            </a:r>
            <a:r>
              <a:rPr lang="en-US" dirty="0" err="1"/>
              <a:t>calificările</a:t>
            </a:r>
            <a:r>
              <a:rPr lang="en-US" dirty="0"/>
              <a:t> </a:t>
            </a:r>
            <a:r>
              <a:rPr lang="en-US" dirty="0" err="1"/>
              <a:t>în</a:t>
            </a:r>
            <a:r>
              <a:rPr lang="en-US" dirty="0"/>
              <a:t> </a:t>
            </a:r>
            <a:r>
              <a:rPr lang="en-US" dirty="0" err="1"/>
              <a:t>toate</a:t>
            </a:r>
            <a:r>
              <a:rPr lang="en-US" dirty="0"/>
              <a:t> </a:t>
            </a:r>
            <a:r>
              <a:rPr lang="en-US" dirty="0" err="1"/>
              <a:t>limbile</a:t>
            </a:r>
            <a:r>
              <a:rPr lang="en-US" dirty="0"/>
              <a:t> UE. </a:t>
            </a:r>
            <a:endParaRPr lang="ro-RO" dirty="0" smtClean="0"/>
          </a:p>
          <a:p>
            <a:r>
              <a:rPr lang="en-US" dirty="0" err="1" smtClean="0"/>
              <a:t>Printre</a:t>
            </a:r>
            <a:r>
              <a:rPr lang="en-US" dirty="0" smtClean="0"/>
              <a:t> </a:t>
            </a:r>
            <a:r>
              <a:rPr lang="en-US" dirty="0" err="1"/>
              <a:t>acestea</a:t>
            </a:r>
            <a:r>
              <a:rPr lang="en-US" dirty="0"/>
              <a:t> se </a:t>
            </a:r>
            <a:r>
              <a:rPr lang="en-US" dirty="0" err="1"/>
              <a:t>numără</a:t>
            </a:r>
            <a:r>
              <a:rPr lang="en-US" dirty="0"/>
              <a:t> un </a:t>
            </a:r>
            <a:r>
              <a:rPr lang="en-US" b="1" dirty="0"/>
              <a:t>instrument online </a:t>
            </a:r>
            <a:r>
              <a:rPr lang="en-US" b="1" dirty="0" err="1"/>
              <a:t>îmbunătățit</a:t>
            </a:r>
            <a:r>
              <a:rPr lang="en-US" b="1" dirty="0"/>
              <a:t> </a:t>
            </a:r>
            <a:r>
              <a:rPr lang="en-US" dirty="0" err="1"/>
              <a:t>pentru</a:t>
            </a:r>
            <a:r>
              <a:rPr lang="en-US" dirty="0"/>
              <a:t> </a:t>
            </a:r>
            <a:r>
              <a:rPr lang="en-US" dirty="0" err="1">
                <a:solidFill>
                  <a:srgbClr val="0070C0"/>
                </a:solidFill>
              </a:rPr>
              <a:t>crearea</a:t>
            </a:r>
            <a:r>
              <a:rPr lang="en-US" dirty="0">
                <a:solidFill>
                  <a:srgbClr val="0070C0"/>
                </a:solidFill>
              </a:rPr>
              <a:t> CV-</a:t>
            </a:r>
            <a:r>
              <a:rPr lang="en-US" dirty="0" err="1">
                <a:solidFill>
                  <a:srgbClr val="0070C0"/>
                </a:solidFill>
              </a:rPr>
              <a:t>urilor</a:t>
            </a:r>
            <a:r>
              <a:rPr lang="en-US" dirty="0">
                <a:solidFill>
                  <a:srgbClr val="0070C0"/>
                </a:solidFill>
              </a:rPr>
              <a:t> </a:t>
            </a:r>
            <a:r>
              <a:rPr lang="en-US" dirty="0" err="1">
                <a:solidFill>
                  <a:srgbClr val="0070C0"/>
                </a:solidFill>
              </a:rPr>
              <a:t>și</a:t>
            </a:r>
            <a:r>
              <a:rPr lang="en-US" dirty="0">
                <a:solidFill>
                  <a:srgbClr val="0070C0"/>
                </a:solidFill>
              </a:rPr>
              <a:t> a </a:t>
            </a:r>
            <a:r>
              <a:rPr lang="en-US" dirty="0" err="1">
                <a:solidFill>
                  <a:srgbClr val="0070C0"/>
                </a:solidFill>
              </a:rPr>
              <a:t>profilelor</a:t>
            </a:r>
            <a:r>
              <a:rPr lang="en-US" dirty="0">
                <a:solidFill>
                  <a:srgbClr val="0070C0"/>
                </a:solidFill>
              </a:rPr>
              <a:t> de </a:t>
            </a:r>
            <a:r>
              <a:rPr lang="en-US" dirty="0" err="1">
                <a:solidFill>
                  <a:srgbClr val="0070C0"/>
                </a:solidFill>
              </a:rPr>
              <a:t>abilități</a:t>
            </a:r>
            <a:r>
              <a:rPr lang="en-US" dirty="0"/>
              <a:t>, </a:t>
            </a:r>
            <a:r>
              <a:rPr lang="en-US" b="1" dirty="0" err="1"/>
              <a:t>instrumente</a:t>
            </a:r>
            <a:r>
              <a:rPr lang="en-US" b="1" dirty="0"/>
              <a:t> </a:t>
            </a:r>
            <a:r>
              <a:rPr lang="en-US" b="1" dirty="0" err="1"/>
              <a:t>gratuite</a:t>
            </a:r>
            <a:r>
              <a:rPr lang="en-US" b="1" dirty="0"/>
              <a:t> de </a:t>
            </a:r>
            <a:r>
              <a:rPr lang="en-US" b="1" dirty="0" err="1"/>
              <a:t>autoevaluare</a:t>
            </a:r>
            <a:r>
              <a:rPr lang="en-US" b="1" dirty="0"/>
              <a:t> </a:t>
            </a:r>
            <a:r>
              <a:rPr lang="en-US" dirty="0"/>
              <a:t>care </a:t>
            </a:r>
            <a:r>
              <a:rPr lang="en-US" dirty="0" err="1"/>
              <a:t>vă</a:t>
            </a:r>
            <a:r>
              <a:rPr lang="en-US" dirty="0"/>
              <a:t> </a:t>
            </a:r>
            <a:r>
              <a:rPr lang="en-US" dirty="0" err="1"/>
              <a:t>vor</a:t>
            </a:r>
            <a:r>
              <a:rPr lang="en-US" dirty="0"/>
              <a:t> </a:t>
            </a:r>
            <a:r>
              <a:rPr lang="en-US" dirty="0" err="1"/>
              <a:t>ajuta</a:t>
            </a:r>
            <a:r>
              <a:rPr lang="en-US" dirty="0"/>
              <a:t> </a:t>
            </a:r>
            <a:r>
              <a:rPr lang="en-US" dirty="0" err="1"/>
              <a:t>să</a:t>
            </a:r>
            <a:r>
              <a:rPr lang="en-US" dirty="0"/>
              <a:t> </a:t>
            </a:r>
            <a:r>
              <a:rPr lang="en-US" dirty="0" err="1"/>
              <a:t>vă</a:t>
            </a:r>
            <a:r>
              <a:rPr lang="en-US" dirty="0"/>
              <a:t> </a:t>
            </a:r>
            <a:r>
              <a:rPr lang="en-US" dirty="0" err="1"/>
              <a:t>evaluați</a:t>
            </a:r>
            <a:r>
              <a:rPr lang="en-US" dirty="0"/>
              <a:t> </a:t>
            </a:r>
            <a:r>
              <a:rPr lang="en-US" dirty="0" err="1"/>
              <a:t>abilitățile</a:t>
            </a:r>
            <a:r>
              <a:rPr lang="en-US" dirty="0"/>
              <a:t>, </a:t>
            </a:r>
            <a:r>
              <a:rPr lang="en-US" dirty="0" err="1"/>
              <a:t>informații</a:t>
            </a:r>
            <a:r>
              <a:rPr lang="en-US" dirty="0"/>
              <a:t> </a:t>
            </a:r>
            <a:r>
              <a:rPr lang="en-US" dirty="0" err="1"/>
              <a:t>specifice</a:t>
            </a:r>
            <a:r>
              <a:rPr lang="en-US" dirty="0"/>
              <a:t> </a:t>
            </a:r>
            <a:r>
              <a:rPr lang="en-US" dirty="0" err="1"/>
              <a:t>privind</a:t>
            </a:r>
            <a:r>
              <a:rPr lang="en-US" dirty="0"/>
              <a:t> </a:t>
            </a:r>
            <a:r>
              <a:rPr lang="en-US" dirty="0" err="1"/>
              <a:t>oportunitățile</a:t>
            </a:r>
            <a:r>
              <a:rPr lang="en-US" dirty="0"/>
              <a:t> de </a:t>
            </a:r>
            <a:r>
              <a:rPr lang="en-US" dirty="0" err="1"/>
              <a:t>învățare</a:t>
            </a:r>
            <a:r>
              <a:rPr lang="en-US" dirty="0"/>
              <a:t> </a:t>
            </a:r>
            <a:r>
              <a:rPr lang="en-US" dirty="0" err="1"/>
              <a:t>în</a:t>
            </a:r>
            <a:r>
              <a:rPr lang="en-US" dirty="0"/>
              <a:t> </a:t>
            </a:r>
            <a:r>
              <a:rPr lang="en-US" dirty="0" err="1"/>
              <a:t>întreaga</a:t>
            </a:r>
            <a:r>
              <a:rPr lang="en-US" dirty="0"/>
              <a:t> </a:t>
            </a:r>
            <a:r>
              <a:rPr lang="en-US" dirty="0" err="1"/>
              <a:t>Europă</a:t>
            </a:r>
            <a:r>
              <a:rPr lang="en-US" dirty="0"/>
              <a:t>, </a:t>
            </a:r>
            <a:r>
              <a:rPr lang="en-US" dirty="0" err="1"/>
              <a:t>asistență</a:t>
            </a:r>
            <a:r>
              <a:rPr lang="en-US" dirty="0"/>
              <a:t> </a:t>
            </a:r>
            <a:r>
              <a:rPr lang="en-US" dirty="0" err="1"/>
              <a:t>și</a:t>
            </a:r>
            <a:r>
              <a:rPr lang="en-US" dirty="0"/>
              <a:t> </a:t>
            </a:r>
            <a:r>
              <a:rPr lang="en-US" dirty="0" err="1"/>
              <a:t>informații</a:t>
            </a:r>
            <a:r>
              <a:rPr lang="en-US" dirty="0"/>
              <a:t> care </a:t>
            </a:r>
            <a:r>
              <a:rPr lang="en-US" dirty="0" err="1"/>
              <a:t>vă</a:t>
            </a:r>
            <a:r>
              <a:rPr lang="en-US" dirty="0"/>
              <a:t> pot </a:t>
            </a:r>
            <a:r>
              <a:rPr lang="en-US" dirty="0" err="1"/>
              <a:t>ajuta</a:t>
            </a:r>
            <a:r>
              <a:rPr lang="en-US" dirty="0"/>
              <a:t> </a:t>
            </a:r>
            <a:r>
              <a:rPr lang="en-US" dirty="0" err="1"/>
              <a:t>să</a:t>
            </a:r>
            <a:r>
              <a:rPr lang="en-US" dirty="0"/>
              <a:t> </a:t>
            </a:r>
            <a:r>
              <a:rPr lang="en-US" dirty="0" err="1"/>
              <a:t>obțineți</a:t>
            </a:r>
            <a:r>
              <a:rPr lang="en-US" dirty="0"/>
              <a:t> </a:t>
            </a:r>
            <a:r>
              <a:rPr lang="en-US" dirty="0" err="1"/>
              <a:t>recunoașterea</a:t>
            </a:r>
            <a:r>
              <a:rPr lang="en-US" dirty="0"/>
              <a:t> </a:t>
            </a:r>
            <a:r>
              <a:rPr lang="en-US" dirty="0" err="1"/>
              <a:t>calificărilor</a:t>
            </a:r>
            <a:r>
              <a:rPr lang="en-US" dirty="0"/>
              <a:t> </a:t>
            </a:r>
            <a:r>
              <a:rPr lang="en-US" dirty="0" err="1"/>
              <a:t>pe</a:t>
            </a:r>
            <a:r>
              <a:rPr lang="en-US" dirty="0"/>
              <a:t> care le </a:t>
            </a:r>
            <a:r>
              <a:rPr lang="en-US" dirty="0" err="1"/>
              <a:t>dețineți</a:t>
            </a:r>
            <a:r>
              <a:rPr lang="en-US" dirty="0"/>
              <a:t>, </a:t>
            </a:r>
            <a:r>
              <a:rPr lang="en-US" dirty="0" err="1"/>
              <a:t>precum</a:t>
            </a:r>
            <a:r>
              <a:rPr lang="en-US" dirty="0"/>
              <a:t> </a:t>
            </a:r>
            <a:r>
              <a:rPr lang="en-US" dirty="0" err="1"/>
              <a:t>și</a:t>
            </a:r>
            <a:r>
              <a:rPr lang="en-US" dirty="0"/>
              <a:t> </a:t>
            </a:r>
            <a:r>
              <a:rPr lang="en-US" dirty="0" err="1"/>
              <a:t>informații</a:t>
            </a:r>
            <a:r>
              <a:rPr lang="en-US" dirty="0"/>
              <a:t> </a:t>
            </a:r>
            <a:r>
              <a:rPr lang="en-US" dirty="0" err="1"/>
              <a:t>strategice</a:t>
            </a:r>
            <a:r>
              <a:rPr lang="en-US" dirty="0"/>
              <a:t> </a:t>
            </a:r>
            <a:r>
              <a:rPr lang="en-US" dirty="0" err="1"/>
              <a:t>privind</a:t>
            </a:r>
            <a:r>
              <a:rPr lang="en-US" dirty="0"/>
              <a:t> </a:t>
            </a:r>
            <a:r>
              <a:rPr lang="en-US" dirty="0" err="1"/>
              <a:t>piața</a:t>
            </a:r>
            <a:r>
              <a:rPr lang="en-US" dirty="0"/>
              <a:t> </a:t>
            </a:r>
            <a:r>
              <a:rPr lang="en-US" dirty="0" err="1"/>
              <a:t>muncii</a:t>
            </a:r>
            <a:r>
              <a:rPr lang="en-US" dirty="0"/>
              <a:t> </a:t>
            </a:r>
            <a:r>
              <a:rPr lang="en-US" dirty="0" err="1"/>
              <a:t>referitoare</a:t>
            </a:r>
            <a:r>
              <a:rPr lang="en-US" dirty="0"/>
              <a:t> la </a:t>
            </a:r>
            <a:r>
              <a:rPr lang="en-US" dirty="0" err="1"/>
              <a:t>abilitățile</a:t>
            </a:r>
            <a:r>
              <a:rPr lang="en-US" dirty="0"/>
              <a:t> </a:t>
            </a:r>
            <a:r>
              <a:rPr lang="en-US" dirty="0" err="1"/>
              <a:t>cele</a:t>
            </a:r>
            <a:r>
              <a:rPr lang="en-US" dirty="0"/>
              <a:t> </a:t>
            </a:r>
            <a:r>
              <a:rPr lang="en-US" dirty="0" err="1"/>
              <a:t>mai</a:t>
            </a:r>
            <a:r>
              <a:rPr lang="en-US" dirty="0"/>
              <a:t> </a:t>
            </a:r>
            <a:r>
              <a:rPr lang="en-US" dirty="0" err="1"/>
              <a:t>solicitate</a:t>
            </a:r>
            <a:r>
              <a:rPr lang="en-US" dirty="0"/>
              <a:t> </a:t>
            </a:r>
            <a:r>
              <a:rPr lang="en-US" dirty="0" err="1"/>
              <a:t>și</a:t>
            </a:r>
            <a:r>
              <a:rPr lang="en-US" dirty="0"/>
              <a:t> </a:t>
            </a:r>
            <a:r>
              <a:rPr lang="en-US" dirty="0" err="1"/>
              <a:t>zonele</a:t>
            </a:r>
            <a:r>
              <a:rPr lang="en-US" dirty="0"/>
              <a:t> </a:t>
            </a:r>
            <a:r>
              <a:rPr lang="en-US" dirty="0" err="1"/>
              <a:t>în</a:t>
            </a:r>
            <a:r>
              <a:rPr lang="en-US" dirty="0"/>
              <a:t> care </a:t>
            </a:r>
            <a:r>
              <a:rPr lang="en-US" dirty="0" err="1"/>
              <a:t>sunt</a:t>
            </a:r>
            <a:r>
              <a:rPr lang="en-US" dirty="0"/>
              <a:t> </a:t>
            </a:r>
            <a:r>
              <a:rPr lang="en-US" dirty="0" err="1"/>
              <a:t>cerute</a:t>
            </a:r>
            <a:r>
              <a:rPr lang="en-US" dirty="0"/>
              <a:t>. </a:t>
            </a:r>
            <a:endParaRPr lang="ro-RO" dirty="0" smtClean="0"/>
          </a:p>
          <a:p>
            <a:r>
              <a:rPr lang="en-US" dirty="0" err="1" smtClean="0"/>
              <a:t>Noul</a:t>
            </a:r>
            <a:r>
              <a:rPr lang="en-US" dirty="0" smtClean="0"/>
              <a:t> </a:t>
            </a:r>
            <a:r>
              <a:rPr lang="en-US" dirty="0" err="1"/>
              <a:t>cadrul</a:t>
            </a:r>
            <a:r>
              <a:rPr lang="en-US" dirty="0"/>
              <a:t> </a:t>
            </a:r>
            <a:r>
              <a:rPr lang="en-US" dirty="0" err="1"/>
              <a:t>Europass</a:t>
            </a:r>
            <a:r>
              <a:rPr lang="en-US" dirty="0"/>
              <a:t> </a:t>
            </a:r>
            <a:r>
              <a:rPr lang="en-US" dirty="0" err="1"/>
              <a:t>va</a:t>
            </a:r>
            <a:r>
              <a:rPr lang="en-US" dirty="0"/>
              <a:t> </a:t>
            </a:r>
            <a:r>
              <a:rPr lang="en-US" dirty="0" err="1"/>
              <a:t>oferi</a:t>
            </a:r>
            <a:r>
              <a:rPr lang="en-US" dirty="0"/>
              <a:t> </a:t>
            </a:r>
            <a:r>
              <a:rPr lang="en-US" dirty="0" err="1"/>
              <a:t>și</a:t>
            </a:r>
            <a:r>
              <a:rPr lang="en-US" dirty="0"/>
              <a:t> </a:t>
            </a:r>
            <a:r>
              <a:rPr lang="en-US" dirty="0" err="1">
                <a:solidFill>
                  <a:srgbClr val="0070C0"/>
                </a:solidFill>
              </a:rPr>
              <a:t>legături</a:t>
            </a:r>
            <a:r>
              <a:rPr lang="en-US" dirty="0">
                <a:solidFill>
                  <a:srgbClr val="0070C0"/>
                </a:solidFill>
              </a:rPr>
              <a:t> cu </a:t>
            </a:r>
            <a:r>
              <a:rPr lang="en-US" dirty="0" err="1">
                <a:solidFill>
                  <a:srgbClr val="0070C0"/>
                </a:solidFill>
              </a:rPr>
              <a:t>alte</a:t>
            </a:r>
            <a:r>
              <a:rPr lang="en-US" dirty="0">
                <a:solidFill>
                  <a:srgbClr val="0070C0"/>
                </a:solidFill>
              </a:rPr>
              <a:t> </a:t>
            </a:r>
            <a:r>
              <a:rPr lang="en-US" dirty="0" err="1">
                <a:solidFill>
                  <a:srgbClr val="0070C0"/>
                </a:solidFill>
              </a:rPr>
              <a:t>servicii</a:t>
            </a:r>
            <a:r>
              <a:rPr lang="en-US" dirty="0">
                <a:solidFill>
                  <a:srgbClr val="0070C0"/>
                </a:solidFill>
              </a:rPr>
              <a:t> </a:t>
            </a:r>
            <a:r>
              <a:rPr lang="en-US" dirty="0" err="1">
                <a:solidFill>
                  <a:srgbClr val="0070C0"/>
                </a:solidFill>
              </a:rPr>
              <a:t>și</a:t>
            </a:r>
            <a:r>
              <a:rPr lang="en-US" dirty="0">
                <a:solidFill>
                  <a:srgbClr val="0070C0"/>
                </a:solidFill>
              </a:rPr>
              <a:t> </a:t>
            </a:r>
            <a:r>
              <a:rPr lang="en-US" dirty="0" err="1">
                <a:solidFill>
                  <a:srgbClr val="0070C0"/>
                </a:solidFill>
              </a:rPr>
              <a:t>instrumente</a:t>
            </a:r>
            <a:r>
              <a:rPr lang="en-US" dirty="0">
                <a:solidFill>
                  <a:srgbClr val="0070C0"/>
                </a:solidFill>
              </a:rPr>
              <a:t> ale UE </a:t>
            </a:r>
            <a:r>
              <a:rPr lang="en-US" dirty="0" err="1"/>
              <a:t>în</a:t>
            </a:r>
            <a:r>
              <a:rPr lang="en-US" dirty="0"/>
              <a:t> </a:t>
            </a:r>
            <a:r>
              <a:rPr lang="en-US" dirty="0" err="1"/>
              <a:t>materie</a:t>
            </a:r>
            <a:r>
              <a:rPr lang="en-US" dirty="0"/>
              <a:t> de </a:t>
            </a:r>
            <a:r>
              <a:rPr lang="en-US" dirty="0" err="1"/>
              <a:t>ocupare</a:t>
            </a:r>
            <a:r>
              <a:rPr lang="en-US" dirty="0"/>
              <a:t> a </a:t>
            </a:r>
            <a:r>
              <a:rPr lang="en-US" dirty="0" err="1"/>
              <a:t>forței</a:t>
            </a:r>
            <a:r>
              <a:rPr lang="en-US" dirty="0"/>
              <a:t> de </a:t>
            </a:r>
            <a:r>
              <a:rPr lang="en-US" dirty="0" err="1"/>
              <a:t>muncă</a:t>
            </a:r>
            <a:r>
              <a:rPr lang="en-US" dirty="0"/>
              <a:t>, </a:t>
            </a:r>
            <a:r>
              <a:rPr lang="en-US" dirty="0" err="1"/>
              <a:t>educație</a:t>
            </a:r>
            <a:r>
              <a:rPr lang="en-US" dirty="0"/>
              <a:t> </a:t>
            </a:r>
            <a:r>
              <a:rPr lang="en-US" dirty="0" err="1"/>
              <a:t>și</a:t>
            </a:r>
            <a:r>
              <a:rPr lang="en-US" dirty="0"/>
              <a:t> </a:t>
            </a:r>
            <a:r>
              <a:rPr lang="en-US" dirty="0" err="1"/>
              <a:t>formare</a:t>
            </a:r>
            <a:r>
              <a:rPr lang="en-US" dirty="0"/>
              <a:t>, cum </a:t>
            </a:r>
            <a:r>
              <a:rPr lang="en-US" dirty="0" err="1"/>
              <a:t>ar</a:t>
            </a:r>
            <a:r>
              <a:rPr lang="en-US" dirty="0"/>
              <a:t> fi </a:t>
            </a:r>
            <a:r>
              <a:rPr lang="en-US" dirty="0" err="1"/>
              <a:t>Portalul</a:t>
            </a:r>
            <a:r>
              <a:rPr lang="en-US" dirty="0"/>
              <a:t> </a:t>
            </a:r>
            <a:r>
              <a:rPr lang="en-US" dirty="0" err="1"/>
              <a:t>mobilității</a:t>
            </a:r>
            <a:r>
              <a:rPr lang="en-US" dirty="0"/>
              <a:t> </a:t>
            </a:r>
            <a:r>
              <a:rPr lang="en-US" dirty="0" err="1"/>
              <a:t>europene</a:t>
            </a:r>
            <a:r>
              <a:rPr lang="en-US" dirty="0"/>
              <a:t> </a:t>
            </a:r>
            <a:r>
              <a:rPr lang="en-US" dirty="0" err="1"/>
              <a:t>pentru</a:t>
            </a:r>
            <a:r>
              <a:rPr lang="en-US" dirty="0"/>
              <a:t> </a:t>
            </a:r>
            <a:r>
              <a:rPr lang="en-US" dirty="0" err="1"/>
              <a:t>ocuparea</a:t>
            </a:r>
            <a:r>
              <a:rPr lang="en-US" dirty="0"/>
              <a:t> </a:t>
            </a:r>
            <a:r>
              <a:rPr lang="en-US" dirty="0" err="1"/>
              <a:t>forței</a:t>
            </a:r>
            <a:r>
              <a:rPr lang="en-US" dirty="0"/>
              <a:t> de </a:t>
            </a:r>
            <a:r>
              <a:rPr lang="en-US" dirty="0" err="1"/>
              <a:t>muncă</a:t>
            </a:r>
            <a:r>
              <a:rPr lang="en-US" dirty="0"/>
              <a:t> </a:t>
            </a:r>
            <a:r>
              <a:rPr lang="en-US" dirty="0">
                <a:solidFill>
                  <a:srgbClr val="0070C0"/>
                </a:solidFill>
              </a:rPr>
              <a:t>EURES</a:t>
            </a:r>
            <a:r>
              <a:rPr lang="en-US" dirty="0"/>
              <a:t>, </a:t>
            </a:r>
            <a:r>
              <a:rPr lang="en-US" dirty="0" err="1"/>
              <a:t>permițând</a:t>
            </a:r>
            <a:r>
              <a:rPr lang="en-US" dirty="0"/>
              <a:t> un </a:t>
            </a:r>
            <a:r>
              <a:rPr lang="en-US" dirty="0" err="1"/>
              <a:t>schimb</a:t>
            </a:r>
            <a:r>
              <a:rPr lang="en-US" dirty="0"/>
              <a:t> </a:t>
            </a:r>
            <a:r>
              <a:rPr lang="en-US" dirty="0" err="1"/>
              <a:t>mai</a:t>
            </a:r>
            <a:r>
              <a:rPr lang="en-US" dirty="0"/>
              <a:t> </a:t>
            </a:r>
            <a:r>
              <a:rPr lang="en-US" dirty="0" err="1"/>
              <a:t>ușor</a:t>
            </a:r>
            <a:r>
              <a:rPr lang="en-US" dirty="0"/>
              <a:t> de </a:t>
            </a:r>
            <a:r>
              <a:rPr lang="en-US" dirty="0" err="1"/>
              <a:t>informații</a:t>
            </a:r>
            <a:r>
              <a:rPr lang="en-US" dirty="0"/>
              <a:t> </a:t>
            </a:r>
            <a:r>
              <a:rPr lang="en-US" dirty="0" err="1"/>
              <a:t>și</a:t>
            </a:r>
            <a:r>
              <a:rPr lang="en-US" dirty="0"/>
              <a:t> un </a:t>
            </a:r>
            <a:r>
              <a:rPr lang="en-US" dirty="0" err="1"/>
              <a:t>sistem</a:t>
            </a:r>
            <a:r>
              <a:rPr lang="en-US" dirty="0"/>
              <a:t> </a:t>
            </a:r>
            <a:r>
              <a:rPr lang="en-US" dirty="0" err="1"/>
              <a:t>mai</a:t>
            </a:r>
            <a:r>
              <a:rPr lang="en-US" dirty="0"/>
              <a:t> </a:t>
            </a:r>
            <a:r>
              <a:rPr lang="en-US" dirty="0" err="1"/>
              <a:t>concertat</a:t>
            </a:r>
            <a:r>
              <a:rPr lang="en-US" dirty="0"/>
              <a:t> de </a:t>
            </a:r>
            <a:r>
              <a:rPr lang="en-US" dirty="0" err="1"/>
              <a:t>servicii</a:t>
            </a:r>
            <a:r>
              <a:rPr lang="en-US" dirty="0"/>
              <a:t> </a:t>
            </a:r>
            <a:r>
              <a:rPr lang="en-US" dirty="0" err="1"/>
              <a:t>pentru</a:t>
            </a:r>
            <a:r>
              <a:rPr lang="en-US" dirty="0"/>
              <a:t> </a:t>
            </a:r>
            <a:r>
              <a:rPr lang="en-US" dirty="0" err="1"/>
              <a:t>utilizatorii</a:t>
            </a:r>
            <a:r>
              <a:rPr lang="en-US" dirty="0"/>
              <a:t> </a:t>
            </a:r>
            <a:r>
              <a:rPr lang="en-US" dirty="0" err="1"/>
              <a:t>finali</a:t>
            </a:r>
            <a:r>
              <a:rPr lang="en-US" dirty="0"/>
              <a:t>.</a:t>
            </a:r>
          </a:p>
        </p:txBody>
      </p:sp>
      <p:sp>
        <p:nvSpPr>
          <p:cNvPr id="4" name="Slide Number Placeholder 3"/>
          <p:cNvSpPr>
            <a:spLocks noGrp="1"/>
          </p:cNvSpPr>
          <p:nvPr>
            <p:ph type="sldNum" sz="quarter" idx="12"/>
          </p:nvPr>
        </p:nvSpPr>
        <p:spPr/>
        <p:txBody>
          <a:bodyPr/>
          <a:lstStyle/>
          <a:p>
            <a:fld id="{C69E05A2-079F-4246-8356-D956496D44E4}" type="slidenum">
              <a:rPr lang="en-US" smtClean="0"/>
              <a:t>74</a:t>
            </a:fld>
            <a:endParaRPr lang="en-US"/>
          </a:p>
        </p:txBody>
      </p:sp>
    </p:spTree>
    <p:extLst>
      <p:ext uri="{BB962C8B-B14F-4D97-AF65-F5344CB8AC3E}">
        <p14:creationId xmlns:p14="http://schemas.microsoft.com/office/powerpoint/2010/main" val="1923207473"/>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a:t>Revizuirea Europass (cont.)</a:t>
            </a:r>
            <a:endParaRPr lang="en-US" dirty="0"/>
          </a:p>
        </p:txBody>
      </p:sp>
      <p:sp>
        <p:nvSpPr>
          <p:cNvPr id="3" name="Content Placeholder 2"/>
          <p:cNvSpPr>
            <a:spLocks noGrp="1"/>
          </p:cNvSpPr>
          <p:nvPr>
            <p:ph idx="1"/>
          </p:nvPr>
        </p:nvSpPr>
        <p:spPr/>
        <p:txBody>
          <a:bodyPr/>
          <a:lstStyle/>
          <a:p>
            <a:r>
              <a:rPr lang="ro-RO" dirty="0" smtClean="0"/>
              <a:t>Astfel, Propunerea transformă Europass dintr-un instrument bazat pe documente într-o </a:t>
            </a:r>
            <a:r>
              <a:rPr lang="ro-RO" dirty="0" smtClean="0">
                <a:solidFill>
                  <a:srgbClr val="0070C0"/>
                </a:solidFill>
              </a:rPr>
              <a:t>platformă bazată pe servicii</a:t>
            </a:r>
            <a:r>
              <a:rPr lang="ro-RO" dirty="0" smtClean="0"/>
              <a:t>, lărgind-i domeniul de activitate și asigurându-se că nevoile utilizatorilor sunt în centrul cadrului de servicii.</a:t>
            </a:r>
          </a:p>
          <a:p>
            <a:r>
              <a:rPr lang="ro-RO" dirty="0" smtClean="0"/>
              <a:t>Noul cadrul Europass va reuni informații care sunt în prezent furnizate de intrumente precum </a:t>
            </a:r>
            <a:r>
              <a:rPr lang="ro-RO" dirty="0" smtClean="0">
                <a:solidFill>
                  <a:srgbClr val="0070C0"/>
                </a:solidFill>
              </a:rPr>
              <a:t>Portalul </a:t>
            </a:r>
            <a:r>
              <a:rPr lang="it-IT" dirty="0" smtClean="0">
                <a:solidFill>
                  <a:srgbClr val="0070C0"/>
                </a:solidFill>
              </a:rPr>
              <a:t>pentru </a:t>
            </a:r>
            <a:r>
              <a:rPr lang="it-IT" dirty="0">
                <a:solidFill>
                  <a:srgbClr val="0070C0"/>
                </a:solidFill>
              </a:rPr>
              <a:t>oportunitati de invatare si </a:t>
            </a:r>
            <a:r>
              <a:rPr lang="it-IT" dirty="0" smtClean="0">
                <a:solidFill>
                  <a:srgbClr val="0070C0"/>
                </a:solidFill>
              </a:rPr>
              <a:t>calific</a:t>
            </a:r>
            <a:r>
              <a:rPr lang="ro-RO" dirty="0" smtClean="0">
                <a:solidFill>
                  <a:srgbClr val="0070C0"/>
                </a:solidFill>
              </a:rPr>
              <a:t>are în Europa</a:t>
            </a:r>
            <a:r>
              <a:rPr lang="ro-RO" dirty="0" smtClean="0"/>
              <a:t>, EU Skills Panorama, </a:t>
            </a:r>
            <a:r>
              <a:rPr lang="ro-RO" dirty="0" smtClean="0">
                <a:solidFill>
                  <a:srgbClr val="0070C0"/>
                </a:solidFill>
              </a:rPr>
              <a:t>portalul ESCO</a:t>
            </a:r>
            <a:r>
              <a:rPr lang="ro-RO" dirty="0" smtClean="0"/>
              <a:t>.</a:t>
            </a:r>
          </a:p>
        </p:txBody>
      </p:sp>
      <p:sp>
        <p:nvSpPr>
          <p:cNvPr id="4" name="Slide Number Placeholder 3"/>
          <p:cNvSpPr>
            <a:spLocks noGrp="1"/>
          </p:cNvSpPr>
          <p:nvPr>
            <p:ph type="sldNum" sz="quarter" idx="12"/>
          </p:nvPr>
        </p:nvSpPr>
        <p:spPr/>
        <p:txBody>
          <a:bodyPr/>
          <a:lstStyle/>
          <a:p>
            <a:fld id="{C69E05A2-079F-4246-8356-D956496D44E4}" type="slidenum">
              <a:rPr lang="en-US" smtClean="0"/>
              <a:t>75</a:t>
            </a:fld>
            <a:endParaRPr lang="en-US"/>
          </a:p>
        </p:txBody>
      </p:sp>
    </p:spTree>
    <p:extLst>
      <p:ext uri="{BB962C8B-B14F-4D97-AF65-F5344CB8AC3E}">
        <p14:creationId xmlns:p14="http://schemas.microsoft.com/office/powerpoint/2010/main" val="408271451"/>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a:t>Revizuirea Europass (cont.)</a:t>
            </a:r>
            <a:endParaRPr lang="en-US" dirty="0"/>
          </a:p>
        </p:txBody>
      </p:sp>
      <p:sp>
        <p:nvSpPr>
          <p:cNvPr id="3" name="Content Placeholder 2"/>
          <p:cNvSpPr>
            <a:spLocks noGrp="1"/>
          </p:cNvSpPr>
          <p:nvPr>
            <p:ph idx="1"/>
          </p:nvPr>
        </p:nvSpPr>
        <p:spPr/>
        <p:txBody>
          <a:bodyPr/>
          <a:lstStyle/>
          <a:p>
            <a:r>
              <a:rPr lang="ro-RO" dirty="0"/>
              <a:t>În prezent, </a:t>
            </a:r>
            <a:r>
              <a:rPr lang="ro-RO" dirty="0">
                <a:solidFill>
                  <a:srgbClr val="0070C0"/>
                </a:solidFill>
              </a:rPr>
              <a:t>serviciile și instrumentele europene privind competențele și calificările</a:t>
            </a:r>
            <a:r>
              <a:rPr lang="ro-RO" dirty="0"/>
              <a:t> sunt promovate și sprijinite la nivel național prin centre sau puncte de contact (Centre națioanle </a:t>
            </a:r>
            <a:r>
              <a:rPr lang="ro-RO" dirty="0">
                <a:solidFill>
                  <a:srgbClr val="0070C0"/>
                </a:solidFill>
              </a:rPr>
              <a:t>Europass</a:t>
            </a:r>
            <a:r>
              <a:rPr lang="ro-RO" dirty="0"/>
              <a:t>, Puncte naționale de contact – EQF, Centre Euroguidance).</a:t>
            </a:r>
          </a:p>
          <a:p>
            <a:r>
              <a:rPr lang="ro-RO" dirty="0"/>
              <a:t>Propunerea urmărește să ofere </a:t>
            </a:r>
            <a:r>
              <a:rPr lang="ro-RO" dirty="0" smtClean="0"/>
              <a:t>mai multe oportunități țărilor membre pentru o coordonare strategică a serviciilor oferite la nivel național. O mai bună coordonare și mai mult schimb de informații va permite răspunsul într-o manieră sistematică la nevoile beneficiarilor.</a:t>
            </a:r>
          </a:p>
          <a:p>
            <a:r>
              <a:rPr lang="ro-RO" dirty="0" smtClean="0"/>
              <a:t>Propunerea va actualiza și îmbunătăți cadrul Europass pentru a-l alinia mai bine cu </a:t>
            </a:r>
            <a:r>
              <a:rPr lang="ro-RO" dirty="0" smtClean="0">
                <a:solidFill>
                  <a:srgbClr val="0070C0"/>
                </a:solidFill>
              </a:rPr>
              <a:t>nevoile actuale de informație mai actualizată</a:t>
            </a:r>
            <a:r>
              <a:rPr lang="ro-RO" dirty="0" smtClean="0"/>
              <a:t>, cuprinzătoare, ușor de folosit și interoperabilă și îi vor permite să se adapteze la nevoile și schimbările viitoare.</a:t>
            </a:r>
            <a:endParaRPr lang="en-US" dirty="0"/>
          </a:p>
          <a:p>
            <a:endParaRPr lang="en-US" dirty="0"/>
          </a:p>
        </p:txBody>
      </p:sp>
      <p:sp>
        <p:nvSpPr>
          <p:cNvPr id="4" name="Slide Number Placeholder 3"/>
          <p:cNvSpPr>
            <a:spLocks noGrp="1"/>
          </p:cNvSpPr>
          <p:nvPr>
            <p:ph type="sldNum" sz="quarter" idx="12"/>
          </p:nvPr>
        </p:nvSpPr>
        <p:spPr/>
        <p:txBody>
          <a:bodyPr/>
          <a:lstStyle/>
          <a:p>
            <a:fld id="{C69E05A2-079F-4246-8356-D956496D44E4}" type="slidenum">
              <a:rPr lang="en-US" smtClean="0"/>
              <a:t>76</a:t>
            </a:fld>
            <a:endParaRPr lang="en-US"/>
          </a:p>
        </p:txBody>
      </p:sp>
    </p:spTree>
    <p:extLst>
      <p:ext uri="{BB962C8B-B14F-4D97-AF65-F5344CB8AC3E}">
        <p14:creationId xmlns:p14="http://schemas.microsoft.com/office/powerpoint/2010/main" val="1227554398"/>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a:t>Revizuirea Europass (cont.)</a:t>
            </a:r>
            <a:endParaRPr lang="en-US" dirty="0"/>
          </a:p>
        </p:txBody>
      </p:sp>
      <p:sp>
        <p:nvSpPr>
          <p:cNvPr id="3" name="Content Placeholder 2"/>
          <p:cNvSpPr>
            <a:spLocks noGrp="1"/>
          </p:cNvSpPr>
          <p:nvPr>
            <p:ph idx="1"/>
          </p:nvPr>
        </p:nvSpPr>
        <p:spPr/>
        <p:txBody>
          <a:bodyPr/>
          <a:lstStyle/>
          <a:p>
            <a:r>
              <a:rPr lang="ro-RO" dirty="0" smtClean="0"/>
              <a:t>Decizia este una din inițiativele Noii Agende Europene a Competențelor și completează alte acțiuni propuse în acest context, cum as fi Recomandarea Parlamentului European și a Consiliului din 23 aprilie 2008 provind CEC și Recomandarea privind Garanția de Competențe car ar trebui să ajute persoanele cu nivel scăzut de calificare acces flexibil la parcursuri de actualizare a competențelor. </a:t>
            </a:r>
            <a:endParaRPr lang="en-US" dirty="0"/>
          </a:p>
        </p:txBody>
      </p:sp>
      <p:sp>
        <p:nvSpPr>
          <p:cNvPr id="4" name="Slide Number Placeholder 3"/>
          <p:cNvSpPr>
            <a:spLocks noGrp="1"/>
          </p:cNvSpPr>
          <p:nvPr>
            <p:ph type="sldNum" sz="quarter" idx="12"/>
          </p:nvPr>
        </p:nvSpPr>
        <p:spPr/>
        <p:txBody>
          <a:bodyPr/>
          <a:lstStyle/>
          <a:p>
            <a:fld id="{C69E05A2-079F-4246-8356-D956496D44E4}" type="slidenum">
              <a:rPr lang="en-US" smtClean="0"/>
              <a:t>77</a:t>
            </a:fld>
            <a:endParaRPr lang="en-US"/>
          </a:p>
        </p:txBody>
      </p:sp>
    </p:spTree>
    <p:extLst>
      <p:ext uri="{BB962C8B-B14F-4D97-AF65-F5344CB8AC3E}">
        <p14:creationId xmlns:p14="http://schemas.microsoft.com/office/powerpoint/2010/main" val="3623548214"/>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smtClean="0"/>
              <a:t>Aspecte noi</a:t>
            </a:r>
            <a:endParaRPr lang="en-US" dirty="0"/>
          </a:p>
        </p:txBody>
      </p:sp>
      <p:sp>
        <p:nvSpPr>
          <p:cNvPr id="3" name="Content Placeholder 2"/>
          <p:cNvSpPr>
            <a:spLocks noGrp="1"/>
          </p:cNvSpPr>
          <p:nvPr>
            <p:ph idx="1"/>
          </p:nvPr>
        </p:nvSpPr>
        <p:spPr/>
        <p:txBody>
          <a:bodyPr>
            <a:normAutofit/>
          </a:bodyPr>
          <a:lstStyle/>
          <a:p>
            <a:r>
              <a:rPr lang="ro-RO" sz="2000" dirty="0" smtClean="0"/>
              <a:t>Europass va oferi următoarele instrumente electronice:</a:t>
            </a:r>
          </a:p>
          <a:p>
            <a:pPr lvl="1">
              <a:buFont typeface="Wingdings" panose="05000000000000000000" pitchFamily="2" charset="2"/>
              <a:buChar char="v"/>
            </a:pPr>
            <a:r>
              <a:rPr lang="ro-RO" sz="1800" dirty="0" smtClean="0"/>
              <a:t>Instrumente pentru infomațiile personale – </a:t>
            </a:r>
            <a:r>
              <a:rPr lang="ro-RO" sz="1800" dirty="0" smtClean="0">
                <a:solidFill>
                  <a:srgbClr val="0070C0"/>
                </a:solidFill>
              </a:rPr>
              <a:t>CV</a:t>
            </a:r>
          </a:p>
          <a:p>
            <a:pPr lvl="1">
              <a:buFont typeface="Wingdings" panose="05000000000000000000" pitchFamily="2" charset="2"/>
              <a:buChar char="v"/>
            </a:pPr>
            <a:r>
              <a:rPr lang="ro-RO" sz="1800" dirty="0" smtClean="0"/>
              <a:t>Instrumente pentru </a:t>
            </a:r>
            <a:r>
              <a:rPr lang="ro-RO" sz="1800" dirty="0" smtClean="0">
                <a:solidFill>
                  <a:srgbClr val="0070C0"/>
                </a:solidFill>
              </a:rPr>
              <a:t>(auto)evaluarea </a:t>
            </a:r>
            <a:r>
              <a:rPr lang="ro-RO" sz="1800" dirty="0" smtClean="0"/>
              <a:t>competenețelor</a:t>
            </a:r>
          </a:p>
          <a:p>
            <a:pPr lvl="1">
              <a:buFont typeface="Wingdings" panose="05000000000000000000" pitchFamily="2" charset="2"/>
              <a:buChar char="v"/>
            </a:pPr>
            <a:r>
              <a:rPr lang="ro-RO" sz="1800" dirty="0" smtClean="0">
                <a:solidFill>
                  <a:srgbClr val="0070C0"/>
                </a:solidFill>
              </a:rPr>
              <a:t>Suplimentul de Calificări Europass </a:t>
            </a:r>
          </a:p>
          <a:p>
            <a:pPr lvl="1">
              <a:buFont typeface="Wingdings" panose="05000000000000000000" pitchFamily="2" charset="2"/>
              <a:buChar char="v"/>
            </a:pPr>
            <a:r>
              <a:rPr lang="ro-RO" sz="1800" dirty="0" smtClean="0"/>
              <a:t>Instrumente necesare pentru sprijinirea </a:t>
            </a:r>
            <a:r>
              <a:rPr lang="ro-RO" sz="1800" dirty="0" smtClean="0">
                <a:solidFill>
                  <a:srgbClr val="0070C0"/>
                </a:solidFill>
              </a:rPr>
              <a:t>schimbului de informații </a:t>
            </a:r>
            <a:r>
              <a:rPr lang="ro-RO" sz="1800" dirty="0" smtClean="0"/>
              <a:t>de către organizații</a:t>
            </a:r>
          </a:p>
          <a:p>
            <a:endParaRPr lang="en-US" sz="2000" dirty="0"/>
          </a:p>
        </p:txBody>
      </p:sp>
      <p:sp>
        <p:nvSpPr>
          <p:cNvPr id="4" name="Slide Number Placeholder 3"/>
          <p:cNvSpPr>
            <a:spLocks noGrp="1"/>
          </p:cNvSpPr>
          <p:nvPr>
            <p:ph type="sldNum" sz="quarter" idx="12"/>
          </p:nvPr>
        </p:nvSpPr>
        <p:spPr/>
        <p:txBody>
          <a:bodyPr/>
          <a:lstStyle/>
          <a:p>
            <a:fld id="{C69E05A2-079F-4246-8356-D956496D44E4}" type="slidenum">
              <a:rPr lang="en-US" smtClean="0"/>
              <a:t>78</a:t>
            </a:fld>
            <a:endParaRPr lang="en-US"/>
          </a:p>
        </p:txBody>
      </p:sp>
    </p:spTree>
    <p:extLst>
      <p:ext uri="{BB962C8B-B14F-4D97-AF65-F5344CB8AC3E}">
        <p14:creationId xmlns:p14="http://schemas.microsoft.com/office/powerpoint/2010/main" val="2328193456"/>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a:t>Aspecte </a:t>
            </a:r>
            <a:r>
              <a:rPr lang="ro-RO" dirty="0" smtClean="0"/>
              <a:t>noi (cont.)</a:t>
            </a:r>
            <a:endParaRPr lang="en-US" dirty="0"/>
          </a:p>
        </p:txBody>
      </p:sp>
      <p:sp>
        <p:nvSpPr>
          <p:cNvPr id="3" name="Content Placeholder 2"/>
          <p:cNvSpPr>
            <a:spLocks noGrp="1"/>
          </p:cNvSpPr>
          <p:nvPr>
            <p:ph idx="1"/>
          </p:nvPr>
        </p:nvSpPr>
        <p:spPr/>
        <p:txBody>
          <a:bodyPr/>
          <a:lstStyle/>
          <a:p>
            <a:r>
              <a:rPr lang="ro-RO" dirty="0" smtClean="0">
                <a:solidFill>
                  <a:srgbClr val="0070C0"/>
                </a:solidFill>
              </a:rPr>
              <a:t>Suplimentul de Calificări Europass </a:t>
            </a:r>
            <a:r>
              <a:rPr lang="ro-RO" dirty="0" smtClean="0"/>
              <a:t>(Europass Qualification(s) Supplement) va fi </a:t>
            </a:r>
            <a:r>
              <a:rPr lang="ro-RO" dirty="0" smtClean="0">
                <a:solidFill>
                  <a:srgbClr val="0070C0"/>
                </a:solidFill>
              </a:rPr>
              <a:t>emis de o autoriatate națională competentă </a:t>
            </a:r>
            <a:r>
              <a:rPr lang="ro-RO" dirty="0" smtClean="0"/>
              <a:t>potrivit </a:t>
            </a:r>
            <a:r>
              <a:rPr lang="ro-RO" dirty="0" smtClean="0">
                <a:solidFill>
                  <a:srgbClr val="0070C0"/>
                </a:solidFill>
              </a:rPr>
              <a:t>modelelor </a:t>
            </a:r>
            <a:r>
              <a:rPr lang="ro-RO" dirty="0" smtClean="0"/>
              <a:t>create de Comisia Europeană și alți factori interesați, precum Consiliul Europei și UNESCO.</a:t>
            </a:r>
          </a:p>
          <a:p>
            <a:r>
              <a:rPr lang="ro-RO" dirty="0"/>
              <a:t>Suplimentul de Calificări </a:t>
            </a:r>
            <a:r>
              <a:rPr lang="ro-RO" dirty="0" smtClean="0"/>
              <a:t>Europass va fi:</a:t>
            </a:r>
          </a:p>
          <a:p>
            <a:pPr lvl="1">
              <a:buFont typeface="Wingdings" panose="05000000000000000000" pitchFamily="2" charset="2"/>
              <a:buChar char="v"/>
            </a:pPr>
            <a:r>
              <a:rPr lang="ro-RO" dirty="0" smtClean="0">
                <a:solidFill>
                  <a:srgbClr val="0070C0"/>
                </a:solidFill>
              </a:rPr>
              <a:t>adoptat de autoritățile relevante </a:t>
            </a:r>
            <a:r>
              <a:rPr lang="ro-RO" dirty="0" smtClean="0"/>
              <a:t>la nivel național pentru completarea și eliberarea de suplimente. </a:t>
            </a:r>
          </a:p>
          <a:p>
            <a:pPr lvl="1">
              <a:buFont typeface="Wingdings" panose="05000000000000000000" pitchFamily="2" charset="2"/>
              <a:buChar char="v"/>
            </a:pPr>
            <a:r>
              <a:rPr lang="ro-RO" dirty="0" smtClean="0">
                <a:solidFill>
                  <a:srgbClr val="0070C0"/>
                </a:solidFill>
              </a:rPr>
              <a:t>disponibil prin intrumentele electronice Europass (online)</a:t>
            </a:r>
          </a:p>
          <a:p>
            <a:pPr lvl="1">
              <a:buFont typeface="Wingdings" panose="05000000000000000000" pitchFamily="2" charset="2"/>
              <a:buChar char="v"/>
            </a:pPr>
            <a:r>
              <a:rPr lang="ro-RO" dirty="0" smtClean="0"/>
              <a:t>furnizat în </a:t>
            </a:r>
            <a:r>
              <a:rPr lang="ro-RO" dirty="0" smtClean="0">
                <a:solidFill>
                  <a:srgbClr val="0070C0"/>
                </a:solidFill>
              </a:rPr>
              <a:t>limbile oficiale </a:t>
            </a:r>
            <a:r>
              <a:rPr lang="ro-RO" dirty="0" smtClean="0"/>
              <a:t>ale Uniunii Europene</a:t>
            </a:r>
          </a:p>
          <a:p>
            <a:pPr lvl="1">
              <a:buFont typeface="Wingdings" panose="05000000000000000000" pitchFamily="2" charset="2"/>
              <a:buChar char="v"/>
            </a:pPr>
            <a:r>
              <a:rPr lang="ro-RO" dirty="0" smtClean="0">
                <a:solidFill>
                  <a:srgbClr val="0070C0"/>
                </a:solidFill>
              </a:rPr>
              <a:t>supus revizuirii periodice </a:t>
            </a:r>
            <a:r>
              <a:rPr lang="ro-RO" dirty="0" smtClean="0"/>
              <a:t>pentru a se asigura relevanța și ușurința utilizării</a:t>
            </a:r>
          </a:p>
          <a:p>
            <a:endParaRPr lang="en-US" dirty="0"/>
          </a:p>
        </p:txBody>
      </p:sp>
      <p:sp>
        <p:nvSpPr>
          <p:cNvPr id="4" name="Slide Number Placeholder 3"/>
          <p:cNvSpPr>
            <a:spLocks noGrp="1"/>
          </p:cNvSpPr>
          <p:nvPr>
            <p:ph type="sldNum" sz="quarter" idx="12"/>
          </p:nvPr>
        </p:nvSpPr>
        <p:spPr/>
        <p:txBody>
          <a:bodyPr/>
          <a:lstStyle/>
          <a:p>
            <a:fld id="{C69E05A2-079F-4246-8356-D956496D44E4}" type="slidenum">
              <a:rPr lang="en-US" smtClean="0"/>
              <a:t>79</a:t>
            </a:fld>
            <a:endParaRPr lang="en-US"/>
          </a:p>
        </p:txBody>
      </p:sp>
    </p:spTree>
    <p:extLst>
      <p:ext uri="{BB962C8B-B14F-4D97-AF65-F5344CB8AC3E}">
        <p14:creationId xmlns:p14="http://schemas.microsoft.com/office/powerpoint/2010/main" val="7252150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ro-RO" sz="3000" b="1" smtClean="0"/>
              <a:t>1. </a:t>
            </a:r>
            <a:r>
              <a:rPr lang="en-US" sz="3000" b="1" noProof="1" smtClean="0"/>
              <a:t>Combaterea</a:t>
            </a:r>
            <a:r>
              <a:rPr lang="en-US" sz="3000" b="1" smtClean="0"/>
              <a:t> </a:t>
            </a:r>
            <a:r>
              <a:rPr lang="en-US" sz="3000" b="1" err="1"/>
              <a:t>necorelărilor</a:t>
            </a:r>
            <a:r>
              <a:rPr lang="en-US" sz="3000" b="1"/>
              <a:t> </a:t>
            </a:r>
            <a:r>
              <a:rPr lang="en-US" sz="3000" b="1" err="1"/>
              <a:t>în</a:t>
            </a:r>
            <a:r>
              <a:rPr lang="en-US" sz="3000" b="1"/>
              <a:t> </a:t>
            </a:r>
            <a:r>
              <a:rPr lang="en-US" sz="3000" b="1" err="1"/>
              <a:t>materie</a:t>
            </a:r>
            <a:r>
              <a:rPr lang="en-US" sz="3000" b="1"/>
              <a:t> de </a:t>
            </a:r>
            <a:r>
              <a:rPr lang="en-US" sz="3000" b="1" err="1"/>
              <a:t>competențe</a:t>
            </a:r>
            <a:r>
              <a:rPr lang="en-US" sz="3000" b="1"/>
              <a:t> </a:t>
            </a:r>
            <a:r>
              <a:rPr lang="en-US" sz="3000" b="1" err="1"/>
              <a:t>și</a:t>
            </a:r>
            <a:r>
              <a:rPr lang="en-US" sz="3000" b="1"/>
              <a:t> </a:t>
            </a:r>
            <a:r>
              <a:rPr lang="en-US" sz="3000" b="1" err="1"/>
              <a:t>promovarea</a:t>
            </a:r>
            <a:r>
              <a:rPr lang="en-US" sz="3000" b="1"/>
              <a:t> </a:t>
            </a:r>
            <a:r>
              <a:rPr lang="en-US" sz="3000" b="1" err="1"/>
              <a:t>excelenței</a:t>
            </a:r>
            <a:r>
              <a:rPr lang="en-US" sz="3000" b="1"/>
              <a:t> </a:t>
            </a:r>
            <a:r>
              <a:rPr lang="en-US" sz="3000" b="1" err="1"/>
              <a:t>în</a:t>
            </a:r>
            <a:r>
              <a:rPr lang="en-US" sz="3000" b="1"/>
              <a:t> </a:t>
            </a:r>
            <a:r>
              <a:rPr lang="en-US" sz="3000" b="1" err="1"/>
              <a:t>dezvoltarea</a:t>
            </a:r>
            <a:r>
              <a:rPr lang="en-US" sz="3000" b="1"/>
              <a:t> </a:t>
            </a:r>
            <a:r>
              <a:rPr lang="en-US" sz="3000" b="1" err="1"/>
              <a:t>competențelor</a:t>
            </a:r>
            <a:endParaRPr lang="en-US" sz="3000"/>
          </a:p>
        </p:txBody>
      </p:sp>
      <p:sp>
        <p:nvSpPr>
          <p:cNvPr id="3" name="Content Placeholder 2"/>
          <p:cNvSpPr>
            <a:spLocks noGrp="1"/>
          </p:cNvSpPr>
          <p:nvPr>
            <p:ph idx="1"/>
          </p:nvPr>
        </p:nvSpPr>
        <p:spPr>
          <a:xfrm>
            <a:off x="677334" y="2160589"/>
            <a:ext cx="8596668" cy="4191443"/>
          </a:xfrm>
        </p:spPr>
        <p:txBody>
          <a:bodyPr>
            <a:normAutofit fontScale="92500" lnSpcReduction="20000"/>
          </a:bodyPr>
          <a:lstStyle/>
          <a:p>
            <a:r>
              <a:rPr lang="en-US" err="1"/>
              <a:t>Pentru</a:t>
            </a:r>
            <a:r>
              <a:rPr lang="en-US"/>
              <a:t> a </a:t>
            </a:r>
            <a:r>
              <a:rPr lang="en-US" err="1"/>
              <a:t>găsi</a:t>
            </a:r>
            <a:r>
              <a:rPr lang="en-US"/>
              <a:t> o </a:t>
            </a:r>
            <a:r>
              <a:rPr lang="en-US" err="1"/>
              <a:t>soluție</a:t>
            </a:r>
            <a:r>
              <a:rPr lang="en-US"/>
              <a:t> la </a:t>
            </a:r>
            <a:r>
              <a:rPr lang="en-US" b="1" err="1">
                <a:solidFill>
                  <a:srgbClr val="0070C0"/>
                </a:solidFill>
              </a:rPr>
              <a:t>nevoia</a:t>
            </a:r>
            <a:r>
              <a:rPr lang="en-US" b="1">
                <a:solidFill>
                  <a:srgbClr val="0070C0"/>
                </a:solidFill>
              </a:rPr>
              <a:t> de personal </a:t>
            </a:r>
            <a:r>
              <a:rPr lang="en-US" b="1" err="1">
                <a:solidFill>
                  <a:srgbClr val="0070C0"/>
                </a:solidFill>
              </a:rPr>
              <a:t>înalt</a:t>
            </a:r>
            <a:r>
              <a:rPr lang="en-US" b="1">
                <a:solidFill>
                  <a:srgbClr val="0070C0"/>
                </a:solidFill>
              </a:rPr>
              <a:t> </a:t>
            </a:r>
            <a:r>
              <a:rPr lang="en-US" b="1" err="1">
                <a:solidFill>
                  <a:srgbClr val="0070C0"/>
                </a:solidFill>
              </a:rPr>
              <a:t>calificat</a:t>
            </a:r>
            <a:r>
              <a:rPr lang="en-US" b="1">
                <a:solidFill>
                  <a:srgbClr val="0070C0"/>
                </a:solidFill>
              </a:rPr>
              <a:t> </a:t>
            </a:r>
            <a:r>
              <a:rPr lang="en-US" err="1"/>
              <a:t>în</a:t>
            </a:r>
            <a:r>
              <a:rPr lang="en-US"/>
              <a:t> Europa </a:t>
            </a:r>
            <a:r>
              <a:rPr lang="en-US" err="1"/>
              <a:t>este</a:t>
            </a:r>
            <a:r>
              <a:rPr lang="en-US"/>
              <a:t> </a:t>
            </a:r>
            <a:r>
              <a:rPr lang="en-US" err="1"/>
              <a:t>nevoie</a:t>
            </a:r>
            <a:r>
              <a:rPr lang="en-US"/>
              <a:t> de </a:t>
            </a:r>
            <a:r>
              <a:rPr lang="en-US" b="1" err="1">
                <a:solidFill>
                  <a:srgbClr val="0070C0"/>
                </a:solidFill>
              </a:rPr>
              <a:t>acțiuni</a:t>
            </a:r>
            <a:r>
              <a:rPr lang="en-US" smtClean="0"/>
              <a:t>.</a:t>
            </a:r>
            <a:endParaRPr lang="ro-RO" smtClean="0"/>
          </a:p>
          <a:p>
            <a:r>
              <a:rPr lang="en-US" err="1"/>
              <a:t>În</a:t>
            </a:r>
            <a:r>
              <a:rPr lang="en-US"/>
              <a:t> </a:t>
            </a:r>
            <a:r>
              <a:rPr lang="en-US" err="1"/>
              <a:t>multe</a:t>
            </a:r>
            <a:r>
              <a:rPr lang="en-US"/>
              <a:t> state </a:t>
            </a:r>
            <a:r>
              <a:rPr lang="en-US" err="1"/>
              <a:t>membre</a:t>
            </a:r>
            <a:r>
              <a:rPr lang="en-US"/>
              <a:t> ale UE, </a:t>
            </a:r>
            <a:r>
              <a:rPr lang="en-US" err="1"/>
              <a:t>există</a:t>
            </a:r>
            <a:r>
              <a:rPr lang="en-US"/>
              <a:t> o </a:t>
            </a:r>
            <a:r>
              <a:rPr lang="en-US" b="1" err="1">
                <a:solidFill>
                  <a:srgbClr val="0070C0"/>
                </a:solidFill>
              </a:rPr>
              <a:t>cerere</a:t>
            </a:r>
            <a:r>
              <a:rPr lang="en-US" b="1">
                <a:solidFill>
                  <a:srgbClr val="0070C0"/>
                </a:solidFill>
              </a:rPr>
              <a:t> </a:t>
            </a:r>
            <a:r>
              <a:rPr lang="en-US" b="1" err="1">
                <a:solidFill>
                  <a:srgbClr val="0070C0"/>
                </a:solidFill>
              </a:rPr>
              <a:t>nesatisfăcută</a:t>
            </a:r>
            <a:r>
              <a:rPr lang="en-US" b="1">
                <a:solidFill>
                  <a:srgbClr val="0070C0"/>
                </a:solidFill>
              </a:rPr>
              <a:t> de </a:t>
            </a:r>
            <a:r>
              <a:rPr lang="en-US" b="1" err="1">
                <a:solidFill>
                  <a:srgbClr val="0070C0"/>
                </a:solidFill>
              </a:rPr>
              <a:t>absolvenți</a:t>
            </a:r>
            <a:r>
              <a:rPr lang="en-US" b="1">
                <a:solidFill>
                  <a:srgbClr val="0070C0"/>
                </a:solidFill>
              </a:rPr>
              <a:t> de </a:t>
            </a:r>
            <a:r>
              <a:rPr lang="en-US" b="1" err="1">
                <a:solidFill>
                  <a:srgbClr val="0070C0"/>
                </a:solidFill>
              </a:rPr>
              <a:t>studii</a:t>
            </a:r>
            <a:r>
              <a:rPr lang="en-US" b="1">
                <a:solidFill>
                  <a:srgbClr val="0070C0"/>
                </a:solidFill>
              </a:rPr>
              <a:t> </a:t>
            </a:r>
            <a:r>
              <a:rPr lang="en-US" b="1" err="1">
                <a:solidFill>
                  <a:srgbClr val="0070C0"/>
                </a:solidFill>
              </a:rPr>
              <a:t>superioare</a:t>
            </a:r>
            <a:r>
              <a:rPr lang="en-US"/>
              <a:t> </a:t>
            </a:r>
            <a:r>
              <a:rPr lang="en-US" err="1"/>
              <a:t>în</a:t>
            </a:r>
            <a:r>
              <a:rPr lang="en-US"/>
              <a:t> </a:t>
            </a:r>
            <a:r>
              <a:rPr lang="en-US" err="1"/>
              <a:t>domeniul</a:t>
            </a:r>
            <a:r>
              <a:rPr lang="en-US"/>
              <a:t> </a:t>
            </a:r>
            <a:r>
              <a:rPr lang="en-US" err="1"/>
              <a:t>științei</a:t>
            </a:r>
            <a:r>
              <a:rPr lang="en-US"/>
              <a:t>, </a:t>
            </a:r>
            <a:r>
              <a:rPr lang="en-US" err="1"/>
              <a:t>tehnologiei</a:t>
            </a:r>
            <a:r>
              <a:rPr lang="en-US"/>
              <a:t>, </a:t>
            </a:r>
            <a:r>
              <a:rPr lang="en-US" err="1"/>
              <a:t>ingineriei</a:t>
            </a:r>
            <a:r>
              <a:rPr lang="en-US"/>
              <a:t>, (</a:t>
            </a:r>
            <a:r>
              <a:rPr lang="en-US" err="1"/>
              <a:t>artelor</a:t>
            </a:r>
            <a:r>
              <a:rPr lang="en-US"/>
              <a:t>) </a:t>
            </a:r>
            <a:r>
              <a:rPr lang="en-US" err="1"/>
              <a:t>și</a:t>
            </a:r>
            <a:r>
              <a:rPr lang="en-US"/>
              <a:t> </a:t>
            </a:r>
            <a:r>
              <a:rPr lang="en-US" err="1"/>
              <a:t>matematicii</a:t>
            </a:r>
            <a:r>
              <a:rPr lang="en-US"/>
              <a:t> [STI(A)M], </a:t>
            </a:r>
            <a:r>
              <a:rPr lang="en-US" err="1"/>
              <a:t>în</a:t>
            </a:r>
            <a:r>
              <a:rPr lang="en-US"/>
              <a:t> </a:t>
            </a:r>
            <a:r>
              <a:rPr lang="en-US" err="1"/>
              <a:t>profesiile</a:t>
            </a:r>
            <a:r>
              <a:rPr lang="en-US"/>
              <a:t> </a:t>
            </a:r>
            <a:r>
              <a:rPr lang="en-US" err="1"/>
              <a:t>medicale</a:t>
            </a:r>
            <a:r>
              <a:rPr lang="en-US"/>
              <a:t> </a:t>
            </a:r>
            <a:r>
              <a:rPr lang="en-US" err="1"/>
              <a:t>și</a:t>
            </a:r>
            <a:r>
              <a:rPr lang="en-US"/>
              <a:t> </a:t>
            </a:r>
            <a:r>
              <a:rPr lang="en-US" err="1"/>
              <a:t>în</a:t>
            </a:r>
            <a:r>
              <a:rPr lang="en-US"/>
              <a:t> </a:t>
            </a:r>
            <a:r>
              <a:rPr lang="en-US" err="1"/>
              <a:t>rândul</a:t>
            </a:r>
            <a:r>
              <a:rPr lang="en-US"/>
              <a:t> </a:t>
            </a:r>
            <a:r>
              <a:rPr lang="en-US" err="1"/>
              <a:t>cadrelor</a:t>
            </a:r>
            <a:r>
              <a:rPr lang="en-US"/>
              <a:t> </a:t>
            </a:r>
            <a:r>
              <a:rPr lang="en-US" err="1" smtClean="0"/>
              <a:t>didactice</a:t>
            </a:r>
            <a:r>
              <a:rPr lang="ro-RO" smtClean="0"/>
              <a:t>.</a:t>
            </a:r>
          </a:p>
          <a:p>
            <a:r>
              <a:rPr lang="en-US" b="1" err="1">
                <a:solidFill>
                  <a:srgbClr val="0070C0"/>
                </a:solidFill>
              </a:rPr>
              <a:t>Ceea</a:t>
            </a:r>
            <a:r>
              <a:rPr lang="en-US" b="1">
                <a:solidFill>
                  <a:srgbClr val="0070C0"/>
                </a:solidFill>
              </a:rPr>
              <a:t> </a:t>
            </a:r>
            <a:r>
              <a:rPr lang="en-US" b="1" err="1">
                <a:solidFill>
                  <a:srgbClr val="0070C0"/>
                </a:solidFill>
              </a:rPr>
              <a:t>ce</a:t>
            </a:r>
            <a:r>
              <a:rPr lang="en-US" b="1">
                <a:solidFill>
                  <a:srgbClr val="0070C0"/>
                </a:solidFill>
              </a:rPr>
              <a:t> </a:t>
            </a:r>
            <a:r>
              <a:rPr lang="en-US" b="1" err="1">
                <a:solidFill>
                  <a:srgbClr val="0070C0"/>
                </a:solidFill>
              </a:rPr>
              <a:t>aleg</a:t>
            </a:r>
            <a:r>
              <a:rPr lang="en-US" b="1">
                <a:solidFill>
                  <a:srgbClr val="0070C0"/>
                </a:solidFill>
              </a:rPr>
              <a:t> </a:t>
            </a:r>
            <a:r>
              <a:rPr lang="en-US" b="1" err="1">
                <a:solidFill>
                  <a:srgbClr val="0070C0"/>
                </a:solidFill>
              </a:rPr>
              <a:t>oamenii</a:t>
            </a:r>
            <a:r>
              <a:rPr lang="en-US" b="1">
                <a:solidFill>
                  <a:srgbClr val="0070C0"/>
                </a:solidFill>
              </a:rPr>
              <a:t> </a:t>
            </a:r>
            <a:r>
              <a:rPr lang="en-US" b="1" err="1">
                <a:solidFill>
                  <a:srgbClr val="0070C0"/>
                </a:solidFill>
              </a:rPr>
              <a:t>să</a:t>
            </a:r>
            <a:r>
              <a:rPr lang="en-US" b="1">
                <a:solidFill>
                  <a:srgbClr val="0070C0"/>
                </a:solidFill>
              </a:rPr>
              <a:t> </a:t>
            </a:r>
            <a:r>
              <a:rPr lang="en-US" b="1" err="1">
                <a:solidFill>
                  <a:srgbClr val="0070C0"/>
                </a:solidFill>
              </a:rPr>
              <a:t>studieze</a:t>
            </a:r>
            <a:r>
              <a:rPr lang="en-US" b="1"/>
              <a:t> </a:t>
            </a:r>
            <a:r>
              <a:rPr lang="en-US" err="1"/>
              <a:t>în</a:t>
            </a:r>
            <a:r>
              <a:rPr lang="en-US"/>
              <a:t> </a:t>
            </a:r>
            <a:r>
              <a:rPr lang="en-US" err="1"/>
              <a:t>învățământul</a:t>
            </a:r>
            <a:r>
              <a:rPr lang="en-US"/>
              <a:t> superior </a:t>
            </a:r>
            <a:r>
              <a:rPr lang="en-US" err="1"/>
              <a:t>depinde</a:t>
            </a:r>
            <a:r>
              <a:rPr lang="en-US"/>
              <a:t> de </a:t>
            </a:r>
            <a:r>
              <a:rPr lang="en-US" err="1">
                <a:solidFill>
                  <a:srgbClr val="0070C0"/>
                </a:solidFill>
              </a:rPr>
              <a:t>motivația</a:t>
            </a:r>
            <a:r>
              <a:rPr lang="en-US">
                <a:solidFill>
                  <a:srgbClr val="0070C0"/>
                </a:solidFill>
              </a:rPr>
              <a:t> </a:t>
            </a:r>
            <a:r>
              <a:rPr lang="en-US" err="1">
                <a:solidFill>
                  <a:srgbClr val="0070C0"/>
                </a:solidFill>
              </a:rPr>
              <a:t>personală</a:t>
            </a:r>
            <a:r>
              <a:rPr lang="en-US">
                <a:solidFill>
                  <a:srgbClr val="0070C0"/>
                </a:solidFill>
              </a:rPr>
              <a:t>, de o </a:t>
            </a:r>
            <a:r>
              <a:rPr lang="en-US" err="1">
                <a:solidFill>
                  <a:srgbClr val="0070C0"/>
                </a:solidFill>
              </a:rPr>
              <a:t>bună</a:t>
            </a:r>
            <a:r>
              <a:rPr lang="en-US">
                <a:solidFill>
                  <a:srgbClr val="0070C0"/>
                </a:solidFill>
              </a:rPr>
              <a:t> </a:t>
            </a:r>
            <a:r>
              <a:rPr lang="en-US" err="1">
                <a:solidFill>
                  <a:srgbClr val="0070C0"/>
                </a:solidFill>
              </a:rPr>
              <a:t>orientare</a:t>
            </a:r>
            <a:r>
              <a:rPr lang="en-US">
                <a:solidFill>
                  <a:srgbClr val="0070C0"/>
                </a:solidFill>
              </a:rPr>
              <a:t> </a:t>
            </a:r>
            <a:r>
              <a:rPr lang="en-US" err="1">
                <a:solidFill>
                  <a:srgbClr val="0070C0"/>
                </a:solidFill>
              </a:rPr>
              <a:t>și</a:t>
            </a:r>
            <a:r>
              <a:rPr lang="en-US">
                <a:solidFill>
                  <a:srgbClr val="0070C0"/>
                </a:solidFill>
              </a:rPr>
              <a:t> de </a:t>
            </a:r>
            <a:r>
              <a:rPr lang="en-US" err="1">
                <a:solidFill>
                  <a:srgbClr val="0070C0"/>
                </a:solidFill>
              </a:rPr>
              <a:t>disponibilitatea</a:t>
            </a:r>
            <a:r>
              <a:rPr lang="en-US">
                <a:solidFill>
                  <a:srgbClr val="0070C0"/>
                </a:solidFill>
              </a:rPr>
              <a:t> </a:t>
            </a:r>
            <a:r>
              <a:rPr lang="en-US" err="1">
                <a:solidFill>
                  <a:srgbClr val="0070C0"/>
                </a:solidFill>
              </a:rPr>
              <a:t>unor</a:t>
            </a:r>
            <a:r>
              <a:rPr lang="en-US">
                <a:solidFill>
                  <a:srgbClr val="0070C0"/>
                </a:solidFill>
              </a:rPr>
              <a:t> </a:t>
            </a:r>
            <a:r>
              <a:rPr lang="en-US" err="1">
                <a:solidFill>
                  <a:srgbClr val="0070C0"/>
                </a:solidFill>
              </a:rPr>
              <a:t>opțiuni</a:t>
            </a:r>
            <a:r>
              <a:rPr lang="en-US">
                <a:solidFill>
                  <a:srgbClr val="0070C0"/>
                </a:solidFill>
              </a:rPr>
              <a:t> </a:t>
            </a:r>
            <a:r>
              <a:rPr lang="en-US" err="1">
                <a:solidFill>
                  <a:srgbClr val="0070C0"/>
                </a:solidFill>
              </a:rPr>
              <a:t>atractive</a:t>
            </a:r>
            <a:r>
              <a:rPr lang="en-US">
                <a:solidFill>
                  <a:srgbClr val="0070C0"/>
                </a:solidFill>
              </a:rPr>
              <a:t> de </a:t>
            </a:r>
            <a:r>
              <a:rPr lang="en-US" err="1">
                <a:solidFill>
                  <a:srgbClr val="0070C0"/>
                </a:solidFill>
              </a:rPr>
              <a:t>învățare</a:t>
            </a:r>
            <a:r>
              <a:rPr lang="en-US">
                <a:solidFill>
                  <a:srgbClr val="0070C0"/>
                </a:solidFill>
              </a:rPr>
              <a:t> </a:t>
            </a:r>
            <a:r>
              <a:rPr lang="en-US" err="1">
                <a:solidFill>
                  <a:srgbClr val="0070C0"/>
                </a:solidFill>
              </a:rPr>
              <a:t>și</a:t>
            </a:r>
            <a:r>
              <a:rPr lang="en-US">
                <a:solidFill>
                  <a:srgbClr val="0070C0"/>
                </a:solidFill>
              </a:rPr>
              <a:t> de </a:t>
            </a:r>
            <a:r>
              <a:rPr lang="en-US" err="1">
                <a:solidFill>
                  <a:srgbClr val="0070C0"/>
                </a:solidFill>
              </a:rPr>
              <a:t>carieră</a:t>
            </a:r>
            <a:r>
              <a:rPr lang="en-US"/>
              <a:t>. </a:t>
            </a:r>
            <a:r>
              <a:rPr lang="en-US" err="1"/>
              <a:t>Oportunitățile</a:t>
            </a:r>
            <a:r>
              <a:rPr lang="en-US"/>
              <a:t> de </a:t>
            </a:r>
            <a:r>
              <a:rPr lang="en-US" err="1"/>
              <a:t>carieră</a:t>
            </a:r>
            <a:r>
              <a:rPr lang="en-US"/>
              <a:t> </a:t>
            </a:r>
            <a:r>
              <a:rPr lang="en-US" err="1"/>
              <a:t>depind</a:t>
            </a:r>
            <a:r>
              <a:rPr lang="en-US"/>
              <a:t> </a:t>
            </a:r>
            <a:r>
              <a:rPr lang="en-US" err="1"/>
              <a:t>în</a:t>
            </a:r>
            <a:r>
              <a:rPr lang="en-US"/>
              <a:t> final de </a:t>
            </a:r>
            <a:r>
              <a:rPr lang="en-US" err="1"/>
              <a:t>angajatori</a:t>
            </a:r>
            <a:r>
              <a:rPr lang="en-US"/>
              <a:t> </a:t>
            </a:r>
            <a:r>
              <a:rPr lang="en-US" err="1"/>
              <a:t>și</a:t>
            </a:r>
            <a:r>
              <a:rPr lang="en-US"/>
              <a:t> de </a:t>
            </a:r>
            <a:r>
              <a:rPr lang="en-US" err="1"/>
              <a:t>situația</a:t>
            </a:r>
            <a:r>
              <a:rPr lang="en-US"/>
              <a:t> </a:t>
            </a:r>
            <a:r>
              <a:rPr lang="en-US" err="1"/>
              <a:t>întregii</a:t>
            </a:r>
            <a:r>
              <a:rPr lang="en-US"/>
              <a:t> </a:t>
            </a:r>
            <a:r>
              <a:rPr lang="en-US" err="1"/>
              <a:t>economii</a:t>
            </a:r>
            <a:r>
              <a:rPr lang="en-US"/>
              <a:t>, </a:t>
            </a:r>
            <a:r>
              <a:rPr lang="en-US" err="1"/>
              <a:t>dar</a:t>
            </a:r>
            <a:r>
              <a:rPr lang="en-US"/>
              <a:t> </a:t>
            </a:r>
            <a:r>
              <a:rPr lang="en-US" b="1" err="1">
                <a:solidFill>
                  <a:srgbClr val="0070C0"/>
                </a:solidFill>
              </a:rPr>
              <a:t>educația</a:t>
            </a:r>
            <a:r>
              <a:rPr lang="en-US" b="1">
                <a:solidFill>
                  <a:srgbClr val="0070C0"/>
                </a:solidFill>
              </a:rPr>
              <a:t> </a:t>
            </a:r>
            <a:r>
              <a:rPr lang="en-US" b="1" err="1">
                <a:solidFill>
                  <a:srgbClr val="0070C0"/>
                </a:solidFill>
              </a:rPr>
              <a:t>și</a:t>
            </a:r>
            <a:r>
              <a:rPr lang="en-US" b="1">
                <a:solidFill>
                  <a:srgbClr val="0070C0"/>
                </a:solidFill>
              </a:rPr>
              <a:t> </a:t>
            </a:r>
            <a:r>
              <a:rPr lang="en-US" b="1" err="1">
                <a:solidFill>
                  <a:srgbClr val="0070C0"/>
                </a:solidFill>
              </a:rPr>
              <a:t>formarea</a:t>
            </a:r>
            <a:r>
              <a:rPr lang="en-US" b="1">
                <a:solidFill>
                  <a:srgbClr val="0070C0"/>
                </a:solidFill>
              </a:rPr>
              <a:t> </a:t>
            </a:r>
            <a:r>
              <a:rPr lang="en-US" b="1" err="1">
                <a:solidFill>
                  <a:srgbClr val="0070C0"/>
                </a:solidFill>
              </a:rPr>
              <a:t>joacă</a:t>
            </a:r>
            <a:r>
              <a:rPr lang="en-US" b="1">
                <a:solidFill>
                  <a:srgbClr val="0070C0"/>
                </a:solidFill>
              </a:rPr>
              <a:t> un </a:t>
            </a:r>
            <a:r>
              <a:rPr lang="en-US" b="1" err="1">
                <a:solidFill>
                  <a:srgbClr val="0070C0"/>
                </a:solidFill>
              </a:rPr>
              <a:t>rol</a:t>
            </a:r>
            <a:r>
              <a:rPr lang="en-US" b="1">
                <a:solidFill>
                  <a:srgbClr val="0070C0"/>
                </a:solidFill>
              </a:rPr>
              <a:t> </a:t>
            </a:r>
            <a:r>
              <a:rPr lang="en-US" b="1" err="1">
                <a:solidFill>
                  <a:srgbClr val="0070C0"/>
                </a:solidFill>
              </a:rPr>
              <a:t>esențial</a:t>
            </a:r>
            <a:r>
              <a:rPr lang="en-US"/>
              <a:t>. </a:t>
            </a:r>
            <a:endParaRPr lang="ro-RO" smtClean="0"/>
          </a:p>
          <a:p>
            <a:r>
              <a:rPr lang="en-US" b="1" smtClean="0">
                <a:solidFill>
                  <a:srgbClr val="0070C0"/>
                </a:solidFill>
              </a:rPr>
              <a:t>Școlile</a:t>
            </a:r>
            <a:r>
              <a:rPr lang="en-US" smtClean="0"/>
              <a:t> </a:t>
            </a:r>
            <a:r>
              <a:rPr lang="en-US"/>
              <a:t>pot </a:t>
            </a:r>
            <a:r>
              <a:rPr lang="en-US" err="1"/>
              <a:t>motiva</a:t>
            </a:r>
            <a:r>
              <a:rPr lang="en-US"/>
              <a:t> </a:t>
            </a:r>
            <a:r>
              <a:rPr lang="en-US" err="1"/>
              <a:t>elevii</a:t>
            </a:r>
            <a:r>
              <a:rPr lang="en-US"/>
              <a:t> </a:t>
            </a:r>
            <a:r>
              <a:rPr lang="en-US" err="1"/>
              <a:t>să</a:t>
            </a:r>
            <a:r>
              <a:rPr lang="en-US"/>
              <a:t> fie </a:t>
            </a:r>
            <a:r>
              <a:rPr lang="en-US" err="1"/>
              <a:t>interesați</a:t>
            </a:r>
            <a:r>
              <a:rPr lang="en-US"/>
              <a:t> de </a:t>
            </a:r>
            <a:r>
              <a:rPr lang="en-US" err="1"/>
              <a:t>toate</a:t>
            </a:r>
            <a:r>
              <a:rPr lang="en-US"/>
              <a:t> </a:t>
            </a:r>
            <a:r>
              <a:rPr lang="en-US" err="1"/>
              <a:t>materiile</a:t>
            </a:r>
            <a:r>
              <a:rPr lang="en-US"/>
              <a:t>, </a:t>
            </a:r>
            <a:r>
              <a:rPr lang="en-US" err="1"/>
              <a:t>inclusiv</a:t>
            </a:r>
            <a:r>
              <a:rPr lang="en-US"/>
              <a:t> </a:t>
            </a:r>
            <a:r>
              <a:rPr lang="en-US" err="1"/>
              <a:t>matematică</a:t>
            </a:r>
            <a:r>
              <a:rPr lang="en-US"/>
              <a:t> </a:t>
            </a:r>
            <a:r>
              <a:rPr lang="en-US" err="1"/>
              <a:t>și</a:t>
            </a:r>
            <a:r>
              <a:rPr lang="en-US"/>
              <a:t> </a:t>
            </a:r>
            <a:r>
              <a:rPr lang="en-US" err="1"/>
              <a:t>științe</a:t>
            </a:r>
            <a:r>
              <a:rPr lang="en-US"/>
              <a:t>, </a:t>
            </a:r>
            <a:r>
              <a:rPr lang="en-US" err="1"/>
              <a:t>și</a:t>
            </a:r>
            <a:r>
              <a:rPr lang="en-US"/>
              <a:t> </a:t>
            </a:r>
            <a:r>
              <a:rPr lang="en-US" err="1"/>
              <a:t>îi</a:t>
            </a:r>
            <a:r>
              <a:rPr lang="en-US"/>
              <a:t> pot </a:t>
            </a:r>
            <a:r>
              <a:rPr lang="en-US" err="1"/>
              <a:t>ghida</a:t>
            </a:r>
            <a:r>
              <a:rPr lang="en-US"/>
              <a:t> </a:t>
            </a:r>
            <a:r>
              <a:rPr lang="en-US" err="1"/>
              <a:t>în</a:t>
            </a:r>
            <a:r>
              <a:rPr lang="en-US"/>
              <a:t> </a:t>
            </a:r>
            <a:r>
              <a:rPr lang="en-US" err="1"/>
              <a:t>alegerile</a:t>
            </a:r>
            <a:r>
              <a:rPr lang="en-US"/>
              <a:t> </a:t>
            </a:r>
            <a:r>
              <a:rPr lang="en-US" err="1"/>
              <a:t>lor</a:t>
            </a:r>
            <a:r>
              <a:rPr lang="en-US"/>
              <a:t>. </a:t>
            </a:r>
            <a:r>
              <a:rPr lang="en-US" err="1"/>
              <a:t>Acestea</a:t>
            </a:r>
            <a:r>
              <a:rPr lang="en-US"/>
              <a:t> </a:t>
            </a:r>
            <a:r>
              <a:rPr lang="en-US" err="1"/>
              <a:t>sunt</a:t>
            </a:r>
            <a:r>
              <a:rPr lang="en-US"/>
              <a:t>, de </a:t>
            </a:r>
            <a:r>
              <a:rPr lang="en-US" err="1"/>
              <a:t>asemenea</a:t>
            </a:r>
            <a:r>
              <a:rPr lang="en-US"/>
              <a:t>, </a:t>
            </a:r>
            <a:r>
              <a:rPr lang="en-US" err="1"/>
              <a:t>esențiale</a:t>
            </a:r>
            <a:r>
              <a:rPr lang="en-US"/>
              <a:t> </a:t>
            </a:r>
            <a:r>
              <a:rPr lang="en-US" err="1"/>
              <a:t>pentru</a:t>
            </a:r>
            <a:r>
              <a:rPr lang="en-US"/>
              <a:t> </a:t>
            </a:r>
            <a:r>
              <a:rPr lang="en-US" err="1"/>
              <a:t>abordarea</a:t>
            </a:r>
            <a:r>
              <a:rPr lang="en-US"/>
              <a:t> </a:t>
            </a:r>
            <a:r>
              <a:rPr lang="en-US" err="1"/>
              <a:t>subreprezentării</a:t>
            </a:r>
            <a:r>
              <a:rPr lang="en-US"/>
              <a:t> </a:t>
            </a:r>
            <a:r>
              <a:rPr lang="en-US" err="1"/>
              <a:t>femeilor</a:t>
            </a:r>
            <a:r>
              <a:rPr lang="en-US"/>
              <a:t>, a </a:t>
            </a:r>
            <a:r>
              <a:rPr lang="en-US" err="1"/>
              <a:t>minorităților</a:t>
            </a:r>
            <a:r>
              <a:rPr lang="en-US"/>
              <a:t> </a:t>
            </a:r>
            <a:r>
              <a:rPr lang="en-US" err="1"/>
              <a:t>și</a:t>
            </a:r>
            <a:r>
              <a:rPr lang="en-US"/>
              <a:t> a </a:t>
            </a:r>
            <a:r>
              <a:rPr lang="en-US" err="1"/>
              <a:t>altor</a:t>
            </a:r>
            <a:r>
              <a:rPr lang="en-US"/>
              <a:t> </a:t>
            </a:r>
            <a:r>
              <a:rPr lang="en-US" err="1"/>
              <a:t>grupuri</a:t>
            </a:r>
            <a:r>
              <a:rPr lang="en-US"/>
              <a:t> </a:t>
            </a:r>
            <a:r>
              <a:rPr lang="en-US" err="1"/>
              <a:t>subreprezentate</a:t>
            </a:r>
            <a:r>
              <a:rPr lang="en-US"/>
              <a:t> </a:t>
            </a:r>
            <a:r>
              <a:rPr lang="en-US" err="1"/>
              <a:t>în</a:t>
            </a:r>
            <a:r>
              <a:rPr lang="en-US"/>
              <a:t> </a:t>
            </a:r>
            <a:r>
              <a:rPr lang="en-US" err="1"/>
              <a:t>domeniile</a:t>
            </a:r>
            <a:r>
              <a:rPr lang="en-US"/>
              <a:t> </a:t>
            </a:r>
            <a:r>
              <a:rPr lang="en-US" err="1"/>
              <a:t>științifice</a:t>
            </a:r>
            <a:r>
              <a:rPr lang="en-US"/>
              <a:t> </a:t>
            </a:r>
            <a:r>
              <a:rPr lang="en-US" err="1"/>
              <a:t>și</a:t>
            </a:r>
            <a:r>
              <a:rPr lang="en-US"/>
              <a:t> </a:t>
            </a:r>
            <a:r>
              <a:rPr lang="en-US" err="1"/>
              <a:t>tehnice</a:t>
            </a:r>
            <a:r>
              <a:rPr lang="en-US"/>
              <a:t> din </a:t>
            </a:r>
            <a:r>
              <a:rPr lang="en-US" err="1"/>
              <a:t>învățământul</a:t>
            </a:r>
            <a:r>
              <a:rPr lang="en-US"/>
              <a:t> superior </a:t>
            </a:r>
            <a:r>
              <a:rPr lang="en-US" err="1"/>
              <a:t>și</a:t>
            </a:r>
            <a:r>
              <a:rPr lang="en-US"/>
              <a:t>, ulterior, </a:t>
            </a:r>
            <a:r>
              <a:rPr lang="en-US" err="1"/>
              <a:t>în</a:t>
            </a:r>
            <a:r>
              <a:rPr lang="en-US"/>
              <a:t> </a:t>
            </a:r>
            <a:r>
              <a:rPr lang="en-US" err="1"/>
              <a:t>profesiile</a:t>
            </a:r>
            <a:r>
              <a:rPr lang="en-US"/>
              <a:t> </a:t>
            </a:r>
            <a:r>
              <a:rPr lang="en-US" err="1"/>
              <a:t>aferente</a:t>
            </a:r>
            <a:r>
              <a:rPr lang="en-US"/>
              <a:t>. </a:t>
            </a:r>
            <a:r>
              <a:rPr lang="en-US" b="1">
                <a:solidFill>
                  <a:srgbClr val="0070C0"/>
                </a:solidFill>
              </a:rPr>
              <a:t>Buna </a:t>
            </a:r>
            <a:r>
              <a:rPr lang="en-US" b="1" err="1">
                <a:solidFill>
                  <a:srgbClr val="0070C0"/>
                </a:solidFill>
              </a:rPr>
              <a:t>informare</a:t>
            </a:r>
            <a:r>
              <a:rPr lang="en-US" b="1">
                <a:solidFill>
                  <a:srgbClr val="0070C0"/>
                </a:solidFill>
              </a:rPr>
              <a:t> </a:t>
            </a:r>
            <a:r>
              <a:rPr lang="en-US" err="1"/>
              <a:t>legată</a:t>
            </a:r>
            <a:r>
              <a:rPr lang="en-US"/>
              <a:t> de </a:t>
            </a:r>
            <a:r>
              <a:rPr lang="en-US" err="1"/>
              <a:t>ceea</a:t>
            </a:r>
            <a:r>
              <a:rPr lang="en-US"/>
              <a:t> </a:t>
            </a:r>
            <a:r>
              <a:rPr lang="en-US" err="1"/>
              <a:t>ce</a:t>
            </a:r>
            <a:r>
              <a:rPr lang="en-US"/>
              <a:t> </a:t>
            </a:r>
            <a:r>
              <a:rPr lang="en-US" err="1"/>
              <a:t>fac</a:t>
            </a:r>
            <a:r>
              <a:rPr lang="en-US"/>
              <a:t> </a:t>
            </a:r>
            <a:r>
              <a:rPr lang="en-US" err="1"/>
              <a:t>absolvenții</a:t>
            </a:r>
            <a:r>
              <a:rPr lang="en-US"/>
              <a:t> de </a:t>
            </a:r>
            <a:r>
              <a:rPr lang="en-US" err="1"/>
              <a:t>studii</a:t>
            </a:r>
            <a:r>
              <a:rPr lang="en-US"/>
              <a:t> </a:t>
            </a:r>
            <a:r>
              <a:rPr lang="en-US" err="1"/>
              <a:t>superioare</a:t>
            </a:r>
            <a:r>
              <a:rPr lang="en-US"/>
              <a:t>, </a:t>
            </a:r>
            <a:r>
              <a:rPr lang="en-US" err="1"/>
              <a:t>contactele</a:t>
            </a:r>
            <a:r>
              <a:rPr lang="en-US"/>
              <a:t> cu </a:t>
            </a:r>
            <a:r>
              <a:rPr lang="en-US" err="1"/>
              <a:t>foștii</a:t>
            </a:r>
            <a:r>
              <a:rPr lang="en-US"/>
              <a:t> </a:t>
            </a:r>
            <a:r>
              <a:rPr lang="en-US" err="1"/>
              <a:t>studenți</a:t>
            </a:r>
            <a:r>
              <a:rPr lang="en-US"/>
              <a:t> </a:t>
            </a:r>
            <a:r>
              <a:rPr lang="en-US" err="1"/>
              <a:t>și</a:t>
            </a:r>
            <a:r>
              <a:rPr lang="en-US"/>
              <a:t> </a:t>
            </a:r>
            <a:r>
              <a:rPr lang="en-US" err="1"/>
              <a:t>prefigurarea</a:t>
            </a:r>
            <a:r>
              <a:rPr lang="en-US"/>
              <a:t> </a:t>
            </a:r>
            <a:r>
              <a:rPr lang="en-US" err="1"/>
              <a:t>viitoarelor</a:t>
            </a:r>
            <a:r>
              <a:rPr lang="en-US"/>
              <a:t> </a:t>
            </a:r>
            <a:r>
              <a:rPr lang="en-US" err="1"/>
              <a:t>necesități</a:t>
            </a:r>
            <a:r>
              <a:rPr lang="en-US"/>
              <a:t> </a:t>
            </a:r>
            <a:r>
              <a:rPr lang="en-US" err="1"/>
              <a:t>în</a:t>
            </a:r>
            <a:r>
              <a:rPr lang="en-US"/>
              <a:t> </a:t>
            </a:r>
            <a:r>
              <a:rPr lang="en-US" err="1"/>
              <a:t>materie</a:t>
            </a:r>
            <a:r>
              <a:rPr lang="en-US"/>
              <a:t> de </a:t>
            </a:r>
            <a:r>
              <a:rPr lang="en-US" err="1"/>
              <a:t>competențe</a:t>
            </a:r>
            <a:r>
              <a:rPr lang="en-US"/>
              <a:t> </a:t>
            </a:r>
            <a:r>
              <a:rPr lang="en-US" err="1"/>
              <a:t>sunt</a:t>
            </a:r>
            <a:r>
              <a:rPr lang="en-US"/>
              <a:t> </a:t>
            </a:r>
            <a:r>
              <a:rPr lang="en-US" err="1"/>
              <a:t>foarte</a:t>
            </a:r>
            <a:r>
              <a:rPr lang="en-US"/>
              <a:t> </a:t>
            </a:r>
            <a:r>
              <a:rPr lang="en-US" err="1"/>
              <a:t>valoroase</a:t>
            </a:r>
            <a:r>
              <a:rPr lang="en-US"/>
              <a:t> </a:t>
            </a:r>
            <a:r>
              <a:rPr lang="en-US" err="1"/>
              <a:t>pentru</a:t>
            </a:r>
            <a:r>
              <a:rPr lang="en-US"/>
              <a:t> </a:t>
            </a:r>
            <a:r>
              <a:rPr lang="en-US" b="1" err="1">
                <a:solidFill>
                  <a:srgbClr val="0070C0"/>
                </a:solidFill>
              </a:rPr>
              <a:t>consilierii</a:t>
            </a:r>
            <a:r>
              <a:rPr lang="en-US" b="1">
                <a:solidFill>
                  <a:srgbClr val="0070C0"/>
                </a:solidFill>
              </a:rPr>
              <a:t> de </a:t>
            </a:r>
            <a:r>
              <a:rPr lang="en-US" b="1" err="1">
                <a:solidFill>
                  <a:srgbClr val="0070C0"/>
                </a:solidFill>
              </a:rPr>
              <a:t>orientare</a:t>
            </a:r>
            <a:r>
              <a:rPr lang="en-US" b="1">
                <a:solidFill>
                  <a:srgbClr val="0070C0"/>
                </a:solidFill>
              </a:rPr>
              <a:t> </a:t>
            </a:r>
            <a:r>
              <a:rPr lang="en-US" b="1" err="1">
                <a:solidFill>
                  <a:srgbClr val="0070C0"/>
                </a:solidFill>
              </a:rPr>
              <a:t>profesională</a:t>
            </a:r>
            <a:r>
              <a:rPr lang="en-US"/>
              <a:t>.</a:t>
            </a:r>
          </a:p>
        </p:txBody>
      </p:sp>
      <p:sp>
        <p:nvSpPr>
          <p:cNvPr id="4" name="Slide Number Placeholder 3"/>
          <p:cNvSpPr>
            <a:spLocks noGrp="1"/>
          </p:cNvSpPr>
          <p:nvPr>
            <p:ph type="sldNum" sz="quarter" idx="12"/>
          </p:nvPr>
        </p:nvSpPr>
        <p:spPr/>
        <p:txBody>
          <a:bodyPr/>
          <a:lstStyle/>
          <a:p>
            <a:fld id="{C69E05A2-079F-4246-8356-D956496D44E4}" type="slidenum">
              <a:rPr lang="en-US" smtClean="0"/>
              <a:t>8</a:t>
            </a:fld>
            <a:endParaRPr lang="en-US"/>
          </a:p>
        </p:txBody>
      </p:sp>
    </p:spTree>
    <p:extLst>
      <p:ext uri="{BB962C8B-B14F-4D97-AF65-F5344CB8AC3E}">
        <p14:creationId xmlns:p14="http://schemas.microsoft.com/office/powerpoint/2010/main" val="2063186211"/>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a:t>Aspecte noi (cont.)</a:t>
            </a:r>
            <a:endParaRPr lang="en-US" dirty="0"/>
          </a:p>
        </p:txBody>
      </p:sp>
      <p:sp>
        <p:nvSpPr>
          <p:cNvPr id="3" name="Content Placeholder 2"/>
          <p:cNvSpPr>
            <a:spLocks noGrp="1"/>
          </p:cNvSpPr>
          <p:nvPr>
            <p:ph idx="1"/>
          </p:nvPr>
        </p:nvSpPr>
        <p:spPr/>
        <p:txBody>
          <a:bodyPr/>
          <a:lstStyle/>
          <a:p>
            <a:r>
              <a:rPr lang="ro-RO" dirty="0" smtClean="0"/>
              <a:t>Toate documentele privind Suplimentele de Calificări Europass emise de de organele autorizate vor fi </a:t>
            </a:r>
            <a:r>
              <a:rPr lang="ro-RO" dirty="0" smtClean="0">
                <a:solidFill>
                  <a:srgbClr val="0070C0"/>
                </a:solidFill>
              </a:rPr>
              <a:t>eliberate</a:t>
            </a:r>
            <a:r>
              <a:rPr lang="ro-RO" dirty="0" smtClean="0"/>
              <a:t> în mod </a:t>
            </a:r>
            <a:r>
              <a:rPr lang="ro-RO" dirty="0" smtClean="0">
                <a:solidFill>
                  <a:srgbClr val="0070C0"/>
                </a:solidFill>
              </a:rPr>
              <a:t>gratuit în format electronic</a:t>
            </a:r>
            <a:r>
              <a:rPr lang="ro-RO" dirty="0" smtClean="0"/>
              <a:t>, în </a:t>
            </a:r>
            <a:r>
              <a:rPr lang="ro-RO" dirty="0" smtClean="0">
                <a:solidFill>
                  <a:srgbClr val="0070C0"/>
                </a:solidFill>
              </a:rPr>
              <a:t>limba națională și/sau într-o limbă eropeană principală</a:t>
            </a:r>
            <a:r>
              <a:rPr lang="ro-RO" dirty="0" smtClean="0"/>
              <a:t>, potrivit </a:t>
            </a:r>
            <a:r>
              <a:rPr lang="ro-RO" dirty="0" smtClean="0">
                <a:solidFill>
                  <a:srgbClr val="0070C0"/>
                </a:solidFill>
              </a:rPr>
              <a:t>procedurilor agreate</a:t>
            </a:r>
            <a:r>
              <a:rPr lang="ro-RO" dirty="0" smtClean="0"/>
              <a:t> între organele emitente și Punctele de Coordonare Naționale pentru Competențe (National Skills Coordination Points) și a procedurilor agreate de Comisie cu factorii interesați.</a:t>
            </a:r>
          </a:p>
          <a:p>
            <a:r>
              <a:rPr lang="ro-RO" dirty="0" smtClean="0">
                <a:solidFill>
                  <a:srgbClr val="0070C0"/>
                </a:solidFill>
              </a:rPr>
              <a:t>Clasificarea ESCO</a:t>
            </a:r>
            <a:r>
              <a:rPr lang="ro-RO" dirty="0" smtClean="0"/>
              <a:t> va sprijini în mod direct funcționarea Europass prin oferirea unui </a:t>
            </a:r>
            <a:r>
              <a:rPr lang="ro-RO" dirty="0" smtClean="0">
                <a:solidFill>
                  <a:srgbClr val="0070C0"/>
                </a:solidFill>
              </a:rPr>
              <a:t>limbaj comun de referință </a:t>
            </a:r>
            <a:r>
              <a:rPr lang="ro-RO" dirty="0" smtClean="0"/>
              <a:t>pentru schimbul de informații și documente cu privire la </a:t>
            </a:r>
            <a:r>
              <a:rPr lang="ro-RO" dirty="0" smtClean="0">
                <a:solidFill>
                  <a:srgbClr val="0070C0"/>
                </a:solidFill>
              </a:rPr>
              <a:t>competențe</a:t>
            </a:r>
            <a:r>
              <a:rPr lang="ro-RO" dirty="0" smtClean="0"/>
              <a:t> și </a:t>
            </a:r>
            <a:r>
              <a:rPr lang="ro-RO" dirty="0" smtClean="0">
                <a:solidFill>
                  <a:srgbClr val="0070C0"/>
                </a:solidFill>
              </a:rPr>
              <a:t>calificări</a:t>
            </a:r>
            <a:r>
              <a:rPr lang="ro-RO" dirty="0" smtClean="0"/>
              <a:t>, precum și în scopul căutării unui loc de muncă, corelarea locurilor de muncă, căutarea de oportunități de educație și formare și oferirea de consiliere în carieră.</a:t>
            </a:r>
            <a:endParaRPr lang="en-US" dirty="0"/>
          </a:p>
        </p:txBody>
      </p:sp>
      <p:sp>
        <p:nvSpPr>
          <p:cNvPr id="4" name="Slide Number Placeholder 3"/>
          <p:cNvSpPr>
            <a:spLocks noGrp="1"/>
          </p:cNvSpPr>
          <p:nvPr>
            <p:ph type="sldNum" sz="quarter" idx="12"/>
          </p:nvPr>
        </p:nvSpPr>
        <p:spPr/>
        <p:txBody>
          <a:bodyPr/>
          <a:lstStyle/>
          <a:p>
            <a:fld id="{C69E05A2-079F-4246-8356-D956496D44E4}" type="slidenum">
              <a:rPr lang="en-US" smtClean="0"/>
              <a:t>80</a:t>
            </a:fld>
            <a:endParaRPr lang="en-US"/>
          </a:p>
        </p:txBody>
      </p:sp>
    </p:spTree>
    <p:extLst>
      <p:ext uri="{BB962C8B-B14F-4D97-AF65-F5344CB8AC3E}">
        <p14:creationId xmlns:p14="http://schemas.microsoft.com/office/powerpoint/2010/main" val="2348140975"/>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96516" y="1192401"/>
            <a:ext cx="8309595" cy="4757588"/>
          </a:xfrm>
        </p:spPr>
        <p:txBody>
          <a:bodyPr/>
          <a:lstStyle/>
          <a:p>
            <a:r>
              <a:rPr lang="en-US" sz="3600" dirty="0" smtClean="0"/>
              <a:t>C</a:t>
            </a:r>
            <a:r>
              <a:rPr lang="ro-RO" sz="3600" dirty="0" smtClean="0"/>
              <a:t>AP</a:t>
            </a:r>
            <a:r>
              <a:rPr lang="en-US" sz="3600" dirty="0" smtClean="0"/>
              <a:t>.VI-</a:t>
            </a:r>
            <a:r>
              <a:rPr lang="ro-RO" sz="3600" dirty="0" smtClean="0"/>
              <a:t>Propunerea </a:t>
            </a:r>
            <a:r>
              <a:rPr lang="ro-RO" sz="3600" dirty="0"/>
              <a:t>pentru o Recomandare a Consiliului</a:t>
            </a:r>
            <a:br>
              <a:rPr lang="ro-RO" sz="3600" dirty="0"/>
            </a:br>
            <a:r>
              <a:rPr lang="ro-RO" sz="3600" dirty="0"/>
              <a:t>privind Competențele cheie pentru învățarea pe tot parcursul </a:t>
            </a:r>
            <a:r>
              <a:rPr lang="ro-RO" sz="3600" dirty="0" smtClean="0"/>
              <a:t>vieții</a:t>
            </a:r>
            <a:br>
              <a:rPr lang="ro-RO" sz="3600" dirty="0" smtClean="0"/>
            </a:br>
            <a:r>
              <a:rPr lang="pt-BR" sz="3600" dirty="0" err="1"/>
              <a:t>Brussels</a:t>
            </a:r>
            <a:r>
              <a:rPr lang="pt-BR" sz="3600" dirty="0"/>
              <a:t>, </a:t>
            </a:r>
            <a:r>
              <a:rPr lang="pt-BR" sz="3600" dirty="0" smtClean="0"/>
              <a:t>17.</a:t>
            </a:r>
            <a:r>
              <a:rPr lang="ro-RO" sz="3600" dirty="0" smtClean="0"/>
              <a:t>0</a:t>
            </a:r>
            <a:r>
              <a:rPr lang="pt-BR" sz="3600" dirty="0" smtClean="0"/>
              <a:t>1.2018</a:t>
            </a:r>
            <a:r>
              <a:rPr lang="pt-BR" sz="3600" dirty="0"/>
              <a:t/>
            </a:r>
            <a:br>
              <a:rPr lang="pt-BR" sz="3600" dirty="0"/>
            </a:br>
            <a:r>
              <a:rPr lang="pt-BR" sz="3600" dirty="0"/>
              <a:t>COM(2018) 24 final</a:t>
            </a:r>
            <a:br>
              <a:rPr lang="pt-BR" sz="3600" dirty="0"/>
            </a:br>
            <a:endParaRPr lang="en-US" sz="3600" dirty="0"/>
          </a:p>
        </p:txBody>
      </p:sp>
      <p:sp>
        <p:nvSpPr>
          <p:cNvPr id="4" name="Slide Number Placeholder 3"/>
          <p:cNvSpPr>
            <a:spLocks noGrp="1"/>
          </p:cNvSpPr>
          <p:nvPr>
            <p:ph type="sldNum" sz="quarter" idx="12"/>
          </p:nvPr>
        </p:nvSpPr>
        <p:spPr/>
        <p:txBody>
          <a:bodyPr/>
          <a:lstStyle/>
          <a:p>
            <a:fld id="{C69E05A2-079F-4246-8356-D956496D44E4}" type="slidenum">
              <a:rPr lang="en-US" smtClean="0"/>
              <a:t>81</a:t>
            </a:fld>
            <a:endParaRPr lang="en-US" dirty="0"/>
          </a:p>
        </p:txBody>
      </p:sp>
    </p:spTree>
    <p:extLst>
      <p:ext uri="{BB962C8B-B14F-4D97-AF65-F5344CB8AC3E}">
        <p14:creationId xmlns:p14="http://schemas.microsoft.com/office/powerpoint/2010/main" val="2370401592"/>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a:t>Revizuirea competențelor </a:t>
            </a:r>
            <a:r>
              <a:rPr lang="ro-RO" dirty="0" smtClean="0"/>
              <a:t>cheie</a:t>
            </a:r>
            <a:endParaRPr lang="en-US" dirty="0"/>
          </a:p>
        </p:txBody>
      </p:sp>
      <p:sp>
        <p:nvSpPr>
          <p:cNvPr id="3" name="Content Placeholder 2"/>
          <p:cNvSpPr>
            <a:spLocks noGrp="1"/>
          </p:cNvSpPr>
          <p:nvPr>
            <p:ph idx="1"/>
          </p:nvPr>
        </p:nvSpPr>
        <p:spPr/>
        <p:txBody>
          <a:bodyPr/>
          <a:lstStyle/>
          <a:p>
            <a:r>
              <a:rPr lang="en-US" dirty="0" err="1"/>
              <a:t>Cadrul</a:t>
            </a:r>
            <a:r>
              <a:rPr lang="en-US" dirty="0"/>
              <a:t> </a:t>
            </a:r>
            <a:r>
              <a:rPr lang="en-US" dirty="0" err="1"/>
              <a:t>celor</a:t>
            </a:r>
            <a:r>
              <a:rPr lang="en-US" dirty="0"/>
              <a:t> </a:t>
            </a:r>
            <a:r>
              <a:rPr lang="en-US" dirty="0">
                <a:solidFill>
                  <a:srgbClr val="0070C0"/>
                </a:solidFill>
              </a:rPr>
              <a:t>opt </a:t>
            </a:r>
            <a:r>
              <a:rPr lang="en-US" dirty="0" err="1" smtClean="0">
                <a:solidFill>
                  <a:srgbClr val="0070C0"/>
                </a:solidFill>
              </a:rPr>
              <a:t>competen</a:t>
            </a:r>
            <a:r>
              <a:rPr lang="ro-RO" dirty="0" smtClean="0">
                <a:solidFill>
                  <a:srgbClr val="0070C0"/>
                </a:solidFill>
              </a:rPr>
              <a:t>ț</a:t>
            </a:r>
            <a:r>
              <a:rPr lang="en-US" dirty="0" smtClean="0">
                <a:solidFill>
                  <a:srgbClr val="0070C0"/>
                </a:solidFill>
              </a:rPr>
              <a:t>e </a:t>
            </a:r>
            <a:r>
              <a:rPr lang="en-US" dirty="0" err="1">
                <a:solidFill>
                  <a:srgbClr val="0070C0"/>
                </a:solidFill>
              </a:rPr>
              <a:t>cheie</a:t>
            </a:r>
            <a:r>
              <a:rPr lang="en-US" dirty="0">
                <a:solidFill>
                  <a:srgbClr val="0070C0"/>
                </a:solidFill>
              </a:rPr>
              <a:t> </a:t>
            </a:r>
            <a:r>
              <a:rPr lang="en-US" dirty="0"/>
              <a:t>a </a:t>
            </a:r>
            <a:r>
              <a:rPr lang="en-US" dirty="0" err="1"/>
              <a:t>fost</a:t>
            </a:r>
            <a:r>
              <a:rPr lang="en-US" dirty="0"/>
              <a:t> </a:t>
            </a:r>
            <a:r>
              <a:rPr lang="en-US" dirty="0" err="1"/>
              <a:t>dezvoltat</a:t>
            </a:r>
            <a:r>
              <a:rPr lang="en-US" dirty="0"/>
              <a:t> ca parte a </a:t>
            </a:r>
            <a:r>
              <a:rPr lang="en-US" dirty="0" smtClean="0"/>
              <a:t>implement</a:t>
            </a:r>
            <a:r>
              <a:rPr lang="ro-RO" dirty="0" smtClean="0"/>
              <a:t>ă</a:t>
            </a:r>
            <a:r>
              <a:rPr lang="en-US" dirty="0" err="1" smtClean="0"/>
              <a:t>rii</a:t>
            </a:r>
            <a:r>
              <a:rPr lang="en-US" dirty="0" smtClean="0"/>
              <a:t> </a:t>
            </a:r>
            <a:r>
              <a:rPr lang="en-US" dirty="0" err="1" smtClean="0"/>
              <a:t>ini</a:t>
            </a:r>
            <a:r>
              <a:rPr lang="ro-RO" dirty="0" smtClean="0"/>
              <a:t>ț</a:t>
            </a:r>
            <a:r>
              <a:rPr lang="en-US" dirty="0" err="1" smtClean="0"/>
              <a:t>iativei</a:t>
            </a:r>
            <a:r>
              <a:rPr lang="en-US" dirty="0" smtClean="0"/>
              <a:t> </a:t>
            </a:r>
            <a:r>
              <a:rPr lang="en-US" dirty="0"/>
              <a:t>"Education &amp; Training 2010", care </a:t>
            </a:r>
            <a:r>
              <a:rPr lang="en-US" dirty="0" err="1" smtClean="0"/>
              <a:t>urm</a:t>
            </a:r>
            <a:r>
              <a:rPr lang="ro-RO" dirty="0" smtClean="0"/>
              <a:t>ă</a:t>
            </a:r>
            <a:r>
              <a:rPr lang="en-US" dirty="0" smtClean="0"/>
              <a:t>re</a:t>
            </a:r>
            <a:r>
              <a:rPr lang="ro-RO" dirty="0" smtClean="0"/>
              <a:t>ș</a:t>
            </a:r>
            <a:r>
              <a:rPr lang="en-US" dirty="0" err="1" smtClean="0"/>
              <a:t>te</a:t>
            </a:r>
            <a:r>
              <a:rPr lang="en-US" dirty="0" smtClean="0"/>
              <a:t> </a:t>
            </a:r>
            <a:r>
              <a:rPr lang="en-US" dirty="0" err="1"/>
              <a:t>obiective</a:t>
            </a:r>
            <a:r>
              <a:rPr lang="en-US" dirty="0"/>
              <a:t> </a:t>
            </a:r>
            <a:r>
              <a:rPr lang="en-US" dirty="0" err="1"/>
              <a:t>strategice</a:t>
            </a:r>
            <a:r>
              <a:rPr lang="en-US" dirty="0"/>
              <a:t> ale </a:t>
            </a:r>
            <a:r>
              <a:rPr lang="en-US" dirty="0" err="1"/>
              <a:t>Comisiei</a:t>
            </a:r>
            <a:r>
              <a:rPr lang="en-US" dirty="0"/>
              <a:t> </a:t>
            </a:r>
            <a:r>
              <a:rPr lang="en-US" dirty="0" err="1"/>
              <a:t>Europene</a:t>
            </a:r>
            <a:r>
              <a:rPr lang="en-US" dirty="0"/>
              <a:t> </a:t>
            </a:r>
            <a:r>
              <a:rPr lang="en-US" dirty="0" err="1"/>
              <a:t>pentru</a:t>
            </a:r>
            <a:r>
              <a:rPr lang="en-US" dirty="0"/>
              <a:t> </a:t>
            </a:r>
            <a:r>
              <a:rPr lang="en-US" dirty="0" err="1" smtClean="0">
                <a:solidFill>
                  <a:srgbClr val="0070C0"/>
                </a:solidFill>
              </a:rPr>
              <a:t>educa</a:t>
            </a:r>
            <a:r>
              <a:rPr lang="ro-RO" dirty="0" smtClean="0">
                <a:solidFill>
                  <a:srgbClr val="0070C0"/>
                </a:solidFill>
              </a:rPr>
              <a:t>ț</a:t>
            </a:r>
            <a:r>
              <a:rPr lang="en-US" dirty="0" err="1" smtClean="0">
                <a:solidFill>
                  <a:srgbClr val="0070C0"/>
                </a:solidFill>
              </a:rPr>
              <a:t>ie</a:t>
            </a:r>
            <a:r>
              <a:rPr lang="en-US" dirty="0" smtClean="0">
                <a:solidFill>
                  <a:srgbClr val="0070C0"/>
                </a:solidFill>
              </a:rPr>
              <a:t> </a:t>
            </a:r>
            <a:r>
              <a:rPr lang="ro-RO" dirty="0" smtClean="0">
                <a:solidFill>
                  <a:srgbClr val="0070C0"/>
                </a:solidFill>
              </a:rPr>
              <a:t>ș</a:t>
            </a:r>
            <a:r>
              <a:rPr lang="en-US" dirty="0" err="1" smtClean="0">
                <a:solidFill>
                  <a:srgbClr val="0070C0"/>
                </a:solidFill>
              </a:rPr>
              <a:t>i</a:t>
            </a:r>
            <a:r>
              <a:rPr lang="en-US" dirty="0" smtClean="0">
                <a:solidFill>
                  <a:srgbClr val="0070C0"/>
                </a:solidFill>
              </a:rPr>
              <a:t> </a:t>
            </a:r>
            <a:r>
              <a:rPr lang="en-US" dirty="0" err="1">
                <a:solidFill>
                  <a:srgbClr val="0070C0"/>
                </a:solidFill>
              </a:rPr>
              <a:t>formare</a:t>
            </a:r>
            <a:r>
              <a:rPr lang="en-US" dirty="0"/>
              <a:t>. </a:t>
            </a:r>
            <a:endParaRPr lang="ro-RO" dirty="0" smtClean="0"/>
          </a:p>
          <a:p>
            <a:r>
              <a:rPr lang="ro-RO" dirty="0" smtClean="0"/>
              <a:t>Î</a:t>
            </a:r>
            <a:r>
              <a:rPr lang="en-US" dirty="0" smtClean="0"/>
              <a:t>n </a:t>
            </a:r>
            <a:r>
              <a:rPr lang="en-US" dirty="0"/>
              <a:t>2006, </a:t>
            </a:r>
            <a:r>
              <a:rPr lang="en-US" dirty="0" err="1"/>
              <a:t>Parlamentul</a:t>
            </a:r>
            <a:r>
              <a:rPr lang="en-US" dirty="0"/>
              <a:t> European </a:t>
            </a:r>
            <a:r>
              <a:rPr lang="ro-RO" dirty="0" smtClean="0"/>
              <a:t>ș</a:t>
            </a:r>
            <a:r>
              <a:rPr lang="en-US" dirty="0" err="1" smtClean="0"/>
              <a:t>i</a:t>
            </a:r>
            <a:r>
              <a:rPr lang="en-US" dirty="0" smtClean="0"/>
              <a:t> </a:t>
            </a:r>
            <a:r>
              <a:rPr lang="en-US" dirty="0" err="1"/>
              <a:t>Consiliul</a:t>
            </a:r>
            <a:r>
              <a:rPr lang="en-US" dirty="0"/>
              <a:t> UE au </a:t>
            </a:r>
            <a:r>
              <a:rPr lang="en-US" dirty="0" err="1"/>
              <a:t>adoptat</a:t>
            </a:r>
            <a:r>
              <a:rPr lang="en-US" dirty="0"/>
              <a:t> o </a:t>
            </a:r>
            <a:r>
              <a:rPr lang="ro-RO" b="1" u="sng" dirty="0" smtClean="0"/>
              <a:t>Recomandare</a:t>
            </a:r>
            <a:r>
              <a:rPr lang="ro-RO" dirty="0" smtClean="0"/>
              <a:t> </a:t>
            </a:r>
            <a:r>
              <a:rPr lang="en-US" dirty="0" smtClean="0"/>
              <a:t>cu </a:t>
            </a:r>
            <a:r>
              <a:rPr lang="en-US" dirty="0" err="1"/>
              <a:t>privire</a:t>
            </a:r>
            <a:r>
              <a:rPr lang="en-US" dirty="0"/>
              <a:t> la </a:t>
            </a:r>
            <a:r>
              <a:rPr lang="en-US" dirty="0" err="1"/>
              <a:t>stabilirea</a:t>
            </a:r>
            <a:r>
              <a:rPr lang="en-US" dirty="0"/>
              <a:t> de </a:t>
            </a:r>
            <a:r>
              <a:rPr lang="en-US" dirty="0" err="1" smtClean="0"/>
              <a:t>competen</a:t>
            </a:r>
            <a:r>
              <a:rPr lang="ro-RO" dirty="0" smtClean="0"/>
              <a:t>ț</a:t>
            </a:r>
            <a:r>
              <a:rPr lang="en-US" dirty="0" smtClean="0"/>
              <a:t>e </a:t>
            </a:r>
            <a:r>
              <a:rPr lang="en-US" dirty="0" err="1"/>
              <a:t>cheie</a:t>
            </a:r>
            <a:r>
              <a:rPr lang="en-US" dirty="0"/>
              <a:t> </a:t>
            </a:r>
            <a:r>
              <a:rPr lang="en-US" dirty="0" err="1"/>
              <a:t>pentru</a:t>
            </a:r>
            <a:r>
              <a:rPr lang="en-US" dirty="0"/>
              <a:t> </a:t>
            </a:r>
            <a:r>
              <a:rPr lang="ro-RO" dirty="0" smtClean="0"/>
              <a:t>î</a:t>
            </a:r>
            <a:r>
              <a:rPr lang="en-US" dirty="0" err="1" smtClean="0"/>
              <a:t>nv</a:t>
            </a:r>
            <a:r>
              <a:rPr lang="ro-RO" dirty="0" smtClean="0"/>
              <a:t>ăț</a:t>
            </a:r>
            <a:r>
              <a:rPr lang="en-US" dirty="0" smtClean="0"/>
              <a:t>area </a:t>
            </a:r>
            <a:r>
              <a:rPr lang="en-US" dirty="0"/>
              <a:t>de-a </a:t>
            </a:r>
            <a:r>
              <a:rPr lang="en-US" dirty="0" err="1"/>
              <a:t>lungul</a:t>
            </a:r>
            <a:r>
              <a:rPr lang="en-US" dirty="0"/>
              <a:t> </a:t>
            </a:r>
            <a:r>
              <a:rPr lang="ro-RO" dirty="0" smtClean="0"/>
              <a:t>î</a:t>
            </a:r>
            <a:r>
              <a:rPr lang="en-US" dirty="0" err="1" smtClean="0"/>
              <a:t>ntregii</a:t>
            </a:r>
            <a:r>
              <a:rPr lang="en-US" dirty="0" smtClean="0"/>
              <a:t> vie</a:t>
            </a:r>
            <a:r>
              <a:rPr lang="ro-RO" dirty="0" smtClean="0"/>
              <a:t>ț</a:t>
            </a:r>
            <a:r>
              <a:rPr lang="en-US" dirty="0" err="1" smtClean="0"/>
              <a:t>i</a:t>
            </a:r>
            <a:r>
              <a:rPr lang="en-US" dirty="0"/>
              <a:t>.</a:t>
            </a:r>
            <a:br>
              <a:rPr lang="en-US" dirty="0"/>
            </a:br>
            <a:endParaRPr lang="en-US" dirty="0"/>
          </a:p>
        </p:txBody>
      </p:sp>
      <p:sp>
        <p:nvSpPr>
          <p:cNvPr id="4" name="Slide Number Placeholder 3"/>
          <p:cNvSpPr>
            <a:spLocks noGrp="1"/>
          </p:cNvSpPr>
          <p:nvPr>
            <p:ph type="sldNum" sz="quarter" idx="12"/>
          </p:nvPr>
        </p:nvSpPr>
        <p:spPr/>
        <p:txBody>
          <a:bodyPr/>
          <a:lstStyle/>
          <a:p>
            <a:fld id="{C69E05A2-079F-4246-8356-D956496D44E4}" type="slidenum">
              <a:rPr lang="en-US" smtClean="0"/>
              <a:t>82</a:t>
            </a:fld>
            <a:endParaRPr lang="en-US"/>
          </a:p>
        </p:txBody>
      </p:sp>
    </p:spTree>
    <p:extLst>
      <p:ext uri="{BB962C8B-B14F-4D97-AF65-F5344CB8AC3E}">
        <p14:creationId xmlns:p14="http://schemas.microsoft.com/office/powerpoint/2010/main" val="3069912116"/>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a:t>Revizuirea competențelor </a:t>
            </a:r>
            <a:r>
              <a:rPr lang="ro-RO" dirty="0" smtClean="0"/>
              <a:t>cheie (cont.)</a:t>
            </a:r>
            <a:endParaRPr lang="en-US" dirty="0"/>
          </a:p>
        </p:txBody>
      </p:sp>
      <p:sp>
        <p:nvSpPr>
          <p:cNvPr id="3" name="Content Placeholder 2"/>
          <p:cNvSpPr>
            <a:spLocks noGrp="1"/>
          </p:cNvSpPr>
          <p:nvPr>
            <p:ph idx="1"/>
          </p:nvPr>
        </p:nvSpPr>
        <p:spPr/>
        <p:txBody>
          <a:bodyPr>
            <a:normAutofit lnSpcReduction="10000"/>
          </a:bodyPr>
          <a:lstStyle/>
          <a:p>
            <a:pPr fontAlgn="base"/>
            <a:r>
              <a:rPr lang="ro-RO" dirty="0" smtClean="0"/>
              <a:t>Recomandarea a oferit un </a:t>
            </a:r>
            <a:r>
              <a:rPr lang="ro-RO" dirty="0" smtClean="0">
                <a:solidFill>
                  <a:srgbClr val="0070C0"/>
                </a:solidFill>
              </a:rPr>
              <a:t>cadru european de referință </a:t>
            </a:r>
            <a:r>
              <a:rPr lang="ro-RO" dirty="0" smtClean="0"/>
              <a:t>privind competențele cheie pentru factorii de decizie, furnizorii de educație și formare, partenerii sociali și cursanții înșiși. </a:t>
            </a:r>
          </a:p>
          <a:p>
            <a:pPr fontAlgn="base"/>
            <a:r>
              <a:rPr lang="ro-RO" dirty="0" smtClean="0"/>
              <a:t>Mai mult, intenția a fost de </a:t>
            </a:r>
            <a:r>
              <a:rPr lang="ro-RO" dirty="0" smtClean="0">
                <a:solidFill>
                  <a:srgbClr val="0070C0"/>
                </a:solidFill>
              </a:rPr>
              <a:t>a sprijini alte politici conexe</a:t>
            </a:r>
            <a:r>
              <a:rPr lang="ro-RO" dirty="0" smtClean="0"/>
              <a:t>, cum ar fi politicile </a:t>
            </a:r>
            <a:r>
              <a:rPr lang="ro-RO" dirty="0" smtClean="0">
                <a:solidFill>
                  <a:srgbClr val="0070C0"/>
                </a:solidFill>
              </a:rPr>
              <a:t>de angajare </a:t>
            </a:r>
            <a:r>
              <a:rPr lang="ro-RO" dirty="0" smtClean="0"/>
              <a:t>și cele </a:t>
            </a:r>
            <a:r>
              <a:rPr lang="ro-RO" dirty="0" smtClean="0">
                <a:solidFill>
                  <a:srgbClr val="0070C0"/>
                </a:solidFill>
              </a:rPr>
              <a:t>sociale</a:t>
            </a:r>
            <a:r>
              <a:rPr lang="ro-RO" dirty="0" smtClean="0"/>
              <a:t> precum și alte politici care au impact asupra tinerilor.</a:t>
            </a:r>
            <a:endParaRPr lang="en-US" dirty="0"/>
          </a:p>
          <a:p>
            <a:pPr fontAlgn="base"/>
            <a:r>
              <a:rPr lang="ro-RO" dirty="0" smtClean="0"/>
              <a:t>Potrivit recomandării, </a:t>
            </a:r>
            <a:r>
              <a:rPr lang="ro-RO" dirty="0" smtClean="0">
                <a:solidFill>
                  <a:srgbClr val="0070C0"/>
                </a:solidFill>
              </a:rPr>
              <a:t>competențele cheie </a:t>
            </a:r>
            <a:r>
              <a:rPr lang="ro-RO" dirty="0" smtClean="0"/>
              <a:t>pentru învățarea pe tot parcursul vieții sunt acelea de care </a:t>
            </a:r>
            <a:r>
              <a:rPr lang="ro-RO" dirty="0"/>
              <a:t>toate persoanele </a:t>
            </a:r>
            <a:r>
              <a:rPr lang="ro-RO" dirty="0" smtClean="0"/>
              <a:t>au nevoie pentru:</a:t>
            </a:r>
          </a:p>
          <a:p>
            <a:pPr marL="573088" indent="-231775" fontAlgn="base">
              <a:buFont typeface="Wingdings" panose="05000000000000000000" pitchFamily="2" charset="2"/>
              <a:buChar char="v"/>
            </a:pPr>
            <a:r>
              <a:rPr lang="ro-RO" dirty="0" smtClean="0">
                <a:solidFill>
                  <a:srgbClr val="0070C0"/>
                </a:solidFill>
              </a:rPr>
              <a:t>împlinire și dezvoltare personală, </a:t>
            </a:r>
          </a:p>
          <a:p>
            <a:pPr marL="573088" indent="-231775" fontAlgn="base">
              <a:buFont typeface="Wingdings" panose="05000000000000000000" pitchFamily="2" charset="2"/>
              <a:buChar char="v"/>
            </a:pPr>
            <a:r>
              <a:rPr lang="ro-RO" dirty="0" smtClean="0">
                <a:solidFill>
                  <a:srgbClr val="0070C0"/>
                </a:solidFill>
              </a:rPr>
              <a:t>cetățenie activă, </a:t>
            </a:r>
          </a:p>
          <a:p>
            <a:pPr marL="573088" indent="-231775" fontAlgn="base">
              <a:buFont typeface="Wingdings" panose="05000000000000000000" pitchFamily="2" charset="2"/>
              <a:buChar char="v"/>
            </a:pPr>
            <a:r>
              <a:rPr lang="ro-RO" dirty="0" smtClean="0">
                <a:solidFill>
                  <a:srgbClr val="0070C0"/>
                </a:solidFill>
              </a:rPr>
              <a:t>incluziune socială și </a:t>
            </a:r>
          </a:p>
          <a:p>
            <a:pPr marL="573088" indent="-231775" fontAlgn="base">
              <a:buFont typeface="Wingdings" panose="05000000000000000000" pitchFamily="2" charset="2"/>
              <a:buChar char="v"/>
            </a:pPr>
            <a:r>
              <a:rPr lang="ro-RO" dirty="0" smtClean="0">
                <a:solidFill>
                  <a:srgbClr val="0070C0"/>
                </a:solidFill>
              </a:rPr>
              <a:t>angajare</a:t>
            </a:r>
          </a:p>
          <a:p>
            <a:endParaRPr lang="en-US" dirty="0"/>
          </a:p>
        </p:txBody>
      </p:sp>
      <p:sp>
        <p:nvSpPr>
          <p:cNvPr id="4" name="Slide Number Placeholder 3"/>
          <p:cNvSpPr>
            <a:spLocks noGrp="1"/>
          </p:cNvSpPr>
          <p:nvPr>
            <p:ph type="sldNum" sz="quarter" idx="12"/>
          </p:nvPr>
        </p:nvSpPr>
        <p:spPr/>
        <p:txBody>
          <a:bodyPr/>
          <a:lstStyle/>
          <a:p>
            <a:fld id="{C69E05A2-079F-4246-8356-D956496D44E4}" type="slidenum">
              <a:rPr lang="en-US" smtClean="0"/>
              <a:t>83</a:t>
            </a:fld>
            <a:endParaRPr lang="en-US"/>
          </a:p>
        </p:txBody>
      </p:sp>
    </p:spTree>
    <p:extLst>
      <p:ext uri="{BB962C8B-B14F-4D97-AF65-F5344CB8AC3E}">
        <p14:creationId xmlns:p14="http://schemas.microsoft.com/office/powerpoint/2010/main" val="4111870906"/>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ro-RO" dirty="0"/>
              <a:t>Revizuirea competențelor cheie</a:t>
            </a:r>
            <a:br>
              <a:rPr lang="ro-RO" dirty="0"/>
            </a:br>
            <a:r>
              <a:rPr lang="ro-RO" dirty="0"/>
              <a:t> (cont</a:t>
            </a:r>
            <a:r>
              <a:rPr lang="ro-RO" dirty="0" smtClean="0"/>
              <a:t>.)</a:t>
            </a:r>
            <a:r>
              <a:rPr lang="en-US" dirty="0"/>
              <a:t/>
            </a:r>
            <a:br>
              <a:rPr lang="en-US" dirty="0"/>
            </a:br>
            <a:endParaRPr lang="en-US" dirty="0"/>
          </a:p>
        </p:txBody>
      </p:sp>
      <p:sp>
        <p:nvSpPr>
          <p:cNvPr id="3" name="Content Placeholder 2"/>
          <p:cNvSpPr>
            <a:spLocks noGrp="1"/>
          </p:cNvSpPr>
          <p:nvPr>
            <p:ph idx="1"/>
          </p:nvPr>
        </p:nvSpPr>
        <p:spPr/>
        <p:txBody>
          <a:bodyPr>
            <a:normAutofit/>
          </a:bodyPr>
          <a:lstStyle/>
          <a:p>
            <a:pPr fontAlgn="base"/>
            <a:r>
              <a:rPr lang="ro-RO" dirty="0" smtClean="0"/>
              <a:t>În </a:t>
            </a:r>
            <a:r>
              <a:rPr lang="ro-RO" dirty="0" smtClean="0">
                <a:solidFill>
                  <a:srgbClr val="0070C0"/>
                </a:solidFill>
              </a:rPr>
              <a:t>2016 </a:t>
            </a:r>
            <a:r>
              <a:rPr lang="ro-RO" dirty="0" smtClean="0"/>
              <a:t>a început procesul de revizuire a competențelor cheie, în perioada </a:t>
            </a:r>
            <a:r>
              <a:rPr lang="ro-RO" dirty="0"/>
              <a:t>februarie – mai 2017 având loc </a:t>
            </a:r>
            <a:r>
              <a:rPr lang="ro-RO" dirty="0">
                <a:solidFill>
                  <a:srgbClr val="0070C0"/>
                </a:solidFill>
              </a:rPr>
              <a:t>consultarea publică privind </a:t>
            </a:r>
            <a:r>
              <a:rPr lang="ro-RO" dirty="0" smtClean="0">
                <a:solidFill>
                  <a:srgbClr val="0070C0"/>
                </a:solidFill>
              </a:rPr>
              <a:t>revizuirea competenețelor</a:t>
            </a:r>
            <a:r>
              <a:rPr lang="ro-RO" dirty="0" smtClean="0"/>
              <a:t>, Recomandarea revizuită fiind preconizată a fi adoptată în a doua parte a acestui an.</a:t>
            </a:r>
          </a:p>
          <a:p>
            <a:pPr fontAlgn="base"/>
            <a:r>
              <a:rPr lang="ro-RO" dirty="0">
                <a:solidFill>
                  <a:srgbClr val="0070C0"/>
                </a:solidFill>
              </a:rPr>
              <a:t>Scopul</a:t>
            </a:r>
            <a:r>
              <a:rPr lang="ro-RO" dirty="0"/>
              <a:t> </a:t>
            </a:r>
            <a:r>
              <a:rPr lang="ro-RO" dirty="0" smtClean="0"/>
              <a:t>revizuirii este acela de </a:t>
            </a:r>
            <a:r>
              <a:rPr lang="ro-RO" dirty="0" smtClean="0">
                <a:solidFill>
                  <a:srgbClr val="0070C0"/>
                </a:solidFill>
              </a:rPr>
              <a:t>a actualiza recomandarea </a:t>
            </a:r>
            <a:r>
              <a:rPr lang="ro-RO" dirty="0" smtClean="0"/>
              <a:t>pentru a asigura faptul că aceasta reflectă schimbările politice, sociale, economice și tehnologice care au avut loc dein anul 2016. </a:t>
            </a:r>
          </a:p>
          <a:p>
            <a:pPr fontAlgn="base"/>
            <a:r>
              <a:rPr lang="ro-RO" dirty="0" smtClean="0"/>
              <a:t>Astfel s-ar putea propune modificări care să reflecte mai bine schimbările recente din arii cum ar fi </a:t>
            </a:r>
            <a:r>
              <a:rPr lang="ro-RO" dirty="0" smtClean="0">
                <a:solidFill>
                  <a:srgbClr val="0070C0"/>
                </a:solidFill>
              </a:rPr>
              <a:t>multilingvism, diversitate culturală, mijloacele de comunicare, migrație, dezvoltare durabilă</a:t>
            </a:r>
            <a:r>
              <a:rPr lang="ro-RO" dirty="0" smtClean="0"/>
              <a:t>.</a:t>
            </a:r>
            <a:endParaRPr lang="en-US" dirty="0"/>
          </a:p>
          <a:p>
            <a:endParaRPr lang="en-US" dirty="0"/>
          </a:p>
        </p:txBody>
      </p:sp>
      <p:sp>
        <p:nvSpPr>
          <p:cNvPr id="4" name="Slide Number Placeholder 3"/>
          <p:cNvSpPr>
            <a:spLocks noGrp="1"/>
          </p:cNvSpPr>
          <p:nvPr>
            <p:ph type="sldNum" sz="quarter" idx="12"/>
          </p:nvPr>
        </p:nvSpPr>
        <p:spPr/>
        <p:txBody>
          <a:bodyPr/>
          <a:lstStyle/>
          <a:p>
            <a:fld id="{C69E05A2-079F-4246-8356-D956496D44E4}" type="slidenum">
              <a:rPr lang="en-US" smtClean="0"/>
              <a:t>84</a:t>
            </a:fld>
            <a:endParaRPr lang="en-US"/>
          </a:p>
        </p:txBody>
      </p:sp>
    </p:spTree>
    <p:extLst>
      <p:ext uri="{BB962C8B-B14F-4D97-AF65-F5344CB8AC3E}">
        <p14:creationId xmlns:p14="http://schemas.microsoft.com/office/powerpoint/2010/main" val="112954453"/>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ro-RO" dirty="0"/>
              <a:t>Revizuirea competențelor cheie</a:t>
            </a:r>
            <a:br>
              <a:rPr lang="ro-RO" dirty="0"/>
            </a:br>
            <a:r>
              <a:rPr lang="ro-RO" dirty="0"/>
              <a:t> (cont</a:t>
            </a:r>
            <a:r>
              <a:rPr lang="ro-RO" dirty="0" smtClean="0"/>
              <a:t>.)</a:t>
            </a:r>
            <a:r>
              <a:rPr lang="en-US" dirty="0"/>
              <a:t/>
            </a:r>
            <a:br>
              <a:rPr lang="en-US" dirty="0"/>
            </a:br>
            <a:endParaRPr lang="en-US" dirty="0"/>
          </a:p>
        </p:txBody>
      </p:sp>
      <p:sp>
        <p:nvSpPr>
          <p:cNvPr id="3" name="Content Placeholder 2"/>
          <p:cNvSpPr>
            <a:spLocks noGrp="1"/>
          </p:cNvSpPr>
          <p:nvPr>
            <p:ph idx="1"/>
          </p:nvPr>
        </p:nvSpPr>
        <p:spPr/>
        <p:txBody>
          <a:bodyPr>
            <a:normAutofit/>
          </a:bodyPr>
          <a:lstStyle/>
          <a:p>
            <a:pPr fontAlgn="base"/>
            <a:r>
              <a:rPr lang="ro-RO" dirty="0" smtClean="0"/>
              <a:t>De asemenea, revizuirea urmărește o mai bună înțelegere a nevoilor factorilor interesați de utilizarea în viitor a cadrului competențelor cheie și identificarea instrumentelor </a:t>
            </a:r>
            <a:r>
              <a:rPr lang="ro-RO" dirty="0"/>
              <a:t>și </a:t>
            </a:r>
            <a:r>
              <a:rPr lang="ro-RO" dirty="0" smtClean="0"/>
              <a:t>proceselor utile care pot ajuta factorii de decizie </a:t>
            </a:r>
            <a:r>
              <a:rPr lang="ro-RO" smtClean="0"/>
              <a:t>și practicienii </a:t>
            </a:r>
            <a:r>
              <a:rPr lang="ro-RO" dirty="0" smtClean="0"/>
              <a:t>în activitatea lor.</a:t>
            </a:r>
            <a:endParaRPr lang="en-US" dirty="0"/>
          </a:p>
          <a:p>
            <a:pPr fontAlgn="base"/>
            <a:r>
              <a:rPr lang="ro-RO" dirty="0" smtClean="0"/>
              <a:t>Nu în ultimul rând, se urmărește asigurarea că Recomandarea rămâne un instrument relevant pentru educație și formare la 11 ani de la adoptarea sa. Prin actualizarea recomandării, Comisia intenționează să promoveze și mai mult predarea și învățarea bazate pe competențe în spațiul eruopean.</a:t>
            </a:r>
            <a:endParaRPr lang="en-US" dirty="0"/>
          </a:p>
          <a:p>
            <a:endParaRPr lang="en-US" dirty="0"/>
          </a:p>
        </p:txBody>
      </p:sp>
      <p:sp>
        <p:nvSpPr>
          <p:cNvPr id="4" name="Slide Number Placeholder 3"/>
          <p:cNvSpPr>
            <a:spLocks noGrp="1"/>
          </p:cNvSpPr>
          <p:nvPr>
            <p:ph type="sldNum" sz="quarter" idx="12"/>
          </p:nvPr>
        </p:nvSpPr>
        <p:spPr/>
        <p:txBody>
          <a:bodyPr/>
          <a:lstStyle/>
          <a:p>
            <a:fld id="{C69E05A2-079F-4246-8356-D956496D44E4}" type="slidenum">
              <a:rPr lang="en-US" smtClean="0"/>
              <a:t>85</a:t>
            </a:fld>
            <a:endParaRPr lang="en-US"/>
          </a:p>
        </p:txBody>
      </p:sp>
    </p:spTree>
    <p:extLst>
      <p:ext uri="{BB962C8B-B14F-4D97-AF65-F5344CB8AC3E}">
        <p14:creationId xmlns:p14="http://schemas.microsoft.com/office/powerpoint/2010/main" val="3751182676"/>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smtClean="0"/>
              <a:t>Noile competențe </a:t>
            </a:r>
            <a:r>
              <a:rPr lang="ro-RO" dirty="0"/>
              <a:t>cheie</a:t>
            </a:r>
            <a:br>
              <a:rPr lang="ro-RO" dirty="0"/>
            </a:br>
            <a:endParaRPr lang="en-US" dirty="0"/>
          </a:p>
        </p:txBody>
      </p:sp>
      <p:sp>
        <p:nvSpPr>
          <p:cNvPr id="3" name="Content Placeholder 2"/>
          <p:cNvSpPr>
            <a:spLocks noGrp="1"/>
          </p:cNvSpPr>
          <p:nvPr>
            <p:ph idx="1"/>
          </p:nvPr>
        </p:nvSpPr>
        <p:spPr/>
        <p:txBody>
          <a:bodyPr/>
          <a:lstStyle/>
          <a:p>
            <a:pPr marL="0" indent="0">
              <a:buNone/>
            </a:pPr>
            <a:r>
              <a:rPr lang="ro-RO" b="1" dirty="0" smtClean="0">
                <a:solidFill>
                  <a:srgbClr val="0070C0"/>
                </a:solidFill>
              </a:rPr>
              <a:t>Competențele cheie </a:t>
            </a:r>
            <a:r>
              <a:rPr lang="ro-RO" b="1" dirty="0" smtClean="0"/>
              <a:t>(conform Propunerii de Recomandare)</a:t>
            </a:r>
          </a:p>
          <a:p>
            <a:pPr lvl="0">
              <a:buFont typeface="+mj-lt"/>
              <a:buAutoNum type="arabicPeriod"/>
            </a:pPr>
            <a:r>
              <a:rPr lang="ro-RO" dirty="0"/>
              <a:t>Competența de </a:t>
            </a:r>
            <a:r>
              <a:rPr lang="ro-RO" dirty="0" err="1" smtClean="0"/>
              <a:t>literație</a:t>
            </a:r>
            <a:r>
              <a:rPr lang="ro-RO" dirty="0" smtClean="0"/>
              <a:t>/alfabetizare;</a:t>
            </a:r>
            <a:endParaRPr lang="en-US" dirty="0"/>
          </a:p>
          <a:p>
            <a:pPr lvl="0">
              <a:buFont typeface="+mj-lt"/>
              <a:buAutoNum type="arabicPeriod"/>
            </a:pPr>
            <a:r>
              <a:rPr lang="ro-RO" dirty="0"/>
              <a:t>Competența lingvistică;</a:t>
            </a:r>
            <a:endParaRPr lang="en-US" dirty="0"/>
          </a:p>
          <a:p>
            <a:pPr lvl="0">
              <a:buFont typeface="+mj-lt"/>
              <a:buAutoNum type="arabicPeriod"/>
            </a:pPr>
            <a:r>
              <a:rPr lang="ro-RO" dirty="0"/>
              <a:t>Competența matematică și competența în științe, tehnologie și </a:t>
            </a:r>
            <a:r>
              <a:rPr lang="ro-RO" dirty="0" smtClean="0"/>
              <a:t>inginerie;</a:t>
            </a:r>
            <a:endParaRPr lang="en-US" dirty="0"/>
          </a:p>
          <a:p>
            <a:pPr lvl="0">
              <a:buFont typeface="+mj-lt"/>
              <a:buAutoNum type="arabicPeriod"/>
            </a:pPr>
            <a:r>
              <a:rPr lang="ro-RO" dirty="0"/>
              <a:t>Competența digitală;</a:t>
            </a:r>
            <a:endParaRPr lang="en-US" dirty="0"/>
          </a:p>
          <a:p>
            <a:pPr lvl="0">
              <a:buFont typeface="+mj-lt"/>
              <a:buAutoNum type="arabicPeriod"/>
            </a:pPr>
            <a:r>
              <a:rPr lang="ro-RO" dirty="0"/>
              <a:t>Competențe personale, sociale și de învățare;</a:t>
            </a:r>
            <a:endParaRPr lang="en-US" dirty="0"/>
          </a:p>
          <a:p>
            <a:pPr lvl="0">
              <a:buFont typeface="+mj-lt"/>
              <a:buAutoNum type="arabicPeriod"/>
            </a:pPr>
            <a:r>
              <a:rPr lang="ro-RO" dirty="0"/>
              <a:t>Competența civică;</a:t>
            </a:r>
            <a:endParaRPr lang="en-US" dirty="0"/>
          </a:p>
          <a:p>
            <a:pPr lvl="0">
              <a:buFont typeface="+mj-lt"/>
              <a:buAutoNum type="arabicPeriod"/>
            </a:pPr>
            <a:r>
              <a:rPr lang="ro-RO" dirty="0"/>
              <a:t>Competența antreprenorială;</a:t>
            </a:r>
            <a:endParaRPr lang="en-US" dirty="0"/>
          </a:p>
          <a:p>
            <a:pPr lvl="0">
              <a:buFont typeface="+mj-lt"/>
              <a:buAutoNum type="arabicPeriod"/>
            </a:pPr>
            <a:r>
              <a:rPr lang="ro-RO" dirty="0"/>
              <a:t>Competența de sensibilizare și exprimare culturală.</a:t>
            </a:r>
            <a:endParaRPr lang="en-US" dirty="0"/>
          </a:p>
          <a:p>
            <a:pPr marL="0" indent="0">
              <a:buNone/>
            </a:pPr>
            <a:endParaRPr lang="ro-RO" b="1" dirty="0" smtClean="0"/>
          </a:p>
        </p:txBody>
      </p:sp>
      <p:sp>
        <p:nvSpPr>
          <p:cNvPr id="4" name="Slide Number Placeholder 3"/>
          <p:cNvSpPr>
            <a:spLocks noGrp="1"/>
          </p:cNvSpPr>
          <p:nvPr>
            <p:ph type="sldNum" sz="quarter" idx="12"/>
          </p:nvPr>
        </p:nvSpPr>
        <p:spPr/>
        <p:txBody>
          <a:bodyPr/>
          <a:lstStyle/>
          <a:p>
            <a:fld id="{C69E05A2-079F-4246-8356-D956496D44E4}" type="slidenum">
              <a:rPr lang="en-US" smtClean="0"/>
              <a:t>86</a:t>
            </a:fld>
            <a:endParaRPr lang="en-US"/>
          </a:p>
        </p:txBody>
      </p:sp>
    </p:spTree>
    <p:extLst>
      <p:ext uri="{BB962C8B-B14F-4D97-AF65-F5344CB8AC3E}">
        <p14:creationId xmlns:p14="http://schemas.microsoft.com/office/powerpoint/2010/main" val="3511675519"/>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a:t>Noile competențe cheie(cont.)</a:t>
            </a:r>
            <a:endParaRPr lang="en-US" dirty="0"/>
          </a:p>
        </p:txBody>
      </p:sp>
      <p:sp>
        <p:nvSpPr>
          <p:cNvPr id="3" name="Content Placeholder 2"/>
          <p:cNvSpPr>
            <a:spLocks noGrp="1"/>
          </p:cNvSpPr>
          <p:nvPr>
            <p:ph idx="1"/>
          </p:nvPr>
        </p:nvSpPr>
        <p:spPr/>
        <p:txBody>
          <a:bodyPr>
            <a:normAutofit/>
          </a:bodyPr>
          <a:lstStyle/>
          <a:p>
            <a:pPr marL="0" indent="0">
              <a:buNone/>
            </a:pPr>
            <a:r>
              <a:rPr lang="ro-RO" b="1" dirty="0"/>
              <a:t>1. </a:t>
            </a:r>
            <a:r>
              <a:rPr lang="ro-RO" b="1" dirty="0" err="1"/>
              <a:t>Literația</a:t>
            </a:r>
            <a:r>
              <a:rPr lang="ro-RO" b="1" dirty="0"/>
              <a:t>/ alfabetizarea</a:t>
            </a:r>
            <a:endParaRPr lang="en-US" dirty="0"/>
          </a:p>
          <a:p>
            <a:pPr lvl="1"/>
            <a:r>
              <a:rPr lang="ro-RO" dirty="0" err="1"/>
              <a:t>Literația</a:t>
            </a:r>
            <a:r>
              <a:rPr lang="ro-RO" dirty="0"/>
              <a:t> este capacitatea de a identifica, înțelege, exprima, crea și interpreta concepte, emoții, fapte și opinii, atât în formă orală, cât și scrisă, folosind materiale vizuale, sonore/audio și digitale între diferite discipline și contexte. Implică capacitatea de a comunica și se conecta eficient cu alte persoane, într-un mod adecvat și creativ.</a:t>
            </a:r>
            <a:endParaRPr lang="en-US" dirty="0"/>
          </a:p>
          <a:p>
            <a:pPr lvl="1"/>
            <a:r>
              <a:rPr lang="ro-RO" dirty="0"/>
              <a:t>Dezvoltarea </a:t>
            </a:r>
            <a:r>
              <a:rPr lang="ro-RO" dirty="0" err="1"/>
              <a:t>literației</a:t>
            </a:r>
            <a:r>
              <a:rPr lang="ro-RO" dirty="0"/>
              <a:t> constituie baza pentru învățarea și interacțiunea lingvistică ulterioare. În funcție de context, competența de </a:t>
            </a:r>
            <a:r>
              <a:rPr lang="ro-RO" dirty="0" err="1"/>
              <a:t>literație</a:t>
            </a:r>
            <a:r>
              <a:rPr lang="ro-RO" dirty="0"/>
              <a:t> poate fi dezvoltată în limba maternă, în limba din școală și/sau în limba oficială dintr-o anumită țară sau regiune</a:t>
            </a:r>
            <a:endParaRPr lang="en-US" sz="1800" dirty="0"/>
          </a:p>
          <a:p>
            <a:endParaRPr lang="en-US" sz="2000" dirty="0"/>
          </a:p>
        </p:txBody>
      </p:sp>
      <p:sp>
        <p:nvSpPr>
          <p:cNvPr id="4" name="Slide Number Placeholder 3"/>
          <p:cNvSpPr>
            <a:spLocks noGrp="1"/>
          </p:cNvSpPr>
          <p:nvPr>
            <p:ph type="sldNum" sz="quarter" idx="12"/>
          </p:nvPr>
        </p:nvSpPr>
        <p:spPr/>
        <p:txBody>
          <a:bodyPr/>
          <a:lstStyle/>
          <a:p>
            <a:fld id="{C69E05A2-079F-4246-8356-D956496D44E4}" type="slidenum">
              <a:rPr lang="en-US" smtClean="0"/>
              <a:t>87</a:t>
            </a:fld>
            <a:endParaRPr lang="en-US"/>
          </a:p>
        </p:txBody>
      </p:sp>
    </p:spTree>
    <p:extLst>
      <p:ext uri="{BB962C8B-B14F-4D97-AF65-F5344CB8AC3E}">
        <p14:creationId xmlns:p14="http://schemas.microsoft.com/office/powerpoint/2010/main" val="3170267034"/>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a:t>Noile competențe cheie(cont.)</a:t>
            </a:r>
            <a:endParaRPr lang="en-US" dirty="0"/>
          </a:p>
        </p:txBody>
      </p:sp>
      <p:sp>
        <p:nvSpPr>
          <p:cNvPr id="3" name="Content Placeholder 2"/>
          <p:cNvSpPr>
            <a:spLocks noGrp="1"/>
          </p:cNvSpPr>
          <p:nvPr>
            <p:ph idx="1"/>
          </p:nvPr>
        </p:nvSpPr>
        <p:spPr/>
        <p:txBody>
          <a:bodyPr/>
          <a:lstStyle/>
          <a:p>
            <a:pPr marL="0" indent="0">
              <a:buNone/>
            </a:pPr>
            <a:r>
              <a:rPr lang="ro-RO" b="1" dirty="0"/>
              <a:t>2. Competența lingvistică</a:t>
            </a:r>
            <a:endParaRPr lang="en-US" dirty="0"/>
          </a:p>
          <a:p>
            <a:pPr lvl="1"/>
            <a:r>
              <a:rPr lang="ro-RO" dirty="0"/>
              <a:t>Această competență definește capacitatea de a folosi diferite limbi în mod adecvat și eficient în scopuri de comunicare. În sens larg, cuprinde principalele trăsături ale abilităților definite pentru competența de </a:t>
            </a:r>
            <a:r>
              <a:rPr lang="ro-RO" dirty="0" err="1"/>
              <a:t>literație</a:t>
            </a:r>
            <a:r>
              <a:rPr lang="ro-RO" dirty="0"/>
              <a:t>: se bazează pe capacitatea de a înțelege, a exprima și a interpreta concepte, gânduri, emoții și opinii, atât în forma orală cât și scrisă (ascultare, vorbire, citit și scris), într-o gamă adecvată de contexte sociale și culturale, potrivit dorințelor și nevoilor unei persoane. După caz, poate include menținerea și aprofundarea competențelor din limba maternă.</a:t>
            </a:r>
            <a:endParaRPr lang="en-US" dirty="0"/>
          </a:p>
          <a:p>
            <a:endParaRPr lang="en-US" dirty="0"/>
          </a:p>
        </p:txBody>
      </p:sp>
      <p:sp>
        <p:nvSpPr>
          <p:cNvPr id="4" name="Slide Number Placeholder 3"/>
          <p:cNvSpPr>
            <a:spLocks noGrp="1"/>
          </p:cNvSpPr>
          <p:nvPr>
            <p:ph type="sldNum" sz="quarter" idx="12"/>
          </p:nvPr>
        </p:nvSpPr>
        <p:spPr/>
        <p:txBody>
          <a:bodyPr/>
          <a:lstStyle/>
          <a:p>
            <a:fld id="{C69E05A2-079F-4246-8356-D956496D44E4}" type="slidenum">
              <a:rPr lang="en-US" smtClean="0"/>
              <a:t>88</a:t>
            </a:fld>
            <a:endParaRPr lang="en-US"/>
          </a:p>
        </p:txBody>
      </p:sp>
    </p:spTree>
    <p:extLst>
      <p:ext uri="{BB962C8B-B14F-4D97-AF65-F5344CB8AC3E}">
        <p14:creationId xmlns:p14="http://schemas.microsoft.com/office/powerpoint/2010/main" val="2798499355"/>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a:t>Noile competențe cheie(cont.)</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ro-RO" b="1" dirty="0"/>
              <a:t>3. Competența matematică și competența în științe, tehnologie și inginerie</a:t>
            </a:r>
            <a:endParaRPr lang="en-US" dirty="0"/>
          </a:p>
          <a:p>
            <a:pPr lvl="1"/>
            <a:r>
              <a:rPr lang="ro-RO" dirty="0"/>
              <a:t>A. Competența matematică reprezintă capacitatea de a dezvolta și aplica o gândire matematică pentru a rezolva o serie de probleme în situațiile de zi cu zi. Bazată pe o cunoaștere foarte bună a numerației, accentul se pune pe proces și pe activitate, precum și pe cunoștințe. Competența matematică implică, la grade diferite, capacitatea și dorința de a folosi moduri de gândire matematice (gândire logică și spațială) și prezentare matematică (formule, modele, teorii, grafice, scheme). </a:t>
            </a:r>
            <a:endParaRPr lang="ro-RO" dirty="0" smtClean="0"/>
          </a:p>
          <a:p>
            <a:pPr lvl="1"/>
            <a:r>
              <a:rPr lang="ro-RO" dirty="0"/>
              <a:t>B. Competența în științe se referă la capacitatea și dorința de a folosi bagajul de cunoștințe și metodologia utilizate pentru a explica lumea naturală, pentru a identifica întrebări și a trage concluzii bazate pe dovezi. Competențele de tehnologie și inginerie reprezintă aplicații ale acelor cunoștințe și metodologii ca răspuns la dorințele sau nevoile percepute ale oamenilor. Acestea implică înțelegerea schimbărilor cauzate de activitatea umană și responsabilitatea în calitate de cetățean.</a:t>
            </a:r>
            <a:endParaRPr lang="en-US" dirty="0"/>
          </a:p>
          <a:p>
            <a:pPr lvl="1"/>
            <a:endParaRPr lang="en-US" dirty="0"/>
          </a:p>
          <a:p>
            <a:endParaRPr lang="en-US" dirty="0"/>
          </a:p>
        </p:txBody>
      </p:sp>
      <p:sp>
        <p:nvSpPr>
          <p:cNvPr id="4" name="Slide Number Placeholder 3"/>
          <p:cNvSpPr>
            <a:spLocks noGrp="1"/>
          </p:cNvSpPr>
          <p:nvPr>
            <p:ph type="sldNum" sz="quarter" idx="12"/>
          </p:nvPr>
        </p:nvSpPr>
        <p:spPr/>
        <p:txBody>
          <a:bodyPr/>
          <a:lstStyle/>
          <a:p>
            <a:fld id="{C69E05A2-079F-4246-8356-D956496D44E4}" type="slidenum">
              <a:rPr lang="en-US" smtClean="0"/>
              <a:t>89</a:t>
            </a:fld>
            <a:endParaRPr lang="en-US"/>
          </a:p>
        </p:txBody>
      </p:sp>
    </p:spTree>
    <p:extLst>
      <p:ext uri="{BB962C8B-B14F-4D97-AF65-F5344CB8AC3E}">
        <p14:creationId xmlns:p14="http://schemas.microsoft.com/office/powerpoint/2010/main" val="29048545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ro-RO" sz="3000" b="1" smtClean="0"/>
              <a:t>1. </a:t>
            </a:r>
            <a:r>
              <a:rPr lang="en-US" sz="3000" b="1" smtClean="0"/>
              <a:t>Combaterea </a:t>
            </a:r>
            <a:r>
              <a:rPr lang="en-US" sz="3000" b="1" err="1"/>
              <a:t>necorelărilor</a:t>
            </a:r>
            <a:r>
              <a:rPr lang="en-US" sz="3000" b="1"/>
              <a:t> </a:t>
            </a:r>
            <a:r>
              <a:rPr lang="en-US" sz="3000" b="1" err="1"/>
              <a:t>în</a:t>
            </a:r>
            <a:r>
              <a:rPr lang="en-US" sz="3000" b="1"/>
              <a:t> </a:t>
            </a:r>
            <a:r>
              <a:rPr lang="en-US" sz="3000" b="1" err="1"/>
              <a:t>materie</a:t>
            </a:r>
            <a:r>
              <a:rPr lang="en-US" sz="3000" b="1"/>
              <a:t> de </a:t>
            </a:r>
            <a:r>
              <a:rPr lang="en-US" sz="3000" b="1" err="1"/>
              <a:t>competențe</a:t>
            </a:r>
            <a:r>
              <a:rPr lang="en-US" sz="3000" b="1"/>
              <a:t> </a:t>
            </a:r>
            <a:r>
              <a:rPr lang="en-US" sz="3000" b="1" err="1"/>
              <a:t>și</a:t>
            </a:r>
            <a:r>
              <a:rPr lang="en-US" sz="3000" b="1"/>
              <a:t> </a:t>
            </a:r>
            <a:r>
              <a:rPr lang="en-US" sz="3000" b="1" err="1"/>
              <a:t>promovarea</a:t>
            </a:r>
            <a:r>
              <a:rPr lang="en-US" sz="3000" b="1"/>
              <a:t> </a:t>
            </a:r>
            <a:r>
              <a:rPr lang="en-US" sz="3000" b="1" err="1"/>
              <a:t>excelenței</a:t>
            </a:r>
            <a:r>
              <a:rPr lang="en-US" sz="3000" b="1"/>
              <a:t> </a:t>
            </a:r>
            <a:r>
              <a:rPr lang="en-US" sz="3000" b="1" err="1"/>
              <a:t>în</a:t>
            </a:r>
            <a:r>
              <a:rPr lang="en-US" sz="3000" b="1"/>
              <a:t> </a:t>
            </a:r>
            <a:r>
              <a:rPr lang="en-US" sz="3000" b="1" err="1"/>
              <a:t>dezvoltarea</a:t>
            </a:r>
            <a:r>
              <a:rPr lang="en-US" sz="3000" b="1"/>
              <a:t> </a:t>
            </a:r>
            <a:r>
              <a:rPr lang="en-US" sz="3000" b="1" err="1" smtClean="0"/>
              <a:t>competențelor</a:t>
            </a:r>
            <a:r>
              <a:rPr lang="ro-RO" sz="3000" b="1" smtClean="0"/>
              <a:t> (cont.)</a:t>
            </a:r>
            <a:endParaRPr lang="en-US" sz="3000"/>
          </a:p>
        </p:txBody>
      </p:sp>
      <p:sp>
        <p:nvSpPr>
          <p:cNvPr id="3" name="Content Placeholder 2"/>
          <p:cNvSpPr>
            <a:spLocks noGrp="1"/>
          </p:cNvSpPr>
          <p:nvPr>
            <p:ph idx="1"/>
          </p:nvPr>
        </p:nvSpPr>
        <p:spPr/>
        <p:txBody>
          <a:bodyPr>
            <a:normAutofit lnSpcReduction="10000"/>
          </a:bodyPr>
          <a:lstStyle/>
          <a:p>
            <a:endParaRPr lang="ro-RO" b="1" dirty="0" smtClean="0"/>
          </a:p>
          <a:p>
            <a:r>
              <a:rPr lang="en-US" b="1" dirty="0" err="1" smtClean="0">
                <a:solidFill>
                  <a:srgbClr val="0070C0"/>
                </a:solidFill>
              </a:rPr>
              <a:t>Programele</a:t>
            </a:r>
            <a:r>
              <a:rPr lang="en-US" b="1" dirty="0" smtClean="0">
                <a:solidFill>
                  <a:srgbClr val="0070C0"/>
                </a:solidFill>
              </a:rPr>
              <a:t> </a:t>
            </a:r>
            <a:r>
              <a:rPr lang="en-US" b="1" dirty="0" err="1">
                <a:solidFill>
                  <a:srgbClr val="0070C0"/>
                </a:solidFill>
              </a:rPr>
              <a:t>și</a:t>
            </a:r>
            <a:r>
              <a:rPr lang="en-US" b="1" dirty="0">
                <a:solidFill>
                  <a:srgbClr val="0070C0"/>
                </a:solidFill>
              </a:rPr>
              <a:t> </a:t>
            </a:r>
            <a:r>
              <a:rPr lang="en-US" b="1" dirty="0" err="1">
                <a:solidFill>
                  <a:srgbClr val="0070C0"/>
                </a:solidFill>
              </a:rPr>
              <a:t>programa</a:t>
            </a:r>
            <a:r>
              <a:rPr lang="en-US" b="1" dirty="0">
                <a:solidFill>
                  <a:srgbClr val="0070C0"/>
                </a:solidFill>
              </a:rPr>
              <a:t> </a:t>
            </a:r>
            <a:r>
              <a:rPr lang="en-US" b="1" dirty="0" err="1">
                <a:solidFill>
                  <a:srgbClr val="0070C0"/>
                </a:solidFill>
              </a:rPr>
              <a:t>pentru</a:t>
            </a:r>
            <a:r>
              <a:rPr lang="en-US" b="1" dirty="0">
                <a:solidFill>
                  <a:srgbClr val="0070C0"/>
                </a:solidFill>
              </a:rPr>
              <a:t> </a:t>
            </a:r>
            <a:r>
              <a:rPr lang="en-US" b="1" dirty="0" err="1">
                <a:solidFill>
                  <a:srgbClr val="0070C0"/>
                </a:solidFill>
              </a:rPr>
              <a:t>învățământul</a:t>
            </a:r>
            <a:r>
              <a:rPr lang="en-US" b="1" dirty="0">
                <a:solidFill>
                  <a:srgbClr val="0070C0"/>
                </a:solidFill>
              </a:rPr>
              <a:t> superior bine </a:t>
            </a:r>
            <a:r>
              <a:rPr lang="en-US" b="1" dirty="0" err="1">
                <a:solidFill>
                  <a:srgbClr val="0070C0"/>
                </a:solidFill>
              </a:rPr>
              <a:t>concepute</a:t>
            </a:r>
            <a:r>
              <a:rPr lang="en-US" dirty="0"/>
              <a:t>, concentrate </a:t>
            </a:r>
            <a:r>
              <a:rPr lang="en-US" dirty="0" err="1"/>
              <a:t>asupra</a:t>
            </a:r>
            <a:r>
              <a:rPr lang="en-US" dirty="0"/>
              <a:t> </a:t>
            </a:r>
            <a:r>
              <a:rPr lang="en-US" dirty="0" err="1">
                <a:solidFill>
                  <a:srgbClr val="0070C0"/>
                </a:solidFill>
              </a:rPr>
              <a:t>nevoilor</a:t>
            </a:r>
            <a:r>
              <a:rPr lang="en-US" dirty="0">
                <a:solidFill>
                  <a:srgbClr val="0070C0"/>
                </a:solidFill>
              </a:rPr>
              <a:t> de </a:t>
            </a:r>
            <a:r>
              <a:rPr lang="en-US" dirty="0" err="1">
                <a:solidFill>
                  <a:srgbClr val="0070C0"/>
                </a:solidFill>
              </a:rPr>
              <a:t>învățare</a:t>
            </a:r>
            <a:r>
              <a:rPr lang="en-US" dirty="0">
                <a:solidFill>
                  <a:srgbClr val="0070C0"/>
                </a:solidFill>
              </a:rPr>
              <a:t> ale </a:t>
            </a:r>
            <a:r>
              <a:rPr lang="en-US" dirty="0" err="1">
                <a:solidFill>
                  <a:srgbClr val="0070C0"/>
                </a:solidFill>
              </a:rPr>
              <a:t>studenților</a:t>
            </a:r>
            <a:r>
              <a:rPr lang="en-US" dirty="0"/>
              <a:t>, </a:t>
            </a:r>
            <a:r>
              <a:rPr lang="en-US" dirty="0" err="1"/>
              <a:t>sunt</a:t>
            </a:r>
            <a:r>
              <a:rPr lang="en-US" dirty="0"/>
              <a:t> </a:t>
            </a:r>
            <a:r>
              <a:rPr lang="en-US" dirty="0" err="1"/>
              <a:t>esențiale</a:t>
            </a:r>
            <a:r>
              <a:rPr lang="en-US" dirty="0"/>
              <a:t> </a:t>
            </a:r>
            <a:r>
              <a:rPr lang="en-US" dirty="0" err="1"/>
              <a:t>pentru</a:t>
            </a:r>
            <a:r>
              <a:rPr lang="en-US" dirty="0"/>
              <a:t> </a:t>
            </a:r>
            <a:r>
              <a:rPr lang="en-US" dirty="0" err="1"/>
              <a:t>dezvoltarea</a:t>
            </a:r>
            <a:r>
              <a:rPr lang="en-US" dirty="0"/>
              <a:t> </a:t>
            </a:r>
            <a:r>
              <a:rPr lang="en-US" dirty="0" err="1"/>
              <a:t>eficientă</a:t>
            </a:r>
            <a:r>
              <a:rPr lang="en-US" dirty="0"/>
              <a:t> a </a:t>
            </a:r>
            <a:r>
              <a:rPr lang="en-US" dirty="0" err="1"/>
              <a:t>competențelor</a:t>
            </a:r>
            <a:r>
              <a:rPr lang="en-US" dirty="0"/>
              <a:t>. O </a:t>
            </a:r>
            <a:r>
              <a:rPr lang="en-US" dirty="0" err="1"/>
              <a:t>gamă</a:t>
            </a:r>
            <a:r>
              <a:rPr lang="en-US" dirty="0"/>
              <a:t> </a:t>
            </a:r>
            <a:r>
              <a:rPr lang="en-US" dirty="0" err="1"/>
              <a:t>mai</a:t>
            </a:r>
            <a:r>
              <a:rPr lang="en-US" dirty="0"/>
              <a:t> </a:t>
            </a:r>
            <a:r>
              <a:rPr lang="en-US" dirty="0" err="1"/>
              <a:t>largă</a:t>
            </a:r>
            <a:r>
              <a:rPr lang="en-US" dirty="0"/>
              <a:t> de </a:t>
            </a:r>
            <a:r>
              <a:rPr lang="en-US" dirty="0" err="1"/>
              <a:t>cursuri</a:t>
            </a:r>
            <a:r>
              <a:rPr lang="en-US" dirty="0"/>
              <a:t> </a:t>
            </a:r>
            <a:r>
              <a:rPr lang="en-US" dirty="0" err="1"/>
              <a:t>disponibile</a:t>
            </a:r>
            <a:r>
              <a:rPr lang="en-US" dirty="0"/>
              <a:t>, </a:t>
            </a:r>
            <a:r>
              <a:rPr lang="en-US" dirty="0" err="1"/>
              <a:t>inclusiv</a:t>
            </a:r>
            <a:r>
              <a:rPr lang="en-US" dirty="0"/>
              <a:t> </a:t>
            </a:r>
            <a:r>
              <a:rPr lang="en-US" dirty="0" err="1"/>
              <a:t>studii</a:t>
            </a:r>
            <a:r>
              <a:rPr lang="en-US" dirty="0"/>
              <a:t> care </a:t>
            </a:r>
            <a:r>
              <a:rPr lang="en-US" dirty="0" err="1"/>
              <a:t>durează</a:t>
            </a:r>
            <a:r>
              <a:rPr lang="en-US" dirty="0"/>
              <a:t> </a:t>
            </a:r>
            <a:r>
              <a:rPr lang="en-US" dirty="0" err="1"/>
              <a:t>doi</a:t>
            </a:r>
            <a:r>
              <a:rPr lang="en-US" dirty="0"/>
              <a:t> </a:t>
            </a:r>
            <a:r>
              <a:rPr lang="en-US" dirty="0" err="1" smtClean="0"/>
              <a:t>ani</a:t>
            </a:r>
            <a:r>
              <a:rPr lang="en-US" dirty="0" smtClean="0"/>
              <a:t> </a:t>
            </a:r>
            <a:r>
              <a:rPr lang="en-US" dirty="0" err="1"/>
              <a:t>și</a:t>
            </a:r>
            <a:r>
              <a:rPr lang="en-US" dirty="0"/>
              <a:t> </a:t>
            </a:r>
            <a:r>
              <a:rPr lang="en-US" dirty="0" err="1"/>
              <a:t>opțiuni</a:t>
            </a:r>
            <a:r>
              <a:rPr lang="en-US" dirty="0"/>
              <a:t> </a:t>
            </a:r>
            <a:r>
              <a:rPr lang="en-US" dirty="0" err="1"/>
              <a:t>pentru</a:t>
            </a:r>
            <a:r>
              <a:rPr lang="en-US" dirty="0"/>
              <a:t> </a:t>
            </a:r>
            <a:r>
              <a:rPr lang="en-US" dirty="0" err="1"/>
              <a:t>dezvoltarea</a:t>
            </a:r>
            <a:r>
              <a:rPr lang="en-US" dirty="0"/>
              <a:t> </a:t>
            </a:r>
            <a:r>
              <a:rPr lang="en-US" dirty="0" err="1"/>
              <a:t>profesională</a:t>
            </a:r>
            <a:r>
              <a:rPr lang="en-US" dirty="0"/>
              <a:t> </a:t>
            </a:r>
            <a:r>
              <a:rPr lang="en-US" dirty="0" err="1"/>
              <a:t>continuă</a:t>
            </a:r>
            <a:r>
              <a:rPr lang="en-US" dirty="0"/>
              <a:t>, </a:t>
            </a:r>
            <a:r>
              <a:rPr lang="en-US" dirty="0" err="1"/>
              <a:t>ajută</a:t>
            </a:r>
            <a:r>
              <a:rPr lang="en-US" dirty="0"/>
              <a:t> </a:t>
            </a:r>
            <a:r>
              <a:rPr lang="en-US" dirty="0" err="1"/>
              <a:t>învățământul</a:t>
            </a:r>
            <a:r>
              <a:rPr lang="en-US" dirty="0"/>
              <a:t> superior </a:t>
            </a:r>
            <a:r>
              <a:rPr lang="en-US" dirty="0" err="1"/>
              <a:t>să</a:t>
            </a:r>
            <a:r>
              <a:rPr lang="en-US" dirty="0"/>
              <a:t> </a:t>
            </a:r>
            <a:r>
              <a:rPr lang="en-US" dirty="0" err="1"/>
              <a:t>răspundă</a:t>
            </a:r>
            <a:r>
              <a:rPr lang="en-US" dirty="0"/>
              <a:t> </a:t>
            </a:r>
            <a:r>
              <a:rPr lang="en-US" dirty="0" err="1"/>
              <a:t>mai</a:t>
            </a:r>
            <a:r>
              <a:rPr lang="en-US" dirty="0"/>
              <a:t> bine </a:t>
            </a:r>
            <a:r>
              <a:rPr lang="en-US" dirty="0" err="1"/>
              <a:t>nevoilor</a:t>
            </a:r>
            <a:r>
              <a:rPr lang="en-US" dirty="0"/>
              <a:t> </a:t>
            </a:r>
            <a:r>
              <a:rPr lang="en-US" dirty="0" err="1"/>
              <a:t>oamenilor</a:t>
            </a:r>
            <a:r>
              <a:rPr lang="en-US" dirty="0"/>
              <a:t>. </a:t>
            </a:r>
            <a:endParaRPr lang="ro-RO" dirty="0" smtClean="0"/>
          </a:p>
          <a:p>
            <a:r>
              <a:rPr lang="en-US" b="1" dirty="0" err="1">
                <a:solidFill>
                  <a:srgbClr val="0070C0"/>
                </a:solidFill>
              </a:rPr>
              <a:t>Tehnologia</a:t>
            </a:r>
            <a:r>
              <a:rPr lang="en-US" dirty="0"/>
              <a:t> </a:t>
            </a:r>
            <a:r>
              <a:rPr lang="en-US" dirty="0" err="1"/>
              <a:t>oferă</a:t>
            </a:r>
            <a:r>
              <a:rPr lang="en-US" dirty="0"/>
              <a:t> </a:t>
            </a:r>
            <a:r>
              <a:rPr lang="en-US" dirty="0" err="1"/>
              <a:t>noi</a:t>
            </a:r>
            <a:r>
              <a:rPr lang="en-US" dirty="0"/>
              <a:t> </a:t>
            </a:r>
            <a:r>
              <a:rPr lang="en-US" dirty="0" err="1"/>
              <a:t>modalități</a:t>
            </a:r>
            <a:r>
              <a:rPr lang="en-US" dirty="0"/>
              <a:t> de a </a:t>
            </a:r>
            <a:r>
              <a:rPr lang="en-US" dirty="0" err="1"/>
              <a:t>structura</a:t>
            </a:r>
            <a:r>
              <a:rPr lang="en-US" dirty="0"/>
              <a:t> </a:t>
            </a:r>
            <a:r>
              <a:rPr lang="en-US" dirty="0" err="1"/>
              <a:t>modul</a:t>
            </a:r>
            <a:r>
              <a:rPr lang="en-US" dirty="0"/>
              <a:t> </a:t>
            </a:r>
            <a:r>
              <a:rPr lang="en-US" dirty="0" err="1"/>
              <a:t>în</a:t>
            </a:r>
            <a:r>
              <a:rPr lang="en-US" dirty="0"/>
              <a:t> care </a:t>
            </a:r>
            <a:r>
              <a:rPr lang="en-US" dirty="0" err="1"/>
              <a:t>sunt</a:t>
            </a:r>
            <a:r>
              <a:rPr lang="en-US" dirty="0"/>
              <a:t> </a:t>
            </a:r>
            <a:r>
              <a:rPr lang="en-US" dirty="0" err="1"/>
              <a:t>organizate</a:t>
            </a:r>
            <a:r>
              <a:rPr lang="en-US" dirty="0"/>
              <a:t> </a:t>
            </a:r>
            <a:r>
              <a:rPr lang="en-US" dirty="0" err="1"/>
              <a:t>învățarea</a:t>
            </a:r>
            <a:r>
              <a:rPr lang="en-US" dirty="0"/>
              <a:t> </a:t>
            </a:r>
            <a:r>
              <a:rPr lang="en-US" dirty="0" err="1"/>
              <a:t>și</a:t>
            </a:r>
            <a:r>
              <a:rPr lang="en-US" dirty="0"/>
              <a:t> </a:t>
            </a:r>
            <a:r>
              <a:rPr lang="en-US" dirty="0" err="1" smtClean="0"/>
              <a:t>predarea</a:t>
            </a:r>
            <a:r>
              <a:rPr lang="en-US" dirty="0" smtClean="0"/>
              <a:t>, </a:t>
            </a:r>
            <a:r>
              <a:rPr lang="en-US" dirty="0" err="1"/>
              <a:t>inclusiv</a:t>
            </a:r>
            <a:r>
              <a:rPr lang="en-US" dirty="0"/>
              <a:t> </a:t>
            </a:r>
            <a:r>
              <a:rPr lang="en-US" dirty="0" err="1" smtClean="0"/>
              <a:t>prin</a:t>
            </a:r>
            <a:r>
              <a:rPr lang="ro-RO" dirty="0" smtClean="0"/>
              <a:t>:</a:t>
            </a:r>
          </a:p>
          <a:p>
            <a:pPr lvl="1"/>
            <a:r>
              <a:rPr lang="en-US" b="1" dirty="0" err="1" smtClean="0">
                <a:solidFill>
                  <a:srgbClr val="0070C0"/>
                </a:solidFill>
              </a:rPr>
              <a:t>învățarea</a:t>
            </a:r>
            <a:r>
              <a:rPr lang="en-US" b="1" dirty="0" smtClean="0">
                <a:solidFill>
                  <a:srgbClr val="0070C0"/>
                </a:solidFill>
              </a:rPr>
              <a:t> </a:t>
            </a:r>
            <a:r>
              <a:rPr lang="en-US" b="1" dirty="0" err="1">
                <a:solidFill>
                  <a:srgbClr val="0070C0"/>
                </a:solidFill>
              </a:rPr>
              <a:t>deschisă</a:t>
            </a:r>
            <a:r>
              <a:rPr lang="en-US" b="1" dirty="0"/>
              <a:t>, </a:t>
            </a:r>
            <a:r>
              <a:rPr lang="en-US" b="1" dirty="0">
                <a:solidFill>
                  <a:srgbClr val="0070C0"/>
                </a:solidFill>
              </a:rPr>
              <a:t>online </a:t>
            </a:r>
            <a:r>
              <a:rPr lang="en-US" b="1" dirty="0" err="1">
                <a:solidFill>
                  <a:srgbClr val="0070C0"/>
                </a:solidFill>
              </a:rPr>
              <a:t>și</a:t>
            </a:r>
            <a:r>
              <a:rPr lang="en-US" b="1" dirty="0">
                <a:solidFill>
                  <a:srgbClr val="0070C0"/>
                </a:solidFill>
              </a:rPr>
              <a:t> </a:t>
            </a:r>
            <a:r>
              <a:rPr lang="en-US" b="1" dirty="0" err="1" smtClean="0">
                <a:solidFill>
                  <a:srgbClr val="0070C0"/>
                </a:solidFill>
              </a:rPr>
              <a:t>mixtă</a:t>
            </a:r>
            <a:r>
              <a:rPr lang="en-US" dirty="0" smtClean="0"/>
              <a:t>, </a:t>
            </a:r>
            <a:r>
              <a:rPr lang="en-US" dirty="0" err="1"/>
              <a:t>pentru</a:t>
            </a:r>
            <a:r>
              <a:rPr lang="en-US" dirty="0"/>
              <a:t> o </a:t>
            </a:r>
            <a:r>
              <a:rPr lang="en-US" dirty="0" err="1"/>
              <a:t>creștere</a:t>
            </a:r>
            <a:r>
              <a:rPr lang="en-US" dirty="0"/>
              <a:t> a </a:t>
            </a:r>
            <a:r>
              <a:rPr lang="en-US" dirty="0" err="1"/>
              <a:t>flexibilității</a:t>
            </a:r>
            <a:r>
              <a:rPr lang="en-US" dirty="0"/>
              <a:t> </a:t>
            </a:r>
            <a:r>
              <a:rPr lang="en-US" dirty="0" err="1"/>
              <a:t>și</a:t>
            </a:r>
            <a:r>
              <a:rPr lang="en-US" dirty="0"/>
              <a:t> a </a:t>
            </a:r>
            <a:r>
              <a:rPr lang="en-US" dirty="0" err="1"/>
              <a:t>interacțiunii</a:t>
            </a:r>
            <a:r>
              <a:rPr lang="en-US" dirty="0"/>
              <a:t> </a:t>
            </a:r>
            <a:r>
              <a:rPr lang="en-US" dirty="0" err="1"/>
              <a:t>dintre</a:t>
            </a:r>
            <a:r>
              <a:rPr lang="en-US" dirty="0"/>
              <a:t> </a:t>
            </a:r>
            <a:r>
              <a:rPr lang="en-US" dirty="0" err="1"/>
              <a:t>cadrul</a:t>
            </a:r>
            <a:r>
              <a:rPr lang="en-US" dirty="0"/>
              <a:t> didactic </a:t>
            </a:r>
            <a:r>
              <a:rPr lang="en-US" dirty="0" err="1"/>
              <a:t>și</a:t>
            </a:r>
            <a:r>
              <a:rPr lang="en-US" dirty="0"/>
              <a:t> student</a:t>
            </a:r>
            <a:r>
              <a:rPr lang="en-US" dirty="0" smtClean="0"/>
              <a:t>.</a:t>
            </a:r>
            <a:endParaRPr lang="ro-RO" dirty="0" smtClean="0"/>
          </a:p>
          <a:p>
            <a:pPr lvl="1"/>
            <a:r>
              <a:rPr lang="ro-RO" b="1" dirty="0">
                <a:solidFill>
                  <a:srgbClr val="0070C0"/>
                </a:solidFill>
              </a:rPr>
              <a:t>r</a:t>
            </a:r>
            <a:r>
              <a:rPr lang="en-US" b="1" dirty="0" err="1" smtClean="0">
                <a:solidFill>
                  <a:srgbClr val="0070C0"/>
                </a:solidFill>
              </a:rPr>
              <a:t>esursele</a:t>
            </a:r>
            <a:r>
              <a:rPr lang="en-US" b="1" dirty="0" smtClean="0">
                <a:solidFill>
                  <a:srgbClr val="0070C0"/>
                </a:solidFill>
              </a:rPr>
              <a:t> </a:t>
            </a:r>
            <a:r>
              <a:rPr lang="en-US" b="1" dirty="0" err="1">
                <a:solidFill>
                  <a:srgbClr val="0070C0"/>
                </a:solidFill>
              </a:rPr>
              <a:t>educaționale</a:t>
            </a:r>
            <a:r>
              <a:rPr lang="en-US" b="1" dirty="0">
                <a:solidFill>
                  <a:srgbClr val="0070C0"/>
                </a:solidFill>
              </a:rPr>
              <a:t> </a:t>
            </a:r>
            <a:r>
              <a:rPr lang="en-US" b="1" dirty="0" err="1">
                <a:solidFill>
                  <a:srgbClr val="0070C0"/>
                </a:solidFill>
              </a:rPr>
              <a:t>deschise</a:t>
            </a:r>
            <a:r>
              <a:rPr lang="en-US" b="1" dirty="0">
                <a:solidFill>
                  <a:srgbClr val="0070C0"/>
                </a:solidFill>
              </a:rPr>
              <a:t> </a:t>
            </a:r>
            <a:r>
              <a:rPr lang="en-US" dirty="0" err="1"/>
              <a:t>și</a:t>
            </a:r>
            <a:r>
              <a:rPr lang="en-US" dirty="0"/>
              <a:t> </a:t>
            </a:r>
            <a:r>
              <a:rPr lang="en-US" b="1" dirty="0" err="1"/>
              <a:t>analiza</a:t>
            </a:r>
            <a:r>
              <a:rPr lang="en-US" b="1" dirty="0"/>
              <a:t> </a:t>
            </a:r>
            <a:r>
              <a:rPr lang="en-US" b="1" dirty="0" err="1" smtClean="0"/>
              <a:t>învățării</a:t>
            </a:r>
            <a:r>
              <a:rPr lang="en-US" b="1" dirty="0" smtClean="0"/>
              <a:t> </a:t>
            </a:r>
            <a:r>
              <a:rPr lang="en-US" dirty="0"/>
              <a:t>au </a:t>
            </a:r>
            <a:r>
              <a:rPr lang="en-US" dirty="0" err="1"/>
              <a:t>potențialul</a:t>
            </a:r>
            <a:r>
              <a:rPr lang="en-US" dirty="0"/>
              <a:t> de a </a:t>
            </a:r>
            <a:r>
              <a:rPr lang="en-US" dirty="0" err="1"/>
              <a:t>îmbunătăți</a:t>
            </a:r>
            <a:r>
              <a:rPr lang="en-US" dirty="0"/>
              <a:t> </a:t>
            </a:r>
            <a:r>
              <a:rPr lang="en-US" dirty="0" err="1"/>
              <a:t>învățarea</a:t>
            </a:r>
            <a:r>
              <a:rPr lang="en-US" dirty="0"/>
              <a:t>, </a:t>
            </a:r>
            <a:r>
              <a:rPr lang="en-US" dirty="0" err="1"/>
              <a:t>dar</a:t>
            </a:r>
            <a:r>
              <a:rPr lang="en-US" dirty="0"/>
              <a:t> </a:t>
            </a:r>
            <a:r>
              <a:rPr lang="en-US" dirty="0" err="1"/>
              <a:t>rămân</a:t>
            </a:r>
            <a:r>
              <a:rPr lang="en-US" dirty="0"/>
              <a:t> </a:t>
            </a:r>
            <a:r>
              <a:rPr lang="en-US" dirty="0" err="1"/>
              <a:t>subexploatate</a:t>
            </a:r>
            <a:r>
              <a:rPr lang="en-US" dirty="0"/>
              <a:t>. </a:t>
            </a:r>
          </a:p>
        </p:txBody>
      </p:sp>
      <p:sp>
        <p:nvSpPr>
          <p:cNvPr id="4" name="Slide Number Placeholder 3"/>
          <p:cNvSpPr>
            <a:spLocks noGrp="1"/>
          </p:cNvSpPr>
          <p:nvPr>
            <p:ph type="sldNum" sz="quarter" idx="12"/>
          </p:nvPr>
        </p:nvSpPr>
        <p:spPr/>
        <p:txBody>
          <a:bodyPr/>
          <a:lstStyle/>
          <a:p>
            <a:fld id="{C69E05A2-079F-4246-8356-D956496D44E4}" type="slidenum">
              <a:rPr lang="en-US" smtClean="0"/>
              <a:t>9</a:t>
            </a:fld>
            <a:endParaRPr lang="en-US"/>
          </a:p>
        </p:txBody>
      </p:sp>
    </p:spTree>
    <p:extLst>
      <p:ext uri="{BB962C8B-B14F-4D97-AF65-F5344CB8AC3E}">
        <p14:creationId xmlns:p14="http://schemas.microsoft.com/office/powerpoint/2010/main" val="2048920015"/>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a:t>Noile competențe cheie(cont.)</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ro-RO" b="1" dirty="0"/>
              <a:t>4. Competența digitală</a:t>
            </a:r>
            <a:endParaRPr lang="en-US" dirty="0"/>
          </a:p>
          <a:p>
            <a:pPr lvl="1"/>
            <a:r>
              <a:rPr lang="ro-RO" dirty="0"/>
              <a:t>Competența digitală implică utilizarea cu încredere, critică și responsabilă și interacțiunea cu tehnologii digitale pentru învățare, la locul de muncă, și pentru participarea în societate. Include cunoașterea informațiilor și datelor, comunicare și colaborare, crearea de conținut digital (inclusiv programare), siguranță (inclusiv </a:t>
            </a:r>
            <a:r>
              <a:rPr lang="ro-RO" i="1" dirty="0"/>
              <a:t>digital </a:t>
            </a:r>
            <a:r>
              <a:rPr lang="ro-RO" i="1" dirty="0" err="1"/>
              <a:t>well-being</a:t>
            </a:r>
            <a:r>
              <a:rPr lang="ro-RO" dirty="0"/>
              <a:t> și competențe legate de securitate cibernetică), și rezolvarea problemelor.</a:t>
            </a:r>
            <a:endParaRPr lang="en-US" dirty="0"/>
          </a:p>
          <a:p>
            <a:pPr marL="0" indent="0">
              <a:buNone/>
            </a:pPr>
            <a:r>
              <a:rPr lang="ro-RO" b="1" dirty="0"/>
              <a:t>5. Competența personală, socială și de învățare</a:t>
            </a:r>
            <a:endParaRPr lang="en-US" dirty="0"/>
          </a:p>
          <a:p>
            <a:pPr lvl="1"/>
            <a:r>
              <a:rPr lang="ro-RO" dirty="0"/>
              <a:t>Competența personală, socială și de învățare reprezintă capacitatea de a reflecta asupra propriei persoane, de a gestiona eficient timpul și informațiile, de a lucra cu ceilalți într-un mod constructiv, de a fi tenace și de a-și gestiona procesul de învățare sau cariera. Include capacitatea de a face față incertitudinii și complexității, de a învăța să învețe, de a-și susține starea de bine fizică și emoțională, de a empatiza și gestiona conflicte. </a:t>
            </a:r>
            <a:endParaRPr lang="en-US" dirty="0"/>
          </a:p>
          <a:p>
            <a:pPr marL="0" indent="0">
              <a:buNone/>
            </a:pPr>
            <a:endParaRPr lang="en-US" dirty="0"/>
          </a:p>
          <a:p>
            <a:pPr lvl="1"/>
            <a:endParaRPr lang="en-US" dirty="0"/>
          </a:p>
          <a:p>
            <a:endParaRPr lang="en-US" dirty="0"/>
          </a:p>
        </p:txBody>
      </p:sp>
      <p:sp>
        <p:nvSpPr>
          <p:cNvPr id="4" name="Slide Number Placeholder 3"/>
          <p:cNvSpPr>
            <a:spLocks noGrp="1"/>
          </p:cNvSpPr>
          <p:nvPr>
            <p:ph type="sldNum" sz="quarter" idx="12"/>
          </p:nvPr>
        </p:nvSpPr>
        <p:spPr/>
        <p:txBody>
          <a:bodyPr/>
          <a:lstStyle/>
          <a:p>
            <a:fld id="{C69E05A2-079F-4246-8356-D956496D44E4}" type="slidenum">
              <a:rPr lang="en-US" smtClean="0"/>
              <a:t>90</a:t>
            </a:fld>
            <a:endParaRPr lang="en-US"/>
          </a:p>
        </p:txBody>
      </p:sp>
    </p:spTree>
    <p:extLst>
      <p:ext uri="{BB962C8B-B14F-4D97-AF65-F5344CB8AC3E}">
        <p14:creationId xmlns:p14="http://schemas.microsoft.com/office/powerpoint/2010/main" val="1529647755"/>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a:t>Noile competențe cheie(cont.)</a:t>
            </a:r>
            <a:endParaRPr lang="en-US" dirty="0"/>
          </a:p>
        </p:txBody>
      </p:sp>
      <p:sp>
        <p:nvSpPr>
          <p:cNvPr id="3" name="Content Placeholder 2"/>
          <p:cNvSpPr>
            <a:spLocks noGrp="1"/>
          </p:cNvSpPr>
          <p:nvPr>
            <p:ph idx="1"/>
          </p:nvPr>
        </p:nvSpPr>
        <p:spPr/>
        <p:txBody>
          <a:bodyPr>
            <a:normAutofit/>
          </a:bodyPr>
          <a:lstStyle/>
          <a:p>
            <a:pPr marL="0" indent="0">
              <a:buNone/>
            </a:pPr>
            <a:r>
              <a:rPr lang="ro-RO" b="1" dirty="0"/>
              <a:t>6.</a:t>
            </a:r>
            <a:r>
              <a:rPr lang="ro-RO" dirty="0"/>
              <a:t> </a:t>
            </a:r>
            <a:r>
              <a:rPr lang="ro-RO" b="1" dirty="0"/>
              <a:t>Competența civică</a:t>
            </a:r>
            <a:r>
              <a:rPr lang="ro-RO" dirty="0"/>
              <a:t> </a:t>
            </a:r>
            <a:endParaRPr lang="en-US" dirty="0"/>
          </a:p>
          <a:p>
            <a:pPr lvl="1"/>
            <a:r>
              <a:rPr lang="ro-RO" dirty="0"/>
              <a:t>Competența civică este abilitatea de a acționa ca cetățeni responsabili și de a participa pe deplin la viața civică și socială, pe baza înțelegerii conceptelor sociale, economice și politice și a structurilor, precum și a evoluțiilor și sustenabilității globale.</a:t>
            </a:r>
            <a:endParaRPr lang="en-US" dirty="0"/>
          </a:p>
          <a:p>
            <a:pPr marL="0" indent="0">
              <a:buNone/>
            </a:pPr>
            <a:endParaRPr lang="en-US" dirty="0"/>
          </a:p>
          <a:p>
            <a:pPr marL="0" indent="0">
              <a:buNone/>
            </a:pPr>
            <a:r>
              <a:rPr lang="ro-RO" b="1" dirty="0"/>
              <a:t>7. Competența antreprenorială </a:t>
            </a:r>
            <a:endParaRPr lang="en-US" dirty="0"/>
          </a:p>
          <a:p>
            <a:pPr lvl="1"/>
            <a:r>
              <a:rPr lang="ro-RO" dirty="0"/>
              <a:t>Competența antreprenorială se referă la capacitatea de a folosi oportunități și idei și de a le transforma în valori pentru ceilalți. Se bazează pe creativitate, gândire critică și rezolvarea problemelor, pe preluarea inițiativei și perseverență, precum și pe capacitatea de a lucra în colaborare pentru a planifica și gestiona proiecte care au o valoare culturală, socială sau comercială. </a:t>
            </a:r>
            <a:endParaRPr lang="en-US" dirty="0"/>
          </a:p>
        </p:txBody>
      </p:sp>
      <p:sp>
        <p:nvSpPr>
          <p:cNvPr id="4" name="Slide Number Placeholder 3"/>
          <p:cNvSpPr>
            <a:spLocks noGrp="1"/>
          </p:cNvSpPr>
          <p:nvPr>
            <p:ph type="sldNum" sz="quarter" idx="12"/>
          </p:nvPr>
        </p:nvSpPr>
        <p:spPr/>
        <p:txBody>
          <a:bodyPr/>
          <a:lstStyle/>
          <a:p>
            <a:fld id="{C69E05A2-079F-4246-8356-D956496D44E4}" type="slidenum">
              <a:rPr lang="en-US" smtClean="0"/>
              <a:t>91</a:t>
            </a:fld>
            <a:endParaRPr lang="en-US"/>
          </a:p>
        </p:txBody>
      </p:sp>
    </p:spTree>
    <p:extLst>
      <p:ext uri="{BB962C8B-B14F-4D97-AF65-F5344CB8AC3E}">
        <p14:creationId xmlns:p14="http://schemas.microsoft.com/office/powerpoint/2010/main" val="2354480167"/>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a:t>Noile competențe cheie(cont.)</a:t>
            </a:r>
            <a:endParaRPr lang="en-US" dirty="0"/>
          </a:p>
        </p:txBody>
      </p:sp>
      <p:sp>
        <p:nvSpPr>
          <p:cNvPr id="3" name="Content Placeholder 2"/>
          <p:cNvSpPr>
            <a:spLocks noGrp="1"/>
          </p:cNvSpPr>
          <p:nvPr>
            <p:ph idx="1"/>
          </p:nvPr>
        </p:nvSpPr>
        <p:spPr/>
        <p:txBody>
          <a:bodyPr>
            <a:normAutofit/>
          </a:bodyPr>
          <a:lstStyle/>
          <a:p>
            <a:pPr marL="0" indent="0">
              <a:buNone/>
            </a:pPr>
            <a:r>
              <a:rPr lang="ro-RO" b="1" dirty="0"/>
              <a:t>8. Competența de sensibilizare și exprimare culturală </a:t>
            </a:r>
            <a:endParaRPr lang="en-US" dirty="0"/>
          </a:p>
          <a:p>
            <a:pPr lvl="1"/>
            <a:r>
              <a:rPr lang="ro-RO" dirty="0"/>
              <a:t>Competența de sensibilizare și exprimare culturală implică a avea înțelegere a și respect pentru felul în care sunt ideile și înțelesurile exprimate și comunicate în mod creativ în diferite culturi și printr-o varietate de arte și alte forme de cultură. Presupune implicarea în înțelegerea, dezvoltarea și exprimarea propriilor idei și a avea sentimentul locului sau a rolul în societate, într-o varietate de moduri și contexte.</a:t>
            </a:r>
            <a:endParaRPr lang="en-US" dirty="0"/>
          </a:p>
        </p:txBody>
      </p:sp>
      <p:sp>
        <p:nvSpPr>
          <p:cNvPr id="4" name="Slide Number Placeholder 3"/>
          <p:cNvSpPr>
            <a:spLocks noGrp="1"/>
          </p:cNvSpPr>
          <p:nvPr>
            <p:ph type="sldNum" sz="quarter" idx="12"/>
          </p:nvPr>
        </p:nvSpPr>
        <p:spPr/>
        <p:txBody>
          <a:bodyPr/>
          <a:lstStyle/>
          <a:p>
            <a:fld id="{C69E05A2-079F-4246-8356-D956496D44E4}" type="slidenum">
              <a:rPr lang="en-US" smtClean="0"/>
              <a:t>92</a:t>
            </a:fld>
            <a:endParaRPr lang="en-US"/>
          </a:p>
        </p:txBody>
      </p:sp>
    </p:spTree>
    <p:extLst>
      <p:ext uri="{BB962C8B-B14F-4D97-AF65-F5344CB8AC3E}">
        <p14:creationId xmlns:p14="http://schemas.microsoft.com/office/powerpoint/2010/main" val="3566050570"/>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9575" y="1719718"/>
            <a:ext cx="9144000" cy="2387600"/>
          </a:xfrm>
        </p:spPr>
        <p:txBody>
          <a:bodyPr>
            <a:normAutofit/>
          </a:bodyPr>
          <a:lstStyle/>
          <a:p>
            <a:r>
              <a:rPr lang="en-US" sz="3600" b="1" dirty="0" err="1" smtClean="0"/>
              <a:t>Partea</a:t>
            </a:r>
            <a:r>
              <a:rPr lang="en-US" sz="3600" b="1" dirty="0" smtClean="0"/>
              <a:t> II-a</a:t>
            </a:r>
            <a:br>
              <a:rPr lang="en-US" sz="3600" b="1" dirty="0" smtClean="0"/>
            </a:br>
            <a:r>
              <a:rPr lang="en-US" sz="3600" b="1" dirty="0" err="1" smtClean="0"/>
              <a:t>Ghid</a:t>
            </a:r>
            <a:r>
              <a:rPr lang="en-US" sz="3600" b="1" dirty="0" smtClean="0"/>
              <a:t> </a:t>
            </a:r>
            <a:r>
              <a:rPr lang="ro-RO" sz="3600" b="1" dirty="0" smtClean="0"/>
              <a:t>metodologic </a:t>
            </a:r>
            <a:r>
              <a:rPr lang="en-US" sz="3600" b="1" dirty="0" err="1" smtClean="0"/>
              <a:t>privind</a:t>
            </a:r>
            <a:r>
              <a:rPr lang="en-US" sz="3600" b="1" dirty="0" smtClean="0"/>
              <a:t>  </a:t>
            </a:r>
            <a:r>
              <a:rPr lang="en-US" sz="3600" b="1" dirty="0" err="1" smtClean="0"/>
              <a:t>scrierea</a:t>
            </a:r>
            <a:r>
              <a:rPr lang="en-US" sz="3600" b="1" dirty="0" smtClean="0"/>
              <a:t> </a:t>
            </a:r>
            <a:r>
              <a:rPr lang="en-US" sz="3600" b="1" dirty="0" err="1" smtClean="0"/>
              <a:t>rezultatelor</a:t>
            </a:r>
            <a:r>
              <a:rPr lang="en-US" sz="3600" b="1" dirty="0" smtClean="0"/>
              <a:t> </a:t>
            </a:r>
            <a:r>
              <a:rPr lang="ro-RO" sz="3600" b="1" dirty="0" smtClean="0"/>
              <a:t>î</a:t>
            </a:r>
            <a:r>
              <a:rPr lang="en-US" sz="3600" b="1" dirty="0" err="1" smtClean="0"/>
              <a:t>nv</a:t>
            </a:r>
            <a:r>
              <a:rPr lang="ro-RO" sz="3600" b="1" dirty="0" smtClean="0"/>
              <a:t>ăță</a:t>
            </a:r>
            <a:r>
              <a:rPr lang="en-US" sz="3600" b="1" dirty="0" err="1" smtClean="0"/>
              <a:t>ri</a:t>
            </a:r>
            <a:r>
              <a:rPr lang="ro-RO" sz="3600" b="1" dirty="0" smtClean="0"/>
              <a:t>i</a:t>
            </a:r>
            <a:r>
              <a:rPr lang="en-US" sz="3600" b="1" dirty="0" smtClean="0"/>
              <a:t>  </a:t>
            </a:r>
            <a:endParaRPr lang="en-US" sz="3600" b="1" dirty="0"/>
          </a:p>
        </p:txBody>
      </p:sp>
    </p:spTree>
    <p:extLst>
      <p:ext uri="{BB962C8B-B14F-4D97-AF65-F5344CB8AC3E}">
        <p14:creationId xmlns:p14="http://schemas.microsoft.com/office/powerpoint/2010/main" val="2642094161"/>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4902" y="667051"/>
            <a:ext cx="9022398" cy="713176"/>
          </a:xfrm>
        </p:spPr>
        <p:txBody>
          <a:bodyPr>
            <a:normAutofit/>
          </a:bodyPr>
          <a:lstStyle/>
          <a:p>
            <a:pPr algn="ctr"/>
            <a:r>
              <a:rPr lang="ro-RO" sz="2400" b="1" dirty="0" smtClean="0"/>
              <a:t>Sistemul </a:t>
            </a:r>
            <a:r>
              <a:rPr lang="ro-RO" sz="2400" b="1" dirty="0" err="1" smtClean="0"/>
              <a:t>socio</a:t>
            </a:r>
            <a:r>
              <a:rPr lang="ro-RO" sz="2400" b="1" dirty="0" smtClean="0"/>
              <a:t>-economic</a:t>
            </a:r>
            <a:r>
              <a:rPr lang="en-US" sz="2400" b="1" dirty="0" smtClean="0"/>
              <a:t>, </a:t>
            </a:r>
            <a:r>
              <a:rPr lang="en-US" sz="2400" b="1" dirty="0" err="1" smtClean="0"/>
              <a:t>educa</a:t>
            </a:r>
            <a:r>
              <a:rPr lang="ro-RO" sz="2400" b="1" dirty="0" smtClean="0"/>
              <a:t>ț</a:t>
            </a:r>
            <a:r>
              <a:rPr lang="en-US" sz="2400" b="1" dirty="0" err="1" smtClean="0"/>
              <a:t>ia</a:t>
            </a:r>
            <a:r>
              <a:rPr lang="en-US" sz="2400" b="1" dirty="0" smtClean="0"/>
              <a:t> </a:t>
            </a:r>
            <a:r>
              <a:rPr lang="ro-RO" sz="2400" b="1" dirty="0" smtClean="0"/>
              <a:t>-</a:t>
            </a:r>
            <a:r>
              <a:rPr lang="en-US" sz="2400" b="1" dirty="0" smtClean="0"/>
              <a:t> </a:t>
            </a:r>
            <a:r>
              <a:rPr lang="en-US" sz="2400" b="1" dirty="0" err="1" smtClean="0"/>
              <a:t>celul</a:t>
            </a:r>
            <a:r>
              <a:rPr lang="ro-RO" sz="2400" b="1" dirty="0" smtClean="0"/>
              <a:t>ă</a:t>
            </a:r>
            <a:r>
              <a:rPr lang="en-US" sz="2400" b="1" dirty="0" smtClean="0"/>
              <a:t> crucial</a:t>
            </a:r>
            <a:r>
              <a:rPr lang="ro-RO" sz="2400" b="1" dirty="0" smtClean="0"/>
              <a:t>ă</a:t>
            </a:r>
            <a:r>
              <a:rPr lang="en-US" sz="2400" b="1" dirty="0" smtClean="0"/>
              <a:t> </a:t>
            </a:r>
            <a:endParaRPr lang="en-US" sz="2400" b="1" dirty="0"/>
          </a:p>
        </p:txBody>
      </p:sp>
      <p:graphicFrame>
        <p:nvGraphicFramePr>
          <p:cNvPr id="6" name="Content Placeholder 6"/>
          <p:cNvGraphicFramePr>
            <a:graphicFrameLocks noGrp="1"/>
          </p:cNvGraphicFramePr>
          <p:nvPr>
            <p:ph idx="1"/>
            <p:extLst>
              <p:ext uri="{D42A27DB-BD31-4B8C-83A1-F6EECF244321}">
                <p14:modId xmlns:p14="http://schemas.microsoft.com/office/powerpoint/2010/main" val="2434044690"/>
              </p:ext>
            </p:extLst>
          </p:nvPr>
        </p:nvGraphicFramePr>
        <p:xfrm>
          <a:off x="674299" y="1690024"/>
          <a:ext cx="8435802"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p:cNvSpPr>
            <a:spLocks noGrp="1"/>
          </p:cNvSpPr>
          <p:nvPr>
            <p:ph type="sldNum" sz="quarter" idx="12"/>
          </p:nvPr>
        </p:nvSpPr>
        <p:spPr/>
        <p:txBody>
          <a:bodyPr/>
          <a:lstStyle/>
          <a:p>
            <a:fld id="{9E50D555-AD09-4184-8F27-884809BFB095}" type="slidenum">
              <a:rPr lang="en-US" smtClean="0"/>
              <a:pPr/>
              <a:t>94</a:t>
            </a:fld>
            <a:endParaRPr lang="en-US"/>
          </a:p>
        </p:txBody>
      </p:sp>
    </p:spTree>
    <p:extLst>
      <p:ext uri="{BB962C8B-B14F-4D97-AF65-F5344CB8AC3E}">
        <p14:creationId xmlns:p14="http://schemas.microsoft.com/office/powerpoint/2010/main" val="4227693742"/>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77334" y="609600"/>
            <a:ext cx="8596668" cy="762000"/>
          </a:xfrm>
        </p:spPr>
        <p:txBody>
          <a:bodyPr>
            <a:normAutofit/>
          </a:bodyPr>
          <a:lstStyle/>
          <a:p>
            <a:pPr algn="ctr"/>
            <a:r>
              <a:rPr lang="ro-RO" sz="3200" dirty="0" smtClean="0"/>
              <a:t>TAXONOMIE</a:t>
            </a:r>
            <a:endParaRPr lang="en-US" sz="3200" dirty="0"/>
          </a:p>
        </p:txBody>
      </p:sp>
      <p:sp>
        <p:nvSpPr>
          <p:cNvPr id="2" name="Slide Number Placeholder 1"/>
          <p:cNvSpPr>
            <a:spLocks noGrp="1"/>
          </p:cNvSpPr>
          <p:nvPr>
            <p:ph type="sldNum" sz="quarter" idx="12"/>
          </p:nvPr>
        </p:nvSpPr>
        <p:spPr/>
        <p:txBody>
          <a:bodyPr/>
          <a:lstStyle/>
          <a:p>
            <a:fld id="{9E50D555-AD09-4184-8F27-884809BFB095}" type="slidenum">
              <a:rPr lang="en-US" smtClean="0"/>
              <a:pPr/>
              <a:t>95</a:t>
            </a:fld>
            <a:endParaRPr lang="en-US"/>
          </a:p>
        </p:txBody>
      </p:sp>
      <p:sp>
        <p:nvSpPr>
          <p:cNvPr id="17" name="TextBox 16"/>
          <p:cNvSpPr txBox="1"/>
          <p:nvPr/>
        </p:nvSpPr>
        <p:spPr>
          <a:xfrm>
            <a:off x="5622686" y="2119831"/>
            <a:ext cx="4539231" cy="3077766"/>
          </a:xfrm>
          <a:prstGeom prst="rect">
            <a:avLst/>
          </a:prstGeom>
          <a:noFill/>
        </p:spPr>
        <p:txBody>
          <a:bodyPr wrap="square" rtlCol="0">
            <a:spAutoFit/>
          </a:bodyPr>
          <a:lstStyle/>
          <a:p>
            <a:r>
              <a:rPr lang="ro-RO" sz="2000" b="1" dirty="0" smtClean="0"/>
              <a:t>Caracteristici ale taxonomiei </a:t>
            </a:r>
          </a:p>
          <a:p>
            <a:pPr marL="285750" indent="-285750">
              <a:buFontTx/>
              <a:buChar char="-"/>
            </a:pPr>
            <a:r>
              <a:rPr lang="ro-RO" dirty="0" smtClean="0"/>
              <a:t>Scriere</a:t>
            </a:r>
            <a:r>
              <a:rPr lang="en-US" dirty="0" smtClean="0"/>
              <a:t> </a:t>
            </a:r>
            <a:r>
              <a:rPr lang="en-US" dirty="0" err="1" smtClean="0"/>
              <a:t>pe</a:t>
            </a:r>
            <a:r>
              <a:rPr lang="en-US" dirty="0" smtClean="0"/>
              <a:t> </a:t>
            </a:r>
            <a:r>
              <a:rPr lang="en-US" dirty="0" err="1" smtClean="0"/>
              <a:t>puncte</a:t>
            </a:r>
            <a:r>
              <a:rPr lang="en-US" dirty="0" smtClean="0"/>
              <a:t>,</a:t>
            </a:r>
            <a:r>
              <a:rPr lang="ro-RO" dirty="0" smtClean="0"/>
              <a:t> </a:t>
            </a:r>
            <a:r>
              <a:rPr lang="en-US" dirty="0" err="1" smtClean="0"/>
              <a:t>subpuncte</a:t>
            </a:r>
            <a:r>
              <a:rPr lang="en-US" dirty="0" smtClean="0"/>
              <a:t> </a:t>
            </a:r>
            <a:r>
              <a:rPr lang="en-US" dirty="0" err="1" smtClean="0"/>
              <a:t>etc</a:t>
            </a:r>
            <a:r>
              <a:rPr lang="ro-RO" dirty="0" smtClean="0"/>
              <a:t>. </a:t>
            </a:r>
          </a:p>
          <a:p>
            <a:pPr marL="285750" indent="-285750">
              <a:buFontTx/>
              <a:buChar char="-"/>
            </a:pPr>
            <a:r>
              <a:rPr lang="ro-RO" dirty="0" smtClean="0"/>
              <a:t>Detaliere </a:t>
            </a:r>
            <a:r>
              <a:rPr lang="en-US" dirty="0" err="1" smtClean="0"/>
              <a:t>succesiv</a:t>
            </a:r>
            <a:r>
              <a:rPr lang="ro-RO" dirty="0" smtClean="0"/>
              <a:t>ă</a:t>
            </a:r>
            <a:r>
              <a:rPr lang="en-US" dirty="0" smtClean="0"/>
              <a:t>,</a:t>
            </a:r>
            <a:r>
              <a:rPr lang="ro-RO" dirty="0" smtClean="0"/>
              <a:t> </a:t>
            </a:r>
            <a:r>
              <a:rPr lang="en-US" dirty="0" err="1" smtClean="0"/>
              <a:t>aliniate</a:t>
            </a:r>
            <a:r>
              <a:rPr lang="en-US" dirty="0" smtClean="0"/>
              <a:t> /</a:t>
            </a:r>
            <a:r>
              <a:rPr lang="en-US" dirty="0" err="1" smtClean="0"/>
              <a:t>paragrafe</a:t>
            </a:r>
            <a:endParaRPr lang="ro-RO" dirty="0" smtClean="0"/>
          </a:p>
          <a:p>
            <a:pPr marL="285750" indent="-285750">
              <a:buFontTx/>
              <a:buChar char="-"/>
            </a:pPr>
            <a:r>
              <a:rPr lang="ro-RO" dirty="0" smtClean="0"/>
              <a:t>Prezentare</a:t>
            </a:r>
            <a:r>
              <a:rPr lang="en-US" dirty="0" smtClean="0"/>
              <a:t>:</a:t>
            </a:r>
            <a:r>
              <a:rPr lang="ro-RO" dirty="0" smtClean="0"/>
              <a:t> </a:t>
            </a:r>
            <a:r>
              <a:rPr lang="en-US" dirty="0" err="1" smtClean="0"/>
              <a:t>sistem</a:t>
            </a:r>
            <a:r>
              <a:rPr lang="en-US" dirty="0" smtClean="0"/>
              <a:t> </a:t>
            </a:r>
            <a:r>
              <a:rPr lang="en-US" dirty="0" err="1" smtClean="0"/>
              <a:t>lege</a:t>
            </a:r>
            <a:r>
              <a:rPr lang="en-US" dirty="0" smtClean="0"/>
              <a:t> </a:t>
            </a:r>
            <a:endParaRPr lang="ro-RO" dirty="0" smtClean="0"/>
          </a:p>
          <a:p>
            <a:pPr marL="285750" indent="-285750">
              <a:buFontTx/>
              <a:buChar char="-"/>
            </a:pPr>
            <a:r>
              <a:rPr lang="ro-RO" dirty="0" smtClean="0"/>
              <a:t>Înțelegere de la general la simplu și invers </a:t>
            </a:r>
            <a:endParaRPr lang="en-US" dirty="0" smtClean="0"/>
          </a:p>
          <a:p>
            <a:r>
              <a:rPr lang="en-US" dirty="0" smtClean="0"/>
              <a:t>-  </a:t>
            </a:r>
            <a:r>
              <a:rPr lang="ro-RO" dirty="0"/>
              <a:t>D</a:t>
            </a:r>
            <a:r>
              <a:rPr lang="ro-RO" dirty="0" smtClean="0"/>
              <a:t>ualitate – particulă-s</a:t>
            </a:r>
            <a:r>
              <a:rPr lang="en-US" dirty="0" err="1" smtClean="0"/>
              <a:t>i</a:t>
            </a:r>
            <a:r>
              <a:rPr lang="ro-RO" dirty="0" smtClean="0"/>
              <a:t>stem </a:t>
            </a:r>
            <a:r>
              <a:rPr lang="en-US" dirty="0" smtClean="0"/>
              <a:t>=</a:t>
            </a:r>
            <a:r>
              <a:rPr lang="ro-RO" dirty="0" smtClean="0"/>
              <a:t> Este lumea de azi</a:t>
            </a:r>
          </a:p>
          <a:p>
            <a:pPr marL="285750" indent="-285750">
              <a:buFontTx/>
              <a:buChar char="-"/>
            </a:pPr>
            <a:r>
              <a:rPr lang="ro-RO" dirty="0" smtClean="0"/>
              <a:t>Termeni</a:t>
            </a:r>
            <a:r>
              <a:rPr lang="en-US" dirty="0" smtClean="0"/>
              <a:t>:</a:t>
            </a:r>
            <a:r>
              <a:rPr lang="ro-RO" dirty="0" smtClean="0"/>
              <a:t> </a:t>
            </a:r>
            <a:r>
              <a:rPr lang="en-US" dirty="0" err="1" smtClean="0"/>
              <a:t>simpli</a:t>
            </a:r>
            <a:r>
              <a:rPr lang="en-US" dirty="0" smtClean="0"/>
              <a:t>,</a:t>
            </a:r>
            <a:r>
              <a:rPr lang="ro-RO" dirty="0" smtClean="0"/>
              <a:t> </a:t>
            </a:r>
            <a:r>
              <a:rPr lang="en-US" dirty="0" err="1" smtClean="0"/>
              <a:t>clari</a:t>
            </a:r>
            <a:r>
              <a:rPr lang="en-US" dirty="0" smtClean="0"/>
              <a:t>,</a:t>
            </a:r>
            <a:r>
              <a:rPr lang="ro-RO" dirty="0" smtClean="0"/>
              <a:t> </a:t>
            </a:r>
            <a:r>
              <a:rPr lang="en-US" dirty="0" err="1" smtClean="0"/>
              <a:t>direc</a:t>
            </a:r>
            <a:r>
              <a:rPr lang="ro-RO" dirty="0" smtClean="0"/>
              <a:t>ț</a:t>
            </a:r>
            <a:r>
              <a:rPr lang="en-US" dirty="0" err="1" smtClean="0"/>
              <a:t>i</a:t>
            </a:r>
            <a:r>
              <a:rPr lang="en-US" dirty="0" smtClean="0"/>
              <a:t> </a:t>
            </a:r>
            <a:endParaRPr lang="ro-RO" dirty="0" smtClean="0"/>
          </a:p>
          <a:p>
            <a:pPr marL="285750" indent="-285750">
              <a:buFontTx/>
              <a:buChar char="-"/>
            </a:pPr>
            <a:endParaRPr lang="en-US" sz="1200" dirty="0"/>
          </a:p>
        </p:txBody>
      </p:sp>
      <p:grpSp>
        <p:nvGrpSpPr>
          <p:cNvPr id="3" name="Group 2"/>
          <p:cNvGrpSpPr/>
          <p:nvPr/>
        </p:nvGrpSpPr>
        <p:grpSpPr>
          <a:xfrm>
            <a:off x="343098" y="2264440"/>
            <a:ext cx="5482649" cy="2543340"/>
            <a:chOff x="662275" y="2652629"/>
            <a:chExt cx="5482649" cy="2543340"/>
          </a:xfrm>
        </p:grpSpPr>
        <p:sp>
          <p:nvSpPr>
            <p:cNvPr id="120" name="Freeform 119"/>
            <p:cNvSpPr/>
            <p:nvPr/>
          </p:nvSpPr>
          <p:spPr>
            <a:xfrm>
              <a:off x="819616" y="3593818"/>
              <a:ext cx="91440" cy="127928"/>
            </a:xfrm>
            <a:custGeom>
              <a:avLst/>
              <a:gdLst/>
              <a:ahLst/>
              <a:cxnLst/>
              <a:rect l="0" t="0" r="0" b="0"/>
              <a:pathLst>
                <a:path>
                  <a:moveTo>
                    <a:pt x="45720" y="0"/>
                  </a:moveTo>
                  <a:lnTo>
                    <a:pt x="45720" y="127928"/>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21" name="Freeform 120"/>
            <p:cNvSpPr/>
            <p:nvPr/>
          </p:nvSpPr>
          <p:spPr>
            <a:xfrm>
              <a:off x="865336" y="3059767"/>
              <a:ext cx="1116836" cy="127928"/>
            </a:xfrm>
            <a:custGeom>
              <a:avLst/>
              <a:gdLst/>
              <a:ahLst/>
              <a:cxnLst/>
              <a:rect l="0" t="0" r="0" b="0"/>
              <a:pathLst>
                <a:path>
                  <a:moveTo>
                    <a:pt x="1116836" y="0"/>
                  </a:moveTo>
                  <a:lnTo>
                    <a:pt x="1116836" y="64471"/>
                  </a:lnTo>
                  <a:lnTo>
                    <a:pt x="0" y="64471"/>
                  </a:lnTo>
                  <a:lnTo>
                    <a:pt x="0" y="127928"/>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22" name="Freeform 121"/>
            <p:cNvSpPr/>
            <p:nvPr/>
          </p:nvSpPr>
          <p:spPr>
            <a:xfrm>
              <a:off x="1982172" y="3593818"/>
              <a:ext cx="1116836" cy="127928"/>
            </a:xfrm>
            <a:custGeom>
              <a:avLst/>
              <a:gdLst/>
              <a:ahLst/>
              <a:cxnLst/>
              <a:rect l="0" t="0" r="0" b="0"/>
              <a:pathLst>
                <a:path>
                  <a:moveTo>
                    <a:pt x="1116836" y="0"/>
                  </a:moveTo>
                  <a:lnTo>
                    <a:pt x="1116836" y="64471"/>
                  </a:lnTo>
                  <a:lnTo>
                    <a:pt x="0" y="64471"/>
                  </a:lnTo>
                  <a:lnTo>
                    <a:pt x="0" y="127928"/>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23" name="Freeform 122"/>
            <p:cNvSpPr/>
            <p:nvPr/>
          </p:nvSpPr>
          <p:spPr>
            <a:xfrm>
              <a:off x="3053288" y="3593818"/>
              <a:ext cx="91440" cy="127928"/>
            </a:xfrm>
            <a:custGeom>
              <a:avLst/>
              <a:gdLst/>
              <a:ahLst/>
              <a:cxnLst/>
              <a:rect l="0" t="0" r="0" b="0"/>
              <a:pathLst>
                <a:path>
                  <a:moveTo>
                    <a:pt x="45720" y="0"/>
                  </a:moveTo>
                  <a:lnTo>
                    <a:pt x="45720" y="127928"/>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24" name="Freeform 123"/>
            <p:cNvSpPr/>
            <p:nvPr/>
          </p:nvSpPr>
          <p:spPr>
            <a:xfrm>
              <a:off x="3657426" y="4127868"/>
              <a:ext cx="558418" cy="127928"/>
            </a:xfrm>
            <a:custGeom>
              <a:avLst/>
              <a:gdLst/>
              <a:ahLst/>
              <a:cxnLst/>
              <a:rect l="0" t="0" r="0" b="0"/>
              <a:pathLst>
                <a:path>
                  <a:moveTo>
                    <a:pt x="558418" y="0"/>
                  </a:moveTo>
                  <a:lnTo>
                    <a:pt x="558418" y="64471"/>
                  </a:lnTo>
                  <a:lnTo>
                    <a:pt x="0" y="64471"/>
                  </a:lnTo>
                  <a:lnTo>
                    <a:pt x="0" y="127928"/>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25" name="Freeform 124"/>
            <p:cNvSpPr/>
            <p:nvPr/>
          </p:nvSpPr>
          <p:spPr>
            <a:xfrm>
              <a:off x="4215844" y="4661919"/>
              <a:ext cx="558418" cy="127928"/>
            </a:xfrm>
            <a:custGeom>
              <a:avLst/>
              <a:gdLst/>
              <a:ahLst/>
              <a:cxnLst/>
              <a:rect l="0" t="0" r="0" b="0"/>
              <a:pathLst>
                <a:path>
                  <a:moveTo>
                    <a:pt x="558418" y="0"/>
                  </a:moveTo>
                  <a:lnTo>
                    <a:pt x="558418" y="64471"/>
                  </a:lnTo>
                  <a:lnTo>
                    <a:pt x="0" y="64471"/>
                  </a:lnTo>
                  <a:lnTo>
                    <a:pt x="0" y="127928"/>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26" name="Freeform 125"/>
            <p:cNvSpPr/>
            <p:nvPr/>
          </p:nvSpPr>
          <p:spPr>
            <a:xfrm>
              <a:off x="4774262" y="4661919"/>
              <a:ext cx="558418" cy="127928"/>
            </a:xfrm>
            <a:custGeom>
              <a:avLst/>
              <a:gdLst/>
              <a:ahLst/>
              <a:cxnLst/>
              <a:rect l="0" t="0" r="0" b="0"/>
              <a:pathLst>
                <a:path>
                  <a:moveTo>
                    <a:pt x="0" y="0"/>
                  </a:moveTo>
                  <a:lnTo>
                    <a:pt x="0" y="64471"/>
                  </a:lnTo>
                  <a:lnTo>
                    <a:pt x="558418" y="64471"/>
                  </a:lnTo>
                  <a:lnTo>
                    <a:pt x="558418" y="127928"/>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27" name="Freeform 126"/>
            <p:cNvSpPr/>
            <p:nvPr/>
          </p:nvSpPr>
          <p:spPr>
            <a:xfrm>
              <a:off x="4215844" y="4127868"/>
              <a:ext cx="558418" cy="127928"/>
            </a:xfrm>
            <a:custGeom>
              <a:avLst/>
              <a:gdLst/>
              <a:ahLst/>
              <a:cxnLst/>
              <a:rect l="0" t="0" r="0" b="0"/>
              <a:pathLst>
                <a:path>
                  <a:moveTo>
                    <a:pt x="0" y="0"/>
                  </a:moveTo>
                  <a:lnTo>
                    <a:pt x="0" y="64471"/>
                  </a:lnTo>
                  <a:lnTo>
                    <a:pt x="558418" y="64471"/>
                  </a:lnTo>
                  <a:lnTo>
                    <a:pt x="558418" y="127928"/>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28" name="Freeform 127"/>
            <p:cNvSpPr/>
            <p:nvPr/>
          </p:nvSpPr>
          <p:spPr>
            <a:xfrm>
              <a:off x="3099008" y="3593818"/>
              <a:ext cx="1116836" cy="127928"/>
            </a:xfrm>
            <a:custGeom>
              <a:avLst/>
              <a:gdLst/>
              <a:ahLst/>
              <a:cxnLst/>
              <a:rect l="0" t="0" r="0" b="0"/>
              <a:pathLst>
                <a:path>
                  <a:moveTo>
                    <a:pt x="0" y="0"/>
                  </a:moveTo>
                  <a:lnTo>
                    <a:pt x="0" y="64471"/>
                  </a:lnTo>
                  <a:lnTo>
                    <a:pt x="1116836" y="64471"/>
                  </a:lnTo>
                  <a:lnTo>
                    <a:pt x="1116836" y="127928"/>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29" name="Freeform 128"/>
            <p:cNvSpPr/>
            <p:nvPr/>
          </p:nvSpPr>
          <p:spPr>
            <a:xfrm>
              <a:off x="1982172" y="3059767"/>
              <a:ext cx="1116836" cy="127928"/>
            </a:xfrm>
            <a:custGeom>
              <a:avLst/>
              <a:gdLst/>
              <a:ahLst/>
              <a:cxnLst/>
              <a:rect l="0" t="0" r="0" b="0"/>
              <a:pathLst>
                <a:path>
                  <a:moveTo>
                    <a:pt x="0" y="0"/>
                  </a:moveTo>
                  <a:lnTo>
                    <a:pt x="0" y="64471"/>
                  </a:lnTo>
                  <a:lnTo>
                    <a:pt x="1116836" y="64471"/>
                  </a:lnTo>
                  <a:lnTo>
                    <a:pt x="1116836" y="127928"/>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30" name="Oval 129"/>
            <p:cNvSpPr/>
            <p:nvPr/>
          </p:nvSpPr>
          <p:spPr>
            <a:xfrm>
              <a:off x="1779111" y="2653645"/>
              <a:ext cx="406122" cy="406122"/>
            </a:xfrm>
            <a:prstGeom prst="ellipse">
              <a:avLst/>
            </a:prstGeom>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131" name="Freeform 130"/>
            <p:cNvSpPr/>
            <p:nvPr/>
          </p:nvSpPr>
          <p:spPr>
            <a:xfrm>
              <a:off x="2185233" y="2652629"/>
              <a:ext cx="609183" cy="406122"/>
            </a:xfrm>
            <a:custGeom>
              <a:avLst/>
              <a:gdLst>
                <a:gd name="connsiteX0" fmla="*/ 0 w 609183"/>
                <a:gd name="connsiteY0" fmla="*/ 0 h 406122"/>
                <a:gd name="connsiteX1" fmla="*/ 609183 w 609183"/>
                <a:gd name="connsiteY1" fmla="*/ 0 h 406122"/>
                <a:gd name="connsiteX2" fmla="*/ 609183 w 609183"/>
                <a:gd name="connsiteY2" fmla="*/ 406122 h 406122"/>
                <a:gd name="connsiteX3" fmla="*/ 0 w 609183"/>
                <a:gd name="connsiteY3" fmla="*/ 406122 h 406122"/>
                <a:gd name="connsiteX4" fmla="*/ 0 w 609183"/>
                <a:gd name="connsiteY4" fmla="*/ 0 h 4061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183" h="406122">
                  <a:moveTo>
                    <a:pt x="0" y="0"/>
                  </a:moveTo>
                  <a:lnTo>
                    <a:pt x="609183" y="0"/>
                  </a:lnTo>
                  <a:lnTo>
                    <a:pt x="609183" y="406122"/>
                  </a:lnTo>
                  <a:lnTo>
                    <a:pt x="0" y="40612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endParaRPr lang="en-US" sz="1600" kern="1200"/>
            </a:p>
          </p:txBody>
        </p:sp>
        <p:sp>
          <p:nvSpPr>
            <p:cNvPr id="132" name="Oval 131"/>
            <p:cNvSpPr/>
            <p:nvPr/>
          </p:nvSpPr>
          <p:spPr>
            <a:xfrm>
              <a:off x="2895947" y="3187695"/>
              <a:ext cx="406122" cy="406122"/>
            </a:xfrm>
            <a:prstGeom prst="ellipse">
              <a:avLst/>
            </a:prstGeom>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133" name="Freeform 132"/>
            <p:cNvSpPr/>
            <p:nvPr/>
          </p:nvSpPr>
          <p:spPr>
            <a:xfrm>
              <a:off x="3302069" y="3186680"/>
              <a:ext cx="609183" cy="406122"/>
            </a:xfrm>
            <a:custGeom>
              <a:avLst/>
              <a:gdLst>
                <a:gd name="connsiteX0" fmla="*/ 0 w 609183"/>
                <a:gd name="connsiteY0" fmla="*/ 0 h 406122"/>
                <a:gd name="connsiteX1" fmla="*/ 609183 w 609183"/>
                <a:gd name="connsiteY1" fmla="*/ 0 h 406122"/>
                <a:gd name="connsiteX2" fmla="*/ 609183 w 609183"/>
                <a:gd name="connsiteY2" fmla="*/ 406122 h 406122"/>
                <a:gd name="connsiteX3" fmla="*/ 0 w 609183"/>
                <a:gd name="connsiteY3" fmla="*/ 406122 h 406122"/>
                <a:gd name="connsiteX4" fmla="*/ 0 w 609183"/>
                <a:gd name="connsiteY4" fmla="*/ 0 h 4061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183" h="406122">
                  <a:moveTo>
                    <a:pt x="0" y="0"/>
                  </a:moveTo>
                  <a:lnTo>
                    <a:pt x="609183" y="0"/>
                  </a:lnTo>
                  <a:lnTo>
                    <a:pt x="609183" y="406122"/>
                  </a:lnTo>
                  <a:lnTo>
                    <a:pt x="0" y="40612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endParaRPr lang="en-US" sz="1600" kern="1200"/>
            </a:p>
          </p:txBody>
        </p:sp>
        <p:sp>
          <p:nvSpPr>
            <p:cNvPr id="134" name="Oval 133"/>
            <p:cNvSpPr/>
            <p:nvPr/>
          </p:nvSpPr>
          <p:spPr>
            <a:xfrm>
              <a:off x="4012783" y="3721746"/>
              <a:ext cx="406122" cy="406122"/>
            </a:xfrm>
            <a:prstGeom prst="ellipse">
              <a:avLst/>
            </a:prstGeom>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135" name="Freeform 134"/>
            <p:cNvSpPr/>
            <p:nvPr/>
          </p:nvSpPr>
          <p:spPr>
            <a:xfrm>
              <a:off x="4418905" y="3720731"/>
              <a:ext cx="609183" cy="406122"/>
            </a:xfrm>
            <a:custGeom>
              <a:avLst/>
              <a:gdLst>
                <a:gd name="connsiteX0" fmla="*/ 0 w 609183"/>
                <a:gd name="connsiteY0" fmla="*/ 0 h 406122"/>
                <a:gd name="connsiteX1" fmla="*/ 609183 w 609183"/>
                <a:gd name="connsiteY1" fmla="*/ 0 h 406122"/>
                <a:gd name="connsiteX2" fmla="*/ 609183 w 609183"/>
                <a:gd name="connsiteY2" fmla="*/ 406122 h 406122"/>
                <a:gd name="connsiteX3" fmla="*/ 0 w 609183"/>
                <a:gd name="connsiteY3" fmla="*/ 406122 h 406122"/>
                <a:gd name="connsiteX4" fmla="*/ 0 w 609183"/>
                <a:gd name="connsiteY4" fmla="*/ 0 h 4061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183" h="406122">
                  <a:moveTo>
                    <a:pt x="0" y="0"/>
                  </a:moveTo>
                  <a:lnTo>
                    <a:pt x="609183" y="0"/>
                  </a:lnTo>
                  <a:lnTo>
                    <a:pt x="609183" y="406122"/>
                  </a:lnTo>
                  <a:lnTo>
                    <a:pt x="0" y="40612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endParaRPr lang="en-US" sz="1600" kern="1200"/>
            </a:p>
          </p:txBody>
        </p:sp>
        <p:sp>
          <p:nvSpPr>
            <p:cNvPr id="136" name="Oval 135"/>
            <p:cNvSpPr/>
            <p:nvPr/>
          </p:nvSpPr>
          <p:spPr>
            <a:xfrm>
              <a:off x="4571201" y="4255797"/>
              <a:ext cx="406122" cy="406122"/>
            </a:xfrm>
            <a:prstGeom prst="ellipse">
              <a:avLst/>
            </a:prstGeom>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137" name="Freeform 136"/>
            <p:cNvSpPr/>
            <p:nvPr/>
          </p:nvSpPr>
          <p:spPr>
            <a:xfrm>
              <a:off x="4977323" y="4254781"/>
              <a:ext cx="609183" cy="406122"/>
            </a:xfrm>
            <a:custGeom>
              <a:avLst/>
              <a:gdLst>
                <a:gd name="connsiteX0" fmla="*/ 0 w 609183"/>
                <a:gd name="connsiteY0" fmla="*/ 0 h 406122"/>
                <a:gd name="connsiteX1" fmla="*/ 609183 w 609183"/>
                <a:gd name="connsiteY1" fmla="*/ 0 h 406122"/>
                <a:gd name="connsiteX2" fmla="*/ 609183 w 609183"/>
                <a:gd name="connsiteY2" fmla="*/ 406122 h 406122"/>
                <a:gd name="connsiteX3" fmla="*/ 0 w 609183"/>
                <a:gd name="connsiteY3" fmla="*/ 406122 h 406122"/>
                <a:gd name="connsiteX4" fmla="*/ 0 w 609183"/>
                <a:gd name="connsiteY4" fmla="*/ 0 h 4061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183" h="406122">
                  <a:moveTo>
                    <a:pt x="0" y="0"/>
                  </a:moveTo>
                  <a:lnTo>
                    <a:pt x="609183" y="0"/>
                  </a:lnTo>
                  <a:lnTo>
                    <a:pt x="609183" y="406122"/>
                  </a:lnTo>
                  <a:lnTo>
                    <a:pt x="0" y="40612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endParaRPr lang="en-US" sz="1800" kern="1200"/>
            </a:p>
          </p:txBody>
        </p:sp>
        <p:sp>
          <p:nvSpPr>
            <p:cNvPr id="138" name="Oval 137"/>
            <p:cNvSpPr/>
            <p:nvPr/>
          </p:nvSpPr>
          <p:spPr>
            <a:xfrm>
              <a:off x="5129619" y="4789847"/>
              <a:ext cx="406122" cy="406122"/>
            </a:xfrm>
            <a:prstGeom prst="ellipse">
              <a:avLst/>
            </a:prstGeom>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139" name="Freeform 138"/>
            <p:cNvSpPr/>
            <p:nvPr/>
          </p:nvSpPr>
          <p:spPr>
            <a:xfrm>
              <a:off x="5535741" y="4788832"/>
              <a:ext cx="609183" cy="406122"/>
            </a:xfrm>
            <a:custGeom>
              <a:avLst/>
              <a:gdLst>
                <a:gd name="connsiteX0" fmla="*/ 0 w 609183"/>
                <a:gd name="connsiteY0" fmla="*/ 0 h 406122"/>
                <a:gd name="connsiteX1" fmla="*/ 609183 w 609183"/>
                <a:gd name="connsiteY1" fmla="*/ 0 h 406122"/>
                <a:gd name="connsiteX2" fmla="*/ 609183 w 609183"/>
                <a:gd name="connsiteY2" fmla="*/ 406122 h 406122"/>
                <a:gd name="connsiteX3" fmla="*/ 0 w 609183"/>
                <a:gd name="connsiteY3" fmla="*/ 406122 h 406122"/>
                <a:gd name="connsiteX4" fmla="*/ 0 w 609183"/>
                <a:gd name="connsiteY4" fmla="*/ 0 h 4061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183" h="406122">
                  <a:moveTo>
                    <a:pt x="0" y="0"/>
                  </a:moveTo>
                  <a:lnTo>
                    <a:pt x="609183" y="0"/>
                  </a:lnTo>
                  <a:lnTo>
                    <a:pt x="609183" y="406122"/>
                  </a:lnTo>
                  <a:lnTo>
                    <a:pt x="0" y="40612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endParaRPr lang="en-US" sz="1800" kern="1200"/>
            </a:p>
          </p:txBody>
        </p:sp>
        <p:sp>
          <p:nvSpPr>
            <p:cNvPr id="140" name="Oval 139"/>
            <p:cNvSpPr/>
            <p:nvPr/>
          </p:nvSpPr>
          <p:spPr>
            <a:xfrm>
              <a:off x="4012783" y="4789847"/>
              <a:ext cx="406122" cy="406122"/>
            </a:xfrm>
            <a:prstGeom prst="ellipse">
              <a:avLst/>
            </a:prstGeom>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141" name="Freeform 140"/>
            <p:cNvSpPr/>
            <p:nvPr/>
          </p:nvSpPr>
          <p:spPr>
            <a:xfrm>
              <a:off x="4418905" y="4788832"/>
              <a:ext cx="609183" cy="406122"/>
            </a:xfrm>
            <a:custGeom>
              <a:avLst/>
              <a:gdLst>
                <a:gd name="connsiteX0" fmla="*/ 0 w 609183"/>
                <a:gd name="connsiteY0" fmla="*/ 0 h 406122"/>
                <a:gd name="connsiteX1" fmla="*/ 609183 w 609183"/>
                <a:gd name="connsiteY1" fmla="*/ 0 h 406122"/>
                <a:gd name="connsiteX2" fmla="*/ 609183 w 609183"/>
                <a:gd name="connsiteY2" fmla="*/ 406122 h 406122"/>
                <a:gd name="connsiteX3" fmla="*/ 0 w 609183"/>
                <a:gd name="connsiteY3" fmla="*/ 406122 h 406122"/>
                <a:gd name="connsiteX4" fmla="*/ 0 w 609183"/>
                <a:gd name="connsiteY4" fmla="*/ 0 h 4061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183" h="406122">
                  <a:moveTo>
                    <a:pt x="0" y="0"/>
                  </a:moveTo>
                  <a:lnTo>
                    <a:pt x="609183" y="0"/>
                  </a:lnTo>
                  <a:lnTo>
                    <a:pt x="609183" y="406122"/>
                  </a:lnTo>
                  <a:lnTo>
                    <a:pt x="0" y="40612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endParaRPr lang="en-US" sz="1800" kern="1200"/>
            </a:p>
          </p:txBody>
        </p:sp>
        <p:sp>
          <p:nvSpPr>
            <p:cNvPr id="142" name="Oval 141"/>
            <p:cNvSpPr/>
            <p:nvPr/>
          </p:nvSpPr>
          <p:spPr>
            <a:xfrm>
              <a:off x="3454365" y="4255797"/>
              <a:ext cx="406122" cy="406122"/>
            </a:xfrm>
            <a:prstGeom prst="ellipse">
              <a:avLst/>
            </a:prstGeom>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143" name="Freeform 142"/>
            <p:cNvSpPr/>
            <p:nvPr/>
          </p:nvSpPr>
          <p:spPr>
            <a:xfrm>
              <a:off x="3860487" y="4254781"/>
              <a:ext cx="609183" cy="406122"/>
            </a:xfrm>
            <a:custGeom>
              <a:avLst/>
              <a:gdLst>
                <a:gd name="connsiteX0" fmla="*/ 0 w 609183"/>
                <a:gd name="connsiteY0" fmla="*/ 0 h 406122"/>
                <a:gd name="connsiteX1" fmla="*/ 609183 w 609183"/>
                <a:gd name="connsiteY1" fmla="*/ 0 h 406122"/>
                <a:gd name="connsiteX2" fmla="*/ 609183 w 609183"/>
                <a:gd name="connsiteY2" fmla="*/ 406122 h 406122"/>
                <a:gd name="connsiteX3" fmla="*/ 0 w 609183"/>
                <a:gd name="connsiteY3" fmla="*/ 406122 h 406122"/>
                <a:gd name="connsiteX4" fmla="*/ 0 w 609183"/>
                <a:gd name="connsiteY4" fmla="*/ 0 h 4061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183" h="406122">
                  <a:moveTo>
                    <a:pt x="0" y="0"/>
                  </a:moveTo>
                  <a:lnTo>
                    <a:pt x="609183" y="0"/>
                  </a:lnTo>
                  <a:lnTo>
                    <a:pt x="609183" y="406122"/>
                  </a:lnTo>
                  <a:lnTo>
                    <a:pt x="0" y="40612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endParaRPr lang="en-US" sz="1800" kern="1200"/>
            </a:p>
          </p:txBody>
        </p:sp>
        <p:sp>
          <p:nvSpPr>
            <p:cNvPr id="144" name="Oval 143"/>
            <p:cNvSpPr/>
            <p:nvPr/>
          </p:nvSpPr>
          <p:spPr>
            <a:xfrm>
              <a:off x="2895947" y="3721746"/>
              <a:ext cx="406122" cy="406122"/>
            </a:xfrm>
            <a:prstGeom prst="ellipse">
              <a:avLst/>
            </a:prstGeom>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145" name="Freeform 144"/>
            <p:cNvSpPr/>
            <p:nvPr/>
          </p:nvSpPr>
          <p:spPr>
            <a:xfrm>
              <a:off x="3302069" y="3720731"/>
              <a:ext cx="609183" cy="406122"/>
            </a:xfrm>
            <a:custGeom>
              <a:avLst/>
              <a:gdLst>
                <a:gd name="connsiteX0" fmla="*/ 0 w 609183"/>
                <a:gd name="connsiteY0" fmla="*/ 0 h 406122"/>
                <a:gd name="connsiteX1" fmla="*/ 609183 w 609183"/>
                <a:gd name="connsiteY1" fmla="*/ 0 h 406122"/>
                <a:gd name="connsiteX2" fmla="*/ 609183 w 609183"/>
                <a:gd name="connsiteY2" fmla="*/ 406122 h 406122"/>
                <a:gd name="connsiteX3" fmla="*/ 0 w 609183"/>
                <a:gd name="connsiteY3" fmla="*/ 406122 h 406122"/>
                <a:gd name="connsiteX4" fmla="*/ 0 w 609183"/>
                <a:gd name="connsiteY4" fmla="*/ 0 h 4061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183" h="406122">
                  <a:moveTo>
                    <a:pt x="0" y="0"/>
                  </a:moveTo>
                  <a:lnTo>
                    <a:pt x="609183" y="0"/>
                  </a:lnTo>
                  <a:lnTo>
                    <a:pt x="609183" y="406122"/>
                  </a:lnTo>
                  <a:lnTo>
                    <a:pt x="0" y="40612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endParaRPr lang="en-US" sz="1600" kern="1200"/>
            </a:p>
          </p:txBody>
        </p:sp>
        <p:sp>
          <p:nvSpPr>
            <p:cNvPr id="146" name="Oval 145"/>
            <p:cNvSpPr/>
            <p:nvPr/>
          </p:nvSpPr>
          <p:spPr>
            <a:xfrm>
              <a:off x="1779111" y="3721746"/>
              <a:ext cx="406122" cy="406122"/>
            </a:xfrm>
            <a:prstGeom prst="ellipse">
              <a:avLst/>
            </a:prstGeom>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147" name="Freeform 146"/>
            <p:cNvSpPr/>
            <p:nvPr/>
          </p:nvSpPr>
          <p:spPr>
            <a:xfrm>
              <a:off x="2185233" y="3720731"/>
              <a:ext cx="609183" cy="406122"/>
            </a:xfrm>
            <a:custGeom>
              <a:avLst/>
              <a:gdLst>
                <a:gd name="connsiteX0" fmla="*/ 0 w 609183"/>
                <a:gd name="connsiteY0" fmla="*/ 0 h 406122"/>
                <a:gd name="connsiteX1" fmla="*/ 609183 w 609183"/>
                <a:gd name="connsiteY1" fmla="*/ 0 h 406122"/>
                <a:gd name="connsiteX2" fmla="*/ 609183 w 609183"/>
                <a:gd name="connsiteY2" fmla="*/ 406122 h 406122"/>
                <a:gd name="connsiteX3" fmla="*/ 0 w 609183"/>
                <a:gd name="connsiteY3" fmla="*/ 406122 h 406122"/>
                <a:gd name="connsiteX4" fmla="*/ 0 w 609183"/>
                <a:gd name="connsiteY4" fmla="*/ 0 h 4061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183" h="406122">
                  <a:moveTo>
                    <a:pt x="0" y="0"/>
                  </a:moveTo>
                  <a:lnTo>
                    <a:pt x="609183" y="0"/>
                  </a:lnTo>
                  <a:lnTo>
                    <a:pt x="609183" y="406122"/>
                  </a:lnTo>
                  <a:lnTo>
                    <a:pt x="0" y="40612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endParaRPr lang="en-US" sz="1800" kern="1200"/>
            </a:p>
          </p:txBody>
        </p:sp>
        <p:sp>
          <p:nvSpPr>
            <p:cNvPr id="148" name="Oval 147"/>
            <p:cNvSpPr/>
            <p:nvPr/>
          </p:nvSpPr>
          <p:spPr>
            <a:xfrm>
              <a:off x="662275" y="3187695"/>
              <a:ext cx="406122" cy="406122"/>
            </a:xfrm>
            <a:prstGeom prst="ellipse">
              <a:avLst/>
            </a:prstGeom>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149" name="Freeform 148"/>
            <p:cNvSpPr/>
            <p:nvPr/>
          </p:nvSpPr>
          <p:spPr>
            <a:xfrm>
              <a:off x="1068397" y="3186680"/>
              <a:ext cx="609183" cy="406122"/>
            </a:xfrm>
            <a:custGeom>
              <a:avLst/>
              <a:gdLst>
                <a:gd name="connsiteX0" fmla="*/ 0 w 609183"/>
                <a:gd name="connsiteY0" fmla="*/ 0 h 406122"/>
                <a:gd name="connsiteX1" fmla="*/ 609183 w 609183"/>
                <a:gd name="connsiteY1" fmla="*/ 0 h 406122"/>
                <a:gd name="connsiteX2" fmla="*/ 609183 w 609183"/>
                <a:gd name="connsiteY2" fmla="*/ 406122 h 406122"/>
                <a:gd name="connsiteX3" fmla="*/ 0 w 609183"/>
                <a:gd name="connsiteY3" fmla="*/ 406122 h 406122"/>
                <a:gd name="connsiteX4" fmla="*/ 0 w 609183"/>
                <a:gd name="connsiteY4" fmla="*/ 0 h 4061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183" h="406122">
                  <a:moveTo>
                    <a:pt x="0" y="0"/>
                  </a:moveTo>
                  <a:lnTo>
                    <a:pt x="609183" y="0"/>
                  </a:lnTo>
                  <a:lnTo>
                    <a:pt x="609183" y="406122"/>
                  </a:lnTo>
                  <a:lnTo>
                    <a:pt x="0" y="40612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endParaRPr lang="en-US" sz="1600" kern="1200"/>
            </a:p>
          </p:txBody>
        </p:sp>
        <p:sp>
          <p:nvSpPr>
            <p:cNvPr id="150" name="Oval 149"/>
            <p:cNvSpPr/>
            <p:nvPr/>
          </p:nvSpPr>
          <p:spPr>
            <a:xfrm>
              <a:off x="662275" y="3721746"/>
              <a:ext cx="406122" cy="406122"/>
            </a:xfrm>
            <a:prstGeom prst="ellipse">
              <a:avLst/>
            </a:prstGeom>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151" name="Freeform 150"/>
            <p:cNvSpPr/>
            <p:nvPr/>
          </p:nvSpPr>
          <p:spPr>
            <a:xfrm>
              <a:off x="1068397" y="3720731"/>
              <a:ext cx="609183" cy="406122"/>
            </a:xfrm>
            <a:custGeom>
              <a:avLst/>
              <a:gdLst>
                <a:gd name="connsiteX0" fmla="*/ 0 w 609183"/>
                <a:gd name="connsiteY0" fmla="*/ 0 h 406122"/>
                <a:gd name="connsiteX1" fmla="*/ 609183 w 609183"/>
                <a:gd name="connsiteY1" fmla="*/ 0 h 406122"/>
                <a:gd name="connsiteX2" fmla="*/ 609183 w 609183"/>
                <a:gd name="connsiteY2" fmla="*/ 406122 h 406122"/>
                <a:gd name="connsiteX3" fmla="*/ 0 w 609183"/>
                <a:gd name="connsiteY3" fmla="*/ 406122 h 406122"/>
                <a:gd name="connsiteX4" fmla="*/ 0 w 609183"/>
                <a:gd name="connsiteY4" fmla="*/ 0 h 4061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183" h="406122">
                  <a:moveTo>
                    <a:pt x="0" y="0"/>
                  </a:moveTo>
                  <a:lnTo>
                    <a:pt x="609183" y="0"/>
                  </a:lnTo>
                  <a:lnTo>
                    <a:pt x="609183" y="406122"/>
                  </a:lnTo>
                  <a:lnTo>
                    <a:pt x="0" y="40612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endParaRPr lang="en-US" sz="1600" kern="1200"/>
            </a:p>
          </p:txBody>
        </p:sp>
      </p:grpSp>
    </p:spTree>
    <p:extLst>
      <p:ext uri="{BB962C8B-B14F-4D97-AF65-F5344CB8AC3E}">
        <p14:creationId xmlns:p14="http://schemas.microsoft.com/office/powerpoint/2010/main" val="1960868458"/>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EXEMPLU</a:t>
            </a:r>
            <a:r>
              <a:rPr lang="ro-RO" sz="3200" dirty="0" smtClean="0"/>
              <a:t>L</a:t>
            </a:r>
            <a:r>
              <a:rPr lang="en-US" sz="3200" dirty="0" smtClean="0"/>
              <a:t> 1</a:t>
            </a:r>
            <a:r>
              <a:rPr lang="ro-RO" sz="3200" dirty="0" smtClean="0"/>
              <a:t> -</a:t>
            </a:r>
            <a:r>
              <a:rPr lang="en-US" sz="3200" dirty="0" smtClean="0"/>
              <a:t> </a:t>
            </a:r>
            <a:r>
              <a:rPr lang="en-US" sz="3200" dirty="0" err="1" smtClean="0"/>
              <a:t>Clasificarea</a:t>
            </a:r>
            <a:r>
              <a:rPr lang="en-US" sz="3200" dirty="0" smtClean="0"/>
              <a:t> </a:t>
            </a:r>
            <a:r>
              <a:rPr lang="en-US" sz="3200" dirty="0" err="1" smtClean="0"/>
              <a:t>activit</a:t>
            </a:r>
            <a:r>
              <a:rPr lang="ro-RO" sz="3200" dirty="0" err="1" smtClean="0"/>
              <a:t>ăților</a:t>
            </a:r>
            <a:r>
              <a:rPr lang="ro-RO" sz="3200" dirty="0" smtClean="0"/>
              <a:t> din Economia Națională</a:t>
            </a:r>
            <a:endParaRPr lang="en-US" sz="3200" dirty="0"/>
          </a:p>
        </p:txBody>
      </p:sp>
      <p:grpSp>
        <p:nvGrpSpPr>
          <p:cNvPr id="26" name="Group 25"/>
          <p:cNvGrpSpPr/>
          <p:nvPr/>
        </p:nvGrpSpPr>
        <p:grpSpPr>
          <a:xfrm>
            <a:off x="518166" y="2787800"/>
            <a:ext cx="5181599" cy="2352771"/>
            <a:chOff x="838200" y="2824908"/>
            <a:chExt cx="5181599" cy="2352771"/>
          </a:xfrm>
        </p:grpSpPr>
        <p:sp>
          <p:nvSpPr>
            <p:cNvPr id="27" name="Freeform 26"/>
            <p:cNvSpPr/>
            <p:nvPr/>
          </p:nvSpPr>
          <p:spPr>
            <a:xfrm>
              <a:off x="4678680" y="4325953"/>
              <a:ext cx="91440" cy="204025"/>
            </a:xfrm>
            <a:custGeom>
              <a:avLst/>
              <a:gdLst/>
              <a:ahLst/>
              <a:cxnLst/>
              <a:rect l="0" t="0" r="0" b="0"/>
              <a:pathLst>
                <a:path>
                  <a:moveTo>
                    <a:pt x="45720" y="0"/>
                  </a:moveTo>
                  <a:lnTo>
                    <a:pt x="45720" y="204025"/>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8" name="Freeform 27"/>
            <p:cNvSpPr/>
            <p:nvPr/>
          </p:nvSpPr>
          <p:spPr>
            <a:xfrm>
              <a:off x="3388518" y="3474228"/>
              <a:ext cx="1335881" cy="204025"/>
            </a:xfrm>
            <a:custGeom>
              <a:avLst/>
              <a:gdLst/>
              <a:ahLst/>
              <a:cxnLst/>
              <a:rect l="0" t="0" r="0" b="0"/>
              <a:pathLst>
                <a:path>
                  <a:moveTo>
                    <a:pt x="0" y="0"/>
                  </a:moveTo>
                  <a:lnTo>
                    <a:pt x="0" y="102822"/>
                  </a:lnTo>
                  <a:lnTo>
                    <a:pt x="1335881" y="102822"/>
                  </a:lnTo>
                  <a:lnTo>
                    <a:pt x="1335881" y="204025"/>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9" name="Freeform 28"/>
            <p:cNvSpPr/>
            <p:nvPr/>
          </p:nvSpPr>
          <p:spPr>
            <a:xfrm>
              <a:off x="2052637" y="4325953"/>
              <a:ext cx="890587" cy="204025"/>
            </a:xfrm>
            <a:custGeom>
              <a:avLst/>
              <a:gdLst/>
              <a:ahLst/>
              <a:cxnLst/>
              <a:rect l="0" t="0" r="0" b="0"/>
              <a:pathLst>
                <a:path>
                  <a:moveTo>
                    <a:pt x="0" y="0"/>
                  </a:moveTo>
                  <a:lnTo>
                    <a:pt x="0" y="102822"/>
                  </a:lnTo>
                  <a:lnTo>
                    <a:pt x="890587" y="102822"/>
                  </a:lnTo>
                  <a:lnTo>
                    <a:pt x="890587" y="204025"/>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30" name="Freeform 29"/>
            <p:cNvSpPr/>
            <p:nvPr/>
          </p:nvSpPr>
          <p:spPr>
            <a:xfrm>
              <a:off x="1162050" y="4325953"/>
              <a:ext cx="890587" cy="204025"/>
            </a:xfrm>
            <a:custGeom>
              <a:avLst/>
              <a:gdLst/>
              <a:ahLst/>
              <a:cxnLst/>
              <a:rect l="0" t="0" r="0" b="0"/>
              <a:pathLst>
                <a:path>
                  <a:moveTo>
                    <a:pt x="890587" y="0"/>
                  </a:moveTo>
                  <a:lnTo>
                    <a:pt x="890587" y="102822"/>
                  </a:lnTo>
                  <a:lnTo>
                    <a:pt x="0" y="102822"/>
                  </a:lnTo>
                  <a:lnTo>
                    <a:pt x="0" y="204025"/>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31" name="Freeform 30"/>
            <p:cNvSpPr/>
            <p:nvPr/>
          </p:nvSpPr>
          <p:spPr>
            <a:xfrm>
              <a:off x="2052637" y="3474228"/>
              <a:ext cx="1335881" cy="204025"/>
            </a:xfrm>
            <a:custGeom>
              <a:avLst/>
              <a:gdLst/>
              <a:ahLst/>
              <a:cxnLst/>
              <a:rect l="0" t="0" r="0" b="0"/>
              <a:pathLst>
                <a:path>
                  <a:moveTo>
                    <a:pt x="1335881" y="0"/>
                  </a:moveTo>
                  <a:lnTo>
                    <a:pt x="1335881" y="102822"/>
                  </a:lnTo>
                  <a:lnTo>
                    <a:pt x="0" y="102822"/>
                  </a:lnTo>
                  <a:lnTo>
                    <a:pt x="0" y="204025"/>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32" name="Oval 31"/>
            <p:cNvSpPr/>
            <p:nvPr/>
          </p:nvSpPr>
          <p:spPr>
            <a:xfrm>
              <a:off x="3064668" y="2826528"/>
              <a:ext cx="647700" cy="647700"/>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3" name="Freeform 32"/>
            <p:cNvSpPr/>
            <p:nvPr/>
          </p:nvSpPr>
          <p:spPr>
            <a:xfrm>
              <a:off x="3712368" y="2824908"/>
              <a:ext cx="971549" cy="647700"/>
            </a:xfrm>
            <a:custGeom>
              <a:avLst/>
              <a:gdLst>
                <a:gd name="connsiteX0" fmla="*/ 0 w 971549"/>
                <a:gd name="connsiteY0" fmla="*/ 0 h 647700"/>
                <a:gd name="connsiteX1" fmla="*/ 971549 w 971549"/>
                <a:gd name="connsiteY1" fmla="*/ 0 h 647700"/>
                <a:gd name="connsiteX2" fmla="*/ 971549 w 971549"/>
                <a:gd name="connsiteY2" fmla="*/ 647700 h 647700"/>
                <a:gd name="connsiteX3" fmla="*/ 0 w 971549"/>
                <a:gd name="connsiteY3" fmla="*/ 647700 h 647700"/>
                <a:gd name="connsiteX4" fmla="*/ 0 w 971549"/>
                <a:gd name="connsiteY4" fmla="*/ 0 h 647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1549" h="647700">
                  <a:moveTo>
                    <a:pt x="0" y="0"/>
                  </a:moveTo>
                  <a:lnTo>
                    <a:pt x="971549" y="0"/>
                  </a:lnTo>
                  <a:lnTo>
                    <a:pt x="971549" y="647700"/>
                  </a:lnTo>
                  <a:lnTo>
                    <a:pt x="0" y="6477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kern="1200" dirty="0" smtClean="0"/>
                <a:t>Sec</a:t>
              </a:r>
              <a:r>
                <a:rPr lang="ro-RO" sz="1600" kern="1200" dirty="0" smtClean="0"/>
                <a:t>ț</a:t>
              </a:r>
              <a:r>
                <a:rPr lang="en-US" sz="1600" kern="1200" dirty="0" err="1" smtClean="0"/>
                <a:t>iune</a:t>
              </a:r>
              <a:endParaRPr lang="en-US" sz="1600" kern="1200" dirty="0"/>
            </a:p>
          </p:txBody>
        </p:sp>
        <p:sp>
          <p:nvSpPr>
            <p:cNvPr id="34" name="Oval 33"/>
            <p:cNvSpPr/>
            <p:nvPr/>
          </p:nvSpPr>
          <p:spPr>
            <a:xfrm>
              <a:off x="1728787" y="3678253"/>
              <a:ext cx="647700" cy="647700"/>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5" name="Freeform 34"/>
            <p:cNvSpPr/>
            <p:nvPr/>
          </p:nvSpPr>
          <p:spPr>
            <a:xfrm>
              <a:off x="2376487" y="3676634"/>
              <a:ext cx="971549" cy="647700"/>
            </a:xfrm>
            <a:custGeom>
              <a:avLst/>
              <a:gdLst>
                <a:gd name="connsiteX0" fmla="*/ 0 w 971549"/>
                <a:gd name="connsiteY0" fmla="*/ 0 h 647700"/>
                <a:gd name="connsiteX1" fmla="*/ 971549 w 971549"/>
                <a:gd name="connsiteY1" fmla="*/ 0 h 647700"/>
                <a:gd name="connsiteX2" fmla="*/ 971549 w 971549"/>
                <a:gd name="connsiteY2" fmla="*/ 647700 h 647700"/>
                <a:gd name="connsiteX3" fmla="*/ 0 w 971549"/>
                <a:gd name="connsiteY3" fmla="*/ 647700 h 647700"/>
                <a:gd name="connsiteX4" fmla="*/ 0 w 971549"/>
                <a:gd name="connsiteY4" fmla="*/ 0 h 647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1549" h="647700">
                  <a:moveTo>
                    <a:pt x="0" y="0"/>
                  </a:moveTo>
                  <a:lnTo>
                    <a:pt x="971549" y="0"/>
                  </a:lnTo>
                  <a:lnTo>
                    <a:pt x="971549" y="647700"/>
                  </a:lnTo>
                  <a:lnTo>
                    <a:pt x="0" y="6477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ro-RO" sz="1600" kern="1200" dirty="0" smtClean="0"/>
                <a:t>Diviziunea (A) </a:t>
              </a:r>
              <a:endParaRPr lang="en-US" sz="1600" kern="1200" dirty="0"/>
            </a:p>
          </p:txBody>
        </p:sp>
        <p:sp>
          <p:nvSpPr>
            <p:cNvPr id="36" name="Oval 35"/>
            <p:cNvSpPr/>
            <p:nvPr/>
          </p:nvSpPr>
          <p:spPr>
            <a:xfrm>
              <a:off x="838200" y="4529979"/>
              <a:ext cx="647700" cy="647700"/>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7" name="Freeform 36"/>
            <p:cNvSpPr/>
            <p:nvPr/>
          </p:nvSpPr>
          <p:spPr>
            <a:xfrm>
              <a:off x="1485900" y="4528359"/>
              <a:ext cx="971549" cy="647700"/>
            </a:xfrm>
            <a:custGeom>
              <a:avLst/>
              <a:gdLst>
                <a:gd name="connsiteX0" fmla="*/ 0 w 971549"/>
                <a:gd name="connsiteY0" fmla="*/ 0 h 647700"/>
                <a:gd name="connsiteX1" fmla="*/ 971549 w 971549"/>
                <a:gd name="connsiteY1" fmla="*/ 0 h 647700"/>
                <a:gd name="connsiteX2" fmla="*/ 971549 w 971549"/>
                <a:gd name="connsiteY2" fmla="*/ 647700 h 647700"/>
                <a:gd name="connsiteX3" fmla="*/ 0 w 971549"/>
                <a:gd name="connsiteY3" fmla="*/ 647700 h 647700"/>
                <a:gd name="connsiteX4" fmla="*/ 0 w 971549"/>
                <a:gd name="connsiteY4" fmla="*/ 0 h 647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1549" h="647700">
                  <a:moveTo>
                    <a:pt x="0" y="0"/>
                  </a:moveTo>
                  <a:lnTo>
                    <a:pt x="971549" y="0"/>
                  </a:lnTo>
                  <a:lnTo>
                    <a:pt x="971549" y="647700"/>
                  </a:lnTo>
                  <a:lnTo>
                    <a:pt x="0" y="6477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ro-RO" sz="1600" kern="1200" dirty="0" smtClean="0"/>
                <a:t>Grupa</a:t>
              </a:r>
              <a:endParaRPr lang="en-US" sz="1600" kern="1200" dirty="0"/>
            </a:p>
          </p:txBody>
        </p:sp>
        <p:sp>
          <p:nvSpPr>
            <p:cNvPr id="38" name="Oval 37"/>
            <p:cNvSpPr/>
            <p:nvPr/>
          </p:nvSpPr>
          <p:spPr>
            <a:xfrm>
              <a:off x="2619375" y="4529979"/>
              <a:ext cx="647700" cy="647700"/>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9" name="Freeform 38"/>
            <p:cNvSpPr/>
            <p:nvPr/>
          </p:nvSpPr>
          <p:spPr>
            <a:xfrm>
              <a:off x="3267075" y="4528359"/>
              <a:ext cx="971549" cy="647700"/>
            </a:xfrm>
            <a:custGeom>
              <a:avLst/>
              <a:gdLst>
                <a:gd name="connsiteX0" fmla="*/ 0 w 971549"/>
                <a:gd name="connsiteY0" fmla="*/ 0 h 647700"/>
                <a:gd name="connsiteX1" fmla="*/ 971549 w 971549"/>
                <a:gd name="connsiteY1" fmla="*/ 0 h 647700"/>
                <a:gd name="connsiteX2" fmla="*/ 971549 w 971549"/>
                <a:gd name="connsiteY2" fmla="*/ 647700 h 647700"/>
                <a:gd name="connsiteX3" fmla="*/ 0 w 971549"/>
                <a:gd name="connsiteY3" fmla="*/ 647700 h 647700"/>
                <a:gd name="connsiteX4" fmla="*/ 0 w 971549"/>
                <a:gd name="connsiteY4" fmla="*/ 0 h 647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1549" h="647700">
                  <a:moveTo>
                    <a:pt x="0" y="0"/>
                  </a:moveTo>
                  <a:lnTo>
                    <a:pt x="971549" y="0"/>
                  </a:lnTo>
                  <a:lnTo>
                    <a:pt x="971549" y="647700"/>
                  </a:lnTo>
                  <a:lnTo>
                    <a:pt x="0" y="6477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ro-RO" sz="1600" kern="1200" dirty="0" smtClean="0"/>
                <a:t>Grupa</a:t>
              </a:r>
              <a:endParaRPr lang="en-US" sz="1600" kern="1200" dirty="0"/>
            </a:p>
          </p:txBody>
        </p:sp>
        <p:sp>
          <p:nvSpPr>
            <p:cNvPr id="40" name="Oval 39"/>
            <p:cNvSpPr/>
            <p:nvPr/>
          </p:nvSpPr>
          <p:spPr>
            <a:xfrm>
              <a:off x="4400550" y="3678253"/>
              <a:ext cx="647700" cy="647700"/>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1" name="Freeform 40"/>
            <p:cNvSpPr/>
            <p:nvPr/>
          </p:nvSpPr>
          <p:spPr>
            <a:xfrm>
              <a:off x="5048250" y="3676634"/>
              <a:ext cx="971549" cy="647700"/>
            </a:xfrm>
            <a:custGeom>
              <a:avLst/>
              <a:gdLst>
                <a:gd name="connsiteX0" fmla="*/ 0 w 971549"/>
                <a:gd name="connsiteY0" fmla="*/ 0 h 647700"/>
                <a:gd name="connsiteX1" fmla="*/ 971549 w 971549"/>
                <a:gd name="connsiteY1" fmla="*/ 0 h 647700"/>
                <a:gd name="connsiteX2" fmla="*/ 971549 w 971549"/>
                <a:gd name="connsiteY2" fmla="*/ 647700 h 647700"/>
                <a:gd name="connsiteX3" fmla="*/ 0 w 971549"/>
                <a:gd name="connsiteY3" fmla="*/ 647700 h 647700"/>
                <a:gd name="connsiteX4" fmla="*/ 0 w 971549"/>
                <a:gd name="connsiteY4" fmla="*/ 0 h 647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1549" h="647700">
                  <a:moveTo>
                    <a:pt x="0" y="0"/>
                  </a:moveTo>
                  <a:lnTo>
                    <a:pt x="971549" y="0"/>
                  </a:lnTo>
                  <a:lnTo>
                    <a:pt x="971549" y="647700"/>
                  </a:lnTo>
                  <a:lnTo>
                    <a:pt x="0" y="6477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ro-RO" sz="1600" kern="1200" dirty="0" smtClean="0"/>
                <a:t>Diviziune (U)</a:t>
              </a:r>
              <a:endParaRPr lang="en-US" sz="1600" kern="1200" dirty="0"/>
            </a:p>
          </p:txBody>
        </p:sp>
        <p:sp>
          <p:nvSpPr>
            <p:cNvPr id="42" name="Oval 41"/>
            <p:cNvSpPr/>
            <p:nvPr/>
          </p:nvSpPr>
          <p:spPr>
            <a:xfrm>
              <a:off x="4400550" y="4529979"/>
              <a:ext cx="647700" cy="647700"/>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3" name="Freeform 42"/>
            <p:cNvSpPr/>
            <p:nvPr/>
          </p:nvSpPr>
          <p:spPr>
            <a:xfrm>
              <a:off x="5048250" y="4528359"/>
              <a:ext cx="971549" cy="647700"/>
            </a:xfrm>
            <a:custGeom>
              <a:avLst/>
              <a:gdLst>
                <a:gd name="connsiteX0" fmla="*/ 0 w 971549"/>
                <a:gd name="connsiteY0" fmla="*/ 0 h 647700"/>
                <a:gd name="connsiteX1" fmla="*/ 971549 w 971549"/>
                <a:gd name="connsiteY1" fmla="*/ 0 h 647700"/>
                <a:gd name="connsiteX2" fmla="*/ 971549 w 971549"/>
                <a:gd name="connsiteY2" fmla="*/ 647700 h 647700"/>
                <a:gd name="connsiteX3" fmla="*/ 0 w 971549"/>
                <a:gd name="connsiteY3" fmla="*/ 647700 h 647700"/>
                <a:gd name="connsiteX4" fmla="*/ 0 w 971549"/>
                <a:gd name="connsiteY4" fmla="*/ 0 h 647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1549" h="647700">
                  <a:moveTo>
                    <a:pt x="0" y="0"/>
                  </a:moveTo>
                  <a:lnTo>
                    <a:pt x="971549" y="0"/>
                  </a:lnTo>
                  <a:lnTo>
                    <a:pt x="971549" y="647700"/>
                  </a:lnTo>
                  <a:lnTo>
                    <a:pt x="0" y="6477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ro-RO" sz="1600" kern="1200" dirty="0" smtClean="0"/>
                <a:t>Grupa</a:t>
              </a:r>
              <a:endParaRPr lang="en-US" sz="1600" kern="1200" dirty="0"/>
            </a:p>
          </p:txBody>
        </p:sp>
      </p:grpSp>
      <p:sp>
        <p:nvSpPr>
          <p:cNvPr id="4" name="Content Placeholder 3"/>
          <p:cNvSpPr>
            <a:spLocks noGrp="1"/>
          </p:cNvSpPr>
          <p:nvPr>
            <p:ph sz="half" idx="2"/>
          </p:nvPr>
        </p:nvSpPr>
        <p:spPr>
          <a:xfrm>
            <a:off x="5708336" y="2326428"/>
            <a:ext cx="4184034" cy="3880773"/>
          </a:xfrm>
        </p:spPr>
        <p:txBody>
          <a:bodyPr/>
          <a:lstStyle/>
          <a:p>
            <a:r>
              <a:rPr lang="ro-RO" dirty="0" smtClean="0"/>
              <a:t>Cea mai recentă versiune utilizată – CAEN rev. 2 </a:t>
            </a:r>
          </a:p>
          <a:p>
            <a:r>
              <a:rPr lang="ro-RO" dirty="0" smtClean="0"/>
              <a:t>Clasificare ierarhizată care este organizată pe niveluri astfel: </a:t>
            </a:r>
          </a:p>
          <a:p>
            <a:pPr lvl="1"/>
            <a:r>
              <a:rPr lang="ro-RO" dirty="0" smtClean="0"/>
              <a:t>secțiuni (A – U)</a:t>
            </a:r>
          </a:p>
          <a:p>
            <a:pPr lvl="1"/>
            <a:r>
              <a:rPr lang="ro-RO" dirty="0" smtClean="0"/>
              <a:t>diviziuni (2 cifre) și</a:t>
            </a:r>
          </a:p>
          <a:p>
            <a:pPr lvl="1"/>
            <a:r>
              <a:rPr lang="ro-RO" dirty="0" smtClean="0"/>
              <a:t>grupe (3 cifre) </a:t>
            </a:r>
            <a:endParaRPr lang="en-US" dirty="0"/>
          </a:p>
        </p:txBody>
      </p:sp>
      <p:sp>
        <p:nvSpPr>
          <p:cNvPr id="5" name="Slide Number Placeholder 4"/>
          <p:cNvSpPr>
            <a:spLocks noGrp="1"/>
          </p:cNvSpPr>
          <p:nvPr>
            <p:ph type="sldNum" sz="quarter" idx="12"/>
          </p:nvPr>
        </p:nvSpPr>
        <p:spPr/>
        <p:txBody>
          <a:bodyPr/>
          <a:lstStyle/>
          <a:p>
            <a:fld id="{9E50D555-AD09-4184-8F27-884809BFB095}" type="slidenum">
              <a:rPr lang="en-US" smtClean="0"/>
              <a:pPr/>
              <a:t>96</a:t>
            </a:fld>
            <a:endParaRPr lang="en-US"/>
          </a:p>
        </p:txBody>
      </p:sp>
      <p:sp>
        <p:nvSpPr>
          <p:cNvPr id="7" name="TextBox 6"/>
          <p:cNvSpPr txBox="1"/>
          <p:nvPr/>
        </p:nvSpPr>
        <p:spPr>
          <a:xfrm>
            <a:off x="3431177" y="3779520"/>
            <a:ext cx="435429" cy="369332"/>
          </a:xfrm>
          <a:prstGeom prst="rect">
            <a:avLst/>
          </a:prstGeom>
          <a:noFill/>
        </p:spPr>
        <p:txBody>
          <a:bodyPr wrap="square" rtlCol="0">
            <a:spAutoFit/>
          </a:bodyPr>
          <a:lstStyle/>
          <a:p>
            <a:r>
              <a:rPr lang="ro-RO" dirty="0" smtClean="0"/>
              <a:t>...</a:t>
            </a:r>
            <a:endParaRPr lang="en-US" dirty="0"/>
          </a:p>
        </p:txBody>
      </p:sp>
      <p:sp>
        <p:nvSpPr>
          <p:cNvPr id="44" name="TextBox 43"/>
          <p:cNvSpPr txBox="1"/>
          <p:nvPr/>
        </p:nvSpPr>
        <p:spPr>
          <a:xfrm>
            <a:off x="2583858" y="5824403"/>
            <a:ext cx="5111932" cy="369332"/>
          </a:xfrm>
          <a:prstGeom prst="rect">
            <a:avLst/>
          </a:prstGeom>
          <a:noFill/>
        </p:spPr>
        <p:txBody>
          <a:bodyPr wrap="square" rtlCol="0">
            <a:spAutoFit/>
          </a:bodyPr>
          <a:lstStyle/>
          <a:p>
            <a:pPr algn="ctr"/>
            <a:r>
              <a:rPr lang="ro-RO" b="1" dirty="0" smtClean="0"/>
              <a:t>Celula de bază: activitatea </a:t>
            </a:r>
            <a:endParaRPr lang="en-US" b="1" dirty="0"/>
          </a:p>
        </p:txBody>
      </p:sp>
    </p:spTree>
    <p:extLst>
      <p:ext uri="{BB962C8B-B14F-4D97-AF65-F5344CB8AC3E}">
        <p14:creationId xmlns:p14="http://schemas.microsoft.com/office/powerpoint/2010/main" val="1172870177"/>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o-RO" sz="2800" dirty="0" smtClean="0"/>
              <a:t>EXEMPLUL</a:t>
            </a:r>
            <a:r>
              <a:rPr lang="ro-RO" sz="3200" dirty="0" smtClean="0"/>
              <a:t> </a:t>
            </a:r>
            <a:r>
              <a:rPr lang="en-US" sz="3200" dirty="0" smtClean="0"/>
              <a:t>1</a:t>
            </a:r>
            <a:r>
              <a:rPr lang="ro-RO" sz="3200" dirty="0" smtClean="0"/>
              <a:t> - </a:t>
            </a:r>
            <a:r>
              <a:rPr lang="ro-RO" sz="3200" dirty="0"/>
              <a:t>Clasificarea </a:t>
            </a:r>
            <a:r>
              <a:rPr lang="ro-RO" sz="3200" dirty="0" smtClean="0"/>
              <a:t>Activităților </a:t>
            </a:r>
            <a:r>
              <a:rPr lang="ro-RO" sz="3200" dirty="0"/>
              <a:t>din Economia </a:t>
            </a:r>
            <a:r>
              <a:rPr lang="ro-RO" sz="3200" dirty="0" smtClean="0"/>
              <a:t>Națională – secțiuni </a:t>
            </a:r>
            <a:endParaRPr lang="en-US" sz="3200" dirty="0"/>
          </a:p>
        </p:txBody>
      </p:sp>
      <p:sp>
        <p:nvSpPr>
          <p:cNvPr id="4" name="Content Placeholder 3"/>
          <p:cNvSpPr>
            <a:spLocks noGrp="1"/>
          </p:cNvSpPr>
          <p:nvPr>
            <p:ph sz="half" idx="1"/>
          </p:nvPr>
        </p:nvSpPr>
        <p:spPr>
          <a:xfrm>
            <a:off x="346494" y="2210431"/>
            <a:ext cx="5181600" cy="4351338"/>
          </a:xfrm>
        </p:spPr>
        <p:txBody>
          <a:bodyPr>
            <a:normAutofit fontScale="70000" lnSpcReduction="20000"/>
          </a:bodyPr>
          <a:lstStyle/>
          <a:p>
            <a:r>
              <a:rPr lang="ro-RO" dirty="0"/>
              <a:t>A Agricultură, silvicultură și pescuit</a:t>
            </a:r>
            <a:endParaRPr lang="en-US" dirty="0"/>
          </a:p>
          <a:p>
            <a:r>
              <a:rPr lang="ro-RO" dirty="0"/>
              <a:t>B Industria extractivă</a:t>
            </a:r>
            <a:endParaRPr lang="en-US" dirty="0"/>
          </a:p>
          <a:p>
            <a:r>
              <a:rPr lang="ro-RO" dirty="0"/>
              <a:t>C Industria prelucrătoare</a:t>
            </a:r>
            <a:endParaRPr lang="en-US" dirty="0"/>
          </a:p>
          <a:p>
            <a:r>
              <a:rPr lang="ro-RO" dirty="0"/>
              <a:t>D Producția și furnizarea de energie electrică și termică, gaze, apă caldă și aer condiționat</a:t>
            </a:r>
            <a:endParaRPr lang="en-US" dirty="0"/>
          </a:p>
          <a:p>
            <a:r>
              <a:rPr lang="ro-RO" dirty="0"/>
              <a:t>E Distribuția apei; salubritate, gestionarea deșeurilor, activități de decontaminare</a:t>
            </a:r>
            <a:endParaRPr lang="en-US" dirty="0"/>
          </a:p>
          <a:p>
            <a:r>
              <a:rPr lang="ro-RO" dirty="0"/>
              <a:t>F Construcții</a:t>
            </a:r>
            <a:endParaRPr lang="en-US" dirty="0"/>
          </a:p>
          <a:p>
            <a:r>
              <a:rPr lang="ro-RO" dirty="0"/>
              <a:t>G Comerț cu ridicata și cu amănuntul; repararea autovehiculelor și motocicletelor</a:t>
            </a:r>
            <a:endParaRPr lang="en-US" dirty="0"/>
          </a:p>
          <a:p>
            <a:r>
              <a:rPr lang="ro-RO" dirty="0"/>
              <a:t>H Transport și depozitare</a:t>
            </a:r>
            <a:endParaRPr lang="en-US" dirty="0"/>
          </a:p>
          <a:p>
            <a:r>
              <a:rPr lang="ro-RO" dirty="0"/>
              <a:t>I Hoteluri și restaurante</a:t>
            </a:r>
            <a:endParaRPr lang="en-US" dirty="0"/>
          </a:p>
          <a:p>
            <a:r>
              <a:rPr lang="ro-RO" dirty="0"/>
              <a:t>J Informații și </a:t>
            </a:r>
            <a:r>
              <a:rPr lang="ro-RO" dirty="0" smtClean="0"/>
              <a:t>comunicații</a:t>
            </a:r>
          </a:p>
          <a:p>
            <a:r>
              <a:rPr lang="ro-RO" dirty="0"/>
              <a:t>K Intermedieri financiare și </a:t>
            </a:r>
            <a:r>
              <a:rPr lang="ro-RO" dirty="0" smtClean="0"/>
              <a:t>asigurări</a:t>
            </a:r>
            <a:endParaRPr lang="en-US" dirty="0"/>
          </a:p>
        </p:txBody>
      </p:sp>
      <p:sp>
        <p:nvSpPr>
          <p:cNvPr id="5" name="Content Placeholder 4"/>
          <p:cNvSpPr>
            <a:spLocks noGrp="1"/>
          </p:cNvSpPr>
          <p:nvPr>
            <p:ph sz="half" idx="2"/>
          </p:nvPr>
        </p:nvSpPr>
        <p:spPr>
          <a:xfrm>
            <a:off x="5253872" y="2210431"/>
            <a:ext cx="4184034" cy="3880773"/>
          </a:xfrm>
        </p:spPr>
        <p:txBody>
          <a:bodyPr>
            <a:normAutofit fontScale="70000" lnSpcReduction="20000"/>
          </a:bodyPr>
          <a:lstStyle/>
          <a:p>
            <a:r>
              <a:rPr lang="ro-RO" dirty="0"/>
              <a:t>L Tranzacții imobiliare</a:t>
            </a:r>
            <a:endParaRPr lang="en-US" dirty="0"/>
          </a:p>
          <a:p>
            <a:r>
              <a:rPr lang="ro-RO" dirty="0" smtClean="0"/>
              <a:t>M </a:t>
            </a:r>
            <a:r>
              <a:rPr lang="ro-RO" dirty="0"/>
              <a:t>Activități profesionale, științifice și tehnice</a:t>
            </a:r>
            <a:endParaRPr lang="en-US" dirty="0"/>
          </a:p>
          <a:p>
            <a:r>
              <a:rPr lang="ro-RO" dirty="0" smtClean="0"/>
              <a:t>N </a:t>
            </a:r>
            <a:r>
              <a:rPr lang="ro-RO" dirty="0"/>
              <a:t>Activități de servicii administrative și activități de servicii suport</a:t>
            </a:r>
            <a:endParaRPr lang="en-US" dirty="0"/>
          </a:p>
          <a:p>
            <a:r>
              <a:rPr lang="ro-RO" dirty="0"/>
              <a:t>O Administrație publică și apărare; asigurări sociale din sistemul public</a:t>
            </a:r>
            <a:endParaRPr lang="en-US" dirty="0"/>
          </a:p>
          <a:p>
            <a:r>
              <a:rPr lang="ro-RO" dirty="0"/>
              <a:t>P Învățământ</a:t>
            </a:r>
            <a:endParaRPr lang="en-US" dirty="0"/>
          </a:p>
          <a:p>
            <a:r>
              <a:rPr lang="ro-RO" dirty="0"/>
              <a:t>Q Sănătate și asistență socială</a:t>
            </a:r>
            <a:endParaRPr lang="en-US" dirty="0"/>
          </a:p>
          <a:p>
            <a:r>
              <a:rPr lang="ro-RO" dirty="0"/>
              <a:t>R Activități de spectacole, culturale si recreative</a:t>
            </a:r>
            <a:endParaRPr lang="en-US" dirty="0"/>
          </a:p>
          <a:p>
            <a:r>
              <a:rPr lang="ro-RO" dirty="0"/>
              <a:t>S Alte activități de servicii</a:t>
            </a:r>
            <a:endParaRPr lang="en-US" dirty="0"/>
          </a:p>
          <a:p>
            <a:r>
              <a:rPr lang="ro-RO" dirty="0"/>
              <a:t>T Activități ale gospodăriilor private în calitate de angajator de personal casnic; Activități ale gospodăriilor private de producere de bunuri și servicii destinate consumului propriu</a:t>
            </a:r>
            <a:endParaRPr lang="en-US" dirty="0"/>
          </a:p>
          <a:p>
            <a:r>
              <a:rPr lang="ro-RO" dirty="0"/>
              <a:t>U Activități ale organizațiilor </a:t>
            </a:r>
            <a:r>
              <a:rPr lang="ro-RO" dirty="0" smtClean="0"/>
              <a:t>și </a:t>
            </a:r>
            <a:r>
              <a:rPr lang="ro-RO" dirty="0"/>
              <a:t>organismelor extrateritoriale</a:t>
            </a:r>
            <a:endParaRPr lang="en-US" dirty="0"/>
          </a:p>
          <a:p>
            <a:endParaRPr lang="en-US" dirty="0"/>
          </a:p>
        </p:txBody>
      </p:sp>
      <p:sp>
        <p:nvSpPr>
          <p:cNvPr id="3" name="Slide Number Placeholder 2"/>
          <p:cNvSpPr>
            <a:spLocks noGrp="1"/>
          </p:cNvSpPr>
          <p:nvPr>
            <p:ph type="sldNum" sz="quarter" idx="12"/>
          </p:nvPr>
        </p:nvSpPr>
        <p:spPr/>
        <p:txBody>
          <a:bodyPr/>
          <a:lstStyle/>
          <a:p>
            <a:fld id="{9E50D555-AD09-4184-8F27-884809BFB095}" type="slidenum">
              <a:rPr lang="en-US" smtClean="0"/>
              <a:pPr/>
              <a:t>97</a:t>
            </a:fld>
            <a:endParaRPr lang="en-US"/>
          </a:p>
        </p:txBody>
      </p:sp>
    </p:spTree>
    <p:extLst>
      <p:ext uri="{BB962C8B-B14F-4D97-AF65-F5344CB8AC3E}">
        <p14:creationId xmlns:p14="http://schemas.microsoft.com/office/powerpoint/2010/main" val="3288140668"/>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o-RO" sz="3200" dirty="0" smtClean="0"/>
              <a:t>EXEMPLUL 1 </a:t>
            </a:r>
            <a:r>
              <a:rPr lang="ro-RO" sz="3200" dirty="0"/>
              <a:t>- Clasificarea Activităților din Economia </a:t>
            </a:r>
            <a:r>
              <a:rPr lang="ro-RO" sz="3200" dirty="0" smtClean="0"/>
              <a:t>Națională (cont.)</a:t>
            </a:r>
            <a:endParaRPr lang="en-US" sz="3200" dirty="0"/>
          </a:p>
        </p:txBody>
      </p:sp>
      <p:sp>
        <p:nvSpPr>
          <p:cNvPr id="3" name="Content Placeholder 2"/>
          <p:cNvSpPr>
            <a:spLocks noGrp="1"/>
          </p:cNvSpPr>
          <p:nvPr>
            <p:ph idx="1"/>
          </p:nvPr>
        </p:nvSpPr>
        <p:spPr/>
        <p:txBody>
          <a:bodyPr>
            <a:normAutofit/>
          </a:bodyPr>
          <a:lstStyle/>
          <a:p>
            <a:pPr>
              <a:buFont typeface="Wingdings" panose="05000000000000000000" pitchFamily="2" charset="2"/>
              <a:buChar char="Ø"/>
            </a:pPr>
            <a:r>
              <a:rPr lang="ro-RO" dirty="0" smtClean="0">
                <a:solidFill>
                  <a:srgbClr val="FF0000"/>
                </a:solidFill>
              </a:rPr>
              <a:t>secțiunea F </a:t>
            </a:r>
            <a:r>
              <a:rPr lang="ro-RO" dirty="0" smtClean="0"/>
              <a:t>– Construcții: </a:t>
            </a:r>
          </a:p>
          <a:p>
            <a:pPr lvl="1">
              <a:buFont typeface="Wingdings" panose="05000000000000000000" pitchFamily="2" charset="2"/>
              <a:buChar char="Ø"/>
            </a:pPr>
            <a:r>
              <a:rPr lang="ro-RO" dirty="0" smtClean="0"/>
              <a:t>41 Construcții </a:t>
            </a:r>
            <a:r>
              <a:rPr lang="ro-RO" dirty="0"/>
              <a:t>de </a:t>
            </a:r>
            <a:r>
              <a:rPr lang="ro-RO" dirty="0" smtClean="0"/>
              <a:t>clădiri;</a:t>
            </a:r>
          </a:p>
          <a:p>
            <a:pPr lvl="1">
              <a:buFont typeface="Wingdings" panose="05000000000000000000" pitchFamily="2" charset="2"/>
              <a:buChar char="Ø"/>
            </a:pPr>
            <a:r>
              <a:rPr lang="ro-RO" dirty="0" smtClean="0"/>
              <a:t>42 Lucrări </a:t>
            </a:r>
            <a:r>
              <a:rPr lang="ro-RO" dirty="0"/>
              <a:t>de geniu </a:t>
            </a:r>
            <a:r>
              <a:rPr lang="ro-RO" dirty="0" smtClean="0"/>
              <a:t>civil;</a:t>
            </a:r>
          </a:p>
          <a:p>
            <a:pPr lvl="1">
              <a:buFont typeface="Wingdings" panose="05000000000000000000" pitchFamily="2" charset="2"/>
              <a:buChar char="Ø"/>
            </a:pPr>
            <a:r>
              <a:rPr lang="ro-RO" dirty="0" smtClean="0">
                <a:solidFill>
                  <a:srgbClr val="FF0000"/>
                </a:solidFill>
              </a:rPr>
              <a:t>43 Lucrări </a:t>
            </a:r>
            <a:r>
              <a:rPr lang="ro-RO" dirty="0">
                <a:solidFill>
                  <a:srgbClr val="FF0000"/>
                </a:solidFill>
              </a:rPr>
              <a:t>speciale de </a:t>
            </a:r>
            <a:r>
              <a:rPr lang="ro-RO" dirty="0" smtClean="0">
                <a:solidFill>
                  <a:srgbClr val="FF0000"/>
                </a:solidFill>
              </a:rPr>
              <a:t>construcții</a:t>
            </a:r>
            <a:r>
              <a:rPr lang="ro-RO" dirty="0" smtClean="0"/>
              <a:t>: </a:t>
            </a:r>
          </a:p>
          <a:p>
            <a:pPr lvl="2">
              <a:buFont typeface="Wingdings" panose="05000000000000000000" pitchFamily="2" charset="2"/>
              <a:buChar char="Ø"/>
            </a:pPr>
            <a:r>
              <a:rPr lang="it-IT" dirty="0" smtClean="0"/>
              <a:t>431</a:t>
            </a:r>
            <a:r>
              <a:rPr lang="ro-RO" dirty="0" smtClean="0"/>
              <a:t> </a:t>
            </a:r>
            <a:r>
              <a:rPr lang="it-IT" dirty="0" smtClean="0"/>
              <a:t>Lucr</a:t>
            </a:r>
            <a:r>
              <a:rPr lang="ro-RO" dirty="0" smtClean="0"/>
              <a:t>ă</a:t>
            </a:r>
            <a:r>
              <a:rPr lang="it-IT" dirty="0" smtClean="0"/>
              <a:t>ri </a:t>
            </a:r>
            <a:r>
              <a:rPr lang="it-IT" dirty="0"/>
              <a:t>de demolare </a:t>
            </a:r>
            <a:r>
              <a:rPr lang="ro-RO" dirty="0" smtClean="0"/>
              <a:t>ș</a:t>
            </a:r>
            <a:r>
              <a:rPr lang="it-IT" dirty="0" smtClean="0"/>
              <a:t>i </a:t>
            </a:r>
            <a:r>
              <a:rPr lang="it-IT" dirty="0"/>
              <a:t>de </a:t>
            </a:r>
            <a:r>
              <a:rPr lang="it-IT" dirty="0" err="1" smtClean="0"/>
              <a:t>preg</a:t>
            </a:r>
            <a:r>
              <a:rPr lang="ro-RO" dirty="0" smtClean="0"/>
              <a:t>ă</a:t>
            </a:r>
            <a:r>
              <a:rPr lang="it-IT" dirty="0" err="1" smtClean="0"/>
              <a:t>tire</a:t>
            </a:r>
            <a:r>
              <a:rPr lang="it-IT" dirty="0" smtClean="0"/>
              <a:t> </a:t>
            </a:r>
            <a:r>
              <a:rPr lang="it-IT" dirty="0"/>
              <a:t>a </a:t>
            </a:r>
            <a:r>
              <a:rPr lang="it-IT" dirty="0" err="1" smtClean="0"/>
              <a:t>terenului</a:t>
            </a:r>
            <a:endParaRPr lang="ro-RO" dirty="0" smtClean="0"/>
          </a:p>
          <a:p>
            <a:pPr lvl="2">
              <a:buFont typeface="Wingdings" panose="05000000000000000000" pitchFamily="2" charset="2"/>
              <a:buChar char="Ø"/>
            </a:pPr>
            <a:r>
              <a:rPr lang="it-IT" dirty="0" smtClean="0"/>
              <a:t>432</a:t>
            </a:r>
            <a:r>
              <a:rPr lang="ro-RO" dirty="0" smtClean="0"/>
              <a:t> </a:t>
            </a:r>
            <a:r>
              <a:rPr lang="it-IT" dirty="0" err="1" smtClean="0"/>
              <a:t>Lucr</a:t>
            </a:r>
            <a:r>
              <a:rPr lang="ro-RO" dirty="0" smtClean="0"/>
              <a:t>ă</a:t>
            </a:r>
            <a:r>
              <a:rPr lang="it-IT" dirty="0" err="1" smtClean="0"/>
              <a:t>ri</a:t>
            </a:r>
            <a:r>
              <a:rPr lang="it-IT" dirty="0" smtClean="0"/>
              <a:t> </a:t>
            </a:r>
            <a:r>
              <a:rPr lang="it-IT" dirty="0"/>
              <a:t>de </a:t>
            </a:r>
            <a:r>
              <a:rPr lang="it-IT" dirty="0" err="1" smtClean="0"/>
              <a:t>instala</a:t>
            </a:r>
            <a:r>
              <a:rPr lang="ro-RO" dirty="0" smtClean="0"/>
              <a:t>ț</a:t>
            </a:r>
            <a:r>
              <a:rPr lang="it-IT" dirty="0" smtClean="0"/>
              <a:t>ii </a:t>
            </a:r>
            <a:r>
              <a:rPr lang="it-IT" dirty="0" err="1"/>
              <a:t>electrice</a:t>
            </a:r>
            <a:r>
              <a:rPr lang="it-IT" dirty="0"/>
              <a:t> </a:t>
            </a:r>
            <a:r>
              <a:rPr lang="ro-RO" dirty="0" smtClean="0"/>
              <a:t>ș</a:t>
            </a:r>
            <a:r>
              <a:rPr lang="it-IT" dirty="0" smtClean="0"/>
              <a:t>i </a:t>
            </a:r>
            <a:r>
              <a:rPr lang="it-IT" dirty="0" err="1"/>
              <a:t>tehnico</a:t>
            </a:r>
            <a:r>
              <a:rPr lang="it-IT" dirty="0"/>
              <a:t>-sanitare </a:t>
            </a:r>
            <a:r>
              <a:rPr lang="ro-RO" dirty="0" smtClean="0"/>
              <a:t>ș</a:t>
            </a:r>
            <a:r>
              <a:rPr lang="it-IT" dirty="0" smtClean="0"/>
              <a:t>i </a:t>
            </a:r>
            <a:r>
              <a:rPr lang="it-IT" dirty="0"/>
              <a:t>alte </a:t>
            </a:r>
            <a:r>
              <a:rPr lang="it-IT" dirty="0" err="1" smtClean="0"/>
              <a:t>lucr</a:t>
            </a:r>
            <a:r>
              <a:rPr lang="ro-RO" dirty="0" smtClean="0"/>
              <a:t>ă</a:t>
            </a:r>
            <a:r>
              <a:rPr lang="it-IT" dirty="0" err="1" smtClean="0"/>
              <a:t>ri</a:t>
            </a:r>
            <a:r>
              <a:rPr lang="it-IT" dirty="0" smtClean="0"/>
              <a:t> </a:t>
            </a:r>
            <a:r>
              <a:rPr lang="it-IT" dirty="0"/>
              <a:t>de </a:t>
            </a:r>
            <a:r>
              <a:rPr lang="it-IT" dirty="0" err="1" smtClean="0"/>
              <a:t>instala</a:t>
            </a:r>
            <a:r>
              <a:rPr lang="ro-RO" dirty="0" smtClean="0"/>
              <a:t>ț</a:t>
            </a:r>
            <a:r>
              <a:rPr lang="it-IT" dirty="0" smtClean="0"/>
              <a:t>ii </a:t>
            </a:r>
            <a:r>
              <a:rPr lang="it-IT" dirty="0" err="1"/>
              <a:t>pentru</a:t>
            </a:r>
            <a:r>
              <a:rPr lang="it-IT" dirty="0"/>
              <a:t> </a:t>
            </a:r>
            <a:r>
              <a:rPr lang="it-IT" dirty="0" err="1" smtClean="0"/>
              <a:t>construc</a:t>
            </a:r>
            <a:r>
              <a:rPr lang="ro-RO" dirty="0" smtClean="0"/>
              <a:t>ț</a:t>
            </a:r>
            <a:r>
              <a:rPr lang="it-IT" dirty="0" smtClean="0"/>
              <a:t>ii</a:t>
            </a:r>
            <a:endParaRPr lang="ro-RO" dirty="0" smtClean="0"/>
          </a:p>
          <a:p>
            <a:pPr lvl="2">
              <a:buFont typeface="Wingdings" panose="05000000000000000000" pitchFamily="2" charset="2"/>
              <a:buChar char="Ø"/>
            </a:pPr>
            <a:r>
              <a:rPr lang="ro-RO" dirty="0" smtClean="0"/>
              <a:t>433 Lucrări </a:t>
            </a:r>
            <a:r>
              <a:rPr lang="ro-RO" dirty="0"/>
              <a:t>de </a:t>
            </a:r>
            <a:r>
              <a:rPr lang="ro-RO" dirty="0" smtClean="0"/>
              <a:t>finisare</a:t>
            </a:r>
          </a:p>
          <a:p>
            <a:pPr lvl="2">
              <a:buFont typeface="Wingdings" panose="05000000000000000000" pitchFamily="2" charset="2"/>
              <a:buChar char="Ø"/>
            </a:pPr>
            <a:r>
              <a:rPr lang="it-IT" dirty="0" smtClean="0"/>
              <a:t>439</a:t>
            </a:r>
            <a:r>
              <a:rPr lang="ro-RO" dirty="0" smtClean="0"/>
              <a:t> </a:t>
            </a:r>
            <a:r>
              <a:rPr lang="it-IT" dirty="0" smtClean="0"/>
              <a:t>Alte </a:t>
            </a:r>
            <a:r>
              <a:rPr lang="it-IT" dirty="0" err="1" smtClean="0"/>
              <a:t>lucr</a:t>
            </a:r>
            <a:r>
              <a:rPr lang="ro-RO" dirty="0" smtClean="0"/>
              <a:t>ă</a:t>
            </a:r>
            <a:r>
              <a:rPr lang="it-IT" dirty="0" err="1" smtClean="0"/>
              <a:t>ri</a:t>
            </a:r>
            <a:r>
              <a:rPr lang="it-IT" dirty="0" smtClean="0"/>
              <a:t> </a:t>
            </a:r>
            <a:r>
              <a:rPr lang="it-IT" dirty="0"/>
              <a:t>speciale de </a:t>
            </a:r>
            <a:r>
              <a:rPr lang="it-IT" dirty="0" err="1" smtClean="0"/>
              <a:t>construc</a:t>
            </a:r>
            <a:r>
              <a:rPr lang="ro-RO" dirty="0" smtClean="0"/>
              <a:t>ț</a:t>
            </a:r>
            <a:r>
              <a:rPr lang="it-IT" dirty="0" smtClean="0"/>
              <a:t>ii</a:t>
            </a:r>
            <a:endParaRPr lang="ro-RO" dirty="0" smtClean="0"/>
          </a:p>
        </p:txBody>
      </p:sp>
      <p:sp>
        <p:nvSpPr>
          <p:cNvPr id="4" name="Slide Number Placeholder 3"/>
          <p:cNvSpPr>
            <a:spLocks noGrp="1"/>
          </p:cNvSpPr>
          <p:nvPr>
            <p:ph type="sldNum" sz="quarter" idx="12"/>
          </p:nvPr>
        </p:nvSpPr>
        <p:spPr/>
        <p:txBody>
          <a:bodyPr/>
          <a:lstStyle/>
          <a:p>
            <a:fld id="{9E50D555-AD09-4184-8F27-884809BFB095}" type="slidenum">
              <a:rPr lang="en-US" smtClean="0"/>
              <a:pPr/>
              <a:t>98</a:t>
            </a:fld>
            <a:endParaRPr lang="en-US"/>
          </a:p>
        </p:txBody>
      </p:sp>
    </p:spTree>
    <p:extLst>
      <p:ext uri="{BB962C8B-B14F-4D97-AF65-F5344CB8AC3E}">
        <p14:creationId xmlns:p14="http://schemas.microsoft.com/office/powerpoint/2010/main" val="166798925"/>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510746"/>
          </a:xfrm>
        </p:spPr>
        <p:txBody>
          <a:bodyPr>
            <a:normAutofit fontScale="90000"/>
          </a:bodyPr>
          <a:lstStyle/>
          <a:p>
            <a:r>
              <a:rPr lang="en-US" dirty="0" smtClean="0"/>
              <a:t>CAEN -K</a:t>
            </a:r>
            <a:endParaRPr lang="en-US" dirty="0"/>
          </a:p>
        </p:txBody>
      </p:sp>
      <p:sp>
        <p:nvSpPr>
          <p:cNvPr id="3" name="Content Placeholder 2"/>
          <p:cNvSpPr>
            <a:spLocks noGrp="1"/>
          </p:cNvSpPr>
          <p:nvPr>
            <p:ph sz="half" idx="1"/>
          </p:nvPr>
        </p:nvSpPr>
        <p:spPr>
          <a:xfrm>
            <a:off x="677334" y="1400432"/>
            <a:ext cx="8656136" cy="5379309"/>
          </a:xfrm>
        </p:spPr>
        <p:txBody>
          <a:bodyPr>
            <a:normAutofit fontScale="70000" lnSpcReduction="20000"/>
          </a:bodyPr>
          <a:lstStyle/>
          <a:p>
            <a:r>
              <a:rPr lang="it-IT" b="1" dirty="0"/>
              <a:t>K. INTERMEDIERI FINANCIARE SI ASIGURARI</a:t>
            </a:r>
          </a:p>
          <a:p>
            <a:r>
              <a:rPr lang="en-US" dirty="0"/>
              <a:t>64 </a:t>
            </a:r>
            <a:r>
              <a:rPr lang="en-US" dirty="0" err="1"/>
              <a:t>Intermedieri</a:t>
            </a:r>
            <a:r>
              <a:rPr lang="en-US" dirty="0"/>
              <a:t> </a:t>
            </a:r>
            <a:r>
              <a:rPr lang="en-US" dirty="0" err="1"/>
              <a:t>financiare</a:t>
            </a:r>
            <a:r>
              <a:rPr lang="en-US" dirty="0"/>
              <a:t>, cu </a:t>
            </a:r>
            <a:r>
              <a:rPr lang="en-US" dirty="0" err="1"/>
              <a:t>exceptia</a:t>
            </a:r>
            <a:r>
              <a:rPr lang="en-US" dirty="0"/>
              <a:t> </a:t>
            </a:r>
            <a:r>
              <a:rPr lang="en-US" dirty="0" err="1"/>
              <a:t>activitatilor</a:t>
            </a:r>
            <a:r>
              <a:rPr lang="en-US" dirty="0"/>
              <a:t> de </a:t>
            </a:r>
            <a:r>
              <a:rPr lang="en-US" dirty="0" err="1"/>
              <a:t>asigurari</a:t>
            </a:r>
            <a:r>
              <a:rPr lang="en-US" dirty="0"/>
              <a:t> </a:t>
            </a:r>
            <a:r>
              <a:rPr lang="en-US" dirty="0" err="1"/>
              <a:t>si</a:t>
            </a:r>
            <a:r>
              <a:rPr lang="en-US" dirty="0"/>
              <a:t> ale </a:t>
            </a:r>
            <a:r>
              <a:rPr lang="en-US" dirty="0" err="1"/>
              <a:t>fondurilor</a:t>
            </a:r>
            <a:r>
              <a:rPr lang="en-US" dirty="0"/>
              <a:t> de </a:t>
            </a:r>
            <a:r>
              <a:rPr lang="en-US" dirty="0" err="1"/>
              <a:t>pensii</a:t>
            </a:r>
            <a:endParaRPr lang="en-US" dirty="0"/>
          </a:p>
          <a:p>
            <a:r>
              <a:rPr lang="en-US" dirty="0" smtClean="0"/>
              <a:t>65 </a:t>
            </a:r>
            <a:r>
              <a:rPr lang="en-US" dirty="0" err="1"/>
              <a:t>Activitati</a:t>
            </a:r>
            <a:r>
              <a:rPr lang="en-US" dirty="0"/>
              <a:t> de </a:t>
            </a:r>
            <a:r>
              <a:rPr lang="en-US" dirty="0" err="1"/>
              <a:t>asigurari</a:t>
            </a:r>
            <a:r>
              <a:rPr lang="en-US" dirty="0"/>
              <a:t>, </a:t>
            </a:r>
            <a:r>
              <a:rPr lang="en-US" dirty="0" err="1"/>
              <a:t>reasigurari</a:t>
            </a:r>
            <a:r>
              <a:rPr lang="en-US" dirty="0"/>
              <a:t> </a:t>
            </a:r>
            <a:r>
              <a:rPr lang="en-US" dirty="0" err="1"/>
              <a:t>si</a:t>
            </a:r>
            <a:r>
              <a:rPr lang="en-US" dirty="0"/>
              <a:t> ale </a:t>
            </a:r>
            <a:r>
              <a:rPr lang="en-US" dirty="0" err="1"/>
              <a:t>fondurilor</a:t>
            </a:r>
            <a:r>
              <a:rPr lang="en-US" dirty="0"/>
              <a:t> de </a:t>
            </a:r>
            <a:r>
              <a:rPr lang="en-US" dirty="0" err="1"/>
              <a:t>pensii</a:t>
            </a:r>
            <a:r>
              <a:rPr lang="en-US" dirty="0"/>
              <a:t> ( cu </a:t>
            </a:r>
            <a:r>
              <a:rPr lang="en-US" dirty="0" err="1"/>
              <a:t>exceptia</a:t>
            </a:r>
            <a:r>
              <a:rPr lang="en-US" dirty="0"/>
              <a:t> </a:t>
            </a:r>
            <a:r>
              <a:rPr lang="en-US" dirty="0" err="1"/>
              <a:t>celor</a:t>
            </a:r>
            <a:r>
              <a:rPr lang="en-US" dirty="0"/>
              <a:t> din </a:t>
            </a:r>
            <a:r>
              <a:rPr lang="en-US" dirty="0" err="1"/>
              <a:t>sistemul</a:t>
            </a:r>
            <a:r>
              <a:rPr lang="en-US" dirty="0"/>
              <a:t> public de </a:t>
            </a:r>
            <a:r>
              <a:rPr lang="en-US" dirty="0" err="1" smtClean="0"/>
              <a:t>asigurari</a:t>
            </a:r>
            <a:endParaRPr lang="en-US" dirty="0" smtClean="0"/>
          </a:p>
          <a:p>
            <a:pPr marL="0" indent="0">
              <a:buNone/>
            </a:pPr>
            <a:r>
              <a:rPr lang="pt-BR" dirty="0"/>
              <a:t>6511 </a:t>
            </a:r>
            <a:r>
              <a:rPr lang="pt-BR" dirty="0" err="1"/>
              <a:t>Activitati</a:t>
            </a:r>
            <a:r>
              <a:rPr lang="pt-BR" dirty="0"/>
              <a:t> de </a:t>
            </a:r>
            <a:r>
              <a:rPr lang="pt-BR" dirty="0" err="1"/>
              <a:t>asigurari</a:t>
            </a:r>
            <a:r>
              <a:rPr lang="pt-BR" dirty="0"/>
              <a:t> de </a:t>
            </a:r>
            <a:r>
              <a:rPr lang="pt-BR" dirty="0" err="1"/>
              <a:t>viata</a:t>
            </a:r>
            <a:endParaRPr lang="pt-BR" dirty="0"/>
          </a:p>
          <a:p>
            <a:r>
              <a:rPr lang="en-US" dirty="0"/>
              <a:t>6512 </a:t>
            </a:r>
            <a:r>
              <a:rPr lang="en-US" dirty="0" err="1"/>
              <a:t>Alte</a:t>
            </a:r>
            <a:r>
              <a:rPr lang="en-US" dirty="0"/>
              <a:t> </a:t>
            </a:r>
            <a:r>
              <a:rPr lang="en-US" dirty="0" err="1"/>
              <a:t>activitati</a:t>
            </a:r>
            <a:r>
              <a:rPr lang="en-US" dirty="0"/>
              <a:t> de </a:t>
            </a:r>
            <a:r>
              <a:rPr lang="en-US" dirty="0" err="1"/>
              <a:t>asigurari</a:t>
            </a:r>
            <a:r>
              <a:rPr lang="en-US" dirty="0"/>
              <a:t> ( </a:t>
            </a:r>
            <a:r>
              <a:rPr lang="en-US" dirty="0" err="1"/>
              <a:t>exceptand</a:t>
            </a:r>
            <a:r>
              <a:rPr lang="en-US" dirty="0"/>
              <a:t> </a:t>
            </a:r>
            <a:r>
              <a:rPr lang="en-US" dirty="0" err="1"/>
              <a:t>asigurarile</a:t>
            </a:r>
            <a:r>
              <a:rPr lang="en-US" dirty="0"/>
              <a:t> de </a:t>
            </a:r>
            <a:r>
              <a:rPr lang="en-US" dirty="0" err="1"/>
              <a:t>viata</a:t>
            </a:r>
            <a:r>
              <a:rPr lang="en-US" dirty="0"/>
              <a:t> )</a:t>
            </a:r>
          </a:p>
          <a:p>
            <a:r>
              <a:rPr lang="en-US" dirty="0"/>
              <a:t>652 </a:t>
            </a:r>
            <a:r>
              <a:rPr lang="en-US" dirty="0" err="1"/>
              <a:t>Activitati</a:t>
            </a:r>
            <a:r>
              <a:rPr lang="en-US" dirty="0"/>
              <a:t> de </a:t>
            </a:r>
            <a:r>
              <a:rPr lang="en-US" dirty="0" err="1"/>
              <a:t>reasigurare</a:t>
            </a:r>
            <a:endParaRPr lang="en-US" dirty="0"/>
          </a:p>
          <a:p>
            <a:r>
              <a:rPr lang="en-US" dirty="0"/>
              <a:t>6520 </a:t>
            </a:r>
            <a:r>
              <a:rPr lang="en-US" dirty="0" err="1"/>
              <a:t>Activitati</a:t>
            </a:r>
            <a:r>
              <a:rPr lang="en-US" dirty="0"/>
              <a:t> de </a:t>
            </a:r>
            <a:r>
              <a:rPr lang="en-US" dirty="0" err="1"/>
              <a:t>reasigurare</a:t>
            </a:r>
            <a:endParaRPr lang="en-US" dirty="0"/>
          </a:p>
          <a:p>
            <a:r>
              <a:rPr lang="en-US" dirty="0"/>
              <a:t>653 </a:t>
            </a:r>
            <a:r>
              <a:rPr lang="en-US" dirty="0" err="1"/>
              <a:t>Activitati</a:t>
            </a:r>
            <a:r>
              <a:rPr lang="en-US" dirty="0"/>
              <a:t> ale </a:t>
            </a:r>
            <a:r>
              <a:rPr lang="en-US" dirty="0" err="1"/>
              <a:t>fondurilor</a:t>
            </a:r>
            <a:r>
              <a:rPr lang="en-US" dirty="0"/>
              <a:t> de </a:t>
            </a:r>
            <a:r>
              <a:rPr lang="en-US" dirty="0" err="1"/>
              <a:t>pensii</a:t>
            </a:r>
            <a:r>
              <a:rPr lang="en-US" dirty="0"/>
              <a:t> ( cu </a:t>
            </a:r>
            <a:r>
              <a:rPr lang="en-US" dirty="0" err="1"/>
              <a:t>exceptia</a:t>
            </a:r>
            <a:r>
              <a:rPr lang="en-US" dirty="0"/>
              <a:t> </a:t>
            </a:r>
            <a:r>
              <a:rPr lang="en-US" dirty="0" err="1"/>
              <a:t>celor</a:t>
            </a:r>
            <a:r>
              <a:rPr lang="en-US" dirty="0"/>
              <a:t> din </a:t>
            </a:r>
            <a:r>
              <a:rPr lang="en-US" dirty="0" err="1"/>
              <a:t>sistemul</a:t>
            </a:r>
            <a:r>
              <a:rPr lang="en-US" dirty="0"/>
              <a:t> public de </a:t>
            </a:r>
            <a:r>
              <a:rPr lang="en-US" dirty="0" err="1"/>
              <a:t>asigurari</a:t>
            </a:r>
            <a:r>
              <a:rPr lang="en-US" dirty="0"/>
              <a:t> </a:t>
            </a:r>
            <a:r>
              <a:rPr lang="en-US" dirty="0" err="1"/>
              <a:t>sociale</a:t>
            </a:r>
            <a:r>
              <a:rPr lang="en-US" dirty="0"/>
              <a:t> )</a:t>
            </a:r>
          </a:p>
          <a:p>
            <a:r>
              <a:rPr lang="en-US" dirty="0"/>
              <a:t>6530 </a:t>
            </a:r>
            <a:r>
              <a:rPr lang="en-US" dirty="0" err="1"/>
              <a:t>Activitati</a:t>
            </a:r>
            <a:r>
              <a:rPr lang="en-US" dirty="0"/>
              <a:t> ale </a:t>
            </a:r>
            <a:r>
              <a:rPr lang="en-US" dirty="0" err="1"/>
              <a:t>fondurilor</a:t>
            </a:r>
            <a:r>
              <a:rPr lang="en-US" dirty="0"/>
              <a:t> de </a:t>
            </a:r>
            <a:r>
              <a:rPr lang="en-US" dirty="0" err="1"/>
              <a:t>pensii</a:t>
            </a:r>
            <a:r>
              <a:rPr lang="en-US" dirty="0"/>
              <a:t> ( cu </a:t>
            </a:r>
            <a:r>
              <a:rPr lang="en-US" dirty="0" err="1"/>
              <a:t>exceptia</a:t>
            </a:r>
            <a:r>
              <a:rPr lang="en-US" dirty="0"/>
              <a:t> </a:t>
            </a:r>
            <a:r>
              <a:rPr lang="en-US" dirty="0" err="1"/>
              <a:t>celor</a:t>
            </a:r>
            <a:r>
              <a:rPr lang="en-US" dirty="0"/>
              <a:t> din </a:t>
            </a:r>
            <a:r>
              <a:rPr lang="en-US" dirty="0" err="1"/>
              <a:t>sistemul</a:t>
            </a:r>
            <a:r>
              <a:rPr lang="en-US" dirty="0"/>
              <a:t> public de </a:t>
            </a:r>
            <a:r>
              <a:rPr lang="en-US" dirty="0" err="1"/>
              <a:t>asigurari</a:t>
            </a:r>
            <a:r>
              <a:rPr lang="en-US" dirty="0"/>
              <a:t> </a:t>
            </a:r>
            <a:r>
              <a:rPr lang="en-US" dirty="0" err="1"/>
              <a:t>sociale</a:t>
            </a:r>
            <a:r>
              <a:rPr lang="en-US" dirty="0"/>
              <a:t> )</a:t>
            </a:r>
          </a:p>
          <a:p>
            <a:r>
              <a:rPr lang="en-US" dirty="0" err="1"/>
              <a:t>sociale</a:t>
            </a:r>
            <a:r>
              <a:rPr lang="en-US" dirty="0"/>
              <a:t> )</a:t>
            </a:r>
          </a:p>
          <a:p>
            <a:r>
              <a:rPr lang="en-US" dirty="0"/>
              <a:t>651 </a:t>
            </a:r>
            <a:r>
              <a:rPr lang="en-US" dirty="0" err="1"/>
              <a:t>Activitati</a:t>
            </a:r>
            <a:r>
              <a:rPr lang="en-US" dirty="0"/>
              <a:t> de </a:t>
            </a:r>
            <a:r>
              <a:rPr lang="en-US" dirty="0" err="1"/>
              <a:t>asigurari</a:t>
            </a:r>
            <a:endParaRPr lang="en-US" dirty="0"/>
          </a:p>
          <a:p>
            <a:r>
              <a:rPr lang="pt-BR" dirty="0"/>
              <a:t>6511 </a:t>
            </a:r>
            <a:r>
              <a:rPr lang="pt-BR" dirty="0" err="1"/>
              <a:t>Activitati</a:t>
            </a:r>
            <a:r>
              <a:rPr lang="pt-BR" dirty="0"/>
              <a:t> de </a:t>
            </a:r>
            <a:r>
              <a:rPr lang="pt-BR" dirty="0" err="1"/>
              <a:t>asigurari</a:t>
            </a:r>
            <a:r>
              <a:rPr lang="pt-BR" dirty="0"/>
              <a:t> de </a:t>
            </a:r>
            <a:r>
              <a:rPr lang="pt-BR" dirty="0" err="1"/>
              <a:t>viata</a:t>
            </a:r>
            <a:endParaRPr lang="pt-BR" dirty="0"/>
          </a:p>
          <a:p>
            <a:r>
              <a:rPr lang="en-US" dirty="0"/>
              <a:t>6512 </a:t>
            </a:r>
            <a:r>
              <a:rPr lang="en-US" dirty="0" err="1"/>
              <a:t>Alte</a:t>
            </a:r>
            <a:r>
              <a:rPr lang="en-US" dirty="0"/>
              <a:t> </a:t>
            </a:r>
            <a:r>
              <a:rPr lang="en-US" dirty="0" err="1"/>
              <a:t>activitati</a:t>
            </a:r>
            <a:r>
              <a:rPr lang="en-US" dirty="0"/>
              <a:t> de </a:t>
            </a:r>
            <a:r>
              <a:rPr lang="en-US" dirty="0" err="1"/>
              <a:t>asigurari</a:t>
            </a:r>
            <a:r>
              <a:rPr lang="en-US" dirty="0"/>
              <a:t> ( </a:t>
            </a:r>
            <a:r>
              <a:rPr lang="en-US" dirty="0" err="1"/>
              <a:t>exceptand</a:t>
            </a:r>
            <a:r>
              <a:rPr lang="en-US" dirty="0"/>
              <a:t> </a:t>
            </a:r>
            <a:r>
              <a:rPr lang="en-US" dirty="0" err="1"/>
              <a:t>asigurarile</a:t>
            </a:r>
            <a:r>
              <a:rPr lang="en-US" dirty="0"/>
              <a:t> de </a:t>
            </a:r>
            <a:r>
              <a:rPr lang="en-US" dirty="0" err="1"/>
              <a:t>viata</a:t>
            </a:r>
            <a:r>
              <a:rPr lang="en-US" dirty="0"/>
              <a:t> )</a:t>
            </a:r>
          </a:p>
          <a:p>
            <a:r>
              <a:rPr lang="en-US" dirty="0"/>
              <a:t>652 </a:t>
            </a:r>
            <a:r>
              <a:rPr lang="en-US" dirty="0" err="1"/>
              <a:t>Activitati</a:t>
            </a:r>
            <a:r>
              <a:rPr lang="en-US" dirty="0"/>
              <a:t> de </a:t>
            </a:r>
            <a:r>
              <a:rPr lang="en-US" dirty="0" err="1"/>
              <a:t>reasigurare</a:t>
            </a:r>
            <a:endParaRPr lang="en-US" dirty="0"/>
          </a:p>
          <a:p>
            <a:r>
              <a:rPr lang="en-US" dirty="0"/>
              <a:t>6520 </a:t>
            </a:r>
            <a:r>
              <a:rPr lang="en-US" dirty="0" err="1"/>
              <a:t>Activitati</a:t>
            </a:r>
            <a:r>
              <a:rPr lang="en-US" dirty="0"/>
              <a:t> de </a:t>
            </a:r>
            <a:r>
              <a:rPr lang="en-US" dirty="0" err="1"/>
              <a:t>reasigurare</a:t>
            </a:r>
            <a:endParaRPr lang="en-US" dirty="0"/>
          </a:p>
          <a:p>
            <a:r>
              <a:rPr lang="en-US" dirty="0"/>
              <a:t>653 </a:t>
            </a:r>
            <a:r>
              <a:rPr lang="en-US" dirty="0" err="1"/>
              <a:t>Activitati</a:t>
            </a:r>
            <a:r>
              <a:rPr lang="en-US" dirty="0"/>
              <a:t> ale </a:t>
            </a:r>
            <a:r>
              <a:rPr lang="en-US" dirty="0" err="1"/>
              <a:t>fondurilor</a:t>
            </a:r>
            <a:r>
              <a:rPr lang="en-US" dirty="0"/>
              <a:t> de </a:t>
            </a:r>
            <a:r>
              <a:rPr lang="en-US" dirty="0" err="1"/>
              <a:t>pensii</a:t>
            </a:r>
            <a:r>
              <a:rPr lang="en-US" dirty="0"/>
              <a:t> ( cu </a:t>
            </a:r>
            <a:r>
              <a:rPr lang="en-US" dirty="0" err="1"/>
              <a:t>exceptia</a:t>
            </a:r>
            <a:r>
              <a:rPr lang="en-US" dirty="0"/>
              <a:t> </a:t>
            </a:r>
            <a:r>
              <a:rPr lang="en-US" dirty="0" err="1"/>
              <a:t>celor</a:t>
            </a:r>
            <a:r>
              <a:rPr lang="en-US" dirty="0"/>
              <a:t> din </a:t>
            </a:r>
            <a:r>
              <a:rPr lang="en-US" dirty="0" err="1"/>
              <a:t>sistemul</a:t>
            </a:r>
            <a:r>
              <a:rPr lang="en-US" dirty="0"/>
              <a:t> public de </a:t>
            </a:r>
            <a:r>
              <a:rPr lang="en-US" dirty="0" err="1"/>
              <a:t>asigurari</a:t>
            </a:r>
            <a:r>
              <a:rPr lang="en-US" dirty="0"/>
              <a:t> </a:t>
            </a:r>
            <a:r>
              <a:rPr lang="en-US" dirty="0" err="1"/>
              <a:t>sociale</a:t>
            </a:r>
            <a:r>
              <a:rPr lang="en-US" dirty="0"/>
              <a:t> )</a:t>
            </a:r>
          </a:p>
          <a:p>
            <a:r>
              <a:rPr lang="en-US" dirty="0"/>
              <a:t>6530 </a:t>
            </a:r>
            <a:r>
              <a:rPr lang="en-US" dirty="0" err="1"/>
              <a:t>Activitati</a:t>
            </a:r>
            <a:r>
              <a:rPr lang="en-US" dirty="0"/>
              <a:t> ale </a:t>
            </a:r>
            <a:r>
              <a:rPr lang="en-US" dirty="0" err="1"/>
              <a:t>fondurilor</a:t>
            </a:r>
            <a:r>
              <a:rPr lang="en-US" dirty="0"/>
              <a:t> de </a:t>
            </a:r>
            <a:r>
              <a:rPr lang="en-US" dirty="0" err="1"/>
              <a:t>pensii</a:t>
            </a:r>
            <a:r>
              <a:rPr lang="en-US" dirty="0"/>
              <a:t> ( cu </a:t>
            </a:r>
            <a:r>
              <a:rPr lang="en-US" dirty="0" err="1"/>
              <a:t>exceptia</a:t>
            </a:r>
            <a:r>
              <a:rPr lang="en-US" dirty="0"/>
              <a:t> </a:t>
            </a:r>
            <a:r>
              <a:rPr lang="en-US" dirty="0" err="1"/>
              <a:t>celor</a:t>
            </a:r>
            <a:r>
              <a:rPr lang="en-US" dirty="0"/>
              <a:t> din </a:t>
            </a:r>
            <a:r>
              <a:rPr lang="en-US" dirty="0" err="1"/>
              <a:t>sistemul</a:t>
            </a:r>
            <a:r>
              <a:rPr lang="en-US" dirty="0"/>
              <a:t> public de </a:t>
            </a:r>
            <a:r>
              <a:rPr lang="en-US" dirty="0" err="1"/>
              <a:t>asigurari</a:t>
            </a:r>
            <a:r>
              <a:rPr lang="en-US" dirty="0"/>
              <a:t> </a:t>
            </a:r>
            <a:r>
              <a:rPr lang="en-US" dirty="0" err="1"/>
              <a:t>sociale</a:t>
            </a:r>
            <a:r>
              <a:rPr lang="en-US" dirty="0"/>
              <a:t> </a:t>
            </a:r>
          </a:p>
          <a:p>
            <a:r>
              <a:rPr lang="en-US" dirty="0" err="1"/>
              <a:t>sociale</a:t>
            </a:r>
            <a:r>
              <a:rPr lang="en-US" dirty="0"/>
              <a:t> </a:t>
            </a:r>
            <a:r>
              <a:rPr lang="en-US" dirty="0" smtClean="0"/>
              <a:t>)……………………..</a:t>
            </a:r>
            <a:endParaRPr lang="en-US" dirty="0"/>
          </a:p>
          <a:p>
            <a:endParaRPr lang="en-US" dirty="0"/>
          </a:p>
        </p:txBody>
      </p:sp>
      <p:sp>
        <p:nvSpPr>
          <p:cNvPr id="5" name="Slide Number Placeholder 4"/>
          <p:cNvSpPr>
            <a:spLocks noGrp="1"/>
          </p:cNvSpPr>
          <p:nvPr>
            <p:ph type="sldNum" sz="quarter" idx="12"/>
          </p:nvPr>
        </p:nvSpPr>
        <p:spPr/>
        <p:txBody>
          <a:bodyPr/>
          <a:lstStyle/>
          <a:p>
            <a:fld id="{C69E05A2-079F-4246-8356-D956496D44E4}" type="slidenum">
              <a:rPr lang="en-US" smtClean="0"/>
              <a:t>99</a:t>
            </a:fld>
            <a:endParaRPr lang="en-US"/>
          </a:p>
        </p:txBody>
      </p:sp>
    </p:spTree>
    <p:extLst>
      <p:ext uri="{BB962C8B-B14F-4D97-AF65-F5344CB8AC3E}">
        <p14:creationId xmlns:p14="http://schemas.microsoft.com/office/powerpoint/2010/main" val="3836298171"/>
      </p:ext>
    </p:extLst>
  </p:cSld>
  <p:clrMapOvr>
    <a:masterClrMapping/>
  </p:clrMapOvr>
</p:sld>
</file>

<file path=ppt/theme/theme1.xml><?xml version="1.0" encoding="utf-8"?>
<a:theme xmlns:a="http://schemas.openxmlformats.org/drawingml/2006/main" name="Facet">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2418</TotalTime>
  <Words>14714</Words>
  <Application>Microsoft Office PowerPoint</Application>
  <PresentationFormat>Widescreen</PresentationFormat>
  <Paragraphs>1197</Paragraphs>
  <Slides>144</Slides>
  <Notes>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144</vt:i4>
      </vt:variant>
    </vt:vector>
  </HeadingPairs>
  <TitlesOfParts>
    <vt:vector size="153" baseType="lpstr">
      <vt:lpstr>Arial</vt:lpstr>
      <vt:lpstr>Arial</vt:lpstr>
      <vt:lpstr>Calibri</vt:lpstr>
      <vt:lpstr>Symbol</vt:lpstr>
      <vt:lpstr>Times New Roman</vt:lpstr>
      <vt:lpstr>Trebuchet MS</vt:lpstr>
      <vt:lpstr>Wingdings</vt:lpstr>
      <vt:lpstr>Wingdings 3</vt:lpstr>
      <vt:lpstr>Facet</vt:lpstr>
      <vt:lpstr>NOUTĂȚI PRIVIND REGLEMENTĂRILE EUROPENE LA NIVELUL ÎNVĂȚĂMÂNTULUI SUPERIOR –PREZENTARE ANC.</vt:lpstr>
      <vt:lpstr>CAP.I-COMUNICARE A COMISIEI CĂTRE PARLAMENTUL EUROPEAN, CONSILIU, COMITETUL ECONOMIC ȘI SOCIAL EUROPEAN ȘI COMITETUL REGIUNILOR   O NOUĂ AGENDĂ PENTRU COMPETENȚE ÎN EUROPA  Să lucrăm împreună pentru consolidarea capitalului uman, a capacității de inserție profesională și a competitivității Bruxelles, 10.6.2016 COM(2016) 381 final  </vt:lpstr>
      <vt:lpstr> Anexă - Lista acțiunilor și calendarul indicativ </vt:lpstr>
      <vt:lpstr>Anexă - Lista acțiunilor și calendarul indicativ (cont.)</vt:lpstr>
      <vt:lpstr>PowerPoint Presentation</vt:lpstr>
      <vt:lpstr>PRIORITĂȚI DE ACȚIUNE stabilite prin Comunicarea Comisiei către Parlamentul European, Consiliu, Comitetul Economic și Social European și Comitetul Regiunilor</vt:lpstr>
      <vt:lpstr>PRIORITĂȚI DE ACȚIUNE stabilite prin Comunicarea Comisiei către Parlamentul European, Consiliu, Comitetul Economic și Social European și Comitetul Regiunilor (cont.)</vt:lpstr>
      <vt:lpstr>1. Combaterea necorelărilor în materie de competențe și promovarea excelenței în dezvoltarea competențelor</vt:lpstr>
      <vt:lpstr>1. Combaterea necorelărilor în materie de competențe și promovarea excelenței în dezvoltarea competențelor (cont.)</vt:lpstr>
      <vt:lpstr>1. Combaterea necorelărilor în materie de competențe și promovarea excelenței în dezvoltarea competențelor (cont.)</vt:lpstr>
      <vt:lpstr>Priorități de acțiune ale Comisiei Europene pentru soluționarea aspectelor de la punctul 1 </vt:lpstr>
      <vt:lpstr>Priorități de acțiune ale Comisiei Europene pentru soluționarea aspectelor de la punctul 1 </vt:lpstr>
      <vt:lpstr>Priorități de acțiune ale Comisiei Europene pentru soluționarea aspectelor de la punctul 1 (cont.)</vt:lpstr>
      <vt:lpstr>Priorități de acțiune ale Comisiei Europene pentru soluționarea aspectelor de la punctul 1 (cont.)</vt:lpstr>
      <vt:lpstr>Priorități de acțiune ale Comisiei Europene pentru soluționarea aspectelor de la punctul 1 (cont.)</vt:lpstr>
      <vt:lpstr>2. Crearea unor sisteme de învățământ superior inclusive și conectate </vt:lpstr>
      <vt:lpstr>Priorități de acțiune ale Comisiei Europene pentru soluționarea aspectelor de la punctul 2 (cont.) </vt:lpstr>
      <vt:lpstr>Priorități de acțiune ale Comisiei Europene pentru soluționarea aspectelor de la punctul 2 (cont.) </vt:lpstr>
      <vt:lpstr>Priorități de acțiune ale Comisiei Europene pentru soluționarea aspectelor de la punctul 2 (cont.) </vt:lpstr>
      <vt:lpstr>Priorități de acțiune ale Comisiei Europene pentru soluționarea aspectelor de la punctul 2 (cont.) </vt:lpstr>
      <vt:lpstr>3. Asigurarea faptului că instituțiile de învățământ superior contribuie la inovare</vt:lpstr>
      <vt:lpstr>Priorități de acțiune ale Comisiei Europene pentru soluționarea aspectelor de la punctul 3 </vt:lpstr>
      <vt:lpstr>Priorități de acțiune ale Comisiei Europene pentru soluționarea aspectelor de la punctul 3 (cont.) </vt:lpstr>
      <vt:lpstr>Priorități de acțiune ale Comisiei Europene pentru soluționarea aspectelor de la punctul 3 (cont.)</vt:lpstr>
      <vt:lpstr>Priorități de acțiune ale Comisiei Europene pentru soluționarea aspectelor de la punctul 3 (cont.) </vt:lpstr>
      <vt:lpstr>Priorități de acțiune ale Comisiei Europene pentru soluționarea aspectelor de la punctul 3 (cont.) </vt:lpstr>
      <vt:lpstr>4. Sprijinirea sistemelor de învățământ superior eficace și eficiente </vt:lpstr>
      <vt:lpstr>Priorități de acțiune ale Comisiei europene pentru soluționarea aspectelor de la punctul 4 </vt:lpstr>
      <vt:lpstr>Priorități de acțiune ale Comisiei europene pentru soluționarea aspectelor de la punctul 4 (cont.)</vt:lpstr>
      <vt:lpstr>Acțiuni ale Comisiei Europene pentru a sprijini datele concrete pentru elaborarea de politici și pentru practică </vt:lpstr>
      <vt:lpstr>Acțiuni ale Comisiei Europene pentru a sprijini datele concrete pentru elaborarea de politici și pentru practică (cont.)</vt:lpstr>
      <vt:lpstr>Acțiuni ale Comisiei Europene pentru a promova cooperarea, schimburile și mobilitatea la nivel internațional în vederea unei calități mai ridicate (cont.) </vt:lpstr>
      <vt:lpstr>Acțiuni ale Comisiei Europene pentru a promova cooperarea, schimburile și mobilitatea la nivel internațional în vederea unei calități mai ridicate (cont.) </vt:lpstr>
      <vt:lpstr>CONCLUZII ȘI ETAPELE URMĂTOARE</vt:lpstr>
      <vt:lpstr>CAP.III-RECOMANDAREA CONSILIULUI European din 22 mai 2017 privind Cadrul european al calificărilor pentru învățarea pe tot parcursul vieții și de abrogare a Recomandării Parlamentului European și a Consiliului din 23 aprilie 2008 privind stabilirea Cadrului european al calificărilor pentru învățarea de-a lungul vieții</vt:lpstr>
      <vt:lpstr>Definiții </vt:lpstr>
      <vt:lpstr>Definiții (cont.)</vt:lpstr>
      <vt:lpstr>Definiții (cont.)</vt:lpstr>
      <vt:lpstr>Definiții (cont.)</vt:lpstr>
      <vt:lpstr>Definiții (cont.)</vt:lpstr>
      <vt:lpstr>Calificările raportate la rezultatele învățării  De ce este importantă revizuirea cadrului; utilizarea cadrului conceptual revizuit  </vt:lpstr>
      <vt:lpstr>Finalitățile calificărilor </vt:lpstr>
      <vt:lpstr>Cum se obțin calificările</vt:lpstr>
      <vt:lpstr>Scopul Cadrului European al Calificărilor</vt:lpstr>
      <vt:lpstr>Obiectivele recomandării </vt:lpstr>
      <vt:lpstr>Cadre naționale ale calificărilor elaborate pe baza rezultatelor învățării</vt:lpstr>
      <vt:lpstr>Descriptori din CEC – exprimați în rezultate ale învățării</vt:lpstr>
      <vt:lpstr>Descriptori din CEC – exprimați în rezultate ale învățării</vt:lpstr>
      <vt:lpstr>Descriptori din CEC – exprimați în rezultate ale învățării</vt:lpstr>
      <vt:lpstr>Descriptori din CEC – exprimați în rezultate ale învățării</vt:lpstr>
      <vt:lpstr>Descriptori din CEC – exprimați în rezultate ale învățării</vt:lpstr>
      <vt:lpstr>Descriptori din CEC – exprimați în rezultate ale învățării</vt:lpstr>
      <vt:lpstr>Descriptori din CEC – exprimați în rezultate ale învățării</vt:lpstr>
      <vt:lpstr>Recomandări pentru statele membre (cont.)</vt:lpstr>
      <vt:lpstr>Recomandări pentru statele membre (cont.)</vt:lpstr>
      <vt:lpstr>Recomandări pentru statele membre (cont.)</vt:lpstr>
      <vt:lpstr>Recomandări pentru statele membre (cont.)</vt:lpstr>
      <vt:lpstr>Recomandări pentru statele membre (cont.)</vt:lpstr>
      <vt:lpstr>Recomandări pentru statele membre (cont.)</vt:lpstr>
      <vt:lpstr>Recomandări pentru statele membre (cont.)</vt:lpstr>
      <vt:lpstr>Recomandări pentru statele membre (cont.)</vt:lpstr>
      <vt:lpstr>CAP.IV-Anexe - Asigurarea calității calificărilor cu nivel CEC </vt:lpstr>
      <vt:lpstr>A-Principii de asigurare a calității pentru calificările care fac parte din cadrele sau sistemele naționale ale calificărilor corelate cu Cadrul european al calificărilor (CEC) </vt:lpstr>
      <vt:lpstr>Principii de asigurare a calității pentru calificările care fac parte din cadrele sau sistemele naționale ale calificărilor corelate cu Cadrul european al calificărilor (CEC) </vt:lpstr>
      <vt:lpstr>Principii de asigurare a calității pentru calificările care fac parte din cadrele sau sistemele naționale ale calificărilor corelate cu Cadrul european al calificărilor (CEC) </vt:lpstr>
      <vt:lpstr>B -Elemente ale câmpurilor de date pentru publicarea electronică a informațiilor privind calificările cu nivel CEC </vt:lpstr>
      <vt:lpstr>CAP.V-Propunere de DECIZIE A PARLAMENTULUI EUROPEAN ȘI A CONSILIULUI din 4 octombrie 2016 cu privire la un cadrul comun pentru furnizarea de servicii mai bune pentru competențe și calificări (Europass) și abrogarea Deciziei nr. 2241/2004/EC- S-A MODIFICAT ÎN 15.03.2018 URMEAZĂ RESCRIEREA EI </vt:lpstr>
      <vt:lpstr>Europass – cadrul general</vt:lpstr>
      <vt:lpstr>Europass – cadrul general(cont.)</vt:lpstr>
      <vt:lpstr>Europass – cadrul general(cont.)</vt:lpstr>
      <vt:lpstr>Europass – cadrul general (cont.)</vt:lpstr>
      <vt:lpstr>Revizuirea Europass </vt:lpstr>
      <vt:lpstr>Revizuirea Europass (cont.)</vt:lpstr>
      <vt:lpstr>Revizuirea Europass (cont.)</vt:lpstr>
      <vt:lpstr>Revizuirea Europass (cont.)</vt:lpstr>
      <vt:lpstr>Revizuirea Europass (cont.)</vt:lpstr>
      <vt:lpstr>Revizuirea Europass (cont.)</vt:lpstr>
      <vt:lpstr>Aspecte noi</vt:lpstr>
      <vt:lpstr>Aspecte noi (cont.)</vt:lpstr>
      <vt:lpstr>Aspecte noi (cont.)</vt:lpstr>
      <vt:lpstr>CAP.VI-Propunerea pentru o Recomandare a Consiliului privind Competențele cheie pentru învățarea pe tot parcursul vieții Brussels, 17.01.2018 COM(2018) 24 final </vt:lpstr>
      <vt:lpstr>Revizuirea competențelor cheie</vt:lpstr>
      <vt:lpstr>Revizuirea competențelor cheie (cont.)</vt:lpstr>
      <vt:lpstr>Revizuirea competențelor cheie  (cont.) </vt:lpstr>
      <vt:lpstr>Revizuirea competențelor cheie  (cont.) </vt:lpstr>
      <vt:lpstr>Noile competențe cheie </vt:lpstr>
      <vt:lpstr>Noile competențe cheie(cont.)</vt:lpstr>
      <vt:lpstr>Noile competențe cheie(cont.)</vt:lpstr>
      <vt:lpstr>Noile competențe cheie(cont.)</vt:lpstr>
      <vt:lpstr>Noile competențe cheie(cont.)</vt:lpstr>
      <vt:lpstr>Noile competențe cheie(cont.)</vt:lpstr>
      <vt:lpstr>Noile competențe cheie(cont.)</vt:lpstr>
      <vt:lpstr>Partea II-a Ghid metodologic privind  scrierea rezultatelor învățării  </vt:lpstr>
      <vt:lpstr>Sistemul socio-economic, educația - celulă crucială </vt:lpstr>
      <vt:lpstr>TAXONOMIE</vt:lpstr>
      <vt:lpstr>EXEMPLUL 1 - Clasificarea activităților din Economia Națională</vt:lpstr>
      <vt:lpstr>EXEMPLUL 1 - Clasificarea Activităților din Economia Națională – secțiuni </vt:lpstr>
      <vt:lpstr>EXEMPLUL 1 - Clasificarea Activităților din Economia Națională (cont.)</vt:lpstr>
      <vt:lpstr>CAEN -K</vt:lpstr>
      <vt:lpstr>EXEMPLUL 2 – ISCO (International standard classification of occupations)</vt:lpstr>
      <vt:lpstr>EXEMPLUL 2 – ISCO (International standard classification of occupations) – grupe majore </vt:lpstr>
      <vt:lpstr>PowerPoint Presentation</vt:lpstr>
      <vt:lpstr>EXEMPLUL 2 – ISCO (International standard classification of occupations) (cont.)</vt:lpstr>
      <vt:lpstr>EXEMPLU –ADMINISTRATIE –ECONOMIC </vt:lpstr>
      <vt:lpstr>EXEMPLUL 3 – International Standard Classification of Education (ISCED)</vt:lpstr>
      <vt:lpstr>EXEMPLUL 3 – International Standard Classification of Education (ISCED) – domenii largi </vt:lpstr>
      <vt:lpstr>EXEMPLUL 3 – International Standard Classification of Education (ISCED) (cont.)</vt:lpstr>
      <vt:lpstr>EXEMPLUL 3 – International Standard Classification of Education (ISCED) (cont.)</vt:lpstr>
      <vt:lpstr>EXEMPLUL 3 – International Standard Classification of Education (ISCED) (cont.)</vt:lpstr>
      <vt:lpstr>Clasificările/ taxonomiile sprijină:</vt:lpstr>
      <vt:lpstr>PowerPoint Presentation</vt:lpstr>
      <vt:lpstr>PowerPoint Presentation</vt:lpstr>
      <vt:lpstr>PowerPoint Presentation</vt:lpstr>
      <vt:lpstr>PowerPoint Presentation</vt:lpstr>
      <vt:lpstr>PowerPoint Presentation</vt:lpstr>
      <vt:lpstr>3.Tipuri de standarde – conform CEDEFOP </vt:lpstr>
      <vt:lpstr>Standarde de calificare, conform O.U.G. 96/2016, cu modificările ulterioare</vt:lpstr>
      <vt:lpstr>Standardizare – concluzii </vt:lpstr>
      <vt:lpstr>Sistemul de educație și formare profesională corelat cu piața muncii pentru reducerea discrepanței dintre cererea pieței muncii și oferta educațională</vt:lpstr>
      <vt:lpstr>Exemplificare în piața muncii – în fișă de post/ anunț cu informații pentru angajare </vt:lpstr>
      <vt:lpstr>Exemplu: anunț de angajare(2) - Contabil de costuri (eng.) - Michelin  </vt:lpstr>
      <vt:lpstr>Calificarea ocupațională vs. educațională  Legături între certificări și calificări </vt:lpstr>
      <vt:lpstr>Modelul trunchiului comun – idei principale </vt:lpstr>
      <vt:lpstr>Model trunchi comun domeniu ingineri</vt:lpstr>
      <vt:lpstr>Model trunchi comun domeniu ingineri (cont.)</vt:lpstr>
      <vt:lpstr>Model trunchi comun domeniu drept </vt:lpstr>
      <vt:lpstr>Model trunchi comun domeniu drept (cont.)</vt:lpstr>
      <vt:lpstr>Model trunchi comun domeniu administrație</vt:lpstr>
      <vt:lpstr>Model trunchi comun domeniu administrație (cont.)</vt:lpstr>
      <vt:lpstr>Propunere de abordare a scrierii programelor de studii pe baza rezultatelor învățării </vt:lpstr>
      <vt:lpstr>Educația continua a adulților /universitară/profesională - propunere sistem bazat pe: ISCED,ISCO,CAEN,ESCO</vt:lpstr>
      <vt:lpstr>Educația continua a adulților/Univ./profes. –  propunere sistem </vt:lpstr>
      <vt:lpstr>Noul sistem - principii</vt:lpstr>
      <vt:lpstr>Continuare </vt:lpstr>
      <vt:lpstr>Abordarea scrierii rezultatelor învățării</vt:lpstr>
      <vt:lpstr>Exemple de verbe de acțiune</vt:lpstr>
      <vt:lpstr>Structura de bază a rezultatelor învățării</vt:lpstr>
      <vt:lpstr>Anexă - Exemple de rezultate ale învățării</vt:lpstr>
      <vt:lpstr>Program de studii: Tehnologia Construcțiilor de Mașini – TCM</vt:lpstr>
      <vt:lpstr>Program de studii: Tehnologia Construcțiilor de Mașini – TCM (cont.)</vt:lpstr>
      <vt:lpstr>Program de studii: Tehnologia Construcțiilor de Mașini – TCM (cont.)</vt:lpstr>
      <vt:lpstr>Program de studii: Tehnologia Construcțiilor de Mașini – TCM (cont.)</vt:lpstr>
      <vt:lpstr>Program de studii: Tehnologia Construcțiilor de Mașini – TCM (cont.)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Comunicarea Comisiei către Parlamentul European, Consiliu, Comitetul Economic și Social European și Comitetul Regiunilor privind o nouă agendă a UE pentru învățământul superior  (COM (2017) 247 final)</dc:title>
  <dc:creator>Windows User</dc:creator>
  <cp:lastModifiedBy>Windows User</cp:lastModifiedBy>
  <cp:revision>117</cp:revision>
  <cp:lastPrinted>2017-07-07T11:54:51Z</cp:lastPrinted>
  <dcterms:created xsi:type="dcterms:W3CDTF">2017-06-19T09:29:52Z</dcterms:created>
  <dcterms:modified xsi:type="dcterms:W3CDTF">2018-04-17T12:18:03Z</dcterms:modified>
</cp:coreProperties>
</file>