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42"/>
  </p:notesMasterIdLst>
  <p:handoutMasterIdLst>
    <p:handoutMasterId r:id="rId43"/>
  </p:handoutMasterIdLst>
  <p:sldIdLst>
    <p:sldId id="256" r:id="rId2"/>
    <p:sldId id="328" r:id="rId3"/>
    <p:sldId id="340" r:id="rId4"/>
    <p:sldId id="341" r:id="rId5"/>
    <p:sldId id="342" r:id="rId6"/>
    <p:sldId id="343" r:id="rId7"/>
    <p:sldId id="344" r:id="rId8"/>
    <p:sldId id="332" r:id="rId9"/>
    <p:sldId id="333" r:id="rId10"/>
    <p:sldId id="334" r:id="rId11"/>
    <p:sldId id="335" r:id="rId12"/>
    <p:sldId id="336" r:id="rId13"/>
    <p:sldId id="337" r:id="rId14"/>
    <p:sldId id="338" r:id="rId15"/>
    <p:sldId id="339" r:id="rId16"/>
    <p:sldId id="327" r:id="rId17"/>
    <p:sldId id="303" r:id="rId18"/>
    <p:sldId id="305" r:id="rId19"/>
    <p:sldId id="306" r:id="rId20"/>
    <p:sldId id="307" r:id="rId21"/>
    <p:sldId id="308" r:id="rId22"/>
    <p:sldId id="314" r:id="rId23"/>
    <p:sldId id="311" r:id="rId24"/>
    <p:sldId id="315" r:id="rId25"/>
    <p:sldId id="316" r:id="rId26"/>
    <p:sldId id="317" r:id="rId27"/>
    <p:sldId id="309" r:id="rId28"/>
    <p:sldId id="325" r:id="rId29"/>
    <p:sldId id="310" r:id="rId30"/>
    <p:sldId id="312" r:id="rId31"/>
    <p:sldId id="313" r:id="rId32"/>
    <p:sldId id="320" r:id="rId33"/>
    <p:sldId id="321" r:id="rId34"/>
    <p:sldId id="322" r:id="rId35"/>
    <p:sldId id="323" r:id="rId36"/>
    <p:sldId id="329" r:id="rId37"/>
    <p:sldId id="326" r:id="rId38"/>
    <p:sldId id="319" r:id="rId39"/>
    <p:sldId id="345" r:id="rId40"/>
    <p:sldId id="294" r:id="rId4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F2B447E-6EFB-4657-B114-F0AA37501FFD}" type="datetimeFigureOut">
              <a:rPr lang="en-US" smtClean="0"/>
              <a:t>2/22/2018</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77C2D7E-41B8-4794-BED5-3694F64A4F46}" type="slidenum">
              <a:rPr lang="en-US" smtClean="0"/>
              <a:t>‹#›</a:t>
            </a:fld>
            <a:endParaRPr lang="en-US"/>
          </a:p>
        </p:txBody>
      </p:sp>
    </p:spTree>
    <p:extLst>
      <p:ext uri="{BB962C8B-B14F-4D97-AF65-F5344CB8AC3E}">
        <p14:creationId xmlns:p14="http://schemas.microsoft.com/office/powerpoint/2010/main" val="2193576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4665543-7B7C-4526-8B08-39D9338BD6FF}" type="datetimeFigureOut">
              <a:rPr lang="en-US" smtClean="0"/>
              <a:t>2/22/2018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C797EBC-1442-4F57-8782-E9A252DBA023}" type="slidenum">
              <a:rPr lang="en-US" smtClean="0"/>
              <a:t>‹#›</a:t>
            </a:fld>
            <a:endParaRPr lang="en-US"/>
          </a:p>
        </p:txBody>
      </p:sp>
    </p:spTree>
    <p:extLst>
      <p:ext uri="{BB962C8B-B14F-4D97-AF65-F5344CB8AC3E}">
        <p14:creationId xmlns:p14="http://schemas.microsoft.com/office/powerpoint/2010/main" val="37578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14460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DF5425-B34A-496F-9918-8C2279146E18}"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87791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964016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4014743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4011705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1541464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188801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621254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94758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221673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34782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DF5425-B34A-496F-9918-8C2279146E18}"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214154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DF5425-B34A-496F-9918-8C2279146E18}"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160371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DF5425-B34A-496F-9918-8C2279146E18}"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8068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F5425-B34A-496F-9918-8C2279146E18}" type="datetimeFigureOut">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112829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DF5425-B34A-496F-9918-8C2279146E18}"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7521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DF5425-B34A-496F-9918-8C2279146E18}"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421352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DF5425-B34A-496F-9918-8C2279146E18}" type="datetimeFigureOut">
              <a:rPr lang="en-US" smtClean="0"/>
              <a:t>2/22/2018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7ED661-CC7F-4368-9FA8-05D204D0686F}" type="slidenum">
              <a:rPr lang="en-US" smtClean="0"/>
              <a:t>‹#›</a:t>
            </a:fld>
            <a:endParaRPr lang="en-US"/>
          </a:p>
        </p:txBody>
      </p:sp>
    </p:spTree>
    <p:extLst>
      <p:ext uri="{BB962C8B-B14F-4D97-AF65-F5344CB8AC3E}">
        <p14:creationId xmlns:p14="http://schemas.microsoft.com/office/powerpoint/2010/main" val="400795607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8946" y="1380068"/>
            <a:ext cx="9384077" cy="2616199"/>
          </a:xfrm>
        </p:spPr>
        <p:txBody>
          <a:bodyPr>
            <a:noAutofit/>
          </a:bodyPr>
          <a:lstStyle/>
          <a:p>
            <a:r>
              <a:rPr lang="en-US" sz="4800" dirty="0" err="1" smtClean="0"/>
              <a:t>Nout</a:t>
            </a:r>
            <a:r>
              <a:rPr lang="ro-RO" sz="4800" dirty="0" err="1" smtClean="0"/>
              <a:t>ăț</a:t>
            </a:r>
            <a:r>
              <a:rPr lang="en-US" sz="4800" dirty="0" err="1" smtClean="0"/>
              <a:t>i</a:t>
            </a:r>
            <a:r>
              <a:rPr lang="en-US" sz="4800" dirty="0" smtClean="0"/>
              <a:t> </a:t>
            </a:r>
            <a:r>
              <a:rPr lang="en-US" sz="4800" dirty="0" err="1"/>
              <a:t>privind</a:t>
            </a:r>
            <a:r>
              <a:rPr lang="en-US" sz="4800" dirty="0"/>
              <a:t> RNCIS </a:t>
            </a:r>
            <a:r>
              <a:rPr lang="ro-RO" sz="4800" dirty="0" smtClean="0"/>
              <a:t>ș</a:t>
            </a:r>
            <a:r>
              <a:rPr lang="en-US" sz="4800" dirty="0" err="1" smtClean="0"/>
              <a:t>i</a:t>
            </a:r>
            <a:r>
              <a:rPr lang="en-US" sz="4800" dirty="0" smtClean="0"/>
              <a:t> </a:t>
            </a:r>
            <a:r>
              <a:rPr lang="en-US" sz="4800" dirty="0" err="1"/>
              <a:t>programul</a:t>
            </a:r>
            <a:r>
              <a:rPr lang="en-US" sz="4800" dirty="0"/>
              <a:t> </a:t>
            </a:r>
            <a:r>
              <a:rPr lang="en-US" sz="4800" dirty="0" smtClean="0"/>
              <a:t>MEN-ANC </a:t>
            </a:r>
            <a:r>
              <a:rPr lang="en-US" sz="4800" dirty="0" err="1"/>
              <a:t>pentru</a:t>
            </a:r>
            <a:r>
              <a:rPr lang="en-US" sz="4800" dirty="0"/>
              <a:t> </a:t>
            </a:r>
            <a:r>
              <a:rPr lang="en-US" sz="4800" dirty="0" err="1"/>
              <a:t>trunchiul</a:t>
            </a:r>
            <a:r>
              <a:rPr lang="en-US" sz="4800" dirty="0"/>
              <a:t> </a:t>
            </a:r>
            <a:r>
              <a:rPr lang="en-US" sz="4800" dirty="0" err="1"/>
              <a:t>comun</a:t>
            </a:r>
            <a:r>
              <a:rPr lang="en-US" sz="4800" dirty="0"/>
              <a:t> din </a:t>
            </a:r>
            <a:r>
              <a:rPr lang="en-US" sz="4800" dirty="0" err="1"/>
              <a:t>domeniul</a:t>
            </a:r>
            <a:r>
              <a:rPr lang="en-US" sz="4800" dirty="0"/>
              <a:t> </a:t>
            </a:r>
            <a:r>
              <a:rPr lang="en-US" sz="4800" dirty="0" err="1"/>
              <a:t>inginerie</a:t>
            </a:r>
            <a:r>
              <a:rPr lang="en-US" sz="4800" dirty="0"/>
              <a:t> </a:t>
            </a:r>
            <a:endParaRPr lang="en-US" sz="4800" b="1" dirty="0"/>
          </a:p>
        </p:txBody>
      </p:sp>
      <p:sp>
        <p:nvSpPr>
          <p:cNvPr id="3" name="Subtitle 2"/>
          <p:cNvSpPr>
            <a:spLocks noGrp="1"/>
          </p:cNvSpPr>
          <p:nvPr>
            <p:ph type="subTitle" idx="1"/>
          </p:nvPr>
        </p:nvSpPr>
        <p:spPr>
          <a:xfrm>
            <a:off x="4515378" y="4207282"/>
            <a:ext cx="6987645" cy="1388534"/>
          </a:xfrm>
        </p:spPr>
        <p:txBody>
          <a:bodyPr/>
          <a:lstStyle/>
          <a:p>
            <a:r>
              <a:rPr lang="en-US" dirty="0"/>
              <a:t>Prof</a:t>
            </a:r>
            <a:r>
              <a:rPr lang="en-US" dirty="0" smtClean="0"/>
              <a:t>.</a:t>
            </a:r>
            <a:r>
              <a:rPr lang="ro-RO" dirty="0" smtClean="0"/>
              <a:t> </a:t>
            </a:r>
            <a:r>
              <a:rPr lang="en-US" dirty="0" smtClean="0"/>
              <a:t>dr.</a:t>
            </a:r>
            <a:r>
              <a:rPr lang="ro-RO" dirty="0" smtClean="0"/>
              <a:t> </a:t>
            </a:r>
            <a:r>
              <a:rPr lang="en-US" dirty="0" err="1" smtClean="0"/>
              <a:t>ing</a:t>
            </a:r>
            <a:r>
              <a:rPr lang="en-US" dirty="0" smtClean="0"/>
              <a:t>.</a:t>
            </a:r>
            <a:r>
              <a:rPr lang="ro-RO" dirty="0" smtClean="0"/>
              <a:t> </a:t>
            </a:r>
            <a:r>
              <a:rPr lang="en-US" dirty="0" err="1" smtClean="0"/>
              <a:t>Tiberiu</a:t>
            </a:r>
            <a:r>
              <a:rPr lang="en-US" dirty="0" smtClean="0"/>
              <a:t> </a:t>
            </a:r>
            <a:r>
              <a:rPr lang="en-US" dirty="0" err="1" smtClean="0"/>
              <a:t>Dobrescu</a:t>
            </a:r>
            <a:r>
              <a:rPr lang="ro-RO" dirty="0" smtClean="0"/>
              <a:t>,</a:t>
            </a:r>
            <a:r>
              <a:rPr lang="en-US" dirty="0" smtClean="0"/>
              <a:t> pre</a:t>
            </a:r>
            <a:r>
              <a:rPr lang="ro-RO" dirty="0" smtClean="0"/>
              <a:t>ș</a:t>
            </a:r>
            <a:r>
              <a:rPr lang="en-US" dirty="0" err="1" smtClean="0"/>
              <a:t>edinte</a:t>
            </a:r>
            <a:r>
              <a:rPr lang="en-US" dirty="0" smtClean="0"/>
              <a:t> </a:t>
            </a:r>
            <a:r>
              <a:rPr lang="en-US" dirty="0"/>
              <a:t>ANC  </a:t>
            </a:r>
            <a:br>
              <a:rPr lang="en-US" dirty="0"/>
            </a:br>
            <a:r>
              <a:rPr lang="ro-RO" dirty="0" smtClean="0"/>
              <a:t>P</a:t>
            </a:r>
            <a:r>
              <a:rPr lang="en-US" dirty="0" err="1" smtClean="0"/>
              <a:t>rof</a:t>
            </a:r>
            <a:r>
              <a:rPr lang="en-US" dirty="0" smtClean="0"/>
              <a:t>.</a:t>
            </a:r>
            <a:r>
              <a:rPr lang="ro-RO" dirty="0" smtClean="0"/>
              <a:t> </a:t>
            </a:r>
            <a:r>
              <a:rPr lang="en-US" dirty="0" smtClean="0"/>
              <a:t>dr.</a:t>
            </a:r>
            <a:r>
              <a:rPr lang="ro-RO" dirty="0" smtClean="0"/>
              <a:t> </a:t>
            </a:r>
            <a:r>
              <a:rPr lang="en-US" dirty="0" err="1" smtClean="0"/>
              <a:t>ing</a:t>
            </a:r>
            <a:r>
              <a:rPr lang="en-US" dirty="0" smtClean="0"/>
              <a:t>.</a:t>
            </a:r>
            <a:r>
              <a:rPr lang="ro-RO" dirty="0" smtClean="0"/>
              <a:t> </a:t>
            </a:r>
            <a:r>
              <a:rPr lang="en-US" dirty="0" err="1" smtClean="0"/>
              <a:t>Nicolae</a:t>
            </a:r>
            <a:r>
              <a:rPr lang="en-US" dirty="0" smtClean="0"/>
              <a:t> Post</a:t>
            </a:r>
            <a:r>
              <a:rPr lang="ro-RO" dirty="0" smtClean="0"/>
              <a:t>ă</a:t>
            </a:r>
            <a:r>
              <a:rPr lang="en-US" dirty="0" err="1" smtClean="0"/>
              <a:t>varu</a:t>
            </a:r>
            <a:r>
              <a:rPr lang="ro-RO" smtClean="0"/>
              <a:t>,</a:t>
            </a:r>
            <a:r>
              <a:rPr lang="en-US" smtClean="0"/>
              <a:t> </a:t>
            </a:r>
            <a:r>
              <a:rPr lang="en-US" dirty="0" err="1" smtClean="0"/>
              <a:t>vicepre</a:t>
            </a:r>
            <a:r>
              <a:rPr lang="ro-RO" dirty="0" smtClean="0"/>
              <a:t>ș</a:t>
            </a:r>
            <a:r>
              <a:rPr lang="en-US" dirty="0" err="1" smtClean="0"/>
              <a:t>edinte</a:t>
            </a:r>
            <a:r>
              <a:rPr lang="en-US" dirty="0" smtClean="0"/>
              <a:t> </a:t>
            </a:r>
            <a:r>
              <a:rPr lang="en-US" dirty="0"/>
              <a:t>ANC</a:t>
            </a:r>
          </a:p>
        </p:txBody>
      </p:sp>
    </p:spTree>
    <p:extLst>
      <p:ext uri="{BB962C8B-B14F-4D97-AF65-F5344CB8AC3E}">
        <p14:creationId xmlns:p14="http://schemas.microsoft.com/office/powerpoint/2010/main" val="1521272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309" y="399288"/>
            <a:ext cx="9905998" cy="1036320"/>
          </a:xfrm>
        </p:spPr>
        <p:txBody>
          <a:bodyPr>
            <a:normAutofit fontScale="90000"/>
          </a:bodyPr>
          <a:lstStyle/>
          <a:p>
            <a:pPr algn="ctr"/>
            <a:r>
              <a:rPr lang="en-US" cap="none" dirty="0" smtClean="0">
                <a:latin typeface="Times New Roman" panose="02020603050405020304" pitchFamily="18" charset="0"/>
                <a:cs typeface="Times New Roman" panose="02020603050405020304" pitchFamily="18" charset="0"/>
              </a:rPr>
              <a:t>Structura</a:t>
            </a:r>
            <a:r>
              <a:rPr lang="en-US" dirty="0" smtClean="0">
                <a:latin typeface="Times New Roman" panose="02020603050405020304" pitchFamily="18" charset="0"/>
                <a:cs typeface="Times New Roman" panose="02020603050405020304" pitchFamily="18" charset="0"/>
              </a:rPr>
              <a:t> </a:t>
            </a:r>
            <a:r>
              <a:rPr lang="en-US" cap="none" dirty="0" smtClean="0">
                <a:latin typeface="Times New Roman" panose="02020603050405020304" pitchFamily="18" charset="0"/>
                <a:cs typeface="Times New Roman" panose="02020603050405020304" pitchFamily="18" charset="0"/>
              </a:rPr>
              <a:t>RNCIS</a:t>
            </a:r>
            <a:r>
              <a:rPr lang="en-US" dirty="0" smtClean="0">
                <a:latin typeface="Times New Roman" panose="02020603050405020304" pitchFamily="18" charset="0"/>
                <a:cs typeface="Times New Roman" panose="02020603050405020304" pitchFamily="18" charset="0"/>
              </a:rPr>
              <a:t> </a:t>
            </a:r>
            <a:r>
              <a:rPr lang="ro-RO" cap="none" dirty="0" smtClean="0">
                <a:latin typeface="Times New Roman" panose="02020603050405020304" pitchFamily="18" charset="0"/>
                <a:cs typeface="Times New Roman" panose="02020603050405020304" pitchFamily="18" charset="0"/>
              </a:rPr>
              <a:t>în urma </a:t>
            </a:r>
            <a:r>
              <a:rPr lang="en-US" cap="none" dirty="0" smtClean="0">
                <a:latin typeface="Times New Roman" panose="02020603050405020304" pitchFamily="18" charset="0"/>
                <a:cs typeface="Times New Roman" panose="02020603050405020304" pitchFamily="18" charset="0"/>
              </a:rPr>
              <a:t>public</a:t>
            </a:r>
            <a:r>
              <a:rPr lang="ro-RO" cap="none" dirty="0" err="1" smtClean="0">
                <a:latin typeface="Times New Roman" panose="02020603050405020304" pitchFamily="18" charset="0"/>
                <a:cs typeface="Times New Roman" panose="02020603050405020304" pitchFamily="18" charset="0"/>
              </a:rPr>
              <a:t>ării</a:t>
            </a:r>
            <a:r>
              <a:rPr lang="ro-RO" cap="none" dirty="0" smtClean="0">
                <a:latin typeface="Times New Roman" panose="02020603050405020304" pitchFamily="18" charset="0"/>
                <a:cs typeface="Times New Roman" panose="02020603050405020304" pitchFamily="18" charset="0"/>
              </a:rPr>
              <a:t> ordinului 5686/2017</a:t>
            </a: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757108" y="1659433"/>
            <a:ext cx="9601199" cy="4088766"/>
          </a:xfrm>
          <a:prstGeom prst="rect">
            <a:avLst/>
          </a:prstGeom>
        </p:spPr>
      </p:pic>
    </p:spTree>
    <p:extLst>
      <p:ext uri="{BB962C8B-B14F-4D97-AF65-F5344CB8AC3E}">
        <p14:creationId xmlns:p14="http://schemas.microsoft.com/office/powerpoint/2010/main" val="201910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453" y="234696"/>
            <a:ext cx="9905998" cy="903316"/>
          </a:xfrm>
        </p:spPr>
        <p:txBody>
          <a:bodyPr/>
          <a:lstStyle/>
          <a:p>
            <a:pPr algn="ctr"/>
            <a:r>
              <a:rPr lang="ro-RO" dirty="0" smtClean="0">
                <a:latin typeface="Times New Roman" panose="02020603050405020304" pitchFamily="18" charset="0"/>
                <a:cs typeface="Times New Roman" panose="02020603050405020304" pitchFamily="18" charset="0"/>
              </a:rPr>
              <a:t>Detalierea structurii RNCIS</a:t>
            </a:r>
            <a:r>
              <a:rPr lang="en-US" sz="1200" dirty="0" smtClean="0">
                <a:latin typeface="Times New Roman" panose="02020603050405020304" pitchFamily="18" charset="0"/>
                <a:cs typeface="Times New Roman" panose="02020603050405020304" pitchFamily="18" charset="0"/>
              </a:rPr>
              <a:t>-(</a:t>
            </a:r>
            <a:r>
              <a:rPr lang="en-US" sz="1200" dirty="0" err="1" smtClean="0">
                <a:latin typeface="Times New Roman" panose="02020603050405020304" pitchFamily="18" charset="0"/>
                <a:cs typeface="Times New Roman" panose="02020603050405020304" pitchFamily="18" charset="0"/>
              </a:rPr>
              <a:t>pentru</a:t>
            </a:r>
            <a:r>
              <a:rPr lang="en-US" sz="1200" dirty="0" smtClean="0">
                <a:latin typeface="Times New Roman" panose="02020603050405020304" pitchFamily="18" charset="0"/>
                <a:cs typeface="Times New Roman" panose="02020603050405020304" pitchFamily="18" charset="0"/>
              </a:rPr>
              <a:t> specialist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05689" y="1284316"/>
            <a:ext cx="9905998" cy="5269992"/>
          </a:xfrm>
        </p:spPr>
        <p:txBody>
          <a:bodyPr>
            <a:noAutofit/>
          </a:bodyPr>
          <a:lstStyle/>
          <a:p>
            <a:pPr marL="0" indent="0">
              <a:buNone/>
            </a:pPr>
            <a:r>
              <a:rPr lang="ro-RO" sz="1200" dirty="0" smtClean="0">
                <a:latin typeface="Times New Roman" panose="02020603050405020304" pitchFamily="18" charset="0"/>
                <a:cs typeface="Times New Roman" panose="02020603050405020304" pitchFamily="18" charset="0"/>
              </a:rPr>
              <a:t>1. Titlul</a:t>
            </a:r>
            <a:r>
              <a:rPr lang="en-US" sz="1200" dirty="0" smtClean="0">
                <a:latin typeface="Times New Roman" panose="02020603050405020304" pitchFamily="18" charset="0"/>
                <a:cs typeface="Times New Roman" panose="02020603050405020304" pitchFamily="18" charset="0"/>
              </a:rPr>
              <a:t> </a:t>
            </a:r>
            <a:r>
              <a:rPr lang="ro-RO" sz="1200" noProof="1" smtClean="0">
                <a:latin typeface="Times New Roman" panose="02020603050405020304" pitchFamily="18" charset="0"/>
                <a:cs typeface="Times New Roman" panose="02020603050405020304" pitchFamily="18" charset="0"/>
              </a:rPr>
              <a:t>calificării</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 se va completa cu titlul calificării.  </a:t>
            </a:r>
          </a:p>
          <a:p>
            <a:pPr marL="0" indent="0">
              <a:buNone/>
            </a:pPr>
            <a:r>
              <a:rPr lang="ro-RO" sz="1200" dirty="0" smtClean="0">
                <a:latin typeface="Times New Roman" panose="02020603050405020304" pitchFamily="18" charset="0"/>
                <a:cs typeface="Times New Roman" panose="02020603050405020304" pitchFamily="18" charset="0"/>
              </a:rPr>
              <a:t>2. </a:t>
            </a:r>
            <a:r>
              <a:rPr lang="en-US" sz="1200" dirty="0" smtClean="0">
                <a:latin typeface="Times New Roman" panose="02020603050405020304" pitchFamily="18" charset="0"/>
                <a:cs typeface="Times New Roman" panose="02020603050405020304" pitchFamily="18" charset="0"/>
              </a:rPr>
              <a:t>Domeniul </a:t>
            </a:r>
            <a:r>
              <a:rPr lang="en-US" sz="1200" dirty="0">
                <a:latin typeface="Times New Roman" panose="02020603050405020304" pitchFamily="18" charset="0"/>
                <a:cs typeface="Times New Roman" panose="02020603050405020304" pitchFamily="18" charset="0"/>
              </a:rPr>
              <a:t>educaţional conform ISCED 2013 F = se va completa cu denumirea domeniului educaţional detaliat având la bază ISCED 2013 F (ISCED - Standardul internaţional pentru educaţie).  </a:t>
            </a:r>
          </a:p>
          <a:p>
            <a:pPr marL="0" indent="0">
              <a:buNone/>
            </a:pPr>
            <a:r>
              <a:rPr lang="ro-RO" sz="1200" dirty="0" smtClean="0">
                <a:latin typeface="Times New Roman" panose="02020603050405020304" pitchFamily="18" charset="0"/>
                <a:cs typeface="Times New Roman" panose="02020603050405020304" pitchFamily="18" charset="0"/>
              </a:rPr>
              <a:t>3. </a:t>
            </a:r>
            <a:r>
              <a:rPr lang="en-US" sz="1200" dirty="0" smtClean="0">
                <a:latin typeface="Times New Roman" panose="02020603050405020304" pitchFamily="18" charset="0"/>
                <a:cs typeface="Times New Roman" panose="02020603050405020304" pitchFamily="18" charset="0"/>
              </a:rPr>
              <a:t>Codul </a:t>
            </a:r>
            <a:r>
              <a:rPr lang="en-US" sz="1200" dirty="0">
                <a:latin typeface="Times New Roman" panose="02020603050405020304" pitchFamily="18" charset="0"/>
                <a:cs typeface="Times New Roman" panose="02020603050405020304" pitchFamily="18" charset="0"/>
              </a:rPr>
              <a:t>calificării = se va completa după forma: RO/XX/YYYY/ZZZ, unde XX = Nivelul CNC (01-08), YYYY = domeniul educaţional detaliat conform ISCED 2013 F, ZZZ - numărul de ordine al calificării, cu valori de la 001 la 999.  </a:t>
            </a:r>
          </a:p>
          <a:p>
            <a:pPr marL="0" indent="0">
              <a:buNone/>
            </a:pPr>
            <a:r>
              <a:rPr lang="ro-RO" sz="1200" dirty="0" smtClean="0">
                <a:latin typeface="Times New Roman" panose="02020603050405020304" pitchFamily="18" charset="0"/>
                <a:cs typeface="Times New Roman" panose="02020603050405020304" pitchFamily="18" charset="0"/>
              </a:rPr>
              <a:t>4. </a:t>
            </a:r>
            <a:r>
              <a:rPr lang="en-US" sz="1200" dirty="0" smtClean="0">
                <a:latin typeface="Times New Roman" panose="02020603050405020304" pitchFamily="18" charset="0"/>
                <a:cs typeface="Times New Roman" panose="02020603050405020304" pitchFamily="18" charset="0"/>
              </a:rPr>
              <a:t>Nivel </a:t>
            </a:r>
            <a:r>
              <a:rPr lang="en-US" sz="1200" dirty="0">
                <a:latin typeface="Times New Roman" panose="02020603050405020304" pitchFamily="18" charset="0"/>
                <a:cs typeface="Times New Roman" panose="02020603050405020304" pitchFamily="18" charset="0"/>
              </a:rPr>
              <a:t>CNC = se va completa cu nivelul corespunzător (1-8), CNC - Cadrul Naţional al Calificărilor.  </a:t>
            </a:r>
          </a:p>
          <a:p>
            <a:pPr marL="0" indent="0">
              <a:buNone/>
            </a:pPr>
            <a:r>
              <a:rPr lang="ro-RO" sz="1200" dirty="0" smtClean="0">
                <a:latin typeface="Times New Roman" panose="02020603050405020304" pitchFamily="18" charset="0"/>
                <a:cs typeface="Times New Roman" panose="02020603050405020304" pitchFamily="18" charset="0"/>
              </a:rPr>
              <a:t>5. </a:t>
            </a:r>
            <a:r>
              <a:rPr lang="en-US" sz="1200" dirty="0" smtClean="0">
                <a:latin typeface="Times New Roman" panose="02020603050405020304" pitchFamily="18" charset="0"/>
                <a:cs typeface="Times New Roman" panose="02020603050405020304" pitchFamily="18" charset="0"/>
              </a:rPr>
              <a:t>Nivel </a:t>
            </a:r>
            <a:r>
              <a:rPr lang="en-US" sz="1200" dirty="0">
                <a:latin typeface="Times New Roman" panose="02020603050405020304" pitchFamily="18" charset="0"/>
                <a:cs typeface="Times New Roman" panose="02020603050405020304" pitchFamily="18" charset="0"/>
              </a:rPr>
              <a:t>CEC = se va completa cu nivelul corespunzător (1-8), CEC - Cadrul European al Calificărilor.  </a:t>
            </a:r>
          </a:p>
          <a:p>
            <a:pPr marL="0" indent="0">
              <a:buNone/>
            </a:pPr>
            <a:r>
              <a:rPr lang="ro-RO" sz="1200" dirty="0" smtClean="0">
                <a:latin typeface="Times New Roman" panose="02020603050405020304" pitchFamily="18" charset="0"/>
                <a:cs typeface="Times New Roman" panose="02020603050405020304" pitchFamily="18" charset="0"/>
              </a:rPr>
              <a:t>6. </a:t>
            </a:r>
            <a:r>
              <a:rPr lang="en-US" sz="1200" dirty="0" smtClean="0">
                <a:latin typeface="Times New Roman" panose="02020603050405020304" pitchFamily="18" charset="0"/>
                <a:cs typeface="Times New Roman" panose="02020603050405020304" pitchFamily="18" charset="0"/>
              </a:rPr>
              <a:t>Descrierea </a:t>
            </a:r>
            <a:r>
              <a:rPr lang="en-US" sz="1200" dirty="0">
                <a:latin typeface="Times New Roman" panose="02020603050405020304" pitchFamily="18" charset="0"/>
                <a:cs typeface="Times New Roman" panose="02020603050405020304" pitchFamily="18" charset="0"/>
              </a:rPr>
              <a:t>calificării = se va completa cu date specifice descrierii calificării, respectiv rezultatele învăţării.  </a:t>
            </a:r>
          </a:p>
          <a:p>
            <a:pPr marL="0" indent="0">
              <a:buNone/>
            </a:pPr>
            <a:r>
              <a:rPr lang="ro-RO" sz="1200" dirty="0" smtClean="0">
                <a:latin typeface="Times New Roman" panose="02020603050405020304" pitchFamily="18" charset="0"/>
                <a:cs typeface="Times New Roman" panose="02020603050405020304" pitchFamily="18" charset="0"/>
              </a:rPr>
              <a:t>7. </a:t>
            </a:r>
            <a:r>
              <a:rPr lang="en-US" sz="1200" dirty="0" smtClean="0">
                <a:latin typeface="Times New Roman" panose="02020603050405020304" pitchFamily="18" charset="0"/>
                <a:cs typeface="Times New Roman" panose="02020603050405020304" pitchFamily="18" charset="0"/>
              </a:rPr>
              <a:t>Organismul </a:t>
            </a:r>
            <a:r>
              <a:rPr lang="en-US" sz="1200" dirty="0">
                <a:latin typeface="Times New Roman" panose="02020603050405020304" pitchFamily="18" charset="0"/>
                <a:cs typeface="Times New Roman" panose="02020603050405020304" pitchFamily="18" charset="0"/>
              </a:rPr>
              <a:t>de acordare a calificării = se va completa cu denumirea organismului de acordare a calificării (minister/ministere, instituţii de învăţământ superior acreditate publice sau private, după caz).  </a:t>
            </a:r>
          </a:p>
          <a:p>
            <a:pPr marL="0" indent="0">
              <a:buNone/>
            </a:pPr>
            <a:r>
              <a:rPr lang="ro-RO" sz="1200" dirty="0" smtClean="0">
                <a:latin typeface="Times New Roman" panose="02020603050405020304" pitchFamily="18" charset="0"/>
                <a:cs typeface="Times New Roman" panose="02020603050405020304" pitchFamily="18" charset="0"/>
              </a:rPr>
              <a:t>8. </a:t>
            </a:r>
            <a:r>
              <a:rPr lang="en-US" sz="1200" dirty="0" smtClean="0">
                <a:latin typeface="Times New Roman" panose="02020603050405020304" pitchFamily="18" charset="0"/>
                <a:cs typeface="Times New Roman" panose="02020603050405020304" pitchFamily="18" charset="0"/>
              </a:rPr>
              <a:t>Puncte </a:t>
            </a:r>
            <a:r>
              <a:rPr lang="en-US" sz="1200" dirty="0">
                <a:latin typeface="Times New Roman" panose="02020603050405020304" pitchFamily="18" charset="0"/>
                <a:cs typeface="Times New Roman" panose="02020603050405020304" pitchFamily="18" charset="0"/>
              </a:rPr>
              <a:t>de credit sau volum de muncă estimat a fi necesar pentru a obţine rezultatele învăţării = numărul de puncte de credit conform recomandărilor europene European Credit Transfer and Accumulation System (ECTS 2015) sau reglementărilor naţionale.  </a:t>
            </a:r>
          </a:p>
          <a:p>
            <a:pPr marL="0" indent="0">
              <a:buNone/>
            </a:pPr>
            <a:r>
              <a:rPr lang="ro-RO" sz="1200" dirty="0" smtClean="0">
                <a:latin typeface="Times New Roman" panose="02020603050405020304" pitchFamily="18" charset="0"/>
                <a:cs typeface="Times New Roman" panose="02020603050405020304" pitchFamily="18" charset="0"/>
              </a:rPr>
              <a:t>9. </a:t>
            </a:r>
            <a:r>
              <a:rPr lang="en-US" sz="1200" dirty="0" smtClean="0">
                <a:latin typeface="Times New Roman" panose="02020603050405020304" pitchFamily="18" charset="0"/>
                <a:cs typeface="Times New Roman" panose="02020603050405020304" pitchFamily="18" charset="0"/>
              </a:rPr>
              <a:t>Organismul </a:t>
            </a:r>
            <a:r>
              <a:rPr lang="en-US" sz="1200" dirty="0">
                <a:latin typeface="Times New Roman" panose="02020603050405020304" pitchFamily="18" charset="0"/>
                <a:cs typeface="Times New Roman" panose="02020603050405020304" pitchFamily="18" charset="0"/>
              </a:rPr>
              <a:t>extern de asigurare a calităţii sau de reglementare = Agenţia Română de Asigurare a Calităţii în Învăţământul Superior (ARACIS) sau altă instituţie de asigurare a calităţii membră a The European Quality Assurance Register for Higher Education (EQAR).  </a:t>
            </a:r>
          </a:p>
          <a:p>
            <a:pPr marL="0" indent="0">
              <a:buNone/>
            </a:pPr>
            <a:r>
              <a:rPr lang="ro-RO" sz="1200" dirty="0" smtClean="0">
                <a:latin typeface="Times New Roman" panose="02020603050405020304" pitchFamily="18" charset="0"/>
                <a:cs typeface="Times New Roman" panose="02020603050405020304" pitchFamily="18" charset="0"/>
              </a:rPr>
              <a:t>10. 11. 12. </a:t>
            </a:r>
            <a:r>
              <a:rPr lang="en-US" sz="1200" dirty="0" smtClean="0">
                <a:latin typeface="Times New Roman" panose="02020603050405020304" pitchFamily="18" charset="0"/>
                <a:cs typeface="Times New Roman" panose="02020603050405020304" pitchFamily="18" charset="0"/>
              </a:rPr>
              <a:t>Alte </a:t>
            </a:r>
            <a:r>
              <a:rPr lang="en-US" sz="1200" dirty="0">
                <a:latin typeface="Times New Roman" panose="02020603050405020304" pitchFamily="18" charset="0"/>
                <a:cs typeface="Times New Roman" panose="02020603050405020304" pitchFamily="18" charset="0"/>
              </a:rPr>
              <a:t>informaţii relevante privind calificarea = se va completa cu alte informaţii cu privire la calificarea menţionată, care vizează diploma/certificatul şi suplimentul la diplomă/certificat, data până la care programul de studiu este acreditat, link-ul către pagina ce conţine datele referitoare la entitatea care oferă calificarea.  </a:t>
            </a:r>
          </a:p>
          <a:p>
            <a:pPr marL="0" indent="0">
              <a:buNone/>
            </a:pPr>
            <a:r>
              <a:rPr lang="ro-RO" sz="1200" dirty="0" smtClean="0">
                <a:latin typeface="Times New Roman" panose="02020603050405020304" pitchFamily="18" charset="0"/>
                <a:cs typeface="Times New Roman" panose="02020603050405020304" pitchFamily="18" charset="0"/>
              </a:rPr>
              <a:t>13. </a:t>
            </a:r>
            <a:r>
              <a:rPr lang="en-US" sz="1200" dirty="0" smtClean="0">
                <a:latin typeface="Times New Roman" panose="02020603050405020304" pitchFamily="18" charset="0"/>
                <a:cs typeface="Times New Roman" panose="02020603050405020304" pitchFamily="18" charset="0"/>
              </a:rPr>
              <a:t>Ocupaţii </a:t>
            </a:r>
            <a:r>
              <a:rPr lang="en-US" sz="1200" dirty="0">
                <a:latin typeface="Times New Roman" panose="02020603050405020304" pitchFamily="18" charset="0"/>
                <a:cs typeface="Times New Roman" panose="02020603050405020304" pitchFamily="18" charset="0"/>
              </a:rPr>
              <a:t>care pot fi practicate pe piaţa muncii/Cod COR = se va completa denumirea ocupaţiei relevante, conform nomenclatorului Clasificarea Ocupaţiilor din România (COR)/codul COR din 6 (şase) cifre corespunzător sau conform International Standard Classification of Occupations - ISCO08</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258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ro-RO" sz="2800" b="1" dirty="0" smtClean="0">
                <a:latin typeface="Times New Roman" panose="02020603050405020304" pitchFamily="18" charset="0"/>
                <a:cs typeface="Times New Roman" panose="02020603050405020304" pitchFamily="18" charset="0"/>
              </a:rPr>
              <a:t>ESCO</a:t>
            </a:r>
            <a:r>
              <a:rPr lang="ro-RO" sz="2800" dirty="0" smtClean="0">
                <a:latin typeface="Times New Roman" panose="02020603050405020304" pitchFamily="18" charset="0"/>
                <a:cs typeface="Times New Roman" panose="02020603050405020304" pitchFamily="18" charset="0"/>
              </a:rPr>
              <a:t> - </a:t>
            </a:r>
            <a:r>
              <a:rPr lang="en-US" sz="2800" dirty="0">
                <a:latin typeface="Times New Roman" panose="02020603050405020304" pitchFamily="18" charset="0"/>
                <a:cs typeface="Times New Roman" panose="02020603050405020304" pitchFamily="18" charset="0"/>
              </a:rPr>
              <a:t>Clasificarea </a:t>
            </a:r>
            <a:r>
              <a:rPr lang="en-US" sz="2800" dirty="0" err="1">
                <a:latin typeface="Times New Roman" panose="02020603050405020304" pitchFamily="18" charset="0"/>
                <a:cs typeface="Times New Roman" panose="02020603050405020304" pitchFamily="18" charset="0"/>
              </a:rPr>
              <a:t>Europeană</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Abilităților</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Competențelor</a:t>
            </a:r>
            <a:r>
              <a:rPr lang="en-US" sz="2800" dirty="0">
                <a:latin typeface="Times New Roman" panose="02020603050405020304" pitchFamily="18" charset="0"/>
                <a:cs typeface="Times New Roman" panose="02020603050405020304" pitchFamily="18" charset="0"/>
              </a:rPr>
              <a:t>, Calificărilor </a:t>
            </a:r>
            <a:r>
              <a:rPr lang="en-US" sz="2800" dirty="0" err="1">
                <a:latin typeface="Times New Roman" panose="02020603050405020304" pitchFamily="18" charset="0"/>
                <a:cs typeface="Times New Roman" panose="02020603050405020304" pitchFamily="18" charset="0"/>
              </a:rPr>
              <a:t>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Ocupațiilor</a:t>
            </a:r>
            <a:r>
              <a:rPr lang="en-US" sz="2800" dirty="0">
                <a:latin typeface="Times New Roman" panose="02020603050405020304" pitchFamily="18" charset="0"/>
                <a:cs typeface="Times New Roman" panose="02020603050405020304" pitchFamily="18" charset="0"/>
              </a:rPr>
              <a:t> - European Classification of Skills, Competences, Qualifications and Occupations)</a:t>
            </a:r>
          </a:p>
        </p:txBody>
      </p:sp>
      <p:sp>
        <p:nvSpPr>
          <p:cNvPr id="7" name="Content Placeholder 6"/>
          <p:cNvSpPr>
            <a:spLocks noGrp="1"/>
          </p:cNvSpPr>
          <p:nvPr>
            <p:ph sz="half" idx="2"/>
          </p:nvPr>
        </p:nvSpPr>
        <p:spPr>
          <a:xfrm>
            <a:off x="1625213" y="2743200"/>
            <a:ext cx="3763097" cy="3136560"/>
          </a:xfrm>
        </p:spPr>
        <p:txBody>
          <a:bodyPr>
            <a:noAutofit/>
          </a:bodyPr>
          <a:lstStyle/>
          <a:p>
            <a:pPr marL="0" indent="0">
              <a:buNone/>
            </a:pPr>
            <a:r>
              <a:rPr lang="ro-RO" sz="1200" dirty="0">
                <a:latin typeface="Times New Roman" panose="02020603050405020304" pitchFamily="18" charset="0"/>
                <a:cs typeface="Times New Roman" panose="02020603050405020304" pitchFamily="18" charset="0"/>
              </a:rPr>
              <a:t>Un exemplu pentru grupa ISCO </a:t>
            </a:r>
            <a:r>
              <a:rPr lang="ro-RO" sz="1200" dirty="0" smtClean="0">
                <a:latin typeface="Times New Roman" panose="02020603050405020304" pitchFamily="18" charset="0"/>
                <a:cs typeface="Times New Roman" panose="02020603050405020304" pitchFamily="18" charset="0"/>
              </a:rPr>
              <a:t>– 08, conform ESCO:</a:t>
            </a:r>
            <a:endParaRPr lang="ro-RO" sz="1200" dirty="0">
              <a:latin typeface="Times New Roman" panose="02020603050405020304" pitchFamily="18" charset="0"/>
              <a:cs typeface="Times New Roman" panose="02020603050405020304" pitchFamily="18" charset="0"/>
            </a:endParaRPr>
          </a:p>
          <a:p>
            <a:pPr algn="just"/>
            <a:r>
              <a:rPr lang="ro-RO" sz="1200" dirty="0">
                <a:latin typeface="Times New Roman" panose="02020603050405020304" pitchFamily="18" charset="0"/>
                <a:cs typeface="Times New Roman" panose="02020603050405020304" pitchFamily="18" charset="0"/>
              </a:rPr>
              <a:t>Nivelul 1 ISCO (Grupa Majoră) – Specialiști cu ocupații intelectuale și științifice (Cod ISCO – 2);</a:t>
            </a:r>
          </a:p>
          <a:p>
            <a:pPr algn="just"/>
            <a:r>
              <a:rPr lang="ro-RO" sz="1200" dirty="0" smtClean="0">
                <a:latin typeface="Times New Roman" panose="02020603050405020304" pitchFamily="18" charset="0"/>
                <a:cs typeface="Times New Roman" panose="02020603050405020304" pitchFamily="18" charset="0"/>
              </a:rPr>
              <a:t>Nivelul 2 ISCO (Sub-grupa majoră) – </a:t>
            </a:r>
            <a:r>
              <a:rPr lang="it-IT" sz="1200" dirty="0" err="1">
                <a:latin typeface="Times New Roman" panose="02020603050405020304" pitchFamily="18" charset="0"/>
                <a:cs typeface="Times New Roman" panose="02020603050405020304" pitchFamily="18" charset="0"/>
              </a:rPr>
              <a:t>Specialiști</a:t>
            </a:r>
            <a:r>
              <a:rPr lang="it-IT" sz="1200" dirty="0">
                <a:latin typeface="Times New Roman" panose="02020603050405020304" pitchFamily="18" charset="0"/>
                <a:cs typeface="Times New Roman" panose="02020603050405020304" pitchFamily="18" charset="0"/>
              </a:rPr>
              <a:t> </a:t>
            </a:r>
            <a:r>
              <a:rPr lang="it-IT" sz="1200" dirty="0" err="1">
                <a:latin typeface="Times New Roman" panose="02020603050405020304" pitchFamily="18" charset="0"/>
                <a:cs typeface="Times New Roman" panose="02020603050405020304" pitchFamily="18" charset="0"/>
              </a:rPr>
              <a:t>în</a:t>
            </a:r>
            <a:r>
              <a:rPr lang="it-IT" sz="1200" dirty="0">
                <a:latin typeface="Times New Roman" panose="02020603050405020304" pitchFamily="18" charset="0"/>
                <a:cs typeface="Times New Roman" panose="02020603050405020304" pitchFamily="18" charset="0"/>
              </a:rPr>
              <a:t> </a:t>
            </a:r>
            <a:r>
              <a:rPr lang="it-IT" sz="1200" dirty="0" err="1">
                <a:latin typeface="Times New Roman" panose="02020603050405020304" pitchFamily="18" charset="0"/>
                <a:cs typeface="Times New Roman" panose="02020603050405020304" pitchFamily="18" charset="0"/>
              </a:rPr>
              <a:t>domeniul</a:t>
            </a:r>
            <a:r>
              <a:rPr lang="it-IT" sz="1200" dirty="0">
                <a:latin typeface="Times New Roman" panose="02020603050405020304" pitchFamily="18" charset="0"/>
                <a:cs typeface="Times New Roman" panose="02020603050405020304" pitchFamily="18" charset="0"/>
              </a:rPr>
              <a:t> </a:t>
            </a:r>
            <a:r>
              <a:rPr lang="it-IT" sz="1200" dirty="0" err="1">
                <a:latin typeface="Times New Roman" panose="02020603050405020304" pitchFamily="18" charset="0"/>
                <a:cs typeface="Times New Roman" panose="02020603050405020304" pitchFamily="18" charset="0"/>
              </a:rPr>
              <a:t>științei</a:t>
            </a:r>
            <a:r>
              <a:rPr lang="it-IT" sz="1200" dirty="0">
                <a:latin typeface="Times New Roman" panose="02020603050405020304" pitchFamily="18" charset="0"/>
                <a:cs typeface="Times New Roman" panose="02020603050405020304" pitchFamily="18" charset="0"/>
              </a:rPr>
              <a:t> </a:t>
            </a:r>
            <a:r>
              <a:rPr lang="it-IT" sz="1200" dirty="0" err="1">
                <a:latin typeface="Times New Roman" panose="02020603050405020304" pitchFamily="18" charset="0"/>
                <a:cs typeface="Times New Roman" panose="02020603050405020304" pitchFamily="18" charset="0"/>
              </a:rPr>
              <a:t>și</a:t>
            </a:r>
            <a:r>
              <a:rPr lang="it-IT" sz="1200" dirty="0">
                <a:latin typeface="Times New Roman" panose="02020603050405020304" pitchFamily="18" charset="0"/>
                <a:cs typeface="Times New Roman" panose="02020603050405020304" pitchFamily="18" charset="0"/>
              </a:rPr>
              <a:t> </a:t>
            </a:r>
            <a:r>
              <a:rPr lang="it-IT" sz="1200" dirty="0" err="1" smtClean="0">
                <a:latin typeface="Times New Roman" panose="02020603050405020304" pitchFamily="18" charset="0"/>
                <a:cs typeface="Times New Roman" panose="02020603050405020304" pitchFamily="18" charset="0"/>
              </a:rPr>
              <a:t>ingineriei</a:t>
            </a:r>
            <a:r>
              <a:rPr lang="it-IT" sz="1200" dirty="0" smtClean="0">
                <a:latin typeface="Times New Roman" panose="02020603050405020304" pitchFamily="18" charset="0"/>
                <a:cs typeface="Times New Roman" panose="02020603050405020304" pitchFamily="18" charset="0"/>
              </a:rPr>
              <a:t> </a:t>
            </a:r>
            <a:r>
              <a:rPr lang="ro-RO" sz="1200" dirty="0" smtClean="0">
                <a:latin typeface="Times New Roman" panose="02020603050405020304" pitchFamily="18" charset="0"/>
                <a:cs typeface="Times New Roman" panose="02020603050405020304" pitchFamily="18" charset="0"/>
              </a:rPr>
              <a:t>(Cod ISCO – 21);</a:t>
            </a:r>
          </a:p>
          <a:p>
            <a:pPr algn="just"/>
            <a:r>
              <a:rPr lang="ro-RO" sz="1200" dirty="0" smtClean="0">
                <a:latin typeface="Times New Roman" panose="02020603050405020304" pitchFamily="18" charset="0"/>
                <a:cs typeface="Times New Roman" panose="02020603050405020304" pitchFamily="18" charset="0"/>
              </a:rPr>
              <a:t>Nivelul </a:t>
            </a:r>
            <a:r>
              <a:rPr lang="ro-RO" sz="1200" dirty="0">
                <a:latin typeface="Times New Roman" panose="02020603050405020304" pitchFamily="18" charset="0"/>
                <a:cs typeface="Times New Roman" panose="02020603050405020304" pitchFamily="18" charset="0"/>
              </a:rPr>
              <a:t>3 ISCO (Grupă minoră) – Specialiști ingineri (exclusiv în </a:t>
            </a:r>
            <a:r>
              <a:rPr lang="ro-RO" sz="1200" dirty="0" err="1">
                <a:latin typeface="Times New Roman" panose="02020603050405020304" pitchFamily="18" charset="0"/>
                <a:cs typeface="Times New Roman" panose="02020603050405020304" pitchFamily="18" charset="0"/>
              </a:rPr>
              <a:t>electrotehnologie</a:t>
            </a:r>
            <a:r>
              <a:rPr lang="ro-RO" sz="1200" dirty="0">
                <a:latin typeface="Times New Roman" panose="02020603050405020304" pitchFamily="18" charset="0"/>
                <a:cs typeface="Times New Roman" panose="02020603050405020304" pitchFamily="18" charset="0"/>
              </a:rPr>
              <a:t>) (Cod ISCO – </a:t>
            </a:r>
            <a:r>
              <a:rPr lang="ro-RO" sz="1200" dirty="0" smtClean="0">
                <a:latin typeface="Times New Roman" panose="02020603050405020304" pitchFamily="18" charset="0"/>
                <a:cs typeface="Times New Roman" panose="02020603050405020304" pitchFamily="18" charset="0"/>
              </a:rPr>
              <a:t>214);</a:t>
            </a:r>
            <a:endParaRPr lang="ro-RO" sz="1200" dirty="0">
              <a:latin typeface="Times New Roman" panose="02020603050405020304" pitchFamily="18" charset="0"/>
              <a:cs typeface="Times New Roman" panose="02020603050405020304" pitchFamily="18" charset="0"/>
            </a:endParaRPr>
          </a:p>
          <a:p>
            <a:r>
              <a:rPr lang="ro-RO" sz="1200" dirty="0">
                <a:latin typeface="Times New Roman" panose="02020603050405020304" pitchFamily="18" charset="0"/>
                <a:cs typeface="Times New Roman" panose="02020603050405020304" pitchFamily="18" charset="0"/>
              </a:rPr>
              <a:t>Nivelul 4 ISCO ( Grupă de bază) – Ingineri constructori (Cod ISCO – </a:t>
            </a:r>
            <a:r>
              <a:rPr lang="ro-RO" sz="1200" dirty="0" smtClean="0">
                <a:latin typeface="Times New Roman" panose="02020603050405020304" pitchFamily="18" charset="0"/>
                <a:cs typeface="Times New Roman" panose="02020603050405020304" pitchFamily="18" charset="0"/>
              </a:rPr>
              <a:t>2142)</a:t>
            </a:r>
          </a:p>
          <a:p>
            <a:pPr marL="0" indent="0" algn="just">
              <a:buNone/>
            </a:pPr>
            <a:r>
              <a:rPr lang="ro-RO" sz="1400" dirty="0" smtClean="0">
                <a:latin typeface="Times New Roman" panose="02020603050405020304" pitchFamily="18" charset="0"/>
                <a:cs typeface="Times New Roman" panose="02020603050405020304" pitchFamily="18" charset="0"/>
              </a:rPr>
              <a:t>Pentru </a:t>
            </a:r>
            <a:r>
              <a:rPr lang="ro-RO" sz="1400" dirty="0">
                <a:latin typeface="Times New Roman" panose="02020603050405020304" pitchFamily="18" charset="0"/>
                <a:cs typeface="Times New Roman" panose="02020603050405020304" pitchFamily="18" charset="0"/>
              </a:rPr>
              <a:t>ocupațiile din această grupă de bază, în ESCO sunt identificate aptitudini / </a:t>
            </a:r>
            <a:r>
              <a:rPr lang="ro-RO" sz="1400" dirty="0" smtClean="0">
                <a:latin typeface="Times New Roman" panose="02020603050405020304" pitchFamily="18" charset="0"/>
                <a:cs typeface="Times New Roman" panose="02020603050405020304" pitchFamily="18" charset="0"/>
              </a:rPr>
              <a:t>competențe esențiale, cunoștințe esențiale, aptitudini și competențe opționale și cunoștințe opționale</a:t>
            </a:r>
            <a:endParaRPr lang="ro-RO" sz="14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pic>
        <p:nvPicPr>
          <p:cNvPr id="8" name="Content Placeholder 7"/>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633626" y="2743200"/>
            <a:ext cx="5663835" cy="2710249"/>
          </a:xfrm>
        </p:spPr>
      </p:pic>
    </p:spTree>
    <p:extLst>
      <p:ext uri="{BB962C8B-B14F-4D97-AF65-F5344CB8AC3E}">
        <p14:creationId xmlns:p14="http://schemas.microsoft.com/office/powerpoint/2010/main" val="4236151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9905998" cy="1310640"/>
          </a:xfrm>
        </p:spPr>
        <p:txBody>
          <a:bodyPr/>
          <a:lstStyle/>
          <a:p>
            <a:pPr algn="ctr"/>
            <a:r>
              <a:rPr lang="ro-RO" dirty="0" smtClean="0">
                <a:latin typeface="Times New Roman" panose="02020603050405020304" pitchFamily="18" charset="0"/>
                <a:cs typeface="Times New Roman" panose="02020603050405020304" pitchFamily="18" charset="0"/>
              </a:rPr>
              <a:t>Exemplu de utilizare ESCO pentru comparabilitate*</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080655" y="5031113"/>
            <a:ext cx="9966756" cy="276999"/>
          </a:xfrm>
          <a:prstGeom prst="rect">
            <a:avLst/>
          </a:prstGeom>
          <a:noFill/>
        </p:spPr>
        <p:txBody>
          <a:bodyPr wrap="square" rtlCol="0">
            <a:spAutoFit/>
          </a:bodyPr>
          <a:lstStyle/>
          <a:p>
            <a:pPr algn="ctr"/>
            <a:r>
              <a:rPr lang="ro-RO" sz="1200" dirty="0" smtClean="0">
                <a:latin typeface="Times New Roman" panose="02020603050405020304" pitchFamily="18" charset="0"/>
                <a:cs typeface="Times New Roman" panose="02020603050405020304" pitchFamily="18" charset="0"/>
              </a:rPr>
              <a:t>* Informațiile prezentate sunt cu titlu de exemplu, nu reprezintă datele actuale din cadrul platformei ESCO</a:t>
            </a:r>
            <a:endParaRPr lang="en-US" sz="1200" dirty="0">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idx="1"/>
          </p:nvPr>
        </p:nvPicPr>
        <p:blipFill>
          <a:blip r:embed="rId2"/>
          <a:stretch>
            <a:fillRect/>
          </a:stretch>
        </p:blipFill>
        <p:spPr>
          <a:xfrm>
            <a:off x="1538384" y="1920240"/>
            <a:ext cx="9509027" cy="3124200"/>
          </a:xfrm>
          <a:prstGeom prst="rect">
            <a:avLst/>
          </a:prstGeom>
        </p:spPr>
      </p:pic>
    </p:spTree>
    <p:extLst>
      <p:ext uri="{BB962C8B-B14F-4D97-AF65-F5344CB8AC3E}">
        <p14:creationId xmlns:p14="http://schemas.microsoft.com/office/powerpoint/2010/main" val="1789162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439091"/>
          </a:xfrm>
        </p:spPr>
        <p:txBody>
          <a:bodyPr>
            <a:normAutofit/>
          </a:bodyPr>
          <a:lstStyle/>
          <a:p>
            <a:pPr algn="ctr"/>
            <a:r>
              <a:rPr lang="ro-RO" sz="3600" dirty="0" smtClean="0">
                <a:latin typeface="Times New Roman" panose="02020603050405020304" pitchFamily="18" charset="0"/>
                <a:cs typeface="Times New Roman" panose="02020603050405020304" pitchFamily="18" charset="0"/>
              </a:rPr>
              <a:t>Utilizarea ESCO pentru comparabilitate și recunoaștere a diplomelor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2438399"/>
            <a:ext cx="10018713" cy="3352801"/>
          </a:xfrm>
        </p:spPr>
        <p:txBody>
          <a:bodyPr anchor="t">
            <a:normAutofit fontScale="70000" lnSpcReduction="20000"/>
          </a:bodyPr>
          <a:lstStyle/>
          <a:p>
            <a:pPr algn="just"/>
            <a:r>
              <a:rPr lang="ro-RO" dirty="0" smtClean="0">
                <a:latin typeface="Times New Roman" panose="02020603050405020304" pitchFamily="18" charset="0"/>
                <a:cs typeface="Times New Roman" panose="02020603050405020304" pitchFamily="18" charset="0"/>
              </a:rPr>
              <a:t>În conformitate cu tabelul prezentat anterior ca exemplu, platforma ESCO prezintă și informații referitoare la calificările existente la nivel european, așadar prin completarea informațiilor necesare conform RNCIS se poate asigura vizibilitatea și comparabilitatea calificărilor la nivel european cu ușurință</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Fiecare</a:t>
            </a:r>
            <a:r>
              <a:rPr lang="en-US" dirty="0" smtClean="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stat membru are obligația să prezinte minim aceleași categorii de informații referitoare la calificări precum cele care sunt necesare pentru RNCIS în vederea promovării transparenței și comparabilității calificărilor</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ocupatiile</a:t>
            </a:r>
            <a:r>
              <a:rPr lang="en-US" dirty="0" smtClean="0">
                <a:latin typeface="Times New Roman" panose="02020603050405020304" pitchFamily="18" charset="0"/>
                <a:cs typeface="Times New Roman" panose="02020603050405020304" pitchFamily="18" charset="0"/>
              </a:rPr>
              <a:t> care nu se </a:t>
            </a:r>
            <a:r>
              <a:rPr lang="en-US" dirty="0" err="1" smtClean="0">
                <a:latin typeface="Times New Roman" panose="02020603050405020304" pitchFamily="18" charset="0"/>
                <a:cs typeface="Times New Roman" panose="02020603050405020304" pitchFamily="18" charset="0"/>
              </a:rPr>
              <a:t>regasesc</a:t>
            </a:r>
            <a:r>
              <a:rPr lang="en-US" dirty="0" smtClean="0">
                <a:latin typeface="Times New Roman" panose="02020603050405020304" pitchFamily="18" charset="0"/>
                <a:cs typeface="Times New Roman" panose="02020603050405020304" pitchFamily="18" charset="0"/>
              </a:rPr>
              <a:t> in ISCO/ESCO nu se </a:t>
            </a:r>
            <a:r>
              <a:rPr lang="en-US" dirty="0" err="1" smtClean="0">
                <a:latin typeface="Times New Roman" panose="02020603050405020304" pitchFamily="18" charset="0"/>
                <a:cs typeface="Times New Roman" panose="02020603050405020304" pitchFamily="18" charset="0"/>
              </a:rPr>
              <a:t>va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putea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asigura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decat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recunoastere</a:t>
            </a:r>
            <a:r>
              <a:rPr lang="en-US" dirty="0" smtClean="0">
                <a:latin typeface="Times New Roman" panose="02020603050405020304" pitchFamily="18" charset="0"/>
                <a:cs typeface="Times New Roman" panose="02020603050405020304" pitchFamily="18" charset="0"/>
              </a:rPr>
              <a:t> partial </a:t>
            </a:r>
            <a:r>
              <a:rPr lang="en-US" dirty="0" err="1" smtClean="0">
                <a:latin typeface="Times New Roman" panose="02020603050405020304" pitchFamily="18" charset="0"/>
                <a:cs typeface="Times New Roman" panose="02020603050405020304" pitchFamily="18" charset="0"/>
              </a:rPr>
              <a:t>deoarece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numai</a:t>
            </a:r>
            <a:r>
              <a:rPr lang="en-US" dirty="0" smtClean="0">
                <a:latin typeface="Times New Roman" panose="02020603050405020304" pitchFamily="18" charset="0"/>
                <a:cs typeface="Times New Roman" panose="02020603050405020304" pitchFamily="18" charset="0"/>
              </a:rPr>
              <a:t> la </a:t>
            </a:r>
            <a:r>
              <a:rPr lang="en-US" dirty="0" err="1" smtClean="0">
                <a:latin typeface="Times New Roman" panose="02020603050405020304" pitchFamily="18" charset="0"/>
                <a:cs typeface="Times New Roman" panose="02020603050405020304" pitchFamily="18" charset="0"/>
              </a:rPr>
              <a:t>nivel</a:t>
            </a:r>
            <a:r>
              <a:rPr lang="en-US" dirty="0" smtClean="0">
                <a:latin typeface="Times New Roman" panose="02020603050405020304" pitchFamily="18" charset="0"/>
                <a:cs typeface="Times New Roman" panose="02020603050405020304" pitchFamily="18" charset="0"/>
              </a:rPr>
              <a:t> national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vor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putea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recunoaste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numai</a:t>
            </a:r>
            <a:r>
              <a:rPr lang="en-US" dirty="0" smtClean="0">
                <a:latin typeface="Times New Roman" panose="02020603050405020304" pitchFamily="18" charset="0"/>
                <a:cs typeface="Times New Roman" panose="02020603050405020304" pitchFamily="18" charset="0"/>
              </a:rPr>
              <a:t> partial </a:t>
            </a:r>
            <a:r>
              <a:rPr lang="en-US" dirty="0" err="1" smtClean="0">
                <a:latin typeface="Times New Roman" panose="02020603050405020304" pitchFamily="18" charset="0"/>
                <a:cs typeface="Times New Roman" panose="02020603050405020304" pitchFamily="18" charset="0"/>
              </a:rPr>
              <a:t>prin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similitudine</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utiliza</a:t>
            </a:r>
            <a:r>
              <a:rPr lang="en-US" dirty="0" smtClean="0">
                <a:latin typeface="Times New Roman" panose="02020603050405020304" pitchFamily="18" charset="0"/>
                <a:cs typeface="Times New Roman" panose="02020603050405020304" pitchFamily="18" charset="0"/>
              </a:rPr>
              <a:t> ESCO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invatamantul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ingineresc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este</a:t>
            </a:r>
            <a:r>
              <a:rPr lang="en-US" dirty="0" smtClean="0">
                <a:latin typeface="Times New Roman" panose="02020603050405020304" pitchFamily="18" charset="0"/>
                <a:cs typeface="Times New Roman" panose="02020603050405020304" pitchFamily="18" charset="0"/>
              </a:rPr>
              <a:t> o </a:t>
            </a:r>
            <a:r>
              <a:rPr lang="en-US" dirty="0" err="1" smtClean="0">
                <a:latin typeface="Times New Roman" panose="02020603050405020304" pitchFamily="18" charset="0"/>
                <a:cs typeface="Times New Roman" panose="02020603050405020304" pitchFamily="18" charset="0"/>
              </a:rPr>
              <a:t>necesitate</a:t>
            </a:r>
            <a:r>
              <a:rPr lang="en-US" dirty="0" smtClean="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azi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maine</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utiliza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rezultatele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invatari</a:t>
            </a:r>
            <a:r>
              <a:rPr lang="en-US" dirty="0" smtClean="0">
                <a:latin typeface="Times New Roman" panose="02020603050405020304" pitchFamily="18" charset="0"/>
                <a:cs typeface="Times New Roman" panose="02020603050405020304" pitchFamily="18" charset="0"/>
              </a:rPr>
              <a:t> in </a:t>
            </a:r>
            <a:r>
              <a:rPr lang="en-US" dirty="0" err="1" smtClean="0">
                <a:latin typeface="Times New Roman" panose="02020603050405020304" pitchFamily="18" charset="0"/>
                <a:cs typeface="Times New Roman" panose="02020603050405020304" pitchFamily="18" charset="0"/>
              </a:rPr>
              <a:t>programele</a:t>
            </a:r>
            <a:r>
              <a:rPr lang="en-US" dirty="0" smtClean="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studi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este</a:t>
            </a:r>
            <a:r>
              <a:rPr lang="en-US" dirty="0" smtClean="0">
                <a:latin typeface="Times New Roman" panose="02020603050405020304" pitchFamily="18" charset="0"/>
                <a:cs typeface="Times New Roman" panose="02020603050405020304" pitchFamily="18" charset="0"/>
              </a:rPr>
              <a:t> o </a:t>
            </a:r>
            <a:r>
              <a:rPr lang="en-US" dirty="0" err="1" smtClean="0">
                <a:latin typeface="Times New Roman" panose="02020603050405020304" pitchFamily="18" charset="0"/>
                <a:cs typeface="Times New Roman" panose="02020603050405020304" pitchFamily="18" charset="0"/>
              </a:rPr>
              <a:t>obligativitate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morala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etica</a:t>
            </a:r>
            <a:r>
              <a:rPr lang="en-US" dirty="0" smtClean="0">
                <a:latin typeface="Times New Roman" panose="02020603050405020304" pitchFamily="18" charset="0"/>
                <a:cs typeface="Times New Roman" panose="02020603050405020304" pitchFamily="18" charset="0"/>
              </a:rPr>
              <a:t> fata de student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092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557784"/>
            <a:ext cx="8574622" cy="3438483"/>
          </a:xfrm>
        </p:spPr>
        <p:txBody>
          <a:bodyPr>
            <a:normAutofit fontScale="90000"/>
          </a:bodyPr>
          <a:lstStyle/>
          <a:p>
            <a:r>
              <a:rPr lang="en-US" dirty="0" err="1"/>
              <a:t>Nout</a:t>
            </a:r>
            <a:r>
              <a:rPr lang="ro-RO" dirty="0" err="1"/>
              <a:t>ăț</a:t>
            </a:r>
            <a:r>
              <a:rPr lang="en-US" dirty="0" err="1"/>
              <a:t>i</a:t>
            </a:r>
            <a:r>
              <a:rPr lang="en-US" dirty="0"/>
              <a:t> </a:t>
            </a:r>
            <a:r>
              <a:rPr lang="en-US" dirty="0" err="1"/>
              <a:t>privind</a:t>
            </a:r>
            <a:r>
              <a:rPr lang="en-US" dirty="0"/>
              <a:t> RNCIS </a:t>
            </a:r>
            <a:r>
              <a:rPr lang="ro-RO" dirty="0"/>
              <a:t>ș</a:t>
            </a:r>
            <a:r>
              <a:rPr lang="en-US" dirty="0" err="1"/>
              <a:t>i</a:t>
            </a:r>
            <a:r>
              <a:rPr lang="en-US" dirty="0"/>
              <a:t> </a:t>
            </a:r>
            <a:r>
              <a:rPr lang="en-US" dirty="0" err="1"/>
              <a:t>programul</a:t>
            </a:r>
            <a:r>
              <a:rPr lang="en-US" dirty="0"/>
              <a:t> MEN-ANC </a:t>
            </a:r>
            <a:r>
              <a:rPr lang="en-US" dirty="0" err="1"/>
              <a:t>pentru</a:t>
            </a:r>
            <a:r>
              <a:rPr lang="en-US" dirty="0"/>
              <a:t> </a:t>
            </a:r>
            <a:r>
              <a:rPr lang="en-US" dirty="0" err="1"/>
              <a:t>trunchiul</a:t>
            </a:r>
            <a:r>
              <a:rPr lang="en-US" dirty="0"/>
              <a:t> </a:t>
            </a:r>
            <a:r>
              <a:rPr lang="en-US" dirty="0" err="1"/>
              <a:t>comun</a:t>
            </a:r>
            <a:r>
              <a:rPr lang="en-US" dirty="0"/>
              <a:t> din </a:t>
            </a:r>
            <a:r>
              <a:rPr lang="en-US" dirty="0" err="1"/>
              <a:t>domeniul</a:t>
            </a:r>
            <a:r>
              <a:rPr lang="en-US" dirty="0"/>
              <a:t> </a:t>
            </a:r>
            <a:r>
              <a:rPr lang="en-US" dirty="0" err="1"/>
              <a:t>inginerie</a:t>
            </a:r>
            <a:r>
              <a:rPr lang="en-US" dirty="0"/>
              <a:t> </a:t>
            </a:r>
          </a:p>
        </p:txBody>
      </p:sp>
      <p:sp>
        <p:nvSpPr>
          <p:cNvPr id="3" name="Subtitle 2"/>
          <p:cNvSpPr>
            <a:spLocks noGrp="1"/>
          </p:cNvSpPr>
          <p:nvPr>
            <p:ph type="subTitle" idx="1"/>
          </p:nvPr>
        </p:nvSpPr>
        <p:spPr>
          <a:xfrm>
            <a:off x="4515378" y="4371171"/>
            <a:ext cx="6987645" cy="1388534"/>
          </a:xfrm>
        </p:spPr>
        <p:txBody>
          <a:bodyPr>
            <a:normAutofit/>
          </a:bodyPr>
          <a:lstStyle/>
          <a:p>
            <a:r>
              <a:rPr lang="en-US" sz="2800" dirty="0" err="1" smtClean="0"/>
              <a:t>Partea</a:t>
            </a:r>
            <a:r>
              <a:rPr lang="en-US" sz="2800" dirty="0" smtClean="0"/>
              <a:t> </a:t>
            </a:r>
            <a:r>
              <a:rPr lang="ro-RO" sz="2800" dirty="0" smtClean="0"/>
              <a:t>a </a:t>
            </a:r>
            <a:r>
              <a:rPr lang="en-US" sz="2800" dirty="0" smtClean="0"/>
              <a:t>II</a:t>
            </a:r>
            <a:r>
              <a:rPr lang="ro-RO" sz="2800" dirty="0" smtClean="0"/>
              <a:t>-a</a:t>
            </a:r>
            <a:r>
              <a:rPr lang="en-US" sz="2800" dirty="0" smtClean="0"/>
              <a:t> </a:t>
            </a:r>
            <a:endParaRPr lang="en-US" sz="2800" dirty="0"/>
          </a:p>
        </p:txBody>
      </p:sp>
    </p:spTree>
    <p:extLst>
      <p:ext uri="{BB962C8B-B14F-4D97-AF65-F5344CB8AC3E}">
        <p14:creationId xmlns:p14="http://schemas.microsoft.com/office/powerpoint/2010/main" val="4264220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8946" y="1380068"/>
            <a:ext cx="9384077" cy="2616199"/>
          </a:xfrm>
        </p:spPr>
        <p:txBody>
          <a:bodyPr>
            <a:noAutofit/>
          </a:bodyPr>
          <a:lstStyle/>
          <a:p>
            <a:pPr algn="ctr"/>
            <a:r>
              <a:rPr lang="en-US" sz="3600" b="1" dirty="0"/>
              <a:t>De </a:t>
            </a:r>
            <a:r>
              <a:rPr lang="en-US" sz="3600" b="1" dirty="0" err="1"/>
              <a:t>ce</a:t>
            </a:r>
            <a:r>
              <a:rPr lang="en-US" sz="3600" b="1" dirty="0"/>
              <a:t> e</a:t>
            </a:r>
            <a:r>
              <a:rPr lang="ro-RO" sz="3600" b="1" dirty="0" err="1"/>
              <a:t>ste</a:t>
            </a:r>
            <a:r>
              <a:rPr lang="en-US" sz="3600" b="1" dirty="0"/>
              <a:t> </a:t>
            </a:r>
            <a:r>
              <a:rPr lang="en-US" sz="3600" b="1" dirty="0" err="1"/>
              <a:t>necesar</a:t>
            </a:r>
            <a:r>
              <a:rPr lang="en-US" sz="3600" b="1" dirty="0"/>
              <a:t> un </a:t>
            </a:r>
            <a:r>
              <a:rPr lang="en-US" sz="3600" b="1" dirty="0" err="1"/>
              <a:t>proiect</a:t>
            </a:r>
            <a:r>
              <a:rPr lang="en-US" sz="3600" b="1" dirty="0"/>
              <a:t> </a:t>
            </a:r>
            <a:r>
              <a:rPr lang="en-US" sz="3600" b="1" dirty="0" err="1"/>
              <a:t>pentru</a:t>
            </a:r>
            <a:r>
              <a:rPr lang="en-US" sz="3600" b="1" dirty="0"/>
              <a:t> a </a:t>
            </a:r>
            <a:r>
              <a:rPr lang="en-US" sz="3600" b="1" dirty="0" err="1"/>
              <a:t>stabili</a:t>
            </a:r>
            <a:r>
              <a:rPr lang="en-US" sz="3600" b="1" dirty="0"/>
              <a:t> un </a:t>
            </a:r>
            <a:r>
              <a:rPr lang="en-US" sz="3600" b="1" dirty="0" err="1"/>
              <a:t>cadru</a:t>
            </a:r>
            <a:r>
              <a:rPr lang="en-US" sz="3600" b="1" dirty="0"/>
              <a:t>/</a:t>
            </a:r>
            <a:r>
              <a:rPr lang="ro-RO" sz="3600" b="1" dirty="0"/>
              <a:t> </a:t>
            </a:r>
            <a:r>
              <a:rPr lang="en-US" sz="3600" b="1" dirty="0" err="1"/>
              <a:t>trunchi</a:t>
            </a:r>
            <a:r>
              <a:rPr lang="en-US" sz="3600" b="1" dirty="0"/>
              <a:t> </a:t>
            </a:r>
            <a:r>
              <a:rPr lang="en-US" sz="3600" b="1" dirty="0" err="1"/>
              <a:t>comun</a:t>
            </a:r>
            <a:r>
              <a:rPr lang="en-US" sz="3600" b="1" dirty="0"/>
              <a:t> de </a:t>
            </a:r>
            <a:r>
              <a:rPr lang="en-US" sz="3600" b="1" dirty="0" err="1"/>
              <a:t>rezultate</a:t>
            </a:r>
            <a:r>
              <a:rPr lang="en-US" sz="3600" b="1" dirty="0"/>
              <a:t> ale </a:t>
            </a:r>
            <a:r>
              <a:rPr lang="ro-RO" sz="3600" b="1" dirty="0"/>
              <a:t>î</a:t>
            </a:r>
            <a:r>
              <a:rPr lang="en-US" sz="3600" b="1" dirty="0" err="1"/>
              <a:t>nv</a:t>
            </a:r>
            <a:r>
              <a:rPr lang="ro-RO" sz="3600" b="1" dirty="0" err="1"/>
              <a:t>ăță</a:t>
            </a:r>
            <a:r>
              <a:rPr lang="en-US" sz="3600" b="1" dirty="0"/>
              <a:t>r</a:t>
            </a:r>
            <a:r>
              <a:rPr lang="ro-RO" sz="3600" b="1" dirty="0"/>
              <a:t>i</a:t>
            </a:r>
            <a:r>
              <a:rPr lang="en-US" sz="3600" b="1" dirty="0" err="1"/>
              <a:t>i</a:t>
            </a:r>
            <a:r>
              <a:rPr lang="en-US" sz="3600" b="1" dirty="0"/>
              <a:t> </a:t>
            </a:r>
            <a:r>
              <a:rPr lang="en-US" sz="3600" b="1" dirty="0" err="1"/>
              <a:t>pe</a:t>
            </a:r>
            <a:r>
              <a:rPr lang="en-US" sz="3600" b="1" dirty="0"/>
              <a:t> </a:t>
            </a:r>
            <a:r>
              <a:rPr lang="en-US" sz="3600" b="1" dirty="0" err="1"/>
              <a:t>domen</a:t>
            </a:r>
            <a:r>
              <a:rPr lang="ro-RO" sz="3600" b="1" dirty="0"/>
              <a:t>i</a:t>
            </a:r>
            <a:r>
              <a:rPr lang="en-US" sz="3600" b="1" dirty="0" err="1"/>
              <a:t>i</a:t>
            </a:r>
            <a:r>
              <a:rPr lang="en-US" sz="3600" b="1" dirty="0"/>
              <a:t> </a:t>
            </a:r>
            <a:r>
              <a:rPr lang="en-US" sz="3600" b="1" dirty="0" smtClean="0"/>
              <a:t> </a:t>
            </a:r>
            <a:r>
              <a:rPr lang="en-US" sz="3600" b="1" dirty="0" err="1" smtClean="0"/>
              <a:t>inginere</a:t>
            </a:r>
            <a:r>
              <a:rPr lang="ro-RO" sz="3600" b="1" dirty="0" smtClean="0"/>
              <a:t>ș</a:t>
            </a:r>
            <a:r>
              <a:rPr lang="en-US" sz="3600" b="1" dirty="0" err="1" smtClean="0"/>
              <a:t>ti</a:t>
            </a:r>
            <a:r>
              <a:rPr lang="ro-RO" sz="3600" b="1" dirty="0" smtClean="0"/>
              <a:t>?</a:t>
            </a:r>
            <a:endParaRPr lang="en-US" sz="3600" b="1" dirty="0"/>
          </a:p>
        </p:txBody>
      </p:sp>
    </p:spTree>
    <p:extLst>
      <p:ext uri="{BB962C8B-B14F-4D97-AF65-F5344CB8AC3E}">
        <p14:creationId xmlns:p14="http://schemas.microsoft.com/office/powerpoint/2010/main" val="3468160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524" y="281355"/>
            <a:ext cx="10201762" cy="1380392"/>
          </a:xfrm>
        </p:spPr>
        <p:txBody>
          <a:bodyPr>
            <a:normAutofit/>
          </a:bodyPr>
          <a:lstStyle/>
          <a:p>
            <a:r>
              <a:rPr lang="ro-RO" sz="3800" dirty="0" smtClean="0"/>
              <a:t>S</a:t>
            </a:r>
            <a:r>
              <a:rPr lang="en-US" sz="3800" dirty="0" err="1" smtClean="0"/>
              <a:t>trategi</a:t>
            </a:r>
            <a:r>
              <a:rPr lang="ro-RO" sz="3800" dirty="0" smtClean="0"/>
              <a:t>i</a:t>
            </a:r>
            <a:r>
              <a:rPr lang="en-US" sz="3800" dirty="0" smtClean="0"/>
              <a:t> </a:t>
            </a:r>
            <a:r>
              <a:rPr lang="en-US" sz="3800" dirty="0" err="1" smtClean="0"/>
              <a:t>europene</a:t>
            </a:r>
            <a:r>
              <a:rPr lang="en-US" sz="3800" dirty="0" smtClean="0"/>
              <a:t> </a:t>
            </a:r>
            <a:r>
              <a:rPr lang="ro-RO" sz="3800" dirty="0" smtClean="0"/>
              <a:t>ș</a:t>
            </a:r>
            <a:r>
              <a:rPr lang="en-US" sz="3800" dirty="0" err="1" smtClean="0"/>
              <a:t>i</a:t>
            </a:r>
            <a:r>
              <a:rPr lang="en-US" sz="3800" dirty="0" smtClean="0"/>
              <a:t> </a:t>
            </a:r>
            <a:r>
              <a:rPr lang="en-US" sz="3800" dirty="0" err="1" smtClean="0"/>
              <a:t>na</a:t>
            </a:r>
            <a:r>
              <a:rPr lang="ro-RO" sz="3800" dirty="0" smtClean="0"/>
              <a:t>ț</a:t>
            </a:r>
            <a:r>
              <a:rPr lang="en-US" sz="3800" dirty="0" err="1" smtClean="0"/>
              <a:t>ionale</a:t>
            </a:r>
            <a:r>
              <a:rPr lang="en-US" sz="3800" dirty="0" smtClean="0"/>
              <a:t> </a:t>
            </a:r>
            <a:br>
              <a:rPr lang="en-US" sz="3800" dirty="0" smtClean="0"/>
            </a:br>
            <a:r>
              <a:rPr lang="ro-RO" sz="3800" dirty="0" smtClean="0"/>
              <a:t>Sectoarele de interes la nivel european și național</a:t>
            </a:r>
            <a:endParaRPr lang="en-US" sz="3800" dirty="0"/>
          </a:p>
        </p:txBody>
      </p:sp>
      <p:graphicFrame>
        <p:nvGraphicFramePr>
          <p:cNvPr id="5" name="Table 4"/>
          <p:cNvGraphicFramePr>
            <a:graphicFrameLocks noGrp="1"/>
          </p:cNvGraphicFramePr>
          <p:nvPr>
            <p:extLst>
              <p:ext uri="{D42A27DB-BD31-4B8C-83A1-F6EECF244321}">
                <p14:modId xmlns:p14="http://schemas.microsoft.com/office/powerpoint/2010/main" val="598550187"/>
              </p:ext>
            </p:extLst>
          </p:nvPr>
        </p:nvGraphicFramePr>
        <p:xfrm>
          <a:off x="3244363" y="1820007"/>
          <a:ext cx="5882054" cy="4516799"/>
        </p:xfrm>
        <a:graphic>
          <a:graphicData uri="http://schemas.openxmlformats.org/drawingml/2006/table">
            <a:tbl>
              <a:tblPr firstRow="1" firstCol="1" bandRow="1">
                <a:tableStyleId>{5C22544A-7EE6-4342-B048-85BDC9FD1C3A}</a:tableStyleId>
              </a:tblPr>
              <a:tblGrid>
                <a:gridCol w="2544696">
                  <a:extLst>
                    <a:ext uri="{9D8B030D-6E8A-4147-A177-3AD203B41FA5}">
                      <a16:colId xmlns:a16="http://schemas.microsoft.com/office/drawing/2014/main" val="959650174"/>
                    </a:ext>
                  </a:extLst>
                </a:gridCol>
                <a:gridCol w="3337358">
                  <a:extLst>
                    <a:ext uri="{9D8B030D-6E8A-4147-A177-3AD203B41FA5}">
                      <a16:colId xmlns:a16="http://schemas.microsoft.com/office/drawing/2014/main" val="3990790537"/>
                    </a:ext>
                  </a:extLst>
                </a:gridCol>
              </a:tblGrid>
              <a:tr h="298938">
                <a:tc>
                  <a:txBody>
                    <a:bodyPr/>
                    <a:lstStyle/>
                    <a:p>
                      <a:pPr>
                        <a:lnSpc>
                          <a:spcPct val="107000"/>
                        </a:lnSpc>
                        <a:spcBef>
                          <a:spcPts val="600"/>
                        </a:spcBef>
                        <a:spcAft>
                          <a:spcPts val="600"/>
                        </a:spcAft>
                      </a:pPr>
                      <a:r>
                        <a:rPr lang="ro-RO" sz="1400" dirty="0">
                          <a:solidFill>
                            <a:srgbClr val="002060"/>
                          </a:solidFill>
                          <a:effectLst/>
                        </a:rPr>
                        <a:t>Sectoare de interes european </a:t>
                      </a:r>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16" marR="54716" marT="0" marB="0"/>
                </a:tc>
                <a:tc>
                  <a:txBody>
                    <a:bodyPr/>
                    <a:lstStyle/>
                    <a:p>
                      <a:pPr>
                        <a:lnSpc>
                          <a:spcPct val="107000"/>
                        </a:lnSpc>
                        <a:spcBef>
                          <a:spcPts val="600"/>
                        </a:spcBef>
                        <a:spcAft>
                          <a:spcPts val="600"/>
                        </a:spcAft>
                      </a:pPr>
                      <a:r>
                        <a:rPr lang="ro-RO" sz="1400" dirty="0">
                          <a:solidFill>
                            <a:srgbClr val="002060"/>
                          </a:solidFill>
                          <a:effectLst/>
                        </a:rPr>
                        <a:t>Sectoare de interes național </a:t>
                      </a:r>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16" marR="54716" marT="0" marB="0"/>
                </a:tc>
                <a:extLst>
                  <a:ext uri="{0D108BD9-81ED-4DB2-BD59-A6C34878D82A}">
                    <a16:rowId xmlns:a16="http://schemas.microsoft.com/office/drawing/2014/main" val="3297012050"/>
                  </a:ext>
                </a:extLst>
              </a:tr>
              <a:tr h="4217861">
                <a:tc>
                  <a:txBody>
                    <a:bodyPr/>
                    <a:lstStyle/>
                    <a:p>
                      <a:pPr>
                        <a:lnSpc>
                          <a:spcPct val="107000"/>
                        </a:lnSpc>
                        <a:spcBef>
                          <a:spcPts val="600"/>
                        </a:spcBef>
                        <a:spcAft>
                          <a:spcPts val="600"/>
                        </a:spcAft>
                      </a:pPr>
                      <a:r>
                        <a:rPr lang="ro-RO" sz="1400" dirty="0">
                          <a:effectLst/>
                        </a:rPr>
                        <a:t>- </a:t>
                      </a:r>
                      <a:r>
                        <a:rPr lang="ro-RO" sz="1400" b="1" dirty="0">
                          <a:solidFill>
                            <a:srgbClr val="002060"/>
                          </a:solidFill>
                          <a:effectLst/>
                        </a:rPr>
                        <a:t>automobile</a:t>
                      </a:r>
                      <a:r>
                        <a:rPr lang="ro-RO" sz="1400" dirty="0">
                          <a:effectLst/>
                        </a:rPr>
                        <a:t>, </a:t>
                      </a:r>
                      <a:endParaRPr lang="en-US" sz="1200" dirty="0">
                        <a:effectLst/>
                      </a:endParaRPr>
                    </a:p>
                    <a:p>
                      <a:pPr>
                        <a:lnSpc>
                          <a:spcPct val="107000"/>
                        </a:lnSpc>
                        <a:spcBef>
                          <a:spcPts val="600"/>
                        </a:spcBef>
                        <a:spcAft>
                          <a:spcPts val="600"/>
                        </a:spcAft>
                      </a:pPr>
                      <a:r>
                        <a:rPr lang="ro-RO" sz="1400" dirty="0">
                          <a:effectLst/>
                        </a:rPr>
                        <a:t>- tehnologie maritimă, </a:t>
                      </a:r>
                      <a:endParaRPr lang="en-US" sz="1200" dirty="0">
                        <a:effectLst/>
                      </a:endParaRPr>
                    </a:p>
                    <a:p>
                      <a:pPr>
                        <a:lnSpc>
                          <a:spcPct val="107000"/>
                        </a:lnSpc>
                        <a:spcBef>
                          <a:spcPts val="600"/>
                        </a:spcBef>
                        <a:spcAft>
                          <a:spcPts val="600"/>
                        </a:spcAft>
                      </a:pPr>
                      <a:r>
                        <a:rPr lang="ro-RO" sz="1400" dirty="0">
                          <a:effectLst/>
                        </a:rPr>
                        <a:t>- spațiu, </a:t>
                      </a:r>
                      <a:endParaRPr lang="en-US" sz="1200" dirty="0">
                        <a:effectLst/>
                      </a:endParaRPr>
                    </a:p>
                    <a:p>
                      <a:pPr>
                        <a:lnSpc>
                          <a:spcPct val="107000"/>
                        </a:lnSpc>
                        <a:spcBef>
                          <a:spcPts val="600"/>
                        </a:spcBef>
                        <a:spcAft>
                          <a:spcPts val="600"/>
                        </a:spcAft>
                      </a:pPr>
                      <a:r>
                        <a:rPr lang="ro-RO" sz="1400" dirty="0">
                          <a:effectLst/>
                        </a:rPr>
                        <a:t>- apărare, </a:t>
                      </a:r>
                      <a:endParaRPr lang="en-US" sz="1200" dirty="0">
                        <a:effectLst/>
                      </a:endParaRPr>
                    </a:p>
                    <a:p>
                      <a:pPr>
                        <a:lnSpc>
                          <a:spcPct val="107000"/>
                        </a:lnSpc>
                        <a:spcBef>
                          <a:spcPts val="600"/>
                        </a:spcBef>
                        <a:spcAft>
                          <a:spcPts val="600"/>
                        </a:spcAft>
                      </a:pPr>
                      <a:r>
                        <a:rPr lang="ro-RO" sz="1400" dirty="0">
                          <a:solidFill>
                            <a:schemeClr val="bg1"/>
                          </a:solidFill>
                          <a:effectLst/>
                        </a:rPr>
                        <a:t>-</a:t>
                      </a:r>
                      <a:r>
                        <a:rPr lang="ro-RO" sz="1400" dirty="0">
                          <a:solidFill>
                            <a:srgbClr val="002060"/>
                          </a:solidFill>
                          <a:effectLst/>
                        </a:rPr>
                        <a:t> </a:t>
                      </a:r>
                      <a:r>
                        <a:rPr lang="ro-RO" sz="1400" dirty="0" smtClean="0">
                          <a:solidFill>
                            <a:srgbClr val="002060"/>
                          </a:solidFill>
                          <a:effectLst/>
                        </a:rPr>
                        <a:t>textile, </a:t>
                      </a:r>
                      <a:r>
                        <a:rPr lang="ro-RO" sz="1400" dirty="0" smtClean="0">
                          <a:effectLst/>
                        </a:rPr>
                        <a:t> </a:t>
                      </a:r>
                      <a:endParaRPr lang="en-US" sz="1200" dirty="0">
                        <a:effectLst/>
                      </a:endParaRPr>
                    </a:p>
                    <a:p>
                      <a:pPr>
                        <a:lnSpc>
                          <a:spcPct val="107000"/>
                        </a:lnSpc>
                        <a:spcBef>
                          <a:spcPts val="600"/>
                        </a:spcBef>
                        <a:spcAft>
                          <a:spcPts val="600"/>
                        </a:spcAft>
                      </a:pPr>
                      <a:r>
                        <a:rPr lang="ro-RO" sz="1400" dirty="0">
                          <a:effectLst/>
                        </a:rPr>
                        <a:t>- </a:t>
                      </a:r>
                      <a:r>
                        <a:rPr lang="ro-RO" sz="1400" dirty="0" smtClean="0">
                          <a:solidFill>
                            <a:srgbClr val="002060"/>
                          </a:solidFill>
                          <a:effectLst/>
                        </a:rPr>
                        <a:t>turism</a:t>
                      </a:r>
                      <a:r>
                        <a:rPr lang="ro-RO" sz="1400" dirty="0" smtClean="0">
                          <a:solidFill>
                            <a:schemeClr val="lt1"/>
                          </a:solidFill>
                          <a:effectLst/>
                        </a:rPr>
                        <a:t>,</a:t>
                      </a:r>
                      <a:endParaRPr lang="en-US" sz="1200" dirty="0">
                        <a:effectLst/>
                      </a:endParaRPr>
                    </a:p>
                    <a:p>
                      <a:pPr>
                        <a:lnSpc>
                          <a:spcPct val="107000"/>
                        </a:lnSpc>
                        <a:spcBef>
                          <a:spcPts val="600"/>
                        </a:spcBef>
                        <a:spcAft>
                          <a:spcPts val="600"/>
                        </a:spcAft>
                      </a:pPr>
                      <a:r>
                        <a:rPr lang="ro-RO" sz="1400" dirty="0">
                          <a:effectLst/>
                        </a:rPr>
                        <a:t>- construcții, </a:t>
                      </a:r>
                      <a:endParaRPr lang="en-US" sz="1200" dirty="0">
                        <a:effectLst/>
                      </a:endParaRPr>
                    </a:p>
                    <a:p>
                      <a:pPr>
                        <a:lnSpc>
                          <a:spcPct val="107000"/>
                        </a:lnSpc>
                        <a:spcBef>
                          <a:spcPts val="600"/>
                        </a:spcBef>
                        <a:spcAft>
                          <a:spcPts val="600"/>
                        </a:spcAft>
                      </a:pPr>
                      <a:r>
                        <a:rPr lang="ro-RO" sz="1400" dirty="0">
                          <a:effectLst/>
                        </a:rPr>
                        <a:t>- oțel, </a:t>
                      </a:r>
                      <a:endParaRPr lang="en-US" sz="1200" dirty="0">
                        <a:effectLst/>
                      </a:endParaRPr>
                    </a:p>
                    <a:p>
                      <a:pPr>
                        <a:lnSpc>
                          <a:spcPct val="107000"/>
                        </a:lnSpc>
                        <a:spcBef>
                          <a:spcPts val="600"/>
                        </a:spcBef>
                        <a:spcAft>
                          <a:spcPts val="600"/>
                        </a:spcAft>
                      </a:pPr>
                      <a:r>
                        <a:rPr lang="ro-RO" sz="1400" dirty="0">
                          <a:effectLst/>
                        </a:rPr>
                        <a:t>- </a:t>
                      </a:r>
                      <a:r>
                        <a:rPr lang="ro-RO" sz="1400" dirty="0">
                          <a:solidFill>
                            <a:srgbClr val="002060"/>
                          </a:solidFill>
                          <a:effectLst/>
                        </a:rPr>
                        <a:t>sănătate</a:t>
                      </a:r>
                      <a:r>
                        <a:rPr lang="ro-RO" sz="1400" dirty="0">
                          <a:effectLst/>
                        </a:rPr>
                        <a:t>, </a:t>
                      </a:r>
                      <a:endParaRPr lang="en-US" sz="1200" dirty="0">
                        <a:effectLst/>
                      </a:endParaRPr>
                    </a:p>
                    <a:p>
                      <a:pPr>
                        <a:lnSpc>
                          <a:spcPct val="107000"/>
                        </a:lnSpc>
                        <a:spcBef>
                          <a:spcPts val="600"/>
                        </a:spcBef>
                        <a:spcAft>
                          <a:spcPts val="600"/>
                        </a:spcAft>
                      </a:pPr>
                      <a:r>
                        <a:rPr lang="ro-RO" sz="1400" dirty="0">
                          <a:effectLst/>
                        </a:rPr>
                        <a:t>- </a:t>
                      </a:r>
                      <a:r>
                        <a:rPr lang="ro-RO" sz="1400" dirty="0">
                          <a:solidFill>
                            <a:srgbClr val="002060"/>
                          </a:solidFill>
                          <a:effectLst/>
                        </a:rPr>
                        <a:t>tehnologii ecologice și</a:t>
                      </a:r>
                      <a:endParaRPr lang="en-US" sz="1200" dirty="0">
                        <a:solidFill>
                          <a:srgbClr val="002060"/>
                        </a:solidFill>
                        <a:effectLst/>
                      </a:endParaRPr>
                    </a:p>
                    <a:p>
                      <a:pPr>
                        <a:lnSpc>
                          <a:spcPct val="107000"/>
                        </a:lnSpc>
                        <a:spcBef>
                          <a:spcPts val="600"/>
                        </a:spcBef>
                        <a:spcAft>
                          <a:spcPts val="600"/>
                        </a:spcAft>
                      </a:pPr>
                      <a:r>
                        <a:rPr lang="ro-RO" sz="1400" dirty="0">
                          <a:effectLst/>
                        </a:rPr>
                        <a:t>- </a:t>
                      </a:r>
                      <a:r>
                        <a:rPr lang="ro-RO" sz="1400" dirty="0">
                          <a:solidFill>
                            <a:srgbClr val="002060"/>
                          </a:solidFill>
                          <a:effectLst/>
                        </a:rPr>
                        <a:t>energii regenerabile</a:t>
                      </a:r>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16" marR="54716" marT="0" marB="0"/>
                </a:tc>
                <a:tc>
                  <a:txBody>
                    <a:bodyPr/>
                    <a:lstStyle/>
                    <a:p>
                      <a:pPr>
                        <a:lnSpc>
                          <a:spcPct val="107000"/>
                        </a:lnSpc>
                        <a:spcBef>
                          <a:spcPts val="600"/>
                        </a:spcBef>
                        <a:spcAft>
                          <a:spcPts val="600"/>
                        </a:spcAft>
                      </a:pPr>
                      <a:r>
                        <a:rPr lang="ro-RO" sz="1400" dirty="0">
                          <a:effectLst/>
                        </a:rPr>
                        <a:t>- </a:t>
                      </a:r>
                      <a:r>
                        <a:rPr lang="ro-RO" sz="1400" b="1" dirty="0">
                          <a:solidFill>
                            <a:srgbClr val="002060"/>
                          </a:solidFill>
                          <a:effectLst/>
                        </a:rPr>
                        <a:t>turismul </a:t>
                      </a:r>
                      <a:r>
                        <a:rPr lang="ro-RO" sz="1400" b="1" dirty="0" err="1">
                          <a:solidFill>
                            <a:srgbClr val="002060"/>
                          </a:solidFill>
                          <a:effectLst/>
                        </a:rPr>
                        <a:t>şi</a:t>
                      </a:r>
                      <a:r>
                        <a:rPr lang="ro-RO" sz="1400" b="1" dirty="0">
                          <a:solidFill>
                            <a:srgbClr val="002060"/>
                          </a:solidFill>
                          <a:effectLst/>
                        </a:rPr>
                        <a:t> ecoturismul</a:t>
                      </a:r>
                      <a:r>
                        <a:rPr lang="ro-RO" sz="1400" dirty="0">
                          <a:effectLst/>
                        </a:rPr>
                        <a:t>, </a:t>
                      </a:r>
                      <a:endParaRPr lang="en-US" sz="1200" dirty="0">
                        <a:effectLst/>
                      </a:endParaRPr>
                    </a:p>
                    <a:p>
                      <a:pPr>
                        <a:lnSpc>
                          <a:spcPct val="107000"/>
                        </a:lnSpc>
                        <a:spcBef>
                          <a:spcPts val="600"/>
                        </a:spcBef>
                        <a:spcAft>
                          <a:spcPts val="600"/>
                        </a:spcAft>
                      </a:pPr>
                      <a:r>
                        <a:rPr lang="ro-RO" sz="1400" b="0" dirty="0">
                          <a:solidFill>
                            <a:srgbClr val="002060"/>
                          </a:solidFill>
                          <a:effectLst/>
                        </a:rPr>
                        <a:t>-</a:t>
                      </a:r>
                      <a:r>
                        <a:rPr lang="ro-RO" sz="1400" b="1" dirty="0">
                          <a:solidFill>
                            <a:srgbClr val="002060"/>
                          </a:solidFill>
                          <a:effectLst/>
                        </a:rPr>
                        <a:t> textilele </a:t>
                      </a:r>
                      <a:r>
                        <a:rPr lang="ro-RO" sz="1400" b="1" dirty="0" err="1">
                          <a:solidFill>
                            <a:srgbClr val="002060"/>
                          </a:solidFill>
                          <a:effectLst/>
                        </a:rPr>
                        <a:t>şi</a:t>
                      </a:r>
                      <a:r>
                        <a:rPr lang="ro-RO" sz="1400" b="1" dirty="0">
                          <a:solidFill>
                            <a:srgbClr val="002060"/>
                          </a:solidFill>
                          <a:effectLst/>
                        </a:rPr>
                        <a:t> pielăria</a:t>
                      </a:r>
                      <a:r>
                        <a:rPr lang="ro-RO" sz="1400" dirty="0">
                          <a:effectLst/>
                        </a:rPr>
                        <a:t>, </a:t>
                      </a:r>
                      <a:endParaRPr lang="en-US" sz="1200" dirty="0">
                        <a:effectLst/>
                      </a:endParaRPr>
                    </a:p>
                    <a:p>
                      <a:pPr>
                        <a:lnSpc>
                          <a:spcPct val="107000"/>
                        </a:lnSpc>
                        <a:spcBef>
                          <a:spcPts val="600"/>
                        </a:spcBef>
                        <a:spcAft>
                          <a:spcPts val="600"/>
                        </a:spcAft>
                      </a:pPr>
                      <a:r>
                        <a:rPr lang="ro-RO" sz="1400" dirty="0">
                          <a:effectLst/>
                        </a:rPr>
                        <a:t>- lemnul </a:t>
                      </a:r>
                      <a:r>
                        <a:rPr lang="ro-RO" sz="1400" dirty="0" err="1">
                          <a:effectLst/>
                        </a:rPr>
                        <a:t>şi</a:t>
                      </a:r>
                      <a:r>
                        <a:rPr lang="ro-RO" sz="1400" dirty="0">
                          <a:effectLst/>
                        </a:rPr>
                        <a:t> mobila, </a:t>
                      </a:r>
                      <a:endParaRPr lang="en-US" sz="1200" dirty="0">
                        <a:effectLst/>
                      </a:endParaRPr>
                    </a:p>
                    <a:p>
                      <a:pPr>
                        <a:lnSpc>
                          <a:spcPct val="107000"/>
                        </a:lnSpc>
                        <a:spcBef>
                          <a:spcPts val="600"/>
                        </a:spcBef>
                        <a:spcAft>
                          <a:spcPts val="600"/>
                        </a:spcAft>
                      </a:pPr>
                      <a:r>
                        <a:rPr lang="ro-RO" sz="1400" dirty="0">
                          <a:effectLst/>
                        </a:rPr>
                        <a:t>- industriile creative, </a:t>
                      </a:r>
                      <a:endParaRPr lang="en-US" sz="1200" dirty="0">
                        <a:effectLst/>
                      </a:endParaRPr>
                    </a:p>
                    <a:p>
                      <a:pPr>
                        <a:lnSpc>
                          <a:spcPct val="107000"/>
                        </a:lnSpc>
                        <a:spcBef>
                          <a:spcPts val="600"/>
                        </a:spcBef>
                        <a:spcAft>
                          <a:spcPts val="600"/>
                        </a:spcAft>
                      </a:pPr>
                      <a:r>
                        <a:rPr lang="ro-RO" sz="1400" dirty="0">
                          <a:effectLst/>
                        </a:rPr>
                        <a:t>- </a:t>
                      </a:r>
                      <a:r>
                        <a:rPr lang="ro-RO" sz="1400" b="1" dirty="0">
                          <a:solidFill>
                            <a:srgbClr val="002060"/>
                          </a:solidFill>
                          <a:effectLst/>
                        </a:rPr>
                        <a:t>auto </a:t>
                      </a:r>
                      <a:r>
                        <a:rPr lang="ro-RO" sz="1400" b="1" dirty="0" err="1">
                          <a:solidFill>
                            <a:srgbClr val="002060"/>
                          </a:solidFill>
                          <a:effectLst/>
                        </a:rPr>
                        <a:t>şi</a:t>
                      </a:r>
                      <a:r>
                        <a:rPr lang="ro-RO" sz="1400" b="1" dirty="0">
                          <a:solidFill>
                            <a:srgbClr val="002060"/>
                          </a:solidFill>
                          <a:effectLst/>
                        </a:rPr>
                        <a:t> componente auto</a:t>
                      </a:r>
                      <a:r>
                        <a:rPr lang="ro-RO" sz="1400" dirty="0">
                          <a:effectLst/>
                        </a:rPr>
                        <a:t>, </a:t>
                      </a:r>
                      <a:endParaRPr lang="en-US" sz="1200" dirty="0">
                        <a:effectLst/>
                      </a:endParaRPr>
                    </a:p>
                    <a:p>
                      <a:pPr>
                        <a:lnSpc>
                          <a:spcPct val="107000"/>
                        </a:lnSpc>
                        <a:spcBef>
                          <a:spcPts val="600"/>
                        </a:spcBef>
                        <a:spcAft>
                          <a:spcPts val="600"/>
                        </a:spcAft>
                      </a:pPr>
                      <a:r>
                        <a:rPr lang="ro-RO" sz="1400" dirty="0">
                          <a:effectLst/>
                        </a:rPr>
                        <a:t>- </a:t>
                      </a:r>
                      <a:r>
                        <a:rPr lang="ro-RO" sz="1400" b="1" dirty="0">
                          <a:solidFill>
                            <a:srgbClr val="002060"/>
                          </a:solidFill>
                          <a:effectLst/>
                        </a:rPr>
                        <a:t>tehnologia </a:t>
                      </a:r>
                      <a:r>
                        <a:rPr lang="ro-RO" sz="1400" b="1" dirty="0" err="1">
                          <a:solidFill>
                            <a:srgbClr val="002060"/>
                          </a:solidFill>
                          <a:effectLst/>
                        </a:rPr>
                        <a:t>informaţiilor</a:t>
                      </a:r>
                      <a:r>
                        <a:rPr lang="ro-RO" sz="1400" b="1" dirty="0">
                          <a:solidFill>
                            <a:srgbClr val="002060"/>
                          </a:solidFill>
                          <a:effectLst/>
                        </a:rPr>
                        <a:t> </a:t>
                      </a:r>
                      <a:r>
                        <a:rPr lang="ro-RO" sz="1400" b="1" dirty="0" err="1">
                          <a:solidFill>
                            <a:srgbClr val="002060"/>
                          </a:solidFill>
                          <a:effectLst/>
                        </a:rPr>
                        <a:t>şi</a:t>
                      </a:r>
                      <a:r>
                        <a:rPr lang="ro-RO" sz="1400" b="1" dirty="0">
                          <a:solidFill>
                            <a:srgbClr val="002060"/>
                          </a:solidFill>
                          <a:effectLst/>
                        </a:rPr>
                        <a:t> </a:t>
                      </a:r>
                      <a:r>
                        <a:rPr lang="ro-RO" sz="1400" b="1" dirty="0" err="1">
                          <a:solidFill>
                            <a:srgbClr val="002060"/>
                          </a:solidFill>
                          <a:effectLst/>
                        </a:rPr>
                        <a:t>comunicaţiilor</a:t>
                      </a:r>
                      <a:endParaRPr lang="en-US" sz="1200" b="1" dirty="0">
                        <a:solidFill>
                          <a:srgbClr val="002060"/>
                        </a:solidFill>
                        <a:effectLst/>
                      </a:endParaRPr>
                    </a:p>
                    <a:p>
                      <a:pPr>
                        <a:lnSpc>
                          <a:spcPct val="107000"/>
                        </a:lnSpc>
                        <a:spcBef>
                          <a:spcPts val="600"/>
                        </a:spcBef>
                        <a:spcAft>
                          <a:spcPts val="600"/>
                        </a:spcAft>
                      </a:pPr>
                      <a:r>
                        <a:rPr lang="ro-RO" sz="1400" dirty="0">
                          <a:effectLst/>
                        </a:rPr>
                        <a:t>- procesarea alimentelor </a:t>
                      </a:r>
                      <a:r>
                        <a:rPr lang="ro-RO" sz="1400" dirty="0" err="1">
                          <a:effectLst/>
                        </a:rPr>
                        <a:t>şi</a:t>
                      </a:r>
                      <a:r>
                        <a:rPr lang="ro-RO" sz="1400" dirty="0">
                          <a:effectLst/>
                        </a:rPr>
                        <a:t> a băuturilor, </a:t>
                      </a:r>
                      <a:endParaRPr lang="en-US" sz="1200" dirty="0">
                        <a:effectLst/>
                      </a:endParaRPr>
                    </a:p>
                    <a:p>
                      <a:pPr>
                        <a:lnSpc>
                          <a:spcPct val="107000"/>
                        </a:lnSpc>
                        <a:spcBef>
                          <a:spcPts val="600"/>
                        </a:spcBef>
                        <a:spcAft>
                          <a:spcPts val="600"/>
                        </a:spcAft>
                      </a:pPr>
                      <a:r>
                        <a:rPr lang="ro-RO" sz="1400" dirty="0">
                          <a:effectLst/>
                        </a:rPr>
                        <a:t>- </a:t>
                      </a:r>
                      <a:r>
                        <a:rPr lang="ro-RO" sz="1400" b="1" dirty="0">
                          <a:solidFill>
                            <a:srgbClr val="002060"/>
                          </a:solidFill>
                          <a:effectLst/>
                        </a:rPr>
                        <a:t>sănătatea</a:t>
                      </a:r>
                      <a:r>
                        <a:rPr lang="ro-RO" sz="1400" dirty="0">
                          <a:effectLst/>
                        </a:rPr>
                        <a:t> </a:t>
                      </a:r>
                      <a:r>
                        <a:rPr lang="ro-RO" sz="1400" dirty="0" err="1">
                          <a:effectLst/>
                        </a:rPr>
                        <a:t>şi</a:t>
                      </a:r>
                      <a:r>
                        <a:rPr lang="ro-RO" sz="1400" dirty="0">
                          <a:effectLst/>
                        </a:rPr>
                        <a:t> produsele farmaceutice, </a:t>
                      </a:r>
                      <a:endParaRPr lang="en-US" sz="1200" dirty="0">
                        <a:effectLst/>
                      </a:endParaRPr>
                    </a:p>
                    <a:p>
                      <a:pPr>
                        <a:lnSpc>
                          <a:spcPct val="107000"/>
                        </a:lnSpc>
                        <a:spcBef>
                          <a:spcPts val="600"/>
                        </a:spcBef>
                        <a:spcAft>
                          <a:spcPts val="600"/>
                        </a:spcAft>
                      </a:pPr>
                      <a:r>
                        <a:rPr lang="ro-RO" sz="1400" dirty="0">
                          <a:effectLst/>
                        </a:rPr>
                        <a:t>- </a:t>
                      </a:r>
                      <a:r>
                        <a:rPr lang="ro-RO" sz="1400" b="1" dirty="0">
                          <a:solidFill>
                            <a:srgbClr val="002060"/>
                          </a:solidFill>
                          <a:effectLst/>
                        </a:rPr>
                        <a:t>energia </a:t>
                      </a:r>
                      <a:r>
                        <a:rPr lang="ro-RO" sz="1400" b="0" dirty="0" err="1">
                          <a:solidFill>
                            <a:schemeClr val="tx1"/>
                          </a:solidFill>
                          <a:effectLst/>
                        </a:rPr>
                        <a:t>şi</a:t>
                      </a:r>
                      <a:r>
                        <a:rPr lang="ro-RO" sz="1400" b="0" dirty="0">
                          <a:solidFill>
                            <a:schemeClr val="tx1"/>
                          </a:solidFill>
                          <a:effectLst/>
                        </a:rPr>
                        <a:t> managementul de mediu </a:t>
                      </a:r>
                      <a:r>
                        <a:rPr lang="ro-RO" sz="1400" dirty="0" err="1">
                          <a:effectLst/>
                        </a:rPr>
                        <a:t>şi</a:t>
                      </a:r>
                      <a:r>
                        <a:rPr lang="ro-RO" sz="1400" dirty="0">
                          <a:effectLst/>
                        </a:rPr>
                        <a:t> -bioeconomia (agricultura, silvicultura, pescuitul </a:t>
                      </a:r>
                      <a:r>
                        <a:rPr lang="ro-RO" sz="1400" dirty="0" err="1">
                          <a:effectLst/>
                        </a:rPr>
                        <a:t>şi</a:t>
                      </a:r>
                      <a:r>
                        <a:rPr lang="ro-RO" sz="1400" dirty="0">
                          <a:effectLst/>
                        </a:rPr>
                        <a:t> acvacultura), </a:t>
                      </a:r>
                      <a:endParaRPr lang="en-US" sz="1200" dirty="0">
                        <a:effectLst/>
                      </a:endParaRPr>
                    </a:p>
                    <a:p>
                      <a:pPr>
                        <a:lnSpc>
                          <a:spcPct val="107000"/>
                        </a:lnSpc>
                        <a:spcBef>
                          <a:spcPts val="600"/>
                        </a:spcBef>
                        <a:spcAft>
                          <a:spcPts val="600"/>
                        </a:spcAft>
                      </a:pPr>
                      <a:r>
                        <a:rPr lang="ro-RO" sz="1400" dirty="0">
                          <a:effectLst/>
                        </a:rPr>
                        <a:t>- </a:t>
                      </a:r>
                      <a:r>
                        <a:rPr lang="ro-RO" sz="1400" b="1" dirty="0" err="1">
                          <a:solidFill>
                            <a:srgbClr val="002060"/>
                          </a:solidFill>
                          <a:effectLst/>
                        </a:rPr>
                        <a:t>biofarmaceutica</a:t>
                      </a:r>
                      <a:r>
                        <a:rPr lang="ro-RO" sz="1400" b="1" dirty="0">
                          <a:solidFill>
                            <a:srgbClr val="002060"/>
                          </a:solidFill>
                          <a:effectLst/>
                        </a:rPr>
                        <a:t> </a:t>
                      </a:r>
                      <a:r>
                        <a:rPr lang="ro-RO" sz="1400" b="1" dirty="0" err="1">
                          <a:solidFill>
                            <a:srgbClr val="002060"/>
                          </a:solidFill>
                          <a:effectLst/>
                        </a:rPr>
                        <a:t>şi</a:t>
                      </a:r>
                      <a:r>
                        <a:rPr lang="ro-RO" sz="1400" b="1" dirty="0">
                          <a:solidFill>
                            <a:srgbClr val="002060"/>
                          </a:solidFill>
                          <a:effectLst/>
                        </a:rPr>
                        <a:t> biotehnologiile</a:t>
                      </a:r>
                      <a:r>
                        <a:rPr lang="ro-RO" sz="14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716" marR="54716" marT="0" marB="0"/>
                </a:tc>
                <a:extLst>
                  <a:ext uri="{0D108BD9-81ED-4DB2-BD59-A6C34878D82A}">
                    <a16:rowId xmlns:a16="http://schemas.microsoft.com/office/drawing/2014/main" val="2849886587"/>
                  </a:ext>
                </a:extLst>
              </a:tr>
            </a:tbl>
          </a:graphicData>
        </a:graphic>
      </p:graphicFrame>
      <p:cxnSp>
        <p:nvCxnSpPr>
          <p:cNvPr id="4" name="Straight Connector 3"/>
          <p:cNvCxnSpPr/>
          <p:nvPr/>
        </p:nvCxnSpPr>
        <p:spPr>
          <a:xfrm>
            <a:off x="3300984" y="4343400"/>
            <a:ext cx="2441448"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691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776" y="231410"/>
            <a:ext cx="10322169" cy="931986"/>
          </a:xfrm>
        </p:spPr>
        <p:txBody>
          <a:bodyPr>
            <a:normAutofit fontScale="90000"/>
          </a:bodyPr>
          <a:lstStyle/>
          <a:p>
            <a:r>
              <a:rPr lang="ro-RO" dirty="0" smtClean="0"/>
              <a:t>Domeniile </a:t>
            </a:r>
            <a:r>
              <a:rPr lang="en-US" dirty="0" err="1" smtClean="0"/>
              <a:t>largi</a:t>
            </a:r>
            <a:r>
              <a:rPr lang="en-US" dirty="0" smtClean="0"/>
              <a:t> (ISCED)</a:t>
            </a:r>
            <a:r>
              <a:rPr lang="ro-RO" dirty="0" smtClean="0"/>
              <a:t> </a:t>
            </a:r>
            <a:r>
              <a:rPr lang="ro-RO" dirty="0"/>
              <a:t>de interes pentru </a:t>
            </a:r>
            <a:r>
              <a:rPr lang="ro-RO" dirty="0" smtClean="0"/>
              <a:t>educație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37646275"/>
              </p:ext>
            </p:extLst>
          </p:nvPr>
        </p:nvGraphicFramePr>
        <p:xfrm>
          <a:off x="2789701" y="1276518"/>
          <a:ext cx="6996137" cy="5471065"/>
        </p:xfrm>
        <a:graphic>
          <a:graphicData uri="http://schemas.openxmlformats.org/drawingml/2006/table">
            <a:tbl>
              <a:tblPr firstRow="1" firstCol="1" bandRow="1">
                <a:tableStyleId>{3B4B98B0-60AC-42C2-AFA5-B58CD77FA1E5}</a:tableStyleId>
              </a:tblPr>
              <a:tblGrid>
                <a:gridCol w="3452926">
                  <a:extLst>
                    <a:ext uri="{9D8B030D-6E8A-4147-A177-3AD203B41FA5}">
                      <a16:colId xmlns:a16="http://schemas.microsoft.com/office/drawing/2014/main" val="43501043"/>
                    </a:ext>
                  </a:extLst>
                </a:gridCol>
                <a:gridCol w="3543211">
                  <a:extLst>
                    <a:ext uri="{9D8B030D-6E8A-4147-A177-3AD203B41FA5}">
                      <a16:colId xmlns:a16="http://schemas.microsoft.com/office/drawing/2014/main" val="1352090666"/>
                    </a:ext>
                  </a:extLst>
                </a:gridCol>
              </a:tblGrid>
              <a:tr h="1230146">
                <a:tc>
                  <a:txBody>
                    <a:bodyPr/>
                    <a:lstStyle/>
                    <a:p>
                      <a:pPr marL="457200">
                        <a:lnSpc>
                          <a:spcPct val="107000"/>
                        </a:lnSpc>
                        <a:spcAft>
                          <a:spcPts val="0"/>
                        </a:spcAft>
                      </a:pPr>
                      <a:r>
                        <a:rPr lang="ro-RO" sz="1800" dirty="0" smtClean="0">
                          <a:effectLst/>
                        </a:rPr>
                        <a:t>Informatică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85750" indent="-285750">
                        <a:lnSpc>
                          <a:spcPct val="107000"/>
                        </a:lnSpc>
                        <a:spcAft>
                          <a:spcPts val="0"/>
                        </a:spcAft>
                        <a:buFontTx/>
                        <a:buChar char="-"/>
                      </a:pP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tehnologia </a:t>
                      </a:r>
                      <a:r>
                        <a:rPr lang="ro-RO"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informaţiilor</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ro-RO"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şi</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ro-RO"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comunicaţiilor</a:t>
                      </a:r>
                      <a:endParaRPr lang="en-US"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Tx/>
                        <a:buChar char="-"/>
                      </a:pPr>
                      <a:r>
                        <a:rPr lang="en-US"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Educa</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ț</a:t>
                      </a:r>
                      <a:r>
                        <a:rPr lang="en-US"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ie</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formală,</a:t>
                      </a:r>
                      <a:r>
                        <a:rPr lang="en-US"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informal</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ă</a:t>
                      </a:r>
                      <a:r>
                        <a:rPr lang="en-US"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ș</a:t>
                      </a:r>
                      <a:r>
                        <a:rPr lang="en-US"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n-US"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b="0" kern="12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nonformal</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ă</a:t>
                      </a:r>
                      <a:r>
                        <a:rPr lang="en-US"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ro-RO" sz="16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Recunoașterea pe bază de experiență</a:t>
                      </a:r>
                      <a:r>
                        <a:rPr lang="en-US" sz="1600" b="0" kern="1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b="0" kern="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9115918"/>
                  </a:ext>
                </a:extLst>
              </a:tr>
              <a:tr h="610266">
                <a:tc>
                  <a:txBody>
                    <a:bodyPr/>
                    <a:lstStyle/>
                    <a:p>
                      <a:pPr marL="457200">
                        <a:lnSpc>
                          <a:spcPct val="107000"/>
                        </a:lnSpc>
                        <a:spcAft>
                          <a:spcPts val="0"/>
                        </a:spcAft>
                      </a:pPr>
                      <a:r>
                        <a:rPr lang="ro-RO" sz="1800" dirty="0" smtClean="0">
                          <a:effectLst/>
                        </a:rPr>
                        <a:t>Medicină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nSpc>
                          <a:spcPct val="107000"/>
                        </a:lnSpc>
                        <a:spcAft>
                          <a:spcPts val="0"/>
                        </a:spcAft>
                      </a:pPr>
                      <a:r>
                        <a:rPr lang="ro-RO" sz="1600" b="0" kern="1200" dirty="0" smtClean="0">
                          <a:solidFill>
                            <a:schemeClr val="tx1"/>
                          </a:solidFill>
                          <a:effectLst/>
                          <a:latin typeface="+mn-lt"/>
                          <a:ea typeface="+mn-ea"/>
                          <a:cs typeface="+mn-cs"/>
                        </a:rPr>
                        <a:t>- sănătate</a:t>
                      </a:r>
                      <a:r>
                        <a:rPr lang="en-US" sz="1600" b="0" kern="1200" dirty="0" smtClean="0">
                          <a:solidFill>
                            <a:schemeClr val="tx1"/>
                          </a:solidFill>
                          <a:effectLst/>
                          <a:latin typeface="+mn-lt"/>
                          <a:ea typeface="+mn-ea"/>
                          <a:cs typeface="+mn-cs"/>
                        </a:rPr>
                        <a:t> </a:t>
                      </a:r>
                      <a:r>
                        <a:rPr lang="ro-RO" sz="1600" b="0" kern="1200" dirty="0" err="1" smtClean="0">
                          <a:solidFill>
                            <a:schemeClr val="tx1"/>
                          </a:solidFill>
                          <a:effectLst/>
                          <a:latin typeface="+mn-lt"/>
                          <a:ea typeface="+mn-ea"/>
                          <a:cs typeface="+mn-cs"/>
                        </a:rPr>
                        <a:t>şi</a:t>
                      </a:r>
                      <a:r>
                        <a:rPr lang="ro-RO" sz="1600" b="0" kern="1200" dirty="0" smtClean="0">
                          <a:solidFill>
                            <a:schemeClr val="tx1"/>
                          </a:solidFill>
                          <a:effectLst/>
                          <a:latin typeface="+mn-lt"/>
                          <a:ea typeface="+mn-ea"/>
                          <a:cs typeface="+mn-cs"/>
                        </a:rPr>
                        <a:t> produsele farmaceutice</a:t>
                      </a:r>
                      <a:endParaRPr lang="en-US" sz="1600" b="0" kern="1200" dirty="0" smtClean="0">
                        <a:solidFill>
                          <a:schemeClr val="tx1"/>
                        </a:solidFill>
                        <a:effectLst/>
                        <a:latin typeface="+mn-lt"/>
                        <a:ea typeface="+mn-ea"/>
                        <a:cs typeface="+mn-cs"/>
                      </a:endParaRPr>
                    </a:p>
                    <a:p>
                      <a:pPr marL="339725" marR="0" lvl="0" indent="0" algn="l" defTabSz="457200" rtl="0" eaLnBrk="1" fontAlgn="auto" latinLnBrk="0" hangingPunct="1">
                        <a:lnSpc>
                          <a:spcPct val="107000"/>
                        </a:lnSpc>
                        <a:spcBef>
                          <a:spcPts val="0"/>
                        </a:spcBef>
                        <a:spcAft>
                          <a:spcPts val="0"/>
                        </a:spcAft>
                        <a:buClrTx/>
                        <a:buSzTx/>
                        <a:buFontTx/>
                        <a:buNone/>
                        <a:tabLst/>
                        <a:defRPr/>
                      </a:pPr>
                      <a:r>
                        <a:rPr lang="ro-RO" sz="1600" b="0" kern="1200" dirty="0" smtClean="0">
                          <a:solidFill>
                            <a:schemeClr val="tx1"/>
                          </a:solidFill>
                          <a:effectLst/>
                          <a:latin typeface="+mn-lt"/>
                          <a:ea typeface="+mn-ea"/>
                          <a:cs typeface="+mn-cs"/>
                        </a:rPr>
                        <a:t>Ocupație reglementată</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9731208"/>
                  </a:ext>
                </a:extLst>
              </a:tr>
              <a:tr h="2488417">
                <a:tc>
                  <a:txBody>
                    <a:bodyPr/>
                    <a:lstStyle/>
                    <a:p>
                      <a:pPr marL="457200">
                        <a:lnSpc>
                          <a:spcPct val="107000"/>
                        </a:lnSpc>
                        <a:spcAft>
                          <a:spcPts val="0"/>
                        </a:spcAft>
                      </a:pPr>
                      <a:r>
                        <a:rPr lang="ro-RO" sz="1800" dirty="0">
                          <a:effectLst/>
                        </a:rPr>
                        <a:t>Inginerie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Bef>
                          <a:spcPts val="600"/>
                        </a:spcBef>
                        <a:spcAft>
                          <a:spcPts val="600"/>
                        </a:spcAft>
                      </a:pPr>
                      <a:r>
                        <a:rPr lang="en-US" sz="1800" dirty="0" smtClean="0">
                          <a:effectLst/>
                        </a:rPr>
                        <a:t>- </a:t>
                      </a:r>
                      <a:r>
                        <a:rPr lang="ro-RO" sz="1600" b="0" dirty="0" smtClean="0">
                          <a:solidFill>
                            <a:schemeClr val="tx1"/>
                          </a:solidFill>
                          <a:effectLst/>
                        </a:rPr>
                        <a:t>automobile, </a:t>
                      </a:r>
                      <a:endParaRPr lang="en-US" sz="1400" b="0" dirty="0" smtClean="0">
                        <a:solidFill>
                          <a:schemeClr val="tx1"/>
                        </a:solidFill>
                        <a:effectLst/>
                      </a:endParaRPr>
                    </a:p>
                    <a:p>
                      <a:pPr>
                        <a:lnSpc>
                          <a:spcPct val="107000"/>
                        </a:lnSpc>
                        <a:spcBef>
                          <a:spcPts val="600"/>
                        </a:spcBef>
                        <a:spcAft>
                          <a:spcPts val="600"/>
                        </a:spcAft>
                      </a:pPr>
                      <a:r>
                        <a:rPr lang="ro-RO" sz="1600" dirty="0" smtClean="0">
                          <a:solidFill>
                            <a:schemeClr val="tx1"/>
                          </a:solidFill>
                          <a:effectLst/>
                        </a:rPr>
                        <a:t>- tehnologie maritimă, </a:t>
                      </a:r>
                      <a:endParaRPr lang="en-US" sz="1400" dirty="0" smtClean="0">
                        <a:solidFill>
                          <a:schemeClr val="tx1"/>
                        </a:solidFill>
                        <a:effectLst/>
                      </a:endParaRPr>
                    </a:p>
                    <a:p>
                      <a:pPr>
                        <a:lnSpc>
                          <a:spcPct val="107000"/>
                        </a:lnSpc>
                        <a:spcBef>
                          <a:spcPts val="600"/>
                        </a:spcBef>
                        <a:spcAft>
                          <a:spcPts val="600"/>
                        </a:spcAft>
                      </a:pPr>
                      <a:r>
                        <a:rPr lang="ro-RO" sz="1600" dirty="0" smtClean="0">
                          <a:solidFill>
                            <a:schemeClr val="tx1"/>
                          </a:solidFill>
                          <a:effectLst/>
                        </a:rPr>
                        <a:t>- spațiu, </a:t>
                      </a:r>
                      <a:endParaRPr lang="en-US" sz="1400" dirty="0" smtClean="0">
                        <a:solidFill>
                          <a:schemeClr val="tx1"/>
                        </a:solidFill>
                        <a:effectLst/>
                      </a:endParaRPr>
                    </a:p>
                    <a:p>
                      <a:pPr marL="0" marR="0" lvl="0" indent="0" algn="l" defTabSz="457200" rtl="0" eaLnBrk="1" fontAlgn="auto" latinLnBrk="0" hangingPunct="1">
                        <a:lnSpc>
                          <a:spcPct val="107000"/>
                        </a:lnSpc>
                        <a:spcBef>
                          <a:spcPts val="600"/>
                        </a:spcBef>
                        <a:spcAft>
                          <a:spcPts val="600"/>
                        </a:spcAft>
                        <a:buClrTx/>
                        <a:buSzTx/>
                        <a:buFontTx/>
                        <a:buNone/>
                        <a:tabLst/>
                        <a:defRPr/>
                      </a:pPr>
                      <a:r>
                        <a:rPr lang="ro-RO" sz="1600" dirty="0" smtClean="0">
                          <a:solidFill>
                            <a:schemeClr val="tx1"/>
                          </a:solidFill>
                          <a:effectLst/>
                        </a:rPr>
                        <a:t>- apărare</a:t>
                      </a:r>
                      <a:r>
                        <a:rPr lang="en-US" sz="1600" dirty="0" smtClean="0">
                          <a:solidFill>
                            <a:schemeClr val="tx1"/>
                          </a:solidFill>
                          <a:effectLst/>
                        </a:rPr>
                        <a:t> </a:t>
                      </a:r>
                    </a:p>
                    <a:p>
                      <a:pPr marL="0" marR="0" lvl="0" indent="0" algn="l" defTabSz="457200" rtl="0" eaLnBrk="1" fontAlgn="auto" latinLnBrk="0" hangingPunct="1">
                        <a:lnSpc>
                          <a:spcPct val="107000"/>
                        </a:lnSpc>
                        <a:spcBef>
                          <a:spcPts val="600"/>
                        </a:spcBef>
                        <a:spcAft>
                          <a:spcPts val="600"/>
                        </a:spcAft>
                        <a:buClrTx/>
                        <a:buSzTx/>
                        <a:buFontTx/>
                        <a:buNone/>
                        <a:tabLst/>
                        <a:defRPr/>
                      </a:pPr>
                      <a:r>
                        <a:rPr lang="ro-RO" sz="1600" dirty="0" smtClean="0">
                          <a:solidFill>
                            <a:schemeClr val="tx1"/>
                          </a:solidFill>
                          <a:effectLst/>
                        </a:rPr>
                        <a:t>- textile, </a:t>
                      </a:r>
                      <a:r>
                        <a:rPr lang="en-US" sz="1600" dirty="0" err="1" smtClean="0">
                          <a:solidFill>
                            <a:schemeClr val="tx1"/>
                          </a:solidFill>
                          <a:effectLst/>
                        </a:rPr>
                        <a:t>mobila</a:t>
                      </a:r>
                      <a:r>
                        <a:rPr lang="en-US" sz="1600" dirty="0" smtClean="0">
                          <a:solidFill>
                            <a:schemeClr val="tx1"/>
                          </a:solidFill>
                          <a:effectLst/>
                        </a:rPr>
                        <a:t>,</a:t>
                      </a:r>
                      <a:endParaRPr lang="en-US" sz="1400" dirty="0" smtClean="0">
                        <a:solidFill>
                          <a:schemeClr val="tx1"/>
                        </a:solidFill>
                        <a:effectLst/>
                      </a:endParaRPr>
                    </a:p>
                    <a:p>
                      <a:pPr>
                        <a:lnSpc>
                          <a:spcPct val="107000"/>
                        </a:lnSpc>
                        <a:spcBef>
                          <a:spcPts val="600"/>
                        </a:spcBef>
                        <a:spcAft>
                          <a:spcPts val="60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ro-RO"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energie</a:t>
                      </a:r>
                      <a:endPar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ro-RO"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construc</a:t>
                      </a:r>
                      <a:r>
                        <a:rPr lang="ro-RO"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ț</a:t>
                      </a: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ii</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15511566"/>
                  </a:ext>
                </a:extLst>
              </a:tr>
              <a:tr h="507606">
                <a:tc>
                  <a:txBody>
                    <a:bodyPr/>
                    <a:lstStyle/>
                    <a:p>
                      <a:pPr marL="457200">
                        <a:lnSpc>
                          <a:spcPct val="107000"/>
                        </a:lnSpc>
                        <a:spcAft>
                          <a:spcPts val="0"/>
                        </a:spcAft>
                      </a:pPr>
                      <a:r>
                        <a:rPr lang="ro-RO" sz="1800">
                          <a:effectLst/>
                        </a:rPr>
                        <a:t>Agronomie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indent="-285750">
                        <a:lnSpc>
                          <a:spcPct val="107000"/>
                        </a:lnSpc>
                        <a:spcAft>
                          <a:spcPts val="0"/>
                        </a:spcAft>
                        <a:buFontTx/>
                        <a:buChar char="-"/>
                      </a:pPr>
                      <a:r>
                        <a:rPr lang="ro-RO" sz="1600" dirty="0" smtClean="0">
                          <a:effectLst/>
                        </a:rPr>
                        <a:t>agricultura, silvicultura, pescuitul </a:t>
                      </a:r>
                      <a:r>
                        <a:rPr lang="ro-RO" sz="1600" dirty="0" err="1" smtClean="0">
                          <a:effectLst/>
                        </a:rPr>
                        <a:t>şi</a:t>
                      </a:r>
                      <a:r>
                        <a:rPr lang="ro-RO" sz="1600" dirty="0" smtClean="0">
                          <a:effectLst/>
                        </a:rPr>
                        <a:t> acvacultura</a:t>
                      </a:r>
                      <a:r>
                        <a:rPr lang="en-US" sz="1600" dirty="0" smtClean="0">
                          <a:effectLst/>
                        </a:rPr>
                        <a:t>,</a:t>
                      </a:r>
                      <a:r>
                        <a:rPr lang="ro-RO" sz="1600" dirty="0" smtClean="0">
                          <a:effectLst/>
                        </a:rPr>
                        <a:t> </a:t>
                      </a:r>
                      <a:endParaRPr lang="en-US" sz="1600" dirty="0" smtClean="0">
                        <a:effectLst/>
                      </a:endParaRPr>
                    </a:p>
                    <a:p>
                      <a:pPr marL="342900" indent="-285750">
                        <a:lnSpc>
                          <a:spcPct val="107000"/>
                        </a:lnSpc>
                        <a:spcAft>
                          <a:spcPts val="0"/>
                        </a:spcAft>
                        <a:buFontTx/>
                        <a:buChar char="-"/>
                      </a:pPr>
                      <a:r>
                        <a:rPr lang="en-US" sz="1600" dirty="0" err="1" smtClean="0">
                          <a:effectLst/>
                        </a:rPr>
                        <a:t>biotehnologi</a:t>
                      </a:r>
                      <a:r>
                        <a:rPr lang="ro-RO" sz="1600" dirty="0" smtClean="0">
                          <a:effectLst/>
                        </a:rPr>
                        <a:t>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7350329"/>
                  </a:ext>
                </a:extLst>
              </a:tr>
            </a:tbl>
          </a:graphicData>
        </a:graphic>
      </p:graphicFrame>
    </p:spTree>
    <p:extLst>
      <p:ext uri="{BB962C8B-B14F-4D97-AF65-F5344CB8AC3E}">
        <p14:creationId xmlns:p14="http://schemas.microsoft.com/office/powerpoint/2010/main" val="2668417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836" y="73152"/>
            <a:ext cx="10322169" cy="1204546"/>
          </a:xfrm>
        </p:spPr>
        <p:txBody>
          <a:bodyPr/>
          <a:lstStyle/>
          <a:p>
            <a:r>
              <a:rPr lang="ro-RO" dirty="0" smtClean="0"/>
              <a:t>Domeniile deficitare pentru educație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40152561"/>
              </p:ext>
            </p:extLst>
          </p:nvPr>
        </p:nvGraphicFramePr>
        <p:xfrm>
          <a:off x="2559967" y="1204547"/>
          <a:ext cx="9083861" cy="5452285"/>
        </p:xfrm>
        <a:graphic>
          <a:graphicData uri="http://schemas.openxmlformats.org/drawingml/2006/table">
            <a:tbl>
              <a:tblPr firstRow="1" firstCol="1" bandRow="1">
                <a:tableStyleId>{3B4B98B0-60AC-42C2-AFA5-B58CD77FA1E5}</a:tableStyleId>
              </a:tblPr>
              <a:tblGrid>
                <a:gridCol w="4464862">
                  <a:extLst>
                    <a:ext uri="{9D8B030D-6E8A-4147-A177-3AD203B41FA5}">
                      <a16:colId xmlns:a16="http://schemas.microsoft.com/office/drawing/2014/main" val="43501043"/>
                    </a:ext>
                  </a:extLst>
                </a:gridCol>
                <a:gridCol w="4618999">
                  <a:extLst>
                    <a:ext uri="{9D8B030D-6E8A-4147-A177-3AD203B41FA5}">
                      <a16:colId xmlns:a16="http://schemas.microsoft.com/office/drawing/2014/main" val="1352090666"/>
                    </a:ext>
                  </a:extLst>
                </a:gridCol>
              </a:tblGrid>
              <a:tr h="478646">
                <a:tc gridSpan="2">
                  <a:txBody>
                    <a:bodyPr/>
                    <a:lstStyle/>
                    <a:p>
                      <a:pPr marL="457200" algn="ctr">
                        <a:lnSpc>
                          <a:spcPct val="107000"/>
                        </a:lnSpc>
                        <a:spcAft>
                          <a:spcPts val="0"/>
                        </a:spcAft>
                      </a:pPr>
                      <a:r>
                        <a:rPr lang="ro-RO" sz="1600" dirty="0" smtClean="0">
                          <a:effectLst/>
                          <a:latin typeface="Calibri" panose="020F0502020204030204" pitchFamily="34" charset="0"/>
                          <a:ea typeface="Calibri" panose="020F0502020204030204" pitchFamily="34" charset="0"/>
                          <a:cs typeface="Times New Roman" panose="02020603050405020304" pitchFamily="18" charset="0"/>
                        </a:rPr>
                        <a:t>Domeniu larg ISCED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457200">
                        <a:lnSpc>
                          <a:spcPct val="107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9115918"/>
                  </a:ext>
                </a:extLst>
              </a:tr>
              <a:tr h="717969">
                <a:tc>
                  <a:txBody>
                    <a:bodyPr/>
                    <a:lstStyle/>
                    <a:p>
                      <a:pPr marL="457200" marR="0" lvl="0" indent="0" algn="l" defTabSz="457200" rtl="0" eaLnBrk="1" fontAlgn="auto" latinLnBrk="0" hangingPunct="1">
                        <a:lnSpc>
                          <a:spcPct val="107000"/>
                        </a:lnSpc>
                        <a:spcBef>
                          <a:spcPts val="0"/>
                        </a:spcBef>
                        <a:spcAft>
                          <a:spcPts val="0"/>
                        </a:spcAft>
                        <a:buClrTx/>
                        <a:buSzTx/>
                        <a:buFontTx/>
                        <a:buNone/>
                        <a:tabLst/>
                        <a:defRPr/>
                      </a:pPr>
                      <a:r>
                        <a:rPr lang="ro-RO" sz="1600" b="1" kern="1200" dirty="0" smtClean="0">
                          <a:solidFill>
                            <a:schemeClr val="tx1"/>
                          </a:solidFill>
                          <a:effectLst/>
                          <a:latin typeface="+mn-lt"/>
                          <a:ea typeface="+mn-ea"/>
                          <a:cs typeface="+mn-cs"/>
                        </a:rPr>
                        <a:t>07 - </a:t>
                      </a:r>
                      <a:r>
                        <a:rPr lang="ro-RO" sz="1600" i="1" u="sng" dirty="0" smtClean="0">
                          <a:solidFill>
                            <a:srgbClr val="002060"/>
                          </a:solidFill>
                          <a:effectLst/>
                        </a:rPr>
                        <a:t>Inginerie</a:t>
                      </a:r>
                      <a:r>
                        <a:rPr lang="ro-RO" sz="1600" dirty="0" smtClean="0">
                          <a:effectLst/>
                        </a:rPr>
                        <a:t>, producție și construcții</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lvl="0" indent="0" algn="l" defTabSz="457200" rtl="0" eaLnBrk="1" fontAlgn="auto" latinLnBrk="0" hangingPunct="1">
                        <a:lnSpc>
                          <a:spcPct val="107000"/>
                        </a:lnSpc>
                        <a:spcBef>
                          <a:spcPts val="0"/>
                        </a:spcBef>
                        <a:spcAft>
                          <a:spcPts val="0"/>
                        </a:spcAft>
                        <a:buClrTx/>
                        <a:buSzTx/>
                        <a:buFontTx/>
                        <a:buNone/>
                        <a:tabLst/>
                        <a:defRPr/>
                      </a:pPr>
                      <a:r>
                        <a:rPr lang="ro-RO" sz="1600" b="1" kern="1200" dirty="0" smtClean="0">
                          <a:solidFill>
                            <a:schemeClr val="tx1"/>
                          </a:solidFill>
                          <a:effectLst/>
                          <a:latin typeface="+mn-lt"/>
                          <a:ea typeface="+mn-ea"/>
                          <a:cs typeface="+mn-cs"/>
                        </a:rPr>
                        <a:t>08 - </a:t>
                      </a:r>
                      <a:r>
                        <a:rPr lang="ro-RO" sz="1600" b="1" i="1" u="sng" kern="1200" dirty="0" smtClean="0">
                          <a:solidFill>
                            <a:srgbClr val="002060"/>
                          </a:solidFill>
                          <a:effectLst/>
                          <a:latin typeface="+mn-lt"/>
                          <a:ea typeface="+mn-ea"/>
                          <a:cs typeface="+mn-cs"/>
                        </a:rPr>
                        <a:t>Agricultură</a:t>
                      </a:r>
                      <a:r>
                        <a:rPr lang="ro-RO" sz="1600" b="1" kern="1200" dirty="0" smtClean="0">
                          <a:solidFill>
                            <a:schemeClr val="tx1"/>
                          </a:solidFill>
                          <a:effectLst/>
                          <a:latin typeface="+mn-lt"/>
                          <a:ea typeface="+mn-ea"/>
                          <a:cs typeface="+mn-cs"/>
                        </a:rPr>
                        <a:t>, silvicultură, pescuit și </a:t>
                      </a:r>
                      <a:r>
                        <a:rPr lang="ro-RO" sz="1600" b="1" kern="1200" dirty="0" err="1" smtClean="0">
                          <a:solidFill>
                            <a:schemeClr val="tx1"/>
                          </a:solidFill>
                          <a:effectLst/>
                          <a:latin typeface="+mn-lt"/>
                          <a:ea typeface="+mn-ea"/>
                          <a:cs typeface="+mn-cs"/>
                        </a:rPr>
                        <a:t>veterinarӑ</a:t>
                      </a:r>
                      <a:r>
                        <a:rPr lang="ro-RO" sz="1600" b="1" kern="1200" dirty="0" smtClean="0">
                          <a:solidFill>
                            <a:schemeClr val="tx1"/>
                          </a:solidFill>
                          <a:effectLst/>
                          <a:latin typeface="+mn-lt"/>
                          <a:ea typeface="+mn-ea"/>
                          <a:cs typeface="+mn-cs"/>
                        </a:rPr>
                        <a:t> </a:t>
                      </a:r>
                      <a:endParaRPr lang="en-US" sz="1600" b="1"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133907567"/>
                  </a:ext>
                </a:extLst>
              </a:tr>
              <a:tr h="438762">
                <a:tc gridSpan="2">
                  <a:txBody>
                    <a:bodyPr/>
                    <a:lstStyle/>
                    <a:p>
                      <a:pPr marL="457200" algn="ctr">
                        <a:lnSpc>
                          <a:spcPct val="107000"/>
                        </a:lnSpc>
                        <a:spcAft>
                          <a:spcPts val="0"/>
                        </a:spcAft>
                      </a:pPr>
                      <a:r>
                        <a:rPr lang="ro-RO" sz="1600" dirty="0" smtClean="0">
                          <a:effectLst/>
                          <a:latin typeface="Calibri" panose="020F0502020204030204" pitchFamily="34" charset="0"/>
                          <a:ea typeface="Calibri" panose="020F0502020204030204" pitchFamily="34" charset="0"/>
                          <a:cs typeface="Times New Roman" panose="02020603050405020304" pitchFamily="18" charset="0"/>
                        </a:rPr>
                        <a:t>Domeniu detaliat</a:t>
                      </a:r>
                      <a:r>
                        <a:rPr lang="ro-RO" sz="1600" baseline="0" dirty="0" smtClean="0">
                          <a:effectLst/>
                          <a:latin typeface="Calibri" panose="020F0502020204030204" pitchFamily="34" charset="0"/>
                          <a:ea typeface="Calibri" panose="020F0502020204030204" pitchFamily="34" charset="0"/>
                          <a:cs typeface="Times New Roman" panose="02020603050405020304" pitchFamily="18" charset="0"/>
                        </a:rPr>
                        <a:t> ISCED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457200">
                        <a:lnSpc>
                          <a:spcPct val="107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9731208"/>
                  </a:ext>
                </a:extLst>
              </a:tr>
              <a:tr h="621581">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ro-RO" sz="1600" b="0" kern="1200" dirty="0" smtClean="0">
                          <a:solidFill>
                            <a:schemeClr val="tx1"/>
                          </a:solidFill>
                          <a:effectLst/>
                          <a:latin typeface="+mn-lt"/>
                          <a:ea typeface="+mn-ea"/>
                          <a:cs typeface="+mn-cs"/>
                        </a:rPr>
                        <a:t>0712 tehnologii de protecția mediului înconjurător</a:t>
                      </a:r>
                      <a:endParaRPr lang="en-US" sz="1600" b="0" kern="1200" dirty="0">
                        <a:solidFill>
                          <a:schemeClr val="tx1"/>
                        </a:solidFill>
                        <a:effectLst/>
                        <a:latin typeface="+mn-lt"/>
                        <a:ea typeface="+mn-ea"/>
                        <a:cs typeface="+mn-cs"/>
                      </a:endParaRPr>
                    </a:p>
                  </a:txBody>
                  <a:tcPr marL="68580" marR="68580" marT="0" marB="0" anchor="ctr"/>
                </a:tc>
                <a:tc>
                  <a:txBody>
                    <a:bodyPr/>
                    <a:lstStyle/>
                    <a:p>
                      <a:pPr marL="0" indent="0">
                        <a:lnSpc>
                          <a:spcPct val="107000"/>
                        </a:lnSpc>
                        <a:spcAft>
                          <a:spcPts val="0"/>
                        </a:spcAft>
                      </a:pPr>
                      <a:r>
                        <a:rPr lang="en-US" sz="1600" b="0" kern="1200" dirty="0" smtClean="0">
                          <a:solidFill>
                            <a:schemeClr val="tx1"/>
                          </a:solidFill>
                          <a:effectLst/>
                          <a:latin typeface="+mn-lt"/>
                          <a:ea typeface="+mn-ea"/>
                          <a:cs typeface="+mn-cs"/>
                        </a:rPr>
                        <a:t>0811 </a:t>
                      </a:r>
                      <a:r>
                        <a:rPr lang="ro-RO" sz="1600" b="0" kern="1200" dirty="0" smtClean="0">
                          <a:solidFill>
                            <a:schemeClr val="tx1"/>
                          </a:solidFill>
                          <a:effectLst/>
                          <a:latin typeface="+mn-lt"/>
                          <a:ea typeface="+mn-ea"/>
                          <a:cs typeface="+mn-cs"/>
                        </a:rPr>
                        <a:t>c</a:t>
                      </a:r>
                      <a:r>
                        <a:rPr lang="en-US" sz="1600" b="0" kern="1200" dirty="0" err="1" smtClean="0">
                          <a:solidFill>
                            <a:schemeClr val="tx1"/>
                          </a:solidFill>
                          <a:effectLst/>
                          <a:latin typeface="+mn-lt"/>
                          <a:ea typeface="+mn-ea"/>
                          <a:cs typeface="+mn-cs"/>
                        </a:rPr>
                        <a:t>ulturi</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și</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producție</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agricolă</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și</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producție</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animală</a:t>
                      </a:r>
                      <a:r>
                        <a:rPr lang="en-US" sz="1600" b="0" kern="1200" dirty="0" smtClean="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015511566"/>
                  </a:ext>
                </a:extLst>
              </a:tr>
              <a:tr h="559081">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ro-RO" sz="1600" b="0" kern="1200" dirty="0" smtClean="0">
                          <a:solidFill>
                            <a:schemeClr val="tx1"/>
                          </a:solidFill>
                          <a:effectLst/>
                          <a:latin typeface="+mn-lt"/>
                          <a:ea typeface="+mn-ea"/>
                          <a:cs typeface="+mn-cs"/>
                        </a:rPr>
                        <a:t>0713 electricitate și energie</a:t>
                      </a:r>
                      <a:endParaRPr lang="en-US" sz="1600" b="0" kern="1200" dirty="0">
                        <a:solidFill>
                          <a:schemeClr val="tx1"/>
                        </a:solidFill>
                        <a:effectLst/>
                        <a:latin typeface="+mn-lt"/>
                        <a:ea typeface="+mn-ea"/>
                        <a:cs typeface="+mn-cs"/>
                      </a:endParaRPr>
                    </a:p>
                  </a:txBody>
                  <a:tcPr marL="68580" marR="68580" marT="0" marB="0" anchor="ctr"/>
                </a:tc>
                <a:tc>
                  <a:txBody>
                    <a:bodyPr/>
                    <a:lstStyle/>
                    <a:p>
                      <a:pPr marL="0" indent="0">
                        <a:lnSpc>
                          <a:spcPct val="107000"/>
                        </a:lnSpc>
                        <a:spcAft>
                          <a:spcPts val="0"/>
                        </a:spcAft>
                      </a:pPr>
                      <a:r>
                        <a:rPr lang="en-US" sz="1600" b="0" kern="1200" dirty="0" smtClean="0">
                          <a:solidFill>
                            <a:schemeClr val="tx1"/>
                          </a:solidFill>
                          <a:effectLst/>
                          <a:latin typeface="+mn-lt"/>
                          <a:ea typeface="+mn-ea"/>
                          <a:cs typeface="+mn-cs"/>
                        </a:rPr>
                        <a:t>0821 </a:t>
                      </a:r>
                      <a:r>
                        <a:rPr lang="en-US" sz="1600" b="0" kern="1200" dirty="0" err="1" smtClean="0">
                          <a:solidFill>
                            <a:schemeClr val="tx1"/>
                          </a:solidFill>
                          <a:effectLst/>
                          <a:latin typeface="+mn-lt"/>
                          <a:ea typeface="+mn-ea"/>
                          <a:cs typeface="+mn-cs"/>
                        </a:rPr>
                        <a:t>silvicultură</a:t>
                      </a:r>
                      <a:endParaRPr lang="en-US" sz="1600" b="0" kern="12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727350329"/>
                  </a:ext>
                </a:extLst>
              </a:tr>
              <a:tr h="434662">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ro-RO" sz="1600" b="0" kern="1200" dirty="0" smtClean="0">
                          <a:solidFill>
                            <a:schemeClr val="tx1"/>
                          </a:solidFill>
                          <a:effectLst/>
                          <a:latin typeface="+mn-lt"/>
                          <a:ea typeface="+mn-ea"/>
                          <a:cs typeface="+mn-cs"/>
                        </a:rPr>
                        <a:t>0714 electronică și automatizare</a:t>
                      </a:r>
                      <a:endParaRPr lang="en-US" sz="14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0303792"/>
                  </a:ext>
                </a:extLst>
              </a:tr>
              <a:tr h="462936">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ro-RO" sz="1600" b="0" kern="1200" dirty="0" smtClean="0">
                          <a:solidFill>
                            <a:schemeClr val="tx1"/>
                          </a:solidFill>
                          <a:effectLst/>
                          <a:latin typeface="+mn-lt"/>
                          <a:ea typeface="+mn-ea"/>
                          <a:cs typeface="+mn-cs"/>
                        </a:rPr>
                        <a:t>0715 mecanică și prelucrarea metalelor</a:t>
                      </a:r>
                      <a:endParaRPr lang="en-US" sz="14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4322408"/>
                  </a:ext>
                </a:extLst>
              </a:tr>
              <a:tr h="434662">
                <a:tc>
                  <a:txBody>
                    <a:bodyPr/>
                    <a:lstStyle/>
                    <a:p>
                      <a:pPr algn="l">
                        <a:lnSpc>
                          <a:spcPct val="107000"/>
                        </a:lnSpc>
                        <a:spcAft>
                          <a:spcPts val="0"/>
                        </a:spcAft>
                      </a:pPr>
                      <a:r>
                        <a:rPr lang="ro-RO" sz="1600" b="0" kern="1200" dirty="0">
                          <a:solidFill>
                            <a:schemeClr val="tx1"/>
                          </a:solidFill>
                          <a:effectLst/>
                          <a:latin typeface="+mn-lt"/>
                          <a:ea typeface="+mn-ea"/>
                          <a:cs typeface="+mn-cs"/>
                        </a:rPr>
                        <a:t>0716 </a:t>
                      </a:r>
                      <a:r>
                        <a:rPr lang="ro-RO" sz="1600" b="0" kern="1200" dirty="0" smtClean="0">
                          <a:solidFill>
                            <a:schemeClr val="tx1"/>
                          </a:solidFill>
                          <a:effectLst/>
                          <a:latin typeface="+mn-lt"/>
                          <a:ea typeface="+mn-ea"/>
                          <a:cs typeface="+mn-cs"/>
                        </a:rPr>
                        <a:t>autovehicule</a:t>
                      </a:r>
                      <a:r>
                        <a:rPr lang="ro-RO" sz="1600" b="0" kern="1200" dirty="0">
                          <a:solidFill>
                            <a:schemeClr val="tx1"/>
                          </a:solidFill>
                          <a:effectLst/>
                          <a:latin typeface="+mn-lt"/>
                          <a:ea typeface="+mn-ea"/>
                          <a:cs typeface="+mn-cs"/>
                        </a:rPr>
                        <a:t>, nave și </a:t>
                      </a:r>
                      <a:r>
                        <a:rPr lang="ro-RO" sz="1600" b="0" kern="1200" dirty="0" smtClean="0">
                          <a:solidFill>
                            <a:schemeClr val="tx1"/>
                          </a:solidFill>
                          <a:effectLst/>
                          <a:latin typeface="+mn-lt"/>
                          <a:ea typeface="+mn-ea"/>
                          <a:cs typeface="+mn-cs"/>
                        </a:rPr>
                        <a:t>aeronave</a:t>
                      </a:r>
                      <a:endParaRPr lang="en-US" sz="1600" b="0" kern="1200" dirty="0">
                        <a:solidFill>
                          <a:schemeClr val="tx1"/>
                        </a:solidFill>
                        <a:effectLst/>
                        <a:latin typeface="+mn-lt"/>
                        <a:ea typeface="+mn-ea"/>
                        <a:cs typeface="+mn-cs"/>
                      </a:endParaRPr>
                    </a:p>
                  </a:txBody>
                  <a:tcPr marL="68580" marR="68580" marT="0" marB="0" anchor="ctr"/>
                </a:tc>
                <a:tc>
                  <a:txBody>
                    <a:bodyPr/>
                    <a:lstStyle/>
                    <a:p>
                      <a:pPr marL="457200">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7859605"/>
                  </a:ext>
                </a:extLst>
              </a:tr>
              <a:tr h="434662">
                <a:tc>
                  <a:txBody>
                    <a:bodyPr/>
                    <a:lstStyle/>
                    <a:p>
                      <a:pPr algn="l">
                        <a:lnSpc>
                          <a:spcPct val="107000"/>
                        </a:lnSpc>
                        <a:spcAft>
                          <a:spcPts val="0"/>
                        </a:spcAft>
                      </a:pPr>
                      <a:r>
                        <a:rPr lang="ro-RO" sz="1600" b="0" kern="1200" dirty="0" smtClean="0">
                          <a:solidFill>
                            <a:schemeClr val="tx1"/>
                          </a:solidFill>
                          <a:effectLst/>
                          <a:latin typeface="+mn-lt"/>
                          <a:ea typeface="+mn-ea"/>
                          <a:cs typeface="+mn-cs"/>
                        </a:rPr>
                        <a:t>07</a:t>
                      </a:r>
                      <a:r>
                        <a:rPr lang="en-US" sz="1600" b="0" kern="1200" dirty="0" smtClean="0">
                          <a:solidFill>
                            <a:schemeClr val="tx1"/>
                          </a:solidFill>
                          <a:effectLst/>
                          <a:latin typeface="+mn-lt"/>
                          <a:ea typeface="+mn-ea"/>
                          <a:cs typeface="+mn-cs"/>
                        </a:rPr>
                        <a:t>1</a:t>
                      </a:r>
                      <a:r>
                        <a:rPr lang="ro-RO" sz="1600" b="0" kern="1200" dirty="0" smtClean="0">
                          <a:solidFill>
                            <a:schemeClr val="tx1"/>
                          </a:solidFill>
                          <a:effectLst/>
                          <a:latin typeface="+mn-lt"/>
                          <a:ea typeface="+mn-ea"/>
                          <a:cs typeface="+mn-cs"/>
                        </a:rPr>
                        <a:t>1 </a:t>
                      </a:r>
                      <a:r>
                        <a:rPr lang="en-US" sz="1600" b="0" kern="1200" dirty="0" err="1" smtClean="0">
                          <a:solidFill>
                            <a:schemeClr val="tx1"/>
                          </a:solidFill>
                          <a:effectLst/>
                          <a:latin typeface="+mn-lt"/>
                          <a:ea typeface="+mn-ea"/>
                          <a:cs typeface="+mn-cs"/>
                        </a:rPr>
                        <a:t>inginerie</a:t>
                      </a:r>
                      <a:r>
                        <a:rPr lang="en-US" sz="1600" b="0" kern="1200" baseline="0" dirty="0" smtClean="0">
                          <a:solidFill>
                            <a:schemeClr val="tx1"/>
                          </a:solidFill>
                          <a:effectLst/>
                          <a:latin typeface="+mn-lt"/>
                          <a:ea typeface="+mn-ea"/>
                          <a:cs typeface="+mn-cs"/>
                        </a:rPr>
                        <a:t> </a:t>
                      </a:r>
                      <a:r>
                        <a:rPr lang="ro-RO" sz="1600" b="0" kern="1200" dirty="0" smtClean="0">
                          <a:solidFill>
                            <a:schemeClr val="tx1"/>
                          </a:solidFill>
                          <a:effectLst/>
                          <a:latin typeface="+mn-lt"/>
                          <a:ea typeface="+mn-ea"/>
                          <a:cs typeface="+mn-cs"/>
                        </a:rPr>
                        <a:t>și</a:t>
                      </a:r>
                      <a:r>
                        <a:rPr lang="en-US" sz="1600" b="0" kern="1200" dirty="0" smtClean="0">
                          <a:solidFill>
                            <a:schemeClr val="tx1"/>
                          </a:solidFill>
                          <a:effectLst/>
                          <a:latin typeface="+mn-lt"/>
                          <a:ea typeface="+mn-ea"/>
                          <a:cs typeface="+mn-cs"/>
                        </a:rPr>
                        <a:t> </a:t>
                      </a:r>
                      <a:r>
                        <a:rPr lang="en-US" sz="1600" b="0" kern="1200" dirty="0" err="1" smtClean="0">
                          <a:solidFill>
                            <a:schemeClr val="tx1"/>
                          </a:solidFill>
                          <a:effectLst/>
                          <a:latin typeface="+mn-lt"/>
                          <a:ea typeface="+mn-ea"/>
                          <a:cs typeface="+mn-cs"/>
                        </a:rPr>
                        <a:t>procese</a:t>
                      </a:r>
                      <a:r>
                        <a:rPr lang="en-US" sz="1600" b="0" kern="1200" dirty="0" smtClean="0">
                          <a:solidFill>
                            <a:schemeClr val="tx1"/>
                          </a:solidFill>
                          <a:effectLst/>
                          <a:latin typeface="+mn-lt"/>
                          <a:ea typeface="+mn-ea"/>
                          <a:cs typeface="+mn-cs"/>
                        </a:rPr>
                        <a:t> </a:t>
                      </a:r>
                      <a:r>
                        <a:rPr lang="en-US" sz="1600" b="0" kern="1200" baseline="0" dirty="0" err="1" smtClean="0">
                          <a:solidFill>
                            <a:schemeClr val="tx1"/>
                          </a:solidFill>
                          <a:effectLst/>
                          <a:latin typeface="+mn-lt"/>
                          <a:ea typeface="+mn-ea"/>
                          <a:cs typeface="+mn-cs"/>
                        </a:rPr>
                        <a:t>chimice</a:t>
                      </a:r>
                      <a:r>
                        <a:rPr lang="en-US" sz="1600" b="0" kern="1200" baseline="0" dirty="0" smtClean="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txBody>
                  <a:tcPr marL="68580" marR="68580" marT="0" marB="0" anchor="ctr"/>
                </a:tc>
                <a:tc>
                  <a:txBody>
                    <a:bodyPr/>
                    <a:lstStyle/>
                    <a:p>
                      <a:pPr marL="457200">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15745198"/>
                  </a:ext>
                </a:extLst>
              </a:tr>
              <a:tr h="434662">
                <a:tc>
                  <a:txBody>
                    <a:bodyPr/>
                    <a:lstStyle/>
                    <a:p>
                      <a:pPr algn="l">
                        <a:lnSpc>
                          <a:spcPct val="107000"/>
                        </a:lnSpc>
                        <a:spcAft>
                          <a:spcPts val="0"/>
                        </a:spcAft>
                      </a:pPr>
                      <a:r>
                        <a:rPr lang="ro-RO" sz="1600" b="0" kern="1200" dirty="0" smtClean="0">
                          <a:solidFill>
                            <a:schemeClr val="tx1"/>
                          </a:solidFill>
                          <a:effectLst/>
                          <a:latin typeface="+mn-lt"/>
                          <a:ea typeface="+mn-ea"/>
                          <a:cs typeface="+mn-cs"/>
                        </a:rPr>
                        <a:t>072</a:t>
                      </a:r>
                      <a:r>
                        <a:rPr lang="en-US" sz="1600" b="0" kern="1200" dirty="0" smtClean="0">
                          <a:solidFill>
                            <a:schemeClr val="tx1"/>
                          </a:solidFill>
                          <a:effectLst/>
                          <a:latin typeface="+mn-lt"/>
                          <a:ea typeface="+mn-ea"/>
                          <a:cs typeface="+mn-cs"/>
                        </a:rPr>
                        <a:t>2</a:t>
                      </a:r>
                      <a:r>
                        <a:rPr lang="en-US" sz="1600" b="0" kern="1200" baseline="0" dirty="0" smtClean="0">
                          <a:solidFill>
                            <a:schemeClr val="tx1"/>
                          </a:solidFill>
                          <a:effectLst/>
                          <a:latin typeface="+mn-lt"/>
                          <a:ea typeface="+mn-ea"/>
                          <a:cs typeface="+mn-cs"/>
                        </a:rPr>
                        <a:t> </a:t>
                      </a:r>
                      <a:r>
                        <a:rPr lang="en-US" sz="1600" b="0" kern="1200" baseline="0" dirty="0" err="1" smtClean="0">
                          <a:solidFill>
                            <a:schemeClr val="tx1"/>
                          </a:solidFill>
                          <a:effectLst/>
                          <a:latin typeface="+mn-lt"/>
                          <a:ea typeface="+mn-ea"/>
                          <a:cs typeface="+mn-cs"/>
                        </a:rPr>
                        <a:t>materiale</a:t>
                      </a:r>
                      <a:endParaRPr lang="en-US" sz="1600" b="0" kern="1200" dirty="0">
                        <a:solidFill>
                          <a:schemeClr val="tx1"/>
                        </a:solidFill>
                        <a:effectLst/>
                        <a:latin typeface="+mn-lt"/>
                        <a:ea typeface="+mn-ea"/>
                        <a:cs typeface="+mn-cs"/>
                      </a:endParaRPr>
                    </a:p>
                  </a:txBody>
                  <a:tcPr marL="68580" marR="68580" marT="0" marB="0" anchor="ctr"/>
                </a:tc>
                <a:tc>
                  <a:txBody>
                    <a:bodyPr/>
                    <a:lstStyle/>
                    <a:p>
                      <a:pPr marL="457200">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0360380"/>
                  </a:ext>
                </a:extLst>
              </a:tr>
              <a:tr h="434662">
                <a:tc>
                  <a:txBody>
                    <a:bodyPr/>
                    <a:lstStyle/>
                    <a:p>
                      <a:pPr algn="l">
                        <a:lnSpc>
                          <a:spcPct val="107000"/>
                        </a:lnSpc>
                        <a:spcAft>
                          <a:spcPts val="0"/>
                        </a:spcAft>
                      </a:pPr>
                      <a:r>
                        <a:rPr lang="ro-RO" sz="1600" b="0" kern="1200" dirty="0">
                          <a:solidFill>
                            <a:schemeClr val="tx1"/>
                          </a:solidFill>
                          <a:effectLst/>
                          <a:latin typeface="+mn-lt"/>
                          <a:ea typeface="+mn-ea"/>
                          <a:cs typeface="+mn-cs"/>
                        </a:rPr>
                        <a:t>0732 construcții și inginerie civilă</a:t>
                      </a:r>
                      <a:endParaRPr lang="en-US" sz="1600" b="0" kern="1200" dirty="0">
                        <a:solidFill>
                          <a:schemeClr val="tx1"/>
                        </a:solidFill>
                        <a:effectLst/>
                        <a:latin typeface="+mn-lt"/>
                        <a:ea typeface="+mn-ea"/>
                        <a:cs typeface="+mn-cs"/>
                      </a:endParaRPr>
                    </a:p>
                  </a:txBody>
                  <a:tcPr marL="68580" marR="68580" marT="0" marB="0" anchor="ctr"/>
                </a:tc>
                <a:tc>
                  <a:txBody>
                    <a:bodyPr/>
                    <a:lstStyle/>
                    <a:p>
                      <a:pPr marL="457200">
                        <a:lnSpc>
                          <a:spcPct val="107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32639232"/>
                  </a:ext>
                </a:extLst>
              </a:tr>
            </a:tbl>
          </a:graphicData>
        </a:graphic>
      </p:graphicFrame>
    </p:spTree>
    <p:extLst>
      <p:ext uri="{BB962C8B-B14F-4D97-AF65-F5344CB8AC3E}">
        <p14:creationId xmlns:p14="http://schemas.microsoft.com/office/powerpoint/2010/main" val="795750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896112"/>
            <a:ext cx="8574622" cy="3365331"/>
          </a:xfrm>
        </p:spPr>
        <p:txBody>
          <a:bodyPr>
            <a:normAutofit fontScale="90000"/>
          </a:bodyPr>
          <a:lstStyle/>
          <a:p>
            <a:r>
              <a:rPr lang="en-US" dirty="0" err="1"/>
              <a:t>Nout</a:t>
            </a:r>
            <a:r>
              <a:rPr lang="ro-RO" dirty="0" err="1"/>
              <a:t>ăț</a:t>
            </a:r>
            <a:r>
              <a:rPr lang="en-US" dirty="0" err="1"/>
              <a:t>i</a:t>
            </a:r>
            <a:r>
              <a:rPr lang="en-US" dirty="0"/>
              <a:t> </a:t>
            </a:r>
            <a:r>
              <a:rPr lang="en-US" dirty="0" err="1"/>
              <a:t>privind</a:t>
            </a:r>
            <a:r>
              <a:rPr lang="en-US" dirty="0"/>
              <a:t> RNCIS </a:t>
            </a:r>
            <a:r>
              <a:rPr lang="ro-RO" dirty="0"/>
              <a:t>ș</a:t>
            </a:r>
            <a:r>
              <a:rPr lang="en-US" dirty="0" err="1"/>
              <a:t>i</a:t>
            </a:r>
            <a:r>
              <a:rPr lang="en-US" dirty="0"/>
              <a:t> </a:t>
            </a:r>
            <a:r>
              <a:rPr lang="en-US" dirty="0" err="1"/>
              <a:t>programul</a:t>
            </a:r>
            <a:r>
              <a:rPr lang="en-US" dirty="0"/>
              <a:t> MEN-ANC </a:t>
            </a:r>
            <a:r>
              <a:rPr lang="en-US" dirty="0" err="1"/>
              <a:t>pentru</a:t>
            </a:r>
            <a:r>
              <a:rPr lang="en-US" dirty="0"/>
              <a:t> </a:t>
            </a:r>
            <a:r>
              <a:rPr lang="en-US" dirty="0" err="1"/>
              <a:t>trunchiul</a:t>
            </a:r>
            <a:r>
              <a:rPr lang="en-US" dirty="0"/>
              <a:t> </a:t>
            </a:r>
            <a:r>
              <a:rPr lang="en-US" dirty="0" err="1"/>
              <a:t>comun</a:t>
            </a:r>
            <a:r>
              <a:rPr lang="en-US" dirty="0"/>
              <a:t> din </a:t>
            </a:r>
            <a:r>
              <a:rPr lang="en-US" dirty="0" err="1"/>
              <a:t>domeniul</a:t>
            </a:r>
            <a:r>
              <a:rPr lang="en-US" dirty="0"/>
              <a:t> </a:t>
            </a:r>
            <a:r>
              <a:rPr lang="en-US" dirty="0" err="1"/>
              <a:t>inginerie</a:t>
            </a:r>
            <a:r>
              <a:rPr lang="en-US" dirty="0"/>
              <a:t> </a:t>
            </a:r>
          </a:p>
        </p:txBody>
      </p:sp>
      <p:sp>
        <p:nvSpPr>
          <p:cNvPr id="3" name="Subtitle 2"/>
          <p:cNvSpPr>
            <a:spLocks noGrp="1"/>
          </p:cNvSpPr>
          <p:nvPr>
            <p:ph type="subTitle" idx="1"/>
          </p:nvPr>
        </p:nvSpPr>
        <p:spPr>
          <a:xfrm>
            <a:off x="4634249" y="4426035"/>
            <a:ext cx="6987645" cy="1388534"/>
          </a:xfrm>
        </p:spPr>
        <p:txBody>
          <a:bodyPr>
            <a:normAutofit/>
          </a:bodyPr>
          <a:lstStyle/>
          <a:p>
            <a:r>
              <a:rPr lang="en-US" sz="2800" dirty="0" err="1" smtClean="0"/>
              <a:t>Partea</a:t>
            </a:r>
            <a:r>
              <a:rPr lang="en-US" sz="2800" dirty="0" smtClean="0"/>
              <a:t> I </a:t>
            </a:r>
            <a:endParaRPr lang="en-US" sz="2800" dirty="0"/>
          </a:p>
        </p:txBody>
      </p:sp>
    </p:spTree>
    <p:extLst>
      <p:ext uri="{BB962C8B-B14F-4D97-AF65-F5344CB8AC3E}">
        <p14:creationId xmlns:p14="http://schemas.microsoft.com/office/powerpoint/2010/main" val="4156184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14652" y="200152"/>
            <a:ext cx="10063988" cy="1509776"/>
          </a:xfrm>
        </p:spPr>
        <p:txBody>
          <a:bodyPr>
            <a:normAutofit/>
          </a:bodyPr>
          <a:lstStyle/>
          <a:p>
            <a:pPr algn="ctr"/>
            <a:r>
              <a:rPr lang="en-US" sz="2400" b="1" dirty="0" err="1" smtClean="0"/>
              <a:t>Constat</a:t>
            </a:r>
            <a:r>
              <a:rPr lang="ro-RO" sz="2400" b="1" dirty="0" smtClean="0"/>
              <a:t>ă</a:t>
            </a:r>
            <a:r>
              <a:rPr lang="en-US" sz="2400" b="1" dirty="0" err="1" smtClean="0"/>
              <a:t>ri</a:t>
            </a:r>
            <a:r>
              <a:rPr lang="en-US" sz="2400" b="1" dirty="0" smtClean="0"/>
              <a:t> </a:t>
            </a:r>
            <a:r>
              <a:rPr lang="ro-RO" sz="2400" b="1" dirty="0" smtClean="0"/>
              <a:t>și</a:t>
            </a:r>
            <a:r>
              <a:rPr lang="en-US" sz="2400" b="1" dirty="0" smtClean="0"/>
              <a:t> </a:t>
            </a:r>
            <a:r>
              <a:rPr lang="en-US" sz="2400" b="1" dirty="0" err="1" smtClean="0"/>
              <a:t>recomand</a:t>
            </a:r>
            <a:r>
              <a:rPr lang="ro-RO" sz="2400" b="1" dirty="0" smtClean="0"/>
              <a:t>ă</a:t>
            </a:r>
            <a:r>
              <a:rPr lang="en-US" sz="2400" b="1" dirty="0" err="1" smtClean="0"/>
              <a:t>ri</a:t>
            </a:r>
            <a:r>
              <a:rPr lang="en-US" sz="2400" b="1" dirty="0" smtClean="0"/>
              <a:t> ale </a:t>
            </a:r>
            <a:r>
              <a:rPr lang="en-US" sz="2400" b="1" dirty="0" err="1" smtClean="0"/>
              <a:t>consiliului</a:t>
            </a:r>
            <a:r>
              <a:rPr lang="en-US" sz="2400" b="1" dirty="0" smtClean="0"/>
              <a:t> European </a:t>
            </a:r>
            <a:r>
              <a:rPr lang="ro-RO" sz="2400" b="1" dirty="0" smtClean="0"/>
              <a:t>privind </a:t>
            </a:r>
            <a:r>
              <a:rPr lang="ro-RO" sz="2400" b="1" dirty="0"/>
              <a:t>Programul național de reformă al </a:t>
            </a:r>
            <a:r>
              <a:rPr lang="ro-RO" sz="2400" b="1" dirty="0" smtClean="0"/>
              <a:t>României, inclusiv aviz al </a:t>
            </a:r>
            <a:r>
              <a:rPr lang="ro-RO" sz="2400" b="1" dirty="0"/>
              <a:t>Consiliului privind Programul de convergență al României</a:t>
            </a:r>
            <a:endParaRPr lang="en-US" sz="2400" b="1" dirty="0"/>
          </a:p>
        </p:txBody>
      </p:sp>
      <p:graphicFrame>
        <p:nvGraphicFramePr>
          <p:cNvPr id="5" name="Content Placeholder 3"/>
          <p:cNvGraphicFramePr>
            <a:graphicFrameLocks/>
          </p:cNvGraphicFramePr>
          <p:nvPr>
            <p:extLst>
              <p:ext uri="{D42A27DB-BD31-4B8C-83A1-F6EECF244321}">
                <p14:modId xmlns:p14="http://schemas.microsoft.com/office/powerpoint/2010/main" val="1334535524"/>
              </p:ext>
            </p:extLst>
          </p:nvPr>
        </p:nvGraphicFramePr>
        <p:xfrm>
          <a:off x="1956816" y="2146808"/>
          <a:ext cx="10021824" cy="3665538"/>
        </p:xfrm>
        <a:graphic>
          <a:graphicData uri="http://schemas.openxmlformats.org/drawingml/2006/table">
            <a:tbl>
              <a:tblPr firstRow="1" bandRow="1">
                <a:tableStyleId>{5C22544A-7EE6-4342-B048-85BDC9FD1C3A}</a:tableStyleId>
              </a:tblPr>
              <a:tblGrid>
                <a:gridCol w="919069">
                  <a:extLst>
                    <a:ext uri="{9D8B030D-6E8A-4147-A177-3AD203B41FA5}">
                      <a16:colId xmlns:a16="http://schemas.microsoft.com/office/drawing/2014/main" val="20000"/>
                    </a:ext>
                  </a:extLst>
                </a:gridCol>
                <a:gridCol w="4832507">
                  <a:extLst>
                    <a:ext uri="{9D8B030D-6E8A-4147-A177-3AD203B41FA5}">
                      <a16:colId xmlns:a16="http://schemas.microsoft.com/office/drawing/2014/main" val="20001"/>
                    </a:ext>
                  </a:extLst>
                </a:gridCol>
                <a:gridCol w="4270248">
                  <a:extLst>
                    <a:ext uri="{9D8B030D-6E8A-4147-A177-3AD203B41FA5}">
                      <a16:colId xmlns:a16="http://schemas.microsoft.com/office/drawing/2014/main" val="20002"/>
                    </a:ext>
                  </a:extLst>
                </a:gridCol>
              </a:tblGrid>
              <a:tr h="648018">
                <a:tc>
                  <a:txBody>
                    <a:bodyPr/>
                    <a:lstStyle/>
                    <a:p>
                      <a:pPr algn="just"/>
                      <a:r>
                        <a:rPr lang="ro-RO" sz="1600" dirty="0" smtClean="0"/>
                        <a:t>ANUL</a:t>
                      </a:r>
                      <a:endParaRPr lang="en-US" sz="1600" dirty="0"/>
                    </a:p>
                  </a:txBody>
                  <a:tcPr/>
                </a:tc>
                <a:tc>
                  <a:txBody>
                    <a:bodyPr/>
                    <a:lstStyle/>
                    <a:p>
                      <a:pPr algn="just"/>
                      <a:r>
                        <a:rPr lang="ro-RO" sz="1600" dirty="0" smtClean="0"/>
                        <a:t>Constatări privind educația, în special învățământul superior</a:t>
                      </a:r>
                      <a:endParaRPr lang="en-US" sz="1600"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ro-RO" sz="1600" dirty="0" smtClean="0"/>
                        <a:t>Recomandări privind educația, în special învățământul superior</a:t>
                      </a:r>
                      <a:endParaRPr lang="en-US" sz="1600" dirty="0" smtClean="0"/>
                    </a:p>
                  </a:txBody>
                  <a:tcPr/>
                </a:tc>
                <a:extLst>
                  <a:ext uri="{0D108BD9-81ED-4DB2-BD59-A6C34878D82A}">
                    <a16:rowId xmlns:a16="http://schemas.microsoft.com/office/drawing/2014/main" val="10000"/>
                  </a:ext>
                </a:extLst>
              </a:tr>
              <a:tr h="370840">
                <a:tc>
                  <a:txBody>
                    <a:bodyPr/>
                    <a:lstStyle/>
                    <a:p>
                      <a:pPr algn="just"/>
                      <a:r>
                        <a:rPr lang="ro-RO" sz="1600" dirty="0" smtClean="0"/>
                        <a:t>2013</a:t>
                      </a:r>
                      <a:endParaRPr lang="en-US" sz="1600" dirty="0"/>
                    </a:p>
                  </a:txBody>
                  <a:tcPr/>
                </a:tc>
                <a:tc>
                  <a:txBody>
                    <a:bodyPr/>
                    <a:lstStyle/>
                    <a:p>
                      <a:pPr algn="just"/>
                      <a:r>
                        <a:rPr lang="ro-RO" sz="1600" kern="1200" dirty="0" smtClean="0">
                          <a:solidFill>
                            <a:schemeClr val="dk1"/>
                          </a:solidFill>
                          <a:effectLst/>
                          <a:latin typeface="+mn-lt"/>
                          <a:ea typeface="+mn-ea"/>
                          <a:cs typeface="+mn-cs"/>
                        </a:rPr>
                        <a:t>România se confruntă cu o provocare majoră în ceea ce privește îmbunătățirea calității sistemului său de învățământ și de formare. </a:t>
                      </a:r>
                      <a:r>
                        <a:rPr lang="en-US" sz="1600" kern="1200" dirty="0" smtClean="0">
                          <a:solidFill>
                            <a:schemeClr val="dk1"/>
                          </a:solidFill>
                          <a:effectLst/>
                          <a:latin typeface="+mn-lt"/>
                          <a:ea typeface="+mn-ea"/>
                          <a:cs typeface="+mn-cs"/>
                        </a:rPr>
                        <a:t>[…] </a:t>
                      </a:r>
                      <a:r>
                        <a:rPr lang="ro-RO" sz="1600" b="1" kern="1200" dirty="0" smtClean="0">
                          <a:solidFill>
                            <a:schemeClr val="dk1"/>
                          </a:solidFill>
                          <a:effectLst/>
                          <a:latin typeface="+mn-lt"/>
                          <a:ea typeface="+mn-ea"/>
                          <a:cs typeface="+mn-cs"/>
                        </a:rPr>
                        <a:t>Necorelarea dintre competențele propuse și cele cerute pe piața muncii caracterizează un număr mare de programe de învățământ universitar </a:t>
                      </a:r>
                      <a:r>
                        <a:rPr lang="ro-RO" sz="1600" kern="1200" dirty="0" smtClean="0">
                          <a:solidFill>
                            <a:schemeClr val="dk1"/>
                          </a:solidFill>
                          <a:effectLst/>
                          <a:latin typeface="+mn-lt"/>
                          <a:ea typeface="+mn-ea"/>
                          <a:cs typeface="+mn-cs"/>
                        </a:rPr>
                        <a:t>și profesional, nivelul slab al calificărilor profesionale constituind o problemă specifică în acest context. Având în vedere </a:t>
                      </a:r>
                      <a:r>
                        <a:rPr lang="ro-RO" sz="1600" b="1" kern="1200" dirty="0" smtClean="0">
                          <a:solidFill>
                            <a:schemeClr val="dk1"/>
                          </a:solidFill>
                          <a:effectLst/>
                          <a:latin typeface="+mn-lt"/>
                          <a:ea typeface="+mn-ea"/>
                          <a:cs typeface="+mn-cs"/>
                        </a:rPr>
                        <a:t>rata ridicată a șomajului în rândul absolvenților de studii universitare și rata supracalificării</a:t>
                      </a:r>
                      <a:r>
                        <a:rPr lang="ro-RO" sz="1600" kern="1200" dirty="0" smtClean="0">
                          <a:solidFill>
                            <a:schemeClr val="dk1"/>
                          </a:solidFill>
                          <a:effectLst/>
                          <a:latin typeface="+mn-lt"/>
                          <a:ea typeface="+mn-ea"/>
                          <a:cs typeface="+mn-cs"/>
                        </a:rPr>
                        <a:t>, alinierea suplimentară a învățământului universitar la piața muncii constituie o prioritate de prim-plan. </a:t>
                      </a:r>
                      <a:r>
                        <a:rPr lang="en-US" sz="1600" kern="1200" dirty="0" smtClean="0">
                          <a:solidFill>
                            <a:schemeClr val="dk1"/>
                          </a:solidFill>
                          <a:effectLst/>
                          <a:latin typeface="+mn-lt"/>
                          <a:ea typeface="+mn-ea"/>
                          <a:cs typeface="+mn-cs"/>
                        </a:rPr>
                        <a:t>[…]</a:t>
                      </a:r>
                      <a:endParaRPr lang="en-US" sz="1600" dirty="0"/>
                    </a:p>
                  </a:txBody>
                  <a:tcPr/>
                </a:tc>
                <a:tc>
                  <a:txBody>
                    <a:bodyPr/>
                    <a:lstStyle/>
                    <a:p>
                      <a:pPr algn="just"/>
                      <a:r>
                        <a:rPr lang="ro-RO" sz="1600" kern="1200" dirty="0" smtClean="0">
                          <a:solidFill>
                            <a:schemeClr val="dk1"/>
                          </a:solidFill>
                          <a:effectLst/>
                          <a:latin typeface="+mn-lt"/>
                          <a:ea typeface="+mn-ea"/>
                          <a:cs typeface="+mn-cs"/>
                        </a:rPr>
                        <a:t>RECOMANDĂ ca România să depună eforturi în perioada 2013- 2014 astfel încât:</a:t>
                      </a:r>
                      <a:endParaRPr lang="en-US" sz="1600" kern="1200" dirty="0" smtClean="0">
                        <a:solidFill>
                          <a:schemeClr val="dk1"/>
                        </a:solidFill>
                        <a:effectLst/>
                        <a:latin typeface="+mn-lt"/>
                        <a:ea typeface="+mn-ea"/>
                        <a:cs typeface="+mn-cs"/>
                      </a:endParaRPr>
                    </a:p>
                    <a:p>
                      <a:pPr algn="just"/>
                      <a:r>
                        <a:rPr lang="ro-RO" sz="1600" kern="1200" dirty="0" smtClean="0">
                          <a:solidFill>
                            <a:schemeClr val="dk1"/>
                          </a:solidFill>
                          <a:effectLst/>
                          <a:latin typeface="+mn-lt"/>
                          <a:ea typeface="+mn-ea"/>
                          <a:cs typeface="+mn-cs"/>
                        </a:rPr>
                        <a:t>5. Să accelereze reforma sistemului de învățământ,</a:t>
                      </a:r>
                      <a:r>
                        <a:rPr lang="en-US" sz="1600" kern="1200" dirty="0" smtClean="0">
                          <a:solidFill>
                            <a:schemeClr val="dk1"/>
                          </a:solidFill>
                          <a:effectLst/>
                          <a:latin typeface="+mn-lt"/>
                          <a:ea typeface="+mn-ea"/>
                          <a:cs typeface="+mn-cs"/>
                        </a:rPr>
                        <a:t> […] </a:t>
                      </a:r>
                      <a:r>
                        <a:rPr lang="ro-RO" sz="1600" kern="1200" dirty="0" smtClean="0">
                          <a:solidFill>
                            <a:schemeClr val="dk1"/>
                          </a:solidFill>
                          <a:effectLst/>
                          <a:latin typeface="+mn-lt"/>
                          <a:ea typeface="+mn-ea"/>
                          <a:cs typeface="+mn-cs"/>
                        </a:rPr>
                        <a:t>Să accelereze reformele în domeniul învățământului profesional și al formării. </a:t>
                      </a:r>
                      <a:r>
                        <a:rPr lang="ro-RO" sz="1600" b="1" kern="1200" dirty="0" smtClean="0">
                          <a:solidFill>
                            <a:schemeClr val="dk1"/>
                          </a:solidFill>
                          <a:effectLst/>
                          <a:latin typeface="+mn-lt"/>
                          <a:ea typeface="+mn-ea"/>
                          <a:cs typeface="+mn-cs"/>
                        </a:rPr>
                        <a:t>Să alinieze și mai mult învățământul universitar la cerințele pieței muncii</a:t>
                      </a:r>
                      <a:r>
                        <a:rPr lang="ro-RO" sz="1600" kern="1200" dirty="0" smtClean="0">
                          <a:solidFill>
                            <a:schemeClr val="dk1"/>
                          </a:solidFill>
                          <a:effectLst/>
                          <a:latin typeface="+mn-lt"/>
                          <a:ea typeface="+mn-ea"/>
                          <a:cs typeface="+mn-cs"/>
                        </a:rPr>
                        <a:t> și să îmbunătățească accesul persoanelor defavorizate</a:t>
                      </a:r>
                      <a:r>
                        <a:rPr lang="en-US" sz="1600" kern="1200" dirty="0" smtClean="0">
                          <a:solidFill>
                            <a:schemeClr val="dk1"/>
                          </a:solidFill>
                          <a:effectLst/>
                          <a:latin typeface="+mn-lt"/>
                          <a:ea typeface="+mn-ea"/>
                          <a:cs typeface="+mn-cs"/>
                        </a:rPr>
                        <a:t>. […]</a:t>
                      </a:r>
                      <a:endParaRPr lang="en-US" sz="16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85119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34313" y="-124460"/>
            <a:ext cx="10134599" cy="1638300"/>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err="1" smtClean="0"/>
              <a:t>Constat</a:t>
            </a:r>
            <a:r>
              <a:rPr lang="ro-RO" sz="2400" b="1" dirty="0" smtClean="0"/>
              <a:t>ă</a:t>
            </a:r>
            <a:r>
              <a:rPr lang="en-US" sz="2400" b="1" dirty="0" err="1" smtClean="0"/>
              <a:t>ri</a:t>
            </a:r>
            <a:r>
              <a:rPr lang="en-US" sz="2400" b="1" dirty="0" smtClean="0"/>
              <a:t> </a:t>
            </a:r>
            <a:r>
              <a:rPr lang="ro-RO" sz="2400" b="1" dirty="0" smtClean="0"/>
              <a:t>și</a:t>
            </a:r>
            <a:r>
              <a:rPr lang="en-US" sz="2400" b="1" dirty="0" smtClean="0"/>
              <a:t> </a:t>
            </a:r>
            <a:r>
              <a:rPr lang="en-US" sz="2400" b="1" dirty="0" err="1" smtClean="0"/>
              <a:t>recomand</a:t>
            </a:r>
            <a:r>
              <a:rPr lang="ro-RO" sz="2400" b="1" dirty="0" smtClean="0"/>
              <a:t>ă</a:t>
            </a:r>
            <a:r>
              <a:rPr lang="en-US" sz="2400" b="1" dirty="0" err="1" smtClean="0"/>
              <a:t>ri</a:t>
            </a:r>
            <a:r>
              <a:rPr lang="en-US" sz="2400" b="1" dirty="0" smtClean="0"/>
              <a:t> ale </a:t>
            </a:r>
            <a:r>
              <a:rPr lang="en-US" sz="2400" b="1" dirty="0" err="1" smtClean="0"/>
              <a:t>consiliului</a:t>
            </a:r>
            <a:r>
              <a:rPr lang="en-US" sz="2400" b="1" dirty="0" smtClean="0"/>
              <a:t> European </a:t>
            </a:r>
            <a:r>
              <a:rPr lang="ro-RO" sz="2400" b="1" dirty="0" smtClean="0"/>
              <a:t>privind Programul național de reformă al României, inclusiv avize ale Consiliului privind Programul de convergență al României</a:t>
            </a:r>
            <a:endParaRPr lang="en-US" sz="2400" b="1" dirty="0"/>
          </a:p>
        </p:txBody>
      </p:sp>
      <p:graphicFrame>
        <p:nvGraphicFramePr>
          <p:cNvPr id="5" name="Content Placeholder 3"/>
          <p:cNvGraphicFramePr>
            <a:graphicFrameLocks/>
          </p:cNvGraphicFramePr>
          <p:nvPr>
            <p:extLst>
              <p:ext uri="{D42A27DB-BD31-4B8C-83A1-F6EECF244321}">
                <p14:modId xmlns:p14="http://schemas.microsoft.com/office/powerpoint/2010/main" val="4179958126"/>
              </p:ext>
            </p:extLst>
          </p:nvPr>
        </p:nvGraphicFramePr>
        <p:xfrm>
          <a:off x="1734313" y="2218754"/>
          <a:ext cx="10124948" cy="3352800"/>
        </p:xfrm>
        <a:graphic>
          <a:graphicData uri="http://schemas.openxmlformats.org/drawingml/2006/table">
            <a:tbl>
              <a:tblPr firstRow="1" bandRow="1">
                <a:tableStyleId>{5C22544A-7EE6-4342-B048-85BDC9FD1C3A}</a:tableStyleId>
              </a:tblPr>
              <a:tblGrid>
                <a:gridCol w="1072388">
                  <a:extLst>
                    <a:ext uri="{9D8B030D-6E8A-4147-A177-3AD203B41FA5}">
                      <a16:colId xmlns:a16="http://schemas.microsoft.com/office/drawing/2014/main" val="20000"/>
                    </a:ext>
                  </a:extLst>
                </a:gridCol>
                <a:gridCol w="5170331">
                  <a:extLst>
                    <a:ext uri="{9D8B030D-6E8A-4147-A177-3AD203B41FA5}">
                      <a16:colId xmlns:a16="http://schemas.microsoft.com/office/drawing/2014/main" val="20001"/>
                    </a:ext>
                  </a:extLst>
                </a:gridCol>
                <a:gridCol w="3882229">
                  <a:extLst>
                    <a:ext uri="{9D8B030D-6E8A-4147-A177-3AD203B41FA5}">
                      <a16:colId xmlns:a16="http://schemas.microsoft.com/office/drawing/2014/main" val="20002"/>
                    </a:ext>
                  </a:extLst>
                </a:gridCol>
              </a:tblGrid>
              <a:tr h="370840">
                <a:tc>
                  <a:txBody>
                    <a:bodyPr/>
                    <a:lstStyle/>
                    <a:p>
                      <a:r>
                        <a:rPr lang="ro-RO" sz="1600" dirty="0" smtClean="0"/>
                        <a:t>ANUL</a:t>
                      </a:r>
                      <a:endParaRPr lang="en-US" sz="1600" dirty="0"/>
                    </a:p>
                  </a:txBody>
                  <a:tcPr/>
                </a:tc>
                <a:tc>
                  <a:txBody>
                    <a:bodyPr/>
                    <a:lstStyle/>
                    <a:p>
                      <a:r>
                        <a:rPr lang="ro-RO" sz="1600" dirty="0" smtClean="0"/>
                        <a:t>Constatări privind educația, în special învățământul superior</a:t>
                      </a:r>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600" dirty="0" smtClean="0"/>
                        <a:t>Recomandări privind educația, în special învățământul superior</a:t>
                      </a:r>
                      <a:endParaRPr lang="en-US" sz="1600" dirty="0" smtClean="0"/>
                    </a:p>
                  </a:txBody>
                  <a:tcPr/>
                </a:tc>
                <a:extLst>
                  <a:ext uri="{0D108BD9-81ED-4DB2-BD59-A6C34878D82A}">
                    <a16:rowId xmlns:a16="http://schemas.microsoft.com/office/drawing/2014/main" val="10000"/>
                  </a:ext>
                </a:extLst>
              </a:tr>
              <a:tr h="370840">
                <a:tc>
                  <a:txBody>
                    <a:bodyPr/>
                    <a:lstStyle/>
                    <a:p>
                      <a:r>
                        <a:rPr lang="ro-RO" sz="1600" b="1" dirty="0" smtClean="0"/>
                        <a:t>201</a:t>
                      </a:r>
                      <a:r>
                        <a:rPr lang="en-US" sz="1600" b="1" dirty="0" smtClean="0"/>
                        <a:t>4</a:t>
                      </a:r>
                      <a:endParaRPr lang="en-US" sz="1600" b="1" dirty="0"/>
                    </a:p>
                  </a:txBody>
                  <a:tcPr/>
                </a:tc>
                <a:tc>
                  <a:txBody>
                    <a:bodyPr/>
                    <a:lstStyle/>
                    <a:p>
                      <a:pPr algn="just"/>
                      <a:r>
                        <a:rPr lang="ro-RO" sz="1600" kern="1200" dirty="0" smtClean="0">
                          <a:solidFill>
                            <a:schemeClr val="dk1"/>
                          </a:solidFill>
                          <a:effectLst/>
                          <a:latin typeface="+mn-lt"/>
                          <a:ea typeface="+mn-ea"/>
                          <a:cs typeface="+mn-cs"/>
                        </a:rPr>
                        <a:t>Reforma educației din 2011, care stabilește o agendă pe termen lung pentru îmbunătățirea calității învățământului la toate nivelurile, nu este încă pe deplin operațională, din cauza insuficienței resurselor financiare și umane. </a:t>
                      </a:r>
                      <a:r>
                        <a:rPr lang="en-US" sz="1600" kern="1200" dirty="0" smtClean="0">
                          <a:solidFill>
                            <a:schemeClr val="dk1"/>
                          </a:solidFill>
                          <a:effectLst/>
                          <a:latin typeface="+mn-lt"/>
                          <a:ea typeface="+mn-ea"/>
                          <a:cs typeface="+mn-cs"/>
                        </a:rPr>
                        <a:t>[…] </a:t>
                      </a:r>
                      <a:r>
                        <a:rPr lang="ro-RO" sz="1600" b="1" kern="1200" dirty="0" smtClean="0">
                          <a:solidFill>
                            <a:schemeClr val="dk1"/>
                          </a:solidFill>
                          <a:effectLst/>
                          <a:latin typeface="+mn-lt"/>
                          <a:ea typeface="+mn-ea"/>
                          <a:cs typeface="+mn-cs"/>
                        </a:rPr>
                        <a:t>Persistă necorelări importante între competențele absolvenților de învățământ terțiar, iar legătura dintre întreprinderi și mediul universitar rămâne deficitară</a:t>
                      </a:r>
                      <a:r>
                        <a:rPr lang="ro-RO" sz="1600" kern="1200" dirty="0" smtClean="0">
                          <a:solidFill>
                            <a:schemeClr val="dk1"/>
                          </a:solidFill>
                          <a:effectLst/>
                          <a:latin typeface="+mn-lt"/>
                          <a:ea typeface="+mn-ea"/>
                          <a:cs typeface="+mn-cs"/>
                        </a:rPr>
                        <a:t>, așa cum indică rata ridicată a șomajului și faptul că mulți absolvenți de universități își găsesc un loc de muncă în profesii care fie nu corespund pregătirii lor, fie sunt sub nivelul lor de calificare. </a:t>
                      </a:r>
                      <a:r>
                        <a:rPr lang="en-US" sz="1600" kern="1200" dirty="0" smtClean="0">
                          <a:solidFill>
                            <a:schemeClr val="dk1"/>
                          </a:solidFill>
                          <a:effectLst/>
                          <a:latin typeface="+mn-lt"/>
                          <a:ea typeface="+mn-ea"/>
                          <a:cs typeface="+mn-cs"/>
                        </a:rPr>
                        <a:t>[…]</a:t>
                      </a:r>
                      <a:endParaRPr lang="en-US" sz="1600" dirty="0"/>
                    </a:p>
                  </a:txBody>
                  <a:tcPr/>
                </a:tc>
                <a:tc>
                  <a:txBody>
                    <a:bodyPr/>
                    <a:lstStyle/>
                    <a:p>
                      <a:pPr algn="just"/>
                      <a:r>
                        <a:rPr lang="ro-RO" sz="1600" kern="1200" dirty="0" smtClean="0">
                          <a:solidFill>
                            <a:schemeClr val="dk1"/>
                          </a:solidFill>
                          <a:effectLst/>
                          <a:latin typeface="+mn-lt"/>
                          <a:ea typeface="+mn-ea"/>
                          <a:cs typeface="+mn-cs"/>
                        </a:rPr>
                        <a:t>RECOMANDĂ ca, în perioada 2014‐2015, România să întreprindă acțiuni astfel încât: </a:t>
                      </a:r>
                      <a:r>
                        <a:rPr lang="en-US" sz="1600" kern="1200" dirty="0" smtClean="0">
                          <a:solidFill>
                            <a:schemeClr val="dk1"/>
                          </a:solidFill>
                          <a:effectLst/>
                          <a:latin typeface="+mn-lt"/>
                          <a:ea typeface="+mn-ea"/>
                          <a:cs typeface="+mn-cs"/>
                        </a:rPr>
                        <a:t>[…]</a:t>
                      </a:r>
                    </a:p>
                    <a:p>
                      <a:pPr algn="just"/>
                      <a:r>
                        <a:rPr lang="ro-RO" sz="1600" kern="1200" dirty="0" smtClean="0">
                          <a:solidFill>
                            <a:schemeClr val="dk1"/>
                          </a:solidFill>
                          <a:effectLst/>
                          <a:latin typeface="+mn-lt"/>
                          <a:ea typeface="+mn-ea"/>
                          <a:cs typeface="+mn-cs"/>
                        </a:rPr>
                        <a:t>5. </a:t>
                      </a:r>
                      <a:r>
                        <a:rPr lang="ro-RO" sz="1600" b="1" kern="1200" dirty="0" smtClean="0">
                          <a:solidFill>
                            <a:schemeClr val="dk1"/>
                          </a:solidFill>
                          <a:effectLst/>
                          <a:latin typeface="+mn-lt"/>
                          <a:ea typeface="+mn-ea"/>
                          <a:cs typeface="+mn-cs"/>
                        </a:rPr>
                        <a:t>Să asigure creșterea calității și a accesului la </a:t>
                      </a:r>
                      <a:r>
                        <a:rPr lang="ro-RO" sz="1600" kern="1200" dirty="0" smtClean="0">
                          <a:solidFill>
                            <a:schemeClr val="dk1"/>
                          </a:solidFill>
                          <a:effectLst/>
                          <a:latin typeface="+mn-lt"/>
                          <a:ea typeface="+mn-ea"/>
                          <a:cs typeface="+mn-cs"/>
                        </a:rPr>
                        <a:t>învățământul profesional și tehnic, la ucenicii, la </a:t>
                      </a:r>
                      <a:r>
                        <a:rPr lang="ro-RO" sz="1600" b="1" kern="1200" dirty="0" smtClean="0">
                          <a:solidFill>
                            <a:schemeClr val="dk1"/>
                          </a:solidFill>
                          <a:effectLst/>
                          <a:latin typeface="+mn-lt"/>
                          <a:ea typeface="+mn-ea"/>
                          <a:cs typeface="+mn-cs"/>
                        </a:rPr>
                        <a:t>învățământul terțiar</a:t>
                      </a:r>
                      <a:r>
                        <a:rPr lang="ro-RO" sz="1600" kern="1200" dirty="0" smtClean="0">
                          <a:solidFill>
                            <a:schemeClr val="dk1"/>
                          </a:solidFill>
                          <a:effectLst/>
                          <a:latin typeface="+mn-lt"/>
                          <a:ea typeface="+mn-ea"/>
                          <a:cs typeface="+mn-cs"/>
                        </a:rPr>
                        <a:t> și la învățarea pe tot parcursul vieții </a:t>
                      </a:r>
                      <a:r>
                        <a:rPr lang="ro-RO" sz="1600" b="1" kern="1200" dirty="0" smtClean="0">
                          <a:solidFill>
                            <a:schemeClr val="dk1"/>
                          </a:solidFill>
                          <a:effectLst/>
                          <a:latin typeface="+mn-lt"/>
                          <a:ea typeface="+mn-ea"/>
                          <a:cs typeface="+mn-cs"/>
                        </a:rPr>
                        <a:t>și să le adapteze la necesitățile pieței forței de muncă</a:t>
                      </a:r>
                      <a:r>
                        <a:rPr lang="ro-RO" sz="1600" kern="120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2314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8079" y="1354014"/>
            <a:ext cx="8930747" cy="4536831"/>
          </a:xfrm>
        </p:spPr>
        <p:txBody>
          <a:bodyPr>
            <a:noAutofit/>
          </a:bodyPr>
          <a:lstStyle/>
          <a:p>
            <a:pPr algn="l"/>
            <a:r>
              <a:rPr lang="ro-RO" sz="2400" dirty="0"/>
              <a:t>Un studiu recent al CEDEFOP (</a:t>
            </a:r>
            <a:r>
              <a:rPr lang="ro-RO" sz="2400" dirty="0" err="1"/>
              <a:t>Cedefop</a:t>
            </a:r>
            <a:r>
              <a:rPr lang="ro-RO" sz="2400" dirty="0"/>
              <a:t>: </a:t>
            </a:r>
            <a:r>
              <a:rPr lang="ro-RO" sz="2400" i="1" dirty="0"/>
              <a:t>Global </a:t>
            </a:r>
            <a:r>
              <a:rPr lang="ro-RO" sz="2400" i="1" dirty="0" err="1"/>
              <a:t>inventory</a:t>
            </a:r>
            <a:r>
              <a:rPr lang="ro-RO" sz="2400" i="1" dirty="0"/>
              <a:t> of regional </a:t>
            </a:r>
            <a:r>
              <a:rPr lang="ro-RO" sz="2400" i="1" dirty="0" err="1"/>
              <a:t>and</a:t>
            </a:r>
            <a:r>
              <a:rPr lang="ro-RO" sz="2400" i="1" dirty="0"/>
              <a:t> </a:t>
            </a:r>
            <a:r>
              <a:rPr lang="ro-RO" sz="2400" i="1" dirty="0" err="1"/>
              <a:t>national</a:t>
            </a:r>
            <a:r>
              <a:rPr lang="ro-RO" sz="2400" i="1" dirty="0"/>
              <a:t> </a:t>
            </a:r>
            <a:r>
              <a:rPr lang="ro-RO" sz="2400" i="1" dirty="0" err="1"/>
              <a:t>qualifications</a:t>
            </a:r>
            <a:r>
              <a:rPr lang="ro-RO" sz="2400" i="1" dirty="0"/>
              <a:t> </a:t>
            </a:r>
            <a:r>
              <a:rPr lang="ro-RO" sz="2400" i="1" dirty="0" err="1"/>
              <a:t>frameworks</a:t>
            </a:r>
            <a:r>
              <a:rPr lang="ro-RO" sz="2400" dirty="0"/>
              <a:t> 2017. Vol. II, 2017), în care este prezentat cadrul de calificări din România, evidențiază faptul că calificările trebuie să răspundă mai bine </a:t>
            </a:r>
            <a:r>
              <a:rPr lang="ro-RO" sz="2400" dirty="0" smtClean="0"/>
              <a:t>nevoilor </a:t>
            </a:r>
            <a:r>
              <a:rPr lang="ro-RO" sz="2400" dirty="0"/>
              <a:t>pieței muncii </a:t>
            </a:r>
            <a:r>
              <a:rPr lang="ro-RO" sz="2400" dirty="0" smtClean="0"/>
              <a:t>și, de asemenea, </a:t>
            </a:r>
            <a:r>
              <a:rPr lang="ro-RO" sz="2400" dirty="0"/>
              <a:t>este o cerință pentru mai mare transparență a rezultatelor învățării și pentru mobilitate a </a:t>
            </a:r>
            <a:r>
              <a:rPr lang="ro-RO" sz="2400" dirty="0" smtClean="0"/>
              <a:t>forței </a:t>
            </a:r>
            <a:r>
              <a:rPr lang="ro-RO" sz="2400" dirty="0"/>
              <a:t>de muncă</a:t>
            </a:r>
            <a:r>
              <a:rPr lang="ro-RO" sz="2400" dirty="0" smtClean="0"/>
              <a:t>.  </a:t>
            </a:r>
            <a:br>
              <a:rPr lang="ro-RO" sz="2400" dirty="0" smtClean="0"/>
            </a:br>
            <a:r>
              <a:rPr lang="ro-RO" sz="2400" dirty="0"/>
              <a:t/>
            </a:r>
            <a:br>
              <a:rPr lang="ro-RO" sz="2400" dirty="0"/>
            </a:br>
            <a:r>
              <a:rPr lang="en-US" sz="2400" dirty="0" smtClean="0"/>
              <a:t>“</a:t>
            </a:r>
            <a:r>
              <a:rPr lang="ro-RO" sz="2400" b="1" dirty="0" smtClean="0"/>
              <a:t>Calificările </a:t>
            </a:r>
            <a:r>
              <a:rPr lang="ro-RO" sz="2400" b="1" dirty="0"/>
              <a:t>naționale trebuie să fie înțelese în străinătate și să fie legate cu cadrul european al calificărilor, să promoveze mobilitatea celor care învață și a forței de muncă dintre țările </a:t>
            </a:r>
            <a:r>
              <a:rPr lang="ro-RO" sz="2400" b="1" dirty="0" smtClean="0"/>
              <a:t>europene</a:t>
            </a:r>
            <a:r>
              <a:rPr lang="ro-RO" sz="2400" dirty="0" smtClean="0"/>
              <a:t>.</a:t>
            </a:r>
            <a:r>
              <a:rPr lang="en-US" sz="2400" dirty="0" smtClean="0"/>
              <a:t>”</a:t>
            </a:r>
            <a:r>
              <a:rPr lang="ro-RO" sz="2400" dirty="0" smtClean="0"/>
              <a:t/>
            </a:r>
            <a:br>
              <a:rPr lang="ro-RO" sz="2400" dirty="0" smtClean="0"/>
            </a:br>
            <a:endParaRPr lang="en-US" sz="2400" dirty="0">
              <a:solidFill>
                <a:srgbClr val="FF0000"/>
              </a:solidFill>
            </a:endParaRPr>
          </a:p>
        </p:txBody>
      </p:sp>
      <p:sp>
        <p:nvSpPr>
          <p:cNvPr id="3" name="Title 1"/>
          <p:cNvSpPr txBox="1">
            <a:spLocks/>
          </p:cNvSpPr>
          <p:nvPr/>
        </p:nvSpPr>
        <p:spPr>
          <a:xfrm>
            <a:off x="2435118" y="338328"/>
            <a:ext cx="8596668" cy="667512"/>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2800" b="1" dirty="0" smtClean="0"/>
              <a:t>Relația cu piața muncii</a:t>
            </a:r>
            <a:endParaRPr lang="en-US" sz="2800" b="1" dirty="0"/>
          </a:p>
        </p:txBody>
      </p:sp>
    </p:spTree>
    <p:extLst>
      <p:ext uri="{BB962C8B-B14F-4D97-AF65-F5344CB8AC3E}">
        <p14:creationId xmlns:p14="http://schemas.microsoft.com/office/powerpoint/2010/main" val="1506797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12358" y="457200"/>
            <a:ext cx="8596668" cy="1033272"/>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2400" b="1" dirty="0" smtClean="0"/>
              <a:t>PRIORITĂȚI DE ACȚIUNE stabilite prin Comunicarea Comisiei privind </a:t>
            </a:r>
            <a:r>
              <a:rPr lang="pt-BR" sz="2400" b="1" i="1" dirty="0" smtClean="0"/>
              <a:t>O </a:t>
            </a:r>
            <a:r>
              <a:rPr lang="pt-BR" sz="2400" b="1" i="1" dirty="0" err="1"/>
              <a:t>nouă</a:t>
            </a:r>
            <a:r>
              <a:rPr lang="pt-BR" sz="2400" b="1" i="1" dirty="0"/>
              <a:t> </a:t>
            </a:r>
            <a:r>
              <a:rPr lang="pt-BR" sz="2400" b="1" i="1" dirty="0" err="1"/>
              <a:t>agendă</a:t>
            </a:r>
            <a:r>
              <a:rPr lang="pt-BR" sz="2400" b="1" i="1" dirty="0"/>
              <a:t> a UE </a:t>
            </a:r>
            <a:r>
              <a:rPr lang="pt-BR" sz="2400" b="1" i="1" dirty="0" err="1"/>
              <a:t>pentru</a:t>
            </a:r>
            <a:r>
              <a:rPr lang="pt-BR" sz="2400" b="1" i="1" dirty="0"/>
              <a:t> </a:t>
            </a:r>
            <a:r>
              <a:rPr lang="pt-BR" sz="2400" b="1" i="1" dirty="0" err="1"/>
              <a:t>învățământul</a:t>
            </a:r>
            <a:r>
              <a:rPr lang="pt-BR" sz="2400" b="1" i="1" dirty="0"/>
              <a:t> superior </a:t>
            </a:r>
            <a:r>
              <a:rPr lang="ro-RO" sz="2400" b="1" dirty="0" smtClean="0"/>
              <a:t>(2017)</a:t>
            </a:r>
            <a:endParaRPr lang="en-US" sz="2400" b="1" dirty="0"/>
          </a:p>
        </p:txBody>
      </p:sp>
      <p:sp>
        <p:nvSpPr>
          <p:cNvPr id="5" name="Content Placeholder 2"/>
          <p:cNvSpPr txBox="1">
            <a:spLocks/>
          </p:cNvSpPr>
          <p:nvPr/>
        </p:nvSpPr>
        <p:spPr>
          <a:xfrm>
            <a:off x="1600878" y="2167421"/>
            <a:ext cx="9289626" cy="3730459"/>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lvl="1" algn="just"/>
            <a:r>
              <a:rPr lang="en-US" sz="2400" dirty="0" smtClean="0">
                <a:solidFill>
                  <a:schemeClr val="tx1"/>
                </a:solidFill>
              </a:rPr>
              <a:t>1. </a:t>
            </a:r>
            <a:r>
              <a:rPr lang="en-US" sz="2400" b="1" dirty="0" err="1" smtClean="0">
                <a:solidFill>
                  <a:schemeClr val="tx1"/>
                </a:solidFill>
              </a:rPr>
              <a:t>Combaterea</a:t>
            </a:r>
            <a:r>
              <a:rPr lang="en-US" sz="2400" b="1" dirty="0" smtClean="0">
                <a:solidFill>
                  <a:schemeClr val="tx1"/>
                </a:solidFill>
              </a:rPr>
              <a:t> </a:t>
            </a:r>
            <a:r>
              <a:rPr lang="en-US" sz="2400" b="1" dirty="0" err="1" smtClean="0">
                <a:solidFill>
                  <a:schemeClr val="tx1"/>
                </a:solidFill>
              </a:rPr>
              <a:t>viitoarelor</a:t>
            </a:r>
            <a:r>
              <a:rPr lang="en-US" sz="2400" b="1" dirty="0" smtClean="0">
                <a:solidFill>
                  <a:schemeClr val="tx1"/>
                </a:solidFill>
              </a:rPr>
              <a:t> </a:t>
            </a:r>
            <a:r>
              <a:rPr lang="en-US" sz="2400" b="1" dirty="0" err="1" smtClean="0">
                <a:solidFill>
                  <a:schemeClr val="tx1"/>
                </a:solidFill>
              </a:rPr>
              <a:t>necorelări</a:t>
            </a:r>
            <a:r>
              <a:rPr lang="en-US" sz="2400" b="1" dirty="0" smtClean="0">
                <a:solidFill>
                  <a:schemeClr val="tx1"/>
                </a:solidFill>
              </a:rPr>
              <a:t> </a:t>
            </a:r>
            <a:r>
              <a:rPr lang="en-US" sz="2400" dirty="0" err="1" smtClean="0">
                <a:solidFill>
                  <a:schemeClr val="tx1"/>
                </a:solidFill>
              </a:rPr>
              <a:t>în</a:t>
            </a:r>
            <a:r>
              <a:rPr lang="en-US" sz="2400" dirty="0" smtClean="0">
                <a:solidFill>
                  <a:schemeClr val="tx1"/>
                </a:solidFill>
              </a:rPr>
              <a:t> </a:t>
            </a:r>
            <a:r>
              <a:rPr lang="en-US" sz="2400" dirty="0" err="1" smtClean="0">
                <a:solidFill>
                  <a:schemeClr val="tx1"/>
                </a:solidFill>
              </a:rPr>
              <a:t>materie</a:t>
            </a:r>
            <a:r>
              <a:rPr lang="en-US" sz="2400" dirty="0" smtClean="0">
                <a:solidFill>
                  <a:schemeClr val="tx1"/>
                </a:solidFill>
              </a:rPr>
              <a:t> de </a:t>
            </a:r>
            <a:r>
              <a:rPr lang="en-US" sz="2400" dirty="0" err="1" smtClean="0">
                <a:solidFill>
                  <a:schemeClr val="tx1"/>
                </a:solidFill>
              </a:rPr>
              <a:t>competențe</a:t>
            </a:r>
            <a:r>
              <a:rPr lang="en-US" sz="2400" dirty="0" smtClean="0">
                <a:solidFill>
                  <a:schemeClr val="tx1"/>
                </a:solidFill>
              </a:rPr>
              <a:t> </a:t>
            </a:r>
            <a:r>
              <a:rPr lang="en-US" sz="2400" dirty="0" err="1" smtClean="0">
                <a:solidFill>
                  <a:schemeClr val="tx1"/>
                </a:solidFill>
              </a:rPr>
              <a:t>și</a:t>
            </a:r>
            <a:r>
              <a:rPr lang="en-US" sz="2400" dirty="0" smtClean="0">
                <a:solidFill>
                  <a:schemeClr val="tx1"/>
                </a:solidFill>
              </a:rPr>
              <a:t> </a:t>
            </a:r>
            <a:r>
              <a:rPr lang="en-US" sz="2400" dirty="0" err="1" smtClean="0">
                <a:solidFill>
                  <a:schemeClr val="tx1"/>
                </a:solidFill>
              </a:rPr>
              <a:t>promovarea</a:t>
            </a:r>
            <a:r>
              <a:rPr lang="en-US" sz="2400" dirty="0" smtClean="0">
                <a:solidFill>
                  <a:schemeClr val="tx1"/>
                </a:solidFill>
              </a:rPr>
              <a:t> </a:t>
            </a:r>
            <a:r>
              <a:rPr lang="en-US" sz="2400" dirty="0" err="1" smtClean="0">
                <a:solidFill>
                  <a:schemeClr val="tx1"/>
                </a:solidFill>
              </a:rPr>
              <a:t>excelenței</a:t>
            </a:r>
            <a:r>
              <a:rPr lang="en-US" sz="2400" dirty="0" smtClean="0">
                <a:solidFill>
                  <a:schemeClr val="tx1"/>
                </a:solidFill>
              </a:rPr>
              <a:t> </a:t>
            </a:r>
            <a:r>
              <a:rPr lang="en-US" sz="2400" dirty="0" err="1" smtClean="0">
                <a:solidFill>
                  <a:schemeClr val="tx1"/>
                </a:solidFill>
              </a:rPr>
              <a:t>în</a:t>
            </a:r>
            <a:r>
              <a:rPr lang="en-US" sz="2400" dirty="0" smtClean="0">
                <a:solidFill>
                  <a:schemeClr val="tx1"/>
                </a:solidFill>
              </a:rPr>
              <a:t> </a:t>
            </a:r>
            <a:r>
              <a:rPr lang="en-US" sz="2400" dirty="0" err="1" smtClean="0">
                <a:solidFill>
                  <a:schemeClr val="tx1"/>
                </a:solidFill>
              </a:rPr>
              <a:t>dezvoltarea</a:t>
            </a:r>
            <a:r>
              <a:rPr lang="en-US" sz="2400" dirty="0" smtClean="0">
                <a:solidFill>
                  <a:schemeClr val="tx1"/>
                </a:solidFill>
              </a:rPr>
              <a:t> </a:t>
            </a:r>
            <a:r>
              <a:rPr lang="en-US" sz="2400" dirty="0" err="1" smtClean="0">
                <a:solidFill>
                  <a:schemeClr val="tx1"/>
                </a:solidFill>
              </a:rPr>
              <a:t>competențelor</a:t>
            </a:r>
            <a:r>
              <a:rPr lang="en-US" sz="2400" dirty="0" smtClean="0">
                <a:solidFill>
                  <a:schemeClr val="tx1"/>
                </a:solidFill>
              </a:rPr>
              <a:t>; </a:t>
            </a:r>
          </a:p>
          <a:p>
            <a:pPr lvl="1" algn="just"/>
            <a:r>
              <a:rPr lang="it-IT" sz="2400" dirty="0" smtClean="0">
                <a:solidFill>
                  <a:schemeClr val="tx1"/>
                </a:solidFill>
              </a:rPr>
              <a:t>2. </a:t>
            </a:r>
            <a:r>
              <a:rPr lang="it-IT" sz="2400" b="1" dirty="0" err="1" smtClean="0">
                <a:solidFill>
                  <a:schemeClr val="tx1"/>
                </a:solidFill>
              </a:rPr>
              <a:t>Consolidarea</a:t>
            </a:r>
            <a:r>
              <a:rPr lang="it-IT" sz="2400" dirty="0" smtClean="0">
                <a:solidFill>
                  <a:schemeClr val="tx1"/>
                </a:solidFill>
              </a:rPr>
              <a:t> </a:t>
            </a:r>
            <a:r>
              <a:rPr lang="it-IT" sz="2400" dirty="0" err="1" smtClean="0">
                <a:solidFill>
                  <a:schemeClr val="tx1"/>
                </a:solidFill>
              </a:rPr>
              <a:t>unor</a:t>
            </a:r>
            <a:r>
              <a:rPr lang="it-IT" sz="2400" dirty="0" smtClean="0">
                <a:solidFill>
                  <a:schemeClr val="tx1"/>
                </a:solidFill>
              </a:rPr>
              <a:t> </a:t>
            </a:r>
            <a:r>
              <a:rPr lang="it-IT" sz="2400" dirty="0" err="1" smtClean="0">
                <a:solidFill>
                  <a:schemeClr val="tx1"/>
                </a:solidFill>
              </a:rPr>
              <a:t>sisteme</a:t>
            </a:r>
            <a:r>
              <a:rPr lang="it-IT" sz="2400" dirty="0" smtClean="0">
                <a:solidFill>
                  <a:schemeClr val="tx1"/>
                </a:solidFill>
              </a:rPr>
              <a:t> de </a:t>
            </a:r>
            <a:r>
              <a:rPr lang="it-IT" sz="2400" dirty="0" err="1" smtClean="0">
                <a:solidFill>
                  <a:schemeClr val="tx1"/>
                </a:solidFill>
              </a:rPr>
              <a:t>învățământ</a:t>
            </a:r>
            <a:r>
              <a:rPr lang="it-IT" sz="2400" dirty="0" smtClean="0">
                <a:solidFill>
                  <a:schemeClr val="tx1"/>
                </a:solidFill>
              </a:rPr>
              <a:t> </a:t>
            </a:r>
            <a:r>
              <a:rPr lang="it-IT" sz="2400" dirty="0" err="1" smtClean="0">
                <a:solidFill>
                  <a:schemeClr val="tx1"/>
                </a:solidFill>
              </a:rPr>
              <a:t>superior</a:t>
            </a:r>
            <a:r>
              <a:rPr lang="it-IT" sz="2400" dirty="0" smtClean="0">
                <a:solidFill>
                  <a:schemeClr val="tx1"/>
                </a:solidFill>
              </a:rPr>
              <a:t> favorabile </a:t>
            </a:r>
            <a:r>
              <a:rPr lang="it-IT" sz="2400" dirty="0" err="1" smtClean="0">
                <a:solidFill>
                  <a:schemeClr val="tx1"/>
                </a:solidFill>
              </a:rPr>
              <a:t>incluziunii</a:t>
            </a:r>
            <a:r>
              <a:rPr lang="it-IT" sz="2400" dirty="0" smtClean="0">
                <a:solidFill>
                  <a:schemeClr val="tx1"/>
                </a:solidFill>
              </a:rPr>
              <a:t> </a:t>
            </a:r>
            <a:r>
              <a:rPr lang="it-IT" sz="2400" dirty="0" err="1" smtClean="0">
                <a:solidFill>
                  <a:schemeClr val="tx1"/>
                </a:solidFill>
              </a:rPr>
              <a:t>și</a:t>
            </a:r>
            <a:r>
              <a:rPr lang="it-IT" sz="2400" dirty="0" smtClean="0">
                <a:solidFill>
                  <a:schemeClr val="tx1"/>
                </a:solidFill>
              </a:rPr>
              <a:t> </a:t>
            </a:r>
            <a:r>
              <a:rPr lang="it-IT" sz="2400" dirty="0" err="1" smtClean="0">
                <a:solidFill>
                  <a:schemeClr val="tx1"/>
                </a:solidFill>
              </a:rPr>
              <a:t>conectate</a:t>
            </a:r>
            <a:r>
              <a:rPr lang="it-IT" sz="2400" dirty="0" smtClean="0">
                <a:solidFill>
                  <a:schemeClr val="tx1"/>
                </a:solidFill>
              </a:rPr>
              <a:t>; </a:t>
            </a:r>
          </a:p>
          <a:p>
            <a:pPr lvl="1" algn="just"/>
            <a:r>
              <a:rPr lang="en-US" sz="2400" dirty="0" smtClean="0">
                <a:solidFill>
                  <a:schemeClr val="tx1"/>
                </a:solidFill>
              </a:rPr>
              <a:t>3. </a:t>
            </a:r>
            <a:r>
              <a:rPr lang="en-US" sz="2400" b="1" dirty="0" err="1" smtClean="0">
                <a:solidFill>
                  <a:schemeClr val="tx1"/>
                </a:solidFill>
              </a:rPr>
              <a:t>Asigurarea</a:t>
            </a:r>
            <a:r>
              <a:rPr lang="en-US" sz="2400" dirty="0" smtClean="0">
                <a:solidFill>
                  <a:schemeClr val="tx1"/>
                </a:solidFill>
              </a:rPr>
              <a:t> </a:t>
            </a:r>
            <a:r>
              <a:rPr lang="en-US" sz="2400" dirty="0" err="1" smtClean="0">
                <a:solidFill>
                  <a:schemeClr val="tx1"/>
                </a:solidFill>
              </a:rPr>
              <a:t>faptului</a:t>
            </a:r>
            <a:r>
              <a:rPr lang="en-US" sz="2400" dirty="0" smtClean="0">
                <a:solidFill>
                  <a:schemeClr val="tx1"/>
                </a:solidFill>
              </a:rPr>
              <a:t> </a:t>
            </a:r>
            <a:r>
              <a:rPr lang="en-US" sz="2400" dirty="0" err="1" smtClean="0">
                <a:solidFill>
                  <a:schemeClr val="tx1"/>
                </a:solidFill>
              </a:rPr>
              <a:t>că</a:t>
            </a:r>
            <a:r>
              <a:rPr lang="en-US" sz="2400" dirty="0" smtClean="0">
                <a:solidFill>
                  <a:schemeClr val="tx1"/>
                </a:solidFill>
              </a:rPr>
              <a:t> </a:t>
            </a:r>
            <a:r>
              <a:rPr lang="en-US" sz="2400" dirty="0" err="1" smtClean="0">
                <a:solidFill>
                  <a:schemeClr val="tx1"/>
                </a:solidFill>
              </a:rPr>
              <a:t>instituțiile</a:t>
            </a:r>
            <a:r>
              <a:rPr lang="en-US" sz="2400" dirty="0" smtClean="0">
                <a:solidFill>
                  <a:schemeClr val="tx1"/>
                </a:solidFill>
              </a:rPr>
              <a:t> de </a:t>
            </a:r>
            <a:r>
              <a:rPr lang="en-US" sz="2400" dirty="0" err="1" smtClean="0">
                <a:solidFill>
                  <a:schemeClr val="tx1"/>
                </a:solidFill>
              </a:rPr>
              <a:t>învățământ</a:t>
            </a:r>
            <a:r>
              <a:rPr lang="en-US" sz="2400" dirty="0" smtClean="0">
                <a:solidFill>
                  <a:schemeClr val="tx1"/>
                </a:solidFill>
              </a:rPr>
              <a:t> superior </a:t>
            </a:r>
            <a:r>
              <a:rPr lang="en-US" sz="2400" dirty="0" err="1" smtClean="0">
                <a:solidFill>
                  <a:schemeClr val="tx1"/>
                </a:solidFill>
              </a:rPr>
              <a:t>contribuie</a:t>
            </a:r>
            <a:r>
              <a:rPr lang="en-US" sz="2400" dirty="0" smtClean="0">
                <a:solidFill>
                  <a:schemeClr val="tx1"/>
                </a:solidFill>
              </a:rPr>
              <a:t> la </a:t>
            </a:r>
            <a:r>
              <a:rPr lang="en-US" sz="2400" b="1" dirty="0" err="1" smtClean="0">
                <a:solidFill>
                  <a:schemeClr val="tx1"/>
                </a:solidFill>
              </a:rPr>
              <a:t>inovare</a:t>
            </a:r>
            <a:r>
              <a:rPr lang="en-US" sz="2400" dirty="0" smtClean="0">
                <a:solidFill>
                  <a:schemeClr val="tx1"/>
                </a:solidFill>
              </a:rPr>
              <a:t>; </a:t>
            </a:r>
          </a:p>
          <a:p>
            <a:pPr lvl="1" algn="just"/>
            <a:r>
              <a:rPr lang="en-US" sz="2400" dirty="0" smtClean="0">
                <a:solidFill>
                  <a:schemeClr val="tx1"/>
                </a:solidFill>
              </a:rPr>
              <a:t>4. </a:t>
            </a:r>
            <a:r>
              <a:rPr lang="en-US" sz="2400" b="1" dirty="0" err="1" smtClean="0">
                <a:solidFill>
                  <a:schemeClr val="tx1"/>
                </a:solidFill>
              </a:rPr>
              <a:t>Sprijinirea</a:t>
            </a:r>
            <a:r>
              <a:rPr lang="en-US" sz="2400" dirty="0" smtClean="0">
                <a:solidFill>
                  <a:schemeClr val="tx1"/>
                </a:solidFill>
              </a:rPr>
              <a:t> </a:t>
            </a:r>
            <a:r>
              <a:rPr lang="en-US" sz="2400" dirty="0" err="1" smtClean="0">
                <a:solidFill>
                  <a:schemeClr val="tx1"/>
                </a:solidFill>
              </a:rPr>
              <a:t>unor</a:t>
            </a:r>
            <a:r>
              <a:rPr lang="en-US" sz="2400" dirty="0" smtClean="0">
                <a:solidFill>
                  <a:schemeClr val="tx1"/>
                </a:solidFill>
              </a:rPr>
              <a:t> </a:t>
            </a:r>
            <a:r>
              <a:rPr lang="en-US" sz="2400" dirty="0" err="1" smtClean="0">
                <a:solidFill>
                  <a:schemeClr val="tx1"/>
                </a:solidFill>
              </a:rPr>
              <a:t>sisteme</a:t>
            </a:r>
            <a:r>
              <a:rPr lang="en-US" sz="2400" dirty="0" smtClean="0">
                <a:solidFill>
                  <a:schemeClr val="tx1"/>
                </a:solidFill>
              </a:rPr>
              <a:t> de </a:t>
            </a:r>
            <a:r>
              <a:rPr lang="en-US" sz="2400" dirty="0" err="1" smtClean="0">
                <a:solidFill>
                  <a:schemeClr val="tx1"/>
                </a:solidFill>
              </a:rPr>
              <a:t>învățământ</a:t>
            </a:r>
            <a:r>
              <a:rPr lang="en-US" sz="2400" dirty="0" smtClean="0">
                <a:solidFill>
                  <a:schemeClr val="tx1"/>
                </a:solidFill>
              </a:rPr>
              <a:t> superior </a:t>
            </a:r>
            <a:r>
              <a:rPr lang="en-US" sz="2400" b="1" dirty="0" err="1" smtClean="0">
                <a:solidFill>
                  <a:schemeClr val="tx1"/>
                </a:solidFill>
              </a:rPr>
              <a:t>eficace</a:t>
            </a:r>
            <a:r>
              <a:rPr lang="en-US" sz="2400" b="1" dirty="0" smtClean="0">
                <a:solidFill>
                  <a:schemeClr val="tx1"/>
                </a:solidFill>
              </a:rPr>
              <a:t> </a:t>
            </a:r>
            <a:r>
              <a:rPr lang="en-US" sz="2400" b="1" dirty="0" err="1" smtClean="0">
                <a:solidFill>
                  <a:schemeClr val="tx1"/>
                </a:solidFill>
              </a:rPr>
              <a:t>și</a:t>
            </a:r>
            <a:r>
              <a:rPr lang="en-US" sz="2400" b="1" dirty="0" smtClean="0">
                <a:solidFill>
                  <a:schemeClr val="tx1"/>
                </a:solidFill>
              </a:rPr>
              <a:t> </a:t>
            </a:r>
            <a:r>
              <a:rPr lang="en-US" sz="2400" b="1" dirty="0" err="1" smtClean="0">
                <a:solidFill>
                  <a:schemeClr val="tx1"/>
                </a:solidFill>
              </a:rPr>
              <a:t>eficiente</a:t>
            </a:r>
            <a:r>
              <a:rPr lang="en-US" sz="2000" dirty="0" smtClean="0"/>
              <a:t>. </a:t>
            </a:r>
            <a:endParaRPr lang="en-US" sz="2000" dirty="0"/>
          </a:p>
        </p:txBody>
      </p:sp>
    </p:spTree>
    <p:extLst>
      <p:ext uri="{BB962C8B-B14F-4D97-AF65-F5344CB8AC3E}">
        <p14:creationId xmlns:p14="http://schemas.microsoft.com/office/powerpoint/2010/main" val="3719152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1455" y="1419858"/>
            <a:ext cx="4395449" cy="4050792"/>
          </a:xfrm>
        </p:spPr>
        <p:txBody>
          <a:bodyPr>
            <a:noAutofit/>
          </a:bodyPr>
          <a:lstStyle/>
          <a:p>
            <a:pPr algn="l"/>
            <a:r>
              <a:rPr lang="ro-RO" sz="1400" b="1" dirty="0">
                <a:latin typeface="+mn-lt"/>
              </a:rPr>
              <a:t>ISCO (Clasificarea standard internațională a ocupațiilor - International Standard </a:t>
            </a:r>
            <a:r>
              <a:rPr lang="ro-RO" sz="1400" b="1" dirty="0" err="1">
                <a:latin typeface="+mn-lt"/>
              </a:rPr>
              <a:t>Classification</a:t>
            </a:r>
            <a:r>
              <a:rPr lang="ro-RO" sz="1400" b="1" dirty="0">
                <a:latin typeface="+mn-lt"/>
              </a:rPr>
              <a:t> of </a:t>
            </a:r>
            <a:r>
              <a:rPr lang="ro-RO" sz="1400" b="1" dirty="0" err="1">
                <a:latin typeface="+mn-lt"/>
              </a:rPr>
              <a:t>Occupations</a:t>
            </a:r>
            <a:r>
              <a:rPr lang="ro-RO" sz="1400" b="1" dirty="0">
                <a:latin typeface="+mn-lt"/>
              </a:rPr>
              <a:t>)</a:t>
            </a:r>
            <a:r>
              <a:rPr lang="ro-RO" sz="1400" dirty="0">
                <a:latin typeface="+mn-lt"/>
              </a:rPr>
              <a:t> este o </a:t>
            </a:r>
            <a:r>
              <a:rPr lang="ro-RO" sz="1400" b="1" dirty="0">
                <a:latin typeface="+mn-lt"/>
              </a:rPr>
              <a:t>clasificare </a:t>
            </a:r>
            <a:r>
              <a:rPr lang="ro-RO" sz="1400" dirty="0">
                <a:latin typeface="+mn-lt"/>
              </a:rPr>
              <a:t>dezvoltată de Organizația Internațională a Muncii (ILO). Este utilizată pentru organizarea </a:t>
            </a:r>
            <a:r>
              <a:rPr lang="ro-RO" sz="1400" b="1" dirty="0">
                <a:latin typeface="+mn-lt"/>
              </a:rPr>
              <a:t>ocupațiilor</a:t>
            </a:r>
            <a:r>
              <a:rPr lang="ro-RO" sz="1400" dirty="0">
                <a:latin typeface="+mn-lt"/>
              </a:rPr>
              <a:t> în seturi de grupe clar definite în conformitate cu sarcinile și atribuțiile aferente respectivei ocupații. </a:t>
            </a:r>
            <a:r>
              <a:rPr lang="ro-RO" sz="1400" dirty="0" smtClean="0">
                <a:latin typeface="+mn-lt"/>
              </a:rPr>
              <a:t/>
            </a:r>
            <a:br>
              <a:rPr lang="ro-RO" sz="1400" dirty="0" smtClean="0">
                <a:latin typeface="+mn-lt"/>
              </a:rPr>
            </a:br>
            <a:r>
              <a:rPr lang="en-US" sz="1400" dirty="0">
                <a:latin typeface="+mn-lt"/>
              </a:rPr>
              <a:t/>
            </a:r>
            <a:br>
              <a:rPr lang="en-US" sz="1400" dirty="0">
                <a:latin typeface="+mn-lt"/>
              </a:rPr>
            </a:br>
            <a:r>
              <a:rPr lang="ro-RO" sz="1400" dirty="0" smtClean="0">
                <a:latin typeface="+mn-lt"/>
              </a:rPr>
              <a:t>ISCO </a:t>
            </a:r>
            <a:r>
              <a:rPr lang="ro-RO" sz="1400" dirty="0">
                <a:latin typeface="+mn-lt"/>
              </a:rPr>
              <a:t>prezintă o structură ierarhizată arborescentă: grupe majore (1 cifră), subgrupe majore (2 cifre), grupe minore (3 cifre) și grupe de bază (4 cifre). Unitatea de bază în această clasificare este desigur ocupația (cod 6 cifre), care este descrisă prin sarcini și atribuții. În ISCO sunt prezentate descrieri pe scurt pentru fiecare din grupe, fie ea grupă majoră, </a:t>
            </a:r>
            <a:r>
              <a:rPr lang="ro-RO" sz="1400" dirty="0" smtClean="0">
                <a:latin typeface="+mn-lt"/>
              </a:rPr>
              <a:t>subgrupă </a:t>
            </a:r>
            <a:r>
              <a:rPr lang="ro-RO" sz="1400" dirty="0">
                <a:latin typeface="+mn-lt"/>
              </a:rPr>
              <a:t>majoră, grupă minoră sau grupă de bază, furnizând astfel informații despre ocupațiile din respectiva grupă. </a:t>
            </a:r>
            <a:r>
              <a:rPr lang="en-US" sz="1400" dirty="0">
                <a:latin typeface="+mn-lt"/>
              </a:rPr>
              <a:t/>
            </a:r>
            <a:br>
              <a:rPr lang="en-US" sz="1400" dirty="0">
                <a:latin typeface="+mn-lt"/>
              </a:rPr>
            </a:br>
            <a:endParaRPr lang="en-US" sz="1400" dirty="0">
              <a:latin typeface="+mn-lt"/>
            </a:endParaRPr>
          </a:p>
        </p:txBody>
      </p:sp>
      <p:sp>
        <p:nvSpPr>
          <p:cNvPr id="3" name="Text Placeholder 2"/>
          <p:cNvSpPr>
            <a:spLocks noGrp="1"/>
          </p:cNvSpPr>
          <p:nvPr>
            <p:ph type="body" idx="1"/>
          </p:nvPr>
        </p:nvSpPr>
        <p:spPr>
          <a:xfrm>
            <a:off x="2252238" y="452269"/>
            <a:ext cx="8930748" cy="860400"/>
          </a:xfrm>
        </p:spPr>
        <p:txBody>
          <a:bodyPr>
            <a:normAutofit/>
          </a:bodyPr>
          <a:lstStyle/>
          <a:p>
            <a:pPr algn="ctr"/>
            <a:r>
              <a:rPr lang="ro-RO" sz="2800" b="1" dirty="0" smtClean="0"/>
              <a:t>Clasificări europene – ISCO</a:t>
            </a:r>
            <a:r>
              <a:rPr lang="en-US" sz="2800" b="1" dirty="0" smtClean="0"/>
              <a:t>-element al </a:t>
            </a:r>
            <a:r>
              <a:rPr lang="en-US" sz="2800" b="1" dirty="0" err="1" smtClean="0"/>
              <a:t>educatiei</a:t>
            </a:r>
            <a:r>
              <a:rPr lang="en-US" sz="2800" b="1" dirty="0" smtClean="0"/>
              <a:t> </a:t>
            </a:r>
            <a:endParaRPr lang="en-US" sz="2800" b="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287768" y="1678429"/>
            <a:ext cx="4069080" cy="3533651"/>
          </a:xfrm>
          <a:prstGeom prst="rect">
            <a:avLst/>
          </a:prstGeom>
          <a:noFill/>
        </p:spPr>
      </p:pic>
    </p:spTree>
    <p:extLst>
      <p:ext uri="{BB962C8B-B14F-4D97-AF65-F5344CB8AC3E}">
        <p14:creationId xmlns:p14="http://schemas.microsoft.com/office/powerpoint/2010/main" val="3564334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17336" y="1574990"/>
            <a:ext cx="4771000" cy="3703899"/>
          </a:xfrm>
          <a:prstGeom prst="rect">
            <a:avLst/>
          </a:prstGeom>
        </p:spPr>
        <p:txBody>
          <a:bodyPr wrap="square">
            <a:spAutoFit/>
          </a:bodyPr>
          <a:lstStyle/>
          <a:p>
            <a:pPr indent="457200" algn="just">
              <a:lnSpc>
                <a:spcPct val="107000"/>
              </a:lnSpc>
              <a:spcBef>
                <a:spcPts val="600"/>
              </a:spcBef>
              <a:spcAft>
                <a:spcPts val="600"/>
              </a:spcAft>
            </a:pPr>
            <a:r>
              <a:rPr lang="en-US" sz="1400" b="1" dirty="0">
                <a:ea typeface="Calibri" panose="020F0502020204030204" pitchFamily="34" charset="0"/>
                <a:cs typeface="Times New Roman" panose="02020603050405020304" pitchFamily="18" charset="0"/>
              </a:rPr>
              <a:t>ISCED (</a:t>
            </a:r>
            <a:r>
              <a:rPr lang="en-US" sz="1400" b="1" dirty="0" err="1">
                <a:ea typeface="Calibri" panose="020F0502020204030204" pitchFamily="34" charset="0"/>
                <a:cs typeface="Times New Roman" panose="02020603050405020304" pitchFamily="18" charset="0"/>
              </a:rPr>
              <a:t>Clasificarea</a:t>
            </a:r>
            <a:r>
              <a:rPr lang="en-US" sz="1400" b="1" dirty="0">
                <a:ea typeface="Calibri" panose="020F0502020204030204" pitchFamily="34" charset="0"/>
                <a:cs typeface="Times New Roman" panose="02020603050405020304" pitchFamily="18" charset="0"/>
              </a:rPr>
              <a:t> </a:t>
            </a:r>
            <a:r>
              <a:rPr lang="en-US" sz="1400" b="1" dirty="0" err="1">
                <a:ea typeface="Calibri" panose="020F0502020204030204" pitchFamily="34" charset="0"/>
                <a:cs typeface="Times New Roman" panose="02020603050405020304" pitchFamily="18" charset="0"/>
              </a:rPr>
              <a:t>Internațională</a:t>
            </a:r>
            <a:r>
              <a:rPr lang="en-US" sz="1400" b="1" dirty="0">
                <a:ea typeface="Calibri" panose="020F0502020204030204" pitchFamily="34" charset="0"/>
                <a:cs typeface="Times New Roman" panose="02020603050405020304" pitchFamily="18" charset="0"/>
              </a:rPr>
              <a:t> Standard a </a:t>
            </a:r>
            <a:r>
              <a:rPr lang="en-US" sz="1400" b="1" dirty="0" err="1">
                <a:ea typeface="Calibri" panose="020F0502020204030204" pitchFamily="34" charset="0"/>
                <a:cs typeface="Times New Roman" panose="02020603050405020304" pitchFamily="18" charset="0"/>
              </a:rPr>
              <a:t>Educației</a:t>
            </a:r>
            <a:r>
              <a:rPr lang="en-US" sz="1400" b="1" dirty="0">
                <a:ea typeface="Calibri" panose="020F0502020204030204" pitchFamily="34" charset="0"/>
                <a:cs typeface="Times New Roman" panose="02020603050405020304" pitchFamily="18" charset="0"/>
              </a:rPr>
              <a:t> - International Standard Classification of Education)</a:t>
            </a:r>
            <a:r>
              <a:rPr lang="en-US" sz="1400" dirty="0">
                <a:ea typeface="Calibri" panose="020F0502020204030204" pitchFamily="34" charset="0"/>
                <a:cs typeface="Times New Roman" panose="02020603050405020304" pitchFamily="18" charset="0"/>
              </a:rPr>
              <a:t> a </a:t>
            </a:r>
            <a:r>
              <a:rPr lang="en-US" sz="1400" dirty="0" err="1">
                <a:ea typeface="Calibri" panose="020F0502020204030204" pitchFamily="34" charset="0"/>
                <a:cs typeface="Times New Roman" panose="02020603050405020304" pitchFamily="18" charset="0"/>
              </a:rPr>
              <a:t>fost</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elaborată</a:t>
            </a:r>
            <a:r>
              <a:rPr lang="en-US" sz="1400" dirty="0">
                <a:ea typeface="Calibri" panose="020F0502020204030204" pitchFamily="34" charset="0"/>
                <a:cs typeface="Times New Roman" panose="02020603050405020304" pitchFamily="18" charset="0"/>
              </a:rPr>
              <a:t> de UNESCO </a:t>
            </a:r>
            <a:r>
              <a:rPr lang="en-US" sz="1400" dirty="0" err="1">
                <a:ea typeface="Calibri" panose="020F0502020204030204" pitchFamily="34" charset="0"/>
                <a:cs typeface="Times New Roman" panose="02020603050405020304" pitchFamily="18" charset="0"/>
              </a:rPr>
              <a:t>pentru</a:t>
            </a:r>
            <a:r>
              <a:rPr lang="en-US" sz="1400" dirty="0">
                <a:ea typeface="Calibri" panose="020F0502020204030204" pitchFamily="34" charset="0"/>
                <a:cs typeface="Times New Roman" panose="02020603050405020304" pitchFamily="18" charset="0"/>
              </a:rPr>
              <a:t> a </a:t>
            </a:r>
            <a:r>
              <a:rPr lang="en-US" sz="1400" dirty="0" err="1">
                <a:ea typeface="Calibri" panose="020F0502020204030204" pitchFamily="34" charset="0"/>
                <a:cs typeface="Times New Roman" panose="02020603050405020304" pitchFamily="18" charset="0"/>
              </a:rPr>
              <a:t>facilita</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compararea</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statisticilor</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și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indicatorilor</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naționali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privind</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educația</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pe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baza</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unor</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metode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și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definiții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convenite</a:t>
            </a:r>
            <a:r>
              <a:rPr lang="en-US" sz="1400" dirty="0">
                <a:ea typeface="Calibri" panose="020F0502020204030204" pitchFamily="34" charset="0"/>
                <a:cs typeface="Times New Roman" panose="02020603050405020304" pitchFamily="18" charset="0"/>
              </a:rPr>
              <a:t> la </a:t>
            </a:r>
            <a:r>
              <a:rPr lang="en-US" sz="1400" dirty="0" err="1">
                <a:ea typeface="Calibri" panose="020F0502020204030204" pitchFamily="34" charset="0"/>
                <a:cs typeface="Times New Roman" panose="02020603050405020304" pitchFamily="18" charset="0"/>
              </a:rPr>
              <a:t>nivel</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internațional</a:t>
            </a:r>
            <a:r>
              <a:rPr lang="en-US" sz="1400" dirty="0">
                <a:ea typeface="Calibri" panose="020F0502020204030204" pitchFamily="34" charset="0"/>
                <a:cs typeface="Times New Roman" panose="02020603050405020304" pitchFamily="18" charset="0"/>
              </a:rPr>
              <a:t>. Periodic </a:t>
            </a:r>
            <a:r>
              <a:rPr lang="en-US" sz="1400" dirty="0" err="1">
                <a:ea typeface="Calibri" panose="020F0502020204030204" pitchFamily="34" charset="0"/>
                <a:cs typeface="Times New Roman" panose="02020603050405020304" pitchFamily="18" charset="0"/>
              </a:rPr>
              <a:t>cadrul</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este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actualizat</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pentru</a:t>
            </a:r>
            <a:r>
              <a:rPr lang="en-US" sz="1400" dirty="0">
                <a:ea typeface="Calibri" panose="020F0502020204030204" pitchFamily="34" charset="0"/>
                <a:cs typeface="Times New Roman" panose="02020603050405020304" pitchFamily="18" charset="0"/>
              </a:rPr>
              <a:t> a </a:t>
            </a:r>
            <a:r>
              <a:rPr lang="en-US" sz="1400" dirty="0" err="1">
                <a:ea typeface="Calibri" panose="020F0502020204030204" pitchFamily="34" charset="0"/>
                <a:cs typeface="Times New Roman" panose="02020603050405020304" pitchFamily="18" charset="0"/>
              </a:rPr>
              <a:t>prinde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mai</a:t>
            </a:r>
            <a:r>
              <a:rPr lang="en-US" sz="1400" dirty="0">
                <a:ea typeface="Calibri" panose="020F0502020204030204" pitchFamily="34" charset="0"/>
                <a:cs typeface="Times New Roman" panose="02020603050405020304" pitchFamily="18" charset="0"/>
              </a:rPr>
              <a:t> bine </a:t>
            </a:r>
            <a:r>
              <a:rPr lang="en-US" sz="1400" dirty="0" err="1">
                <a:ea typeface="Calibri" panose="020F0502020204030204" pitchFamily="34" charset="0"/>
                <a:cs typeface="Times New Roman" panose="02020603050405020304" pitchFamily="18" charset="0"/>
              </a:rPr>
              <a:t>evoluţiile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înregistrate</a:t>
            </a:r>
            <a:r>
              <a:rPr lang="en-US" sz="1400" dirty="0">
                <a:ea typeface="Calibri" panose="020F0502020204030204" pitchFamily="34" charset="0"/>
                <a:cs typeface="Times New Roman" panose="02020603050405020304" pitchFamily="18" charset="0"/>
              </a:rPr>
              <a:t> de </a:t>
            </a:r>
            <a:r>
              <a:rPr lang="en-US" sz="1400" dirty="0" err="1">
                <a:ea typeface="Calibri" panose="020F0502020204030204" pitchFamily="34" charset="0"/>
                <a:cs typeface="Times New Roman" panose="02020603050405020304" pitchFamily="18" charset="0"/>
              </a:rPr>
              <a:t>sistemele</a:t>
            </a:r>
            <a:r>
              <a:rPr lang="en-US" sz="1400" dirty="0">
                <a:ea typeface="Calibri" panose="020F0502020204030204" pitchFamily="34" charset="0"/>
                <a:cs typeface="Times New Roman" panose="02020603050405020304" pitchFamily="18" charset="0"/>
              </a:rPr>
              <a:t> de </a:t>
            </a:r>
            <a:r>
              <a:rPr lang="en-US" sz="1400" dirty="0" err="1">
                <a:ea typeface="Calibri" panose="020F0502020204030204" pitchFamily="34" charset="0"/>
                <a:cs typeface="Times New Roman" panose="02020603050405020304" pitchFamily="18" charset="0"/>
              </a:rPr>
              <a:t>educaţie</a:t>
            </a:r>
            <a:r>
              <a:rPr lang="en-US" sz="1400" dirty="0">
                <a:ea typeface="Calibri" panose="020F0502020204030204" pitchFamily="34" charset="0"/>
                <a:cs typeface="Times New Roman" panose="02020603050405020304" pitchFamily="18" charset="0"/>
              </a:rPr>
              <a:t> din </a:t>
            </a:r>
            <a:r>
              <a:rPr lang="en-US" sz="1400" dirty="0" err="1">
                <a:ea typeface="Calibri" panose="020F0502020204030204" pitchFamily="34" charset="0"/>
                <a:cs typeface="Times New Roman" panose="02020603050405020304" pitchFamily="18" charset="0"/>
              </a:rPr>
              <a:t>întreaga</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lume</a:t>
            </a:r>
            <a:r>
              <a:rPr lang="en-US" sz="1400" dirty="0">
                <a:ea typeface="Calibri" panose="020F0502020204030204" pitchFamily="34" charset="0"/>
                <a:cs typeface="Times New Roman" panose="02020603050405020304" pitchFamily="18" charset="0"/>
              </a:rPr>
              <a:t>. </a:t>
            </a:r>
            <a:r>
              <a:rPr lang="ro-RO" sz="1400" dirty="0">
                <a:ea typeface="Calibri" panose="020F0502020204030204" pitchFamily="34" charset="0"/>
                <a:cs typeface="Times New Roman" panose="02020603050405020304" pitchFamily="18" charset="0"/>
              </a:rPr>
              <a:t>Ultima actualizare a acestei clasificări este din 2013. </a:t>
            </a:r>
            <a:endParaRPr lang="en-US" sz="1400" dirty="0">
              <a:ea typeface="Calibri" panose="020F0502020204030204" pitchFamily="34" charset="0"/>
              <a:cs typeface="Times New Roman" panose="02020603050405020304" pitchFamily="18" charset="0"/>
            </a:endParaRPr>
          </a:p>
          <a:p>
            <a:pPr indent="457200" algn="just">
              <a:lnSpc>
                <a:spcPct val="107000"/>
              </a:lnSpc>
              <a:spcBef>
                <a:spcPts val="600"/>
              </a:spcBef>
              <a:spcAft>
                <a:spcPts val="600"/>
              </a:spcAft>
            </a:pPr>
            <a:r>
              <a:rPr lang="en-US" sz="1400" dirty="0">
                <a:ea typeface="Calibri" panose="020F0502020204030204" pitchFamily="34" charset="0"/>
                <a:cs typeface="Times New Roman" panose="02020603050405020304" pitchFamily="18" charset="0"/>
              </a:rPr>
              <a:t>ISCED-F 2013 </a:t>
            </a:r>
            <a:r>
              <a:rPr lang="en-US" sz="1400" dirty="0" err="1">
                <a:ea typeface="Calibri" panose="020F0502020204030204" pitchFamily="34" charset="0"/>
                <a:cs typeface="Times New Roman" panose="02020603050405020304" pitchFamily="18" charset="0"/>
              </a:rPr>
              <a:t>este</a:t>
            </a:r>
            <a:r>
              <a:rPr lang="en-US" sz="1400" dirty="0">
                <a:ea typeface="Calibri" panose="020F0502020204030204" pitchFamily="34" charset="0"/>
                <a:cs typeface="Times New Roman" panose="02020603050405020304" pitchFamily="18" charset="0"/>
              </a:rPr>
              <a:t> o </a:t>
            </a:r>
            <a:r>
              <a:rPr lang="en-US" sz="1400" dirty="0" err="1">
                <a:ea typeface="Calibri" panose="020F0502020204030204" pitchFamily="34" charset="0"/>
                <a:cs typeface="Times New Roman" panose="02020603050405020304" pitchFamily="18" charset="0"/>
              </a:rPr>
              <a:t>clasificare</a:t>
            </a:r>
            <a:r>
              <a:rPr lang="en-US" sz="1400" dirty="0">
                <a:ea typeface="Calibri" panose="020F0502020204030204" pitchFamily="34" charset="0"/>
                <a:cs typeface="Times New Roman" panose="02020603050405020304" pitchFamily="18" charset="0"/>
              </a:rPr>
              <a:t> a </a:t>
            </a:r>
            <a:r>
              <a:rPr lang="en-US" sz="1400" dirty="0" err="1">
                <a:ea typeface="Calibri" panose="020F0502020204030204" pitchFamily="34" charset="0"/>
                <a:cs typeface="Times New Roman" panose="02020603050405020304" pitchFamily="18" charset="0"/>
              </a:rPr>
              <a:t>domeniilor</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educației</a:t>
            </a:r>
            <a:r>
              <a:rPr lang="en-US" sz="1400" dirty="0">
                <a:ea typeface="Calibri" panose="020F0502020204030204" pitchFamily="34" charset="0"/>
                <a:cs typeface="Times New Roman" panose="02020603050405020304" pitchFamily="18" charset="0"/>
              </a:rPr>
              <a:t> care </a:t>
            </a:r>
            <a:r>
              <a:rPr lang="en-US" sz="1400" dirty="0" err="1">
                <a:ea typeface="Calibri" panose="020F0502020204030204" pitchFamily="34" charset="0"/>
                <a:cs typeface="Times New Roman" panose="02020603050405020304" pitchFamily="18" charset="0"/>
              </a:rPr>
              <a:t>acompaniază</a:t>
            </a:r>
            <a:r>
              <a:rPr lang="en-US" sz="1400" dirty="0">
                <a:ea typeface="Calibri" panose="020F0502020204030204" pitchFamily="34" charset="0"/>
                <a:cs typeface="Times New Roman" panose="02020603050405020304" pitchFamily="18" charset="0"/>
              </a:rPr>
              <a:t> ISCED 2011. Este </a:t>
            </a:r>
            <a:r>
              <a:rPr lang="en-US" sz="1400" dirty="0" err="1">
                <a:ea typeface="Calibri" panose="020F0502020204030204" pitchFamily="34" charset="0"/>
                <a:cs typeface="Times New Roman" panose="02020603050405020304" pitchFamily="18" charset="0"/>
              </a:rPr>
              <a:t>implementată</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în</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colectarea</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datelor</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statistice</a:t>
            </a:r>
            <a:r>
              <a:rPr lang="en-US" sz="1400" dirty="0">
                <a:ea typeface="Calibri" panose="020F0502020204030204" pitchFamily="34" charset="0"/>
                <a:cs typeface="Times New Roman" panose="02020603050405020304" pitchFamily="18" charset="0"/>
              </a:rPr>
              <a:t> la </a:t>
            </a:r>
            <a:r>
              <a:rPr lang="en-US" sz="1400" dirty="0" err="1">
                <a:ea typeface="Calibri" panose="020F0502020204030204" pitchFamily="34" charset="0"/>
                <a:cs typeface="Times New Roman" panose="02020603050405020304" pitchFamily="18" charset="0"/>
              </a:rPr>
              <a:t>nivel</a:t>
            </a:r>
            <a:r>
              <a:rPr lang="en-US" sz="1400" dirty="0">
                <a:ea typeface="Calibri" panose="020F0502020204030204" pitchFamily="34" charset="0"/>
                <a:cs typeface="Times New Roman" panose="02020603050405020304" pitchFamily="18" charset="0"/>
              </a:rPr>
              <a:t> UE din 2016. ISCED 2013 </a:t>
            </a:r>
            <a:r>
              <a:rPr lang="en-US" sz="1400" dirty="0" err="1">
                <a:ea typeface="Calibri" panose="020F0502020204030204" pitchFamily="34" charset="0"/>
                <a:cs typeface="Times New Roman" panose="02020603050405020304" pitchFamily="18" charset="0"/>
              </a:rPr>
              <a:t>conține</a:t>
            </a:r>
            <a:r>
              <a:rPr lang="en-US" sz="1400" dirty="0">
                <a:ea typeface="Calibri" panose="020F0502020204030204" pitchFamily="34" charset="0"/>
                <a:cs typeface="Times New Roman" panose="02020603050405020304" pitchFamily="18" charset="0"/>
              </a:rPr>
              <a:t> 11 </a:t>
            </a:r>
            <a:r>
              <a:rPr lang="en-US" sz="1400" dirty="0" err="1">
                <a:ea typeface="Calibri" panose="020F0502020204030204" pitchFamily="34" charset="0"/>
                <a:cs typeface="Times New Roman" panose="02020603050405020304" pitchFamily="18" charset="0"/>
              </a:rPr>
              <a:t>domenii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largi</a:t>
            </a:r>
            <a:r>
              <a:rPr lang="en-US" sz="1400" dirty="0">
                <a:ea typeface="Calibri" panose="020F0502020204030204" pitchFamily="34" charset="0"/>
                <a:cs typeface="Times New Roman" panose="02020603050405020304" pitchFamily="18" charset="0"/>
              </a:rPr>
              <a:t> (2 </a:t>
            </a:r>
            <a:r>
              <a:rPr lang="en-US" sz="1400" dirty="0" err="1">
                <a:ea typeface="Calibri" panose="020F0502020204030204" pitchFamily="34" charset="0"/>
                <a:cs typeface="Times New Roman" panose="02020603050405020304" pitchFamily="18" charset="0"/>
              </a:rPr>
              <a:t>cifre</a:t>
            </a:r>
            <a:r>
              <a:rPr lang="en-US" sz="1400" dirty="0">
                <a:ea typeface="Calibri" panose="020F0502020204030204" pitchFamily="34" charset="0"/>
                <a:cs typeface="Times New Roman" panose="02020603050405020304" pitchFamily="18" charset="0"/>
              </a:rPr>
              <a:t>), 29 </a:t>
            </a:r>
            <a:r>
              <a:rPr lang="en-US" sz="1400" dirty="0" err="1">
                <a:ea typeface="Calibri" panose="020F0502020204030204" pitchFamily="34" charset="0"/>
                <a:cs typeface="Times New Roman" panose="02020603050405020304" pitchFamily="18" charset="0"/>
              </a:rPr>
              <a:t>domenii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restrânse</a:t>
            </a:r>
            <a:r>
              <a:rPr lang="en-US" sz="1400" dirty="0">
                <a:ea typeface="Calibri" panose="020F0502020204030204" pitchFamily="34" charset="0"/>
                <a:cs typeface="Times New Roman" panose="02020603050405020304" pitchFamily="18" charset="0"/>
              </a:rPr>
              <a:t> (3 </a:t>
            </a:r>
            <a:r>
              <a:rPr lang="en-US" sz="1400" dirty="0" err="1">
                <a:ea typeface="Calibri" panose="020F0502020204030204" pitchFamily="34" charset="0"/>
                <a:cs typeface="Times New Roman" panose="02020603050405020304" pitchFamily="18" charset="0"/>
              </a:rPr>
              <a:t>cifre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și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aproximativ</a:t>
            </a:r>
            <a:r>
              <a:rPr lang="en-US" sz="1400" dirty="0">
                <a:ea typeface="Calibri" panose="020F0502020204030204" pitchFamily="34" charset="0"/>
                <a:cs typeface="Times New Roman" panose="02020603050405020304" pitchFamily="18" charset="0"/>
              </a:rPr>
              <a:t> 80 </a:t>
            </a:r>
            <a:r>
              <a:rPr lang="en-US" sz="1400" dirty="0" err="1">
                <a:ea typeface="Calibri" panose="020F0502020204030204" pitchFamily="34" charset="0"/>
                <a:cs typeface="Times New Roman" panose="02020603050405020304" pitchFamily="18" charset="0"/>
              </a:rPr>
              <a:t>domenii</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detaliate</a:t>
            </a:r>
            <a:r>
              <a:rPr lang="en-US" sz="1400" dirty="0">
                <a:ea typeface="Calibri" panose="020F0502020204030204" pitchFamily="34" charset="0"/>
                <a:cs typeface="Times New Roman" panose="02020603050405020304" pitchFamily="18" charset="0"/>
              </a:rPr>
              <a:t> (4 </a:t>
            </a:r>
            <a:r>
              <a:rPr lang="en-US" sz="1400" dirty="0" err="1">
                <a:ea typeface="Calibri" panose="020F0502020204030204" pitchFamily="34" charset="0"/>
                <a:cs typeface="Times New Roman" panose="02020603050405020304" pitchFamily="18" charset="0"/>
              </a:rPr>
              <a:t>cifre</a:t>
            </a:r>
            <a:r>
              <a:rPr lang="en-US" sz="1400" dirty="0">
                <a:ea typeface="Calibri" panose="020F0502020204030204" pitchFamily="34" charset="0"/>
                <a:cs typeface="Times New Roman" panose="02020603050405020304" pitchFamily="18" charset="0"/>
              </a:rPr>
              <a:t>), la care se </a:t>
            </a:r>
            <a:r>
              <a:rPr lang="en-US" sz="1400" dirty="0" err="1">
                <a:ea typeface="Calibri" panose="020F0502020204030204" pitchFamily="34" charset="0"/>
                <a:cs typeface="Times New Roman" panose="02020603050405020304" pitchFamily="18" charset="0"/>
              </a:rPr>
              <a:t>adaugă</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specializările</a:t>
            </a:r>
            <a:r>
              <a:rPr lang="en-US" sz="1400" dirty="0">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p:txBody>
      </p:sp>
      <p:sp>
        <p:nvSpPr>
          <p:cNvPr id="6" name="Text Placeholder 2"/>
          <p:cNvSpPr>
            <a:spLocks noGrp="1"/>
          </p:cNvSpPr>
          <p:nvPr>
            <p:ph type="body" idx="1"/>
          </p:nvPr>
        </p:nvSpPr>
        <p:spPr>
          <a:xfrm>
            <a:off x="2252238" y="452269"/>
            <a:ext cx="8930748" cy="860400"/>
          </a:xfrm>
        </p:spPr>
        <p:txBody>
          <a:bodyPr>
            <a:normAutofit lnSpcReduction="10000"/>
          </a:bodyPr>
          <a:lstStyle/>
          <a:p>
            <a:pPr algn="ctr"/>
            <a:r>
              <a:rPr lang="ro-RO" sz="2800" b="1" dirty="0" smtClean="0"/>
              <a:t>Clasificări europene – </a:t>
            </a:r>
            <a:r>
              <a:rPr lang="en-US" sz="2800" b="1" dirty="0" smtClean="0"/>
              <a:t>ISCED-standard de </a:t>
            </a:r>
            <a:r>
              <a:rPr lang="en-US" sz="2800" b="1" dirty="0" err="1" smtClean="0"/>
              <a:t>referinta</a:t>
            </a:r>
            <a:r>
              <a:rPr lang="en-US" sz="2800" b="1" dirty="0" smtClean="0"/>
              <a:t> </a:t>
            </a:r>
            <a:r>
              <a:rPr lang="en-US" sz="2800" b="1" dirty="0" err="1" smtClean="0"/>
              <a:t>si</a:t>
            </a:r>
            <a:r>
              <a:rPr lang="en-US" sz="2800" b="1" dirty="0" smtClean="0"/>
              <a:t> in Romania </a:t>
            </a:r>
            <a:r>
              <a:rPr lang="ro-RO" sz="2800" b="1" dirty="0" smtClean="0"/>
              <a:t> </a:t>
            </a:r>
            <a:endParaRPr lang="en-US" sz="2800" b="1"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7569724" y="1563624"/>
            <a:ext cx="4125451" cy="3244046"/>
          </a:xfrm>
          <a:prstGeom prst="rect">
            <a:avLst/>
          </a:prstGeom>
          <a:noFill/>
        </p:spPr>
      </p:pic>
    </p:spTree>
    <p:extLst>
      <p:ext uri="{BB962C8B-B14F-4D97-AF65-F5344CB8AC3E}">
        <p14:creationId xmlns:p14="http://schemas.microsoft.com/office/powerpoint/2010/main" val="1460334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855" y="1554479"/>
            <a:ext cx="4340585" cy="3525583"/>
          </a:xfrm>
        </p:spPr>
        <p:txBody>
          <a:bodyPr>
            <a:noAutofit/>
          </a:bodyPr>
          <a:lstStyle/>
          <a:p>
            <a:pPr algn="l"/>
            <a:r>
              <a:rPr lang="en-US" sz="1600" b="1" dirty="0">
                <a:latin typeface="+mn-lt"/>
              </a:rPr>
              <a:t>ESCO (</a:t>
            </a:r>
            <a:r>
              <a:rPr lang="en-US" sz="1600" b="1" dirty="0" err="1">
                <a:latin typeface="+mn-lt"/>
              </a:rPr>
              <a:t>Clasificarea</a:t>
            </a:r>
            <a:r>
              <a:rPr lang="en-US" sz="1600" b="1" dirty="0">
                <a:latin typeface="+mn-lt"/>
              </a:rPr>
              <a:t> </a:t>
            </a:r>
            <a:r>
              <a:rPr lang="en-US" sz="1600" b="1" dirty="0" err="1">
                <a:latin typeface="+mn-lt"/>
              </a:rPr>
              <a:t>Europeană</a:t>
            </a:r>
            <a:r>
              <a:rPr lang="en-US" sz="1600" b="1" dirty="0">
                <a:latin typeface="+mn-lt"/>
              </a:rPr>
              <a:t> a </a:t>
            </a:r>
            <a:r>
              <a:rPr lang="en-US" sz="1600" b="1" dirty="0" err="1">
                <a:latin typeface="+mn-lt"/>
              </a:rPr>
              <a:t>Abilităților</a:t>
            </a:r>
            <a:r>
              <a:rPr lang="en-US" sz="1600" b="1" dirty="0">
                <a:latin typeface="+mn-lt"/>
              </a:rPr>
              <a:t>, </a:t>
            </a:r>
            <a:r>
              <a:rPr lang="en-US" sz="1600" b="1" dirty="0" err="1">
                <a:latin typeface="+mn-lt"/>
              </a:rPr>
              <a:t>Competențelor</a:t>
            </a:r>
            <a:r>
              <a:rPr lang="en-US" sz="1600" b="1" dirty="0">
                <a:latin typeface="+mn-lt"/>
              </a:rPr>
              <a:t>, </a:t>
            </a:r>
            <a:r>
              <a:rPr lang="en-US" sz="1600" b="1" dirty="0" err="1">
                <a:latin typeface="+mn-lt"/>
              </a:rPr>
              <a:t>Calificărilor</a:t>
            </a:r>
            <a:r>
              <a:rPr lang="en-US" sz="1600" b="1" dirty="0">
                <a:latin typeface="+mn-lt"/>
              </a:rPr>
              <a:t> </a:t>
            </a:r>
            <a:r>
              <a:rPr lang="en-US" sz="1600" b="1" dirty="0" err="1">
                <a:latin typeface="+mn-lt"/>
              </a:rPr>
              <a:t>și</a:t>
            </a:r>
            <a:r>
              <a:rPr lang="en-US" sz="1600" b="1" dirty="0">
                <a:latin typeface="+mn-lt"/>
              </a:rPr>
              <a:t> </a:t>
            </a:r>
            <a:r>
              <a:rPr lang="en-US" sz="1600" b="1" dirty="0" err="1">
                <a:latin typeface="+mn-lt"/>
              </a:rPr>
              <a:t>Ocupațiilor</a:t>
            </a:r>
            <a:r>
              <a:rPr lang="en-US" sz="1600" b="1" dirty="0">
                <a:latin typeface="+mn-lt"/>
              </a:rPr>
              <a:t> - European Classification of Skills, Competences, Qualifications and Occupations)</a:t>
            </a:r>
            <a:r>
              <a:rPr lang="en-US" sz="1600" dirty="0">
                <a:latin typeface="+mn-lt"/>
              </a:rPr>
              <a:t> </a:t>
            </a:r>
            <a:r>
              <a:rPr lang="en-US" sz="1600" dirty="0" err="1">
                <a:latin typeface="+mn-lt"/>
              </a:rPr>
              <a:t>identifică</a:t>
            </a:r>
            <a:r>
              <a:rPr lang="en-US" sz="1600" dirty="0">
                <a:latin typeface="+mn-lt"/>
              </a:rPr>
              <a:t> </a:t>
            </a:r>
            <a:r>
              <a:rPr lang="en-US" sz="1600" dirty="0" err="1">
                <a:latin typeface="+mn-lt"/>
              </a:rPr>
              <a:t>și</a:t>
            </a:r>
            <a:r>
              <a:rPr lang="en-US" sz="1600" dirty="0">
                <a:latin typeface="+mn-lt"/>
              </a:rPr>
              <a:t> </a:t>
            </a:r>
            <a:r>
              <a:rPr lang="en-US" sz="1600" dirty="0" err="1">
                <a:latin typeface="+mn-lt"/>
              </a:rPr>
              <a:t>clasifică</a:t>
            </a:r>
            <a:r>
              <a:rPr lang="en-US" sz="1600" dirty="0">
                <a:latin typeface="+mn-lt"/>
              </a:rPr>
              <a:t> </a:t>
            </a:r>
            <a:r>
              <a:rPr lang="en-US" sz="1600" dirty="0" err="1">
                <a:latin typeface="+mn-lt"/>
              </a:rPr>
              <a:t>competențele</a:t>
            </a:r>
            <a:r>
              <a:rPr lang="en-US" sz="1600" dirty="0">
                <a:latin typeface="+mn-lt"/>
              </a:rPr>
              <a:t>, </a:t>
            </a:r>
            <a:r>
              <a:rPr lang="en-US" sz="1600" dirty="0" err="1">
                <a:latin typeface="+mn-lt"/>
              </a:rPr>
              <a:t>competențele</a:t>
            </a:r>
            <a:r>
              <a:rPr lang="en-US" sz="1600" dirty="0">
                <a:latin typeface="+mn-lt"/>
              </a:rPr>
              <a:t>, </a:t>
            </a:r>
            <a:r>
              <a:rPr lang="en-US" sz="1600" dirty="0" err="1">
                <a:latin typeface="+mn-lt"/>
              </a:rPr>
              <a:t>calificările</a:t>
            </a:r>
            <a:r>
              <a:rPr lang="en-US" sz="1600" dirty="0">
                <a:latin typeface="+mn-lt"/>
              </a:rPr>
              <a:t> </a:t>
            </a:r>
            <a:r>
              <a:rPr lang="en-US" sz="1600" dirty="0" err="1">
                <a:latin typeface="+mn-lt"/>
              </a:rPr>
              <a:t>și</a:t>
            </a:r>
            <a:r>
              <a:rPr lang="en-US" sz="1600" dirty="0">
                <a:latin typeface="+mn-lt"/>
              </a:rPr>
              <a:t> </a:t>
            </a:r>
            <a:r>
              <a:rPr lang="en-US" sz="1600" dirty="0" err="1">
                <a:latin typeface="+mn-lt"/>
              </a:rPr>
              <a:t>ocupațiile</a:t>
            </a:r>
            <a:r>
              <a:rPr lang="en-US" sz="1600" dirty="0">
                <a:latin typeface="+mn-lt"/>
              </a:rPr>
              <a:t> </a:t>
            </a:r>
            <a:r>
              <a:rPr lang="en-US" sz="1600" dirty="0" err="1">
                <a:latin typeface="+mn-lt"/>
              </a:rPr>
              <a:t>relevante</a:t>
            </a:r>
            <a:r>
              <a:rPr lang="en-US" sz="1600" dirty="0">
                <a:latin typeface="+mn-lt"/>
              </a:rPr>
              <a:t> </a:t>
            </a:r>
            <a:r>
              <a:rPr lang="en-US" sz="1600" dirty="0" err="1">
                <a:latin typeface="+mn-lt"/>
              </a:rPr>
              <a:t>pentru</a:t>
            </a:r>
            <a:r>
              <a:rPr lang="en-US" sz="1600" dirty="0">
                <a:latin typeface="+mn-lt"/>
              </a:rPr>
              <a:t> </a:t>
            </a:r>
            <a:r>
              <a:rPr lang="en-US" sz="1600" dirty="0" err="1">
                <a:latin typeface="+mn-lt"/>
              </a:rPr>
              <a:t>piața</a:t>
            </a:r>
            <a:r>
              <a:rPr lang="en-US" sz="1600" dirty="0">
                <a:latin typeface="+mn-lt"/>
              </a:rPr>
              <a:t> </a:t>
            </a:r>
            <a:r>
              <a:rPr lang="en-US" sz="1600" dirty="0" err="1">
                <a:latin typeface="+mn-lt"/>
              </a:rPr>
              <a:t>forței</a:t>
            </a:r>
            <a:r>
              <a:rPr lang="en-US" sz="1600" dirty="0">
                <a:latin typeface="+mn-lt"/>
              </a:rPr>
              <a:t> de </a:t>
            </a:r>
            <a:r>
              <a:rPr lang="en-US" sz="1600" dirty="0" err="1">
                <a:latin typeface="+mn-lt"/>
              </a:rPr>
              <a:t>muncă</a:t>
            </a:r>
            <a:r>
              <a:rPr lang="en-US" sz="1600" dirty="0">
                <a:latin typeface="+mn-lt"/>
              </a:rPr>
              <a:t> din UE </a:t>
            </a:r>
            <a:r>
              <a:rPr lang="en-US" sz="1600" dirty="0" err="1">
                <a:latin typeface="+mn-lt"/>
              </a:rPr>
              <a:t>și</a:t>
            </a:r>
            <a:r>
              <a:rPr lang="en-US" sz="1600" dirty="0">
                <a:latin typeface="+mn-lt"/>
              </a:rPr>
              <a:t> </a:t>
            </a:r>
            <a:r>
              <a:rPr lang="en-US" sz="1600" dirty="0" err="1">
                <a:latin typeface="+mn-lt"/>
              </a:rPr>
              <a:t>pentru</a:t>
            </a:r>
            <a:r>
              <a:rPr lang="en-US" sz="1600" dirty="0">
                <a:latin typeface="+mn-lt"/>
              </a:rPr>
              <a:t> </a:t>
            </a:r>
            <a:r>
              <a:rPr lang="en-US" sz="1600" dirty="0" err="1">
                <a:latin typeface="+mn-lt"/>
              </a:rPr>
              <a:t>educație</a:t>
            </a:r>
            <a:r>
              <a:rPr lang="en-US" sz="1600" dirty="0">
                <a:latin typeface="+mn-lt"/>
              </a:rPr>
              <a:t> </a:t>
            </a:r>
            <a:r>
              <a:rPr lang="en-US" sz="1600" dirty="0" err="1">
                <a:latin typeface="+mn-lt"/>
              </a:rPr>
              <a:t>și</a:t>
            </a:r>
            <a:r>
              <a:rPr lang="en-US" sz="1600" dirty="0">
                <a:latin typeface="+mn-lt"/>
              </a:rPr>
              <a:t> </a:t>
            </a:r>
            <a:r>
              <a:rPr lang="en-US" sz="1600" dirty="0" err="1">
                <a:latin typeface="+mn-lt"/>
              </a:rPr>
              <a:t>formare</a:t>
            </a:r>
            <a:r>
              <a:rPr lang="en-US" sz="1600" dirty="0">
                <a:latin typeface="+mn-lt"/>
              </a:rPr>
              <a:t>. </a:t>
            </a:r>
            <a:r>
              <a:rPr lang="en-US" sz="1600" dirty="0" err="1">
                <a:latin typeface="+mn-lt"/>
              </a:rPr>
              <a:t>În</a:t>
            </a:r>
            <a:r>
              <a:rPr lang="en-US" sz="1600" dirty="0">
                <a:latin typeface="+mn-lt"/>
              </a:rPr>
              <a:t> </a:t>
            </a:r>
            <a:r>
              <a:rPr lang="en-US" sz="1600" dirty="0" err="1">
                <a:latin typeface="+mn-lt"/>
              </a:rPr>
              <a:t>elaborarea</a:t>
            </a:r>
            <a:r>
              <a:rPr lang="en-US" sz="1600" dirty="0">
                <a:latin typeface="+mn-lt"/>
              </a:rPr>
              <a:t> ESCO s-a </a:t>
            </a:r>
            <a:r>
              <a:rPr lang="en-US" sz="1600" dirty="0" err="1">
                <a:latin typeface="+mn-lt"/>
              </a:rPr>
              <a:t>ținut</a:t>
            </a:r>
            <a:r>
              <a:rPr lang="en-US" sz="1600" dirty="0">
                <a:latin typeface="+mn-lt"/>
              </a:rPr>
              <a:t> </a:t>
            </a:r>
            <a:r>
              <a:rPr lang="en-US" sz="1600" dirty="0" err="1">
                <a:latin typeface="+mn-lt"/>
              </a:rPr>
              <a:t>cont</a:t>
            </a:r>
            <a:r>
              <a:rPr lang="en-US" sz="1600" dirty="0">
                <a:latin typeface="+mn-lt"/>
              </a:rPr>
              <a:t> de </a:t>
            </a:r>
            <a:r>
              <a:rPr lang="en-US" sz="1600" dirty="0" err="1">
                <a:latin typeface="+mn-lt"/>
              </a:rPr>
              <a:t>clasificări</a:t>
            </a:r>
            <a:r>
              <a:rPr lang="en-US" sz="1600" dirty="0">
                <a:latin typeface="+mn-lt"/>
              </a:rPr>
              <a:t> </a:t>
            </a:r>
            <a:r>
              <a:rPr lang="en-US" sz="1600" dirty="0" err="1">
                <a:latin typeface="+mn-lt"/>
              </a:rPr>
              <a:t>internaționale</a:t>
            </a:r>
            <a:r>
              <a:rPr lang="en-US" sz="1600" dirty="0">
                <a:latin typeface="+mn-lt"/>
              </a:rPr>
              <a:t>, </a:t>
            </a:r>
            <a:r>
              <a:rPr lang="en-US" sz="1600" dirty="0" err="1">
                <a:latin typeface="+mn-lt"/>
              </a:rPr>
              <a:t>precum</a:t>
            </a:r>
            <a:r>
              <a:rPr lang="en-US" sz="1600" dirty="0">
                <a:latin typeface="+mn-lt"/>
              </a:rPr>
              <a:t> ISCO-08. </a:t>
            </a:r>
            <a:r>
              <a:rPr lang="ro-RO" sz="1600" dirty="0" smtClean="0">
                <a:latin typeface="+mn-lt"/>
              </a:rPr>
              <a:t/>
            </a:r>
            <a:br>
              <a:rPr lang="ro-RO" sz="1600" dirty="0" smtClean="0">
                <a:latin typeface="+mn-lt"/>
              </a:rPr>
            </a:br>
            <a:r>
              <a:rPr lang="ro-RO" sz="1600" dirty="0">
                <a:latin typeface="+mn-lt"/>
              </a:rPr>
              <a:t/>
            </a:r>
            <a:br>
              <a:rPr lang="ro-RO" sz="1600" dirty="0">
                <a:latin typeface="+mn-lt"/>
              </a:rPr>
            </a:br>
            <a:r>
              <a:rPr lang="en-US" sz="1600" dirty="0" err="1" smtClean="0">
                <a:latin typeface="+mn-lt"/>
              </a:rPr>
              <a:t>Această</a:t>
            </a:r>
            <a:r>
              <a:rPr lang="en-US" sz="1600" dirty="0" smtClean="0">
                <a:latin typeface="+mn-lt"/>
              </a:rPr>
              <a:t> </a:t>
            </a:r>
            <a:r>
              <a:rPr lang="en-US" sz="1600" dirty="0" err="1">
                <a:latin typeface="+mn-lt"/>
              </a:rPr>
              <a:t>clasificare</a:t>
            </a:r>
            <a:r>
              <a:rPr lang="en-US" sz="1600" dirty="0">
                <a:latin typeface="+mn-lt"/>
              </a:rPr>
              <a:t> </a:t>
            </a:r>
            <a:r>
              <a:rPr lang="en-US" sz="1600" dirty="0" err="1">
                <a:latin typeface="+mn-lt"/>
              </a:rPr>
              <a:t>este</a:t>
            </a:r>
            <a:r>
              <a:rPr lang="en-US" sz="1600" dirty="0">
                <a:latin typeface="+mn-lt"/>
              </a:rPr>
              <a:t> </a:t>
            </a:r>
            <a:r>
              <a:rPr lang="en-US" sz="1600" dirty="0" err="1">
                <a:latin typeface="+mn-lt"/>
              </a:rPr>
              <a:t>menită</a:t>
            </a:r>
            <a:r>
              <a:rPr lang="en-US" sz="1600" dirty="0">
                <a:latin typeface="+mn-lt"/>
              </a:rPr>
              <a:t> </a:t>
            </a:r>
            <a:r>
              <a:rPr lang="en-US" sz="1600" dirty="0" err="1">
                <a:latin typeface="+mn-lt"/>
              </a:rPr>
              <a:t>să</a:t>
            </a:r>
            <a:r>
              <a:rPr lang="en-US" sz="1600" dirty="0">
                <a:latin typeface="+mn-lt"/>
              </a:rPr>
              <a:t> </a:t>
            </a:r>
            <a:r>
              <a:rPr lang="en-US" sz="1600" dirty="0" err="1">
                <a:latin typeface="+mn-lt"/>
              </a:rPr>
              <a:t>susțină</a:t>
            </a:r>
            <a:r>
              <a:rPr lang="en-US" sz="1600" dirty="0">
                <a:latin typeface="+mn-lt"/>
              </a:rPr>
              <a:t> </a:t>
            </a:r>
            <a:r>
              <a:rPr lang="en-US" sz="1600" dirty="0" err="1">
                <a:latin typeface="+mn-lt"/>
              </a:rPr>
              <a:t>strategia</a:t>
            </a:r>
            <a:r>
              <a:rPr lang="en-US" sz="1600" dirty="0">
                <a:latin typeface="+mn-lt"/>
              </a:rPr>
              <a:t> Europa 2020 </a:t>
            </a:r>
            <a:r>
              <a:rPr lang="en-US" sz="1600" dirty="0" err="1">
                <a:latin typeface="+mn-lt"/>
              </a:rPr>
              <a:t>și</a:t>
            </a:r>
            <a:r>
              <a:rPr lang="en-US" sz="1600" dirty="0">
                <a:latin typeface="+mn-lt"/>
              </a:rPr>
              <a:t> </a:t>
            </a:r>
            <a:r>
              <a:rPr lang="en-US" sz="1600" dirty="0" err="1">
                <a:latin typeface="+mn-lt"/>
              </a:rPr>
              <a:t>noua</a:t>
            </a:r>
            <a:r>
              <a:rPr lang="en-US" sz="1600" dirty="0">
                <a:latin typeface="+mn-lt"/>
              </a:rPr>
              <a:t> </a:t>
            </a:r>
            <a:r>
              <a:rPr lang="en-US" sz="1600" dirty="0" err="1">
                <a:latin typeface="+mn-lt"/>
              </a:rPr>
              <a:t>Agendă</a:t>
            </a:r>
            <a:r>
              <a:rPr lang="en-US" sz="1600" dirty="0">
                <a:latin typeface="+mn-lt"/>
              </a:rPr>
              <a:t> </a:t>
            </a:r>
            <a:r>
              <a:rPr lang="en-US" sz="1600" dirty="0" err="1">
                <a:latin typeface="+mn-lt"/>
              </a:rPr>
              <a:t>pentru</a:t>
            </a:r>
            <a:r>
              <a:rPr lang="en-US" sz="1600" dirty="0">
                <a:latin typeface="+mn-lt"/>
              </a:rPr>
              <a:t> </a:t>
            </a:r>
            <a:r>
              <a:rPr lang="en-US" sz="1600" dirty="0" err="1">
                <a:latin typeface="+mn-lt"/>
              </a:rPr>
              <a:t>competențe</a:t>
            </a:r>
            <a:r>
              <a:rPr lang="en-US" sz="1600" dirty="0">
                <a:latin typeface="+mn-lt"/>
              </a:rPr>
              <a:t> </a:t>
            </a:r>
            <a:r>
              <a:rPr lang="en-US" sz="1600" dirty="0" err="1">
                <a:latin typeface="+mn-lt"/>
              </a:rPr>
              <a:t>în</a:t>
            </a:r>
            <a:r>
              <a:rPr lang="en-US" sz="1600" dirty="0">
                <a:latin typeface="+mn-lt"/>
              </a:rPr>
              <a:t> Europa.</a:t>
            </a:r>
          </a:p>
        </p:txBody>
      </p:sp>
      <p:sp>
        <p:nvSpPr>
          <p:cNvPr id="4" name="Text Placeholder 2"/>
          <p:cNvSpPr txBox="1">
            <a:spLocks/>
          </p:cNvSpPr>
          <p:nvPr/>
        </p:nvSpPr>
        <p:spPr>
          <a:xfrm>
            <a:off x="2252238" y="452269"/>
            <a:ext cx="8930748" cy="860400"/>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ro-RO" sz="2800" b="1" dirty="0" smtClean="0"/>
              <a:t>Clasificări europene – ESCO</a:t>
            </a:r>
            <a:r>
              <a:rPr lang="en-US" sz="2800" b="1" dirty="0" smtClean="0"/>
              <a:t>-</a:t>
            </a:r>
            <a:r>
              <a:rPr lang="en-US" sz="2800" b="1" dirty="0" err="1" smtClean="0"/>
              <a:t>modelul</a:t>
            </a:r>
            <a:r>
              <a:rPr lang="en-US" sz="2800" b="1" dirty="0" smtClean="0"/>
              <a:t> de </a:t>
            </a:r>
            <a:r>
              <a:rPr lang="en-US" sz="2800" b="1" dirty="0" err="1" smtClean="0"/>
              <a:t>lucru</a:t>
            </a:r>
            <a:r>
              <a:rPr lang="en-US" sz="2800" b="1" dirty="0" smtClean="0"/>
              <a:t> European </a:t>
            </a:r>
            <a:endParaRPr lang="en-US" sz="2800" b="1" dirty="0"/>
          </a:p>
        </p:txBody>
      </p:sp>
      <p:pic>
        <p:nvPicPr>
          <p:cNvPr id="4098" name="Picture 2" descr="Image result for ESCO classif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7023" y="1882731"/>
            <a:ext cx="6068033" cy="3128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999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655" y="472439"/>
            <a:ext cx="8930747" cy="899161"/>
          </a:xfrm>
        </p:spPr>
        <p:txBody>
          <a:bodyPr>
            <a:normAutofit fontScale="90000"/>
          </a:bodyPr>
          <a:lstStyle/>
          <a:p>
            <a:pPr algn="ctr"/>
            <a:r>
              <a:rPr lang="ro-RO" dirty="0" smtClean="0"/>
              <a:t>Rezultatele învățării – delimitări conceptuale</a:t>
            </a:r>
            <a:endParaRPr lang="en-US" dirty="0"/>
          </a:p>
        </p:txBody>
      </p:sp>
      <p:sp>
        <p:nvSpPr>
          <p:cNvPr id="3" name="Text Placeholder 2"/>
          <p:cNvSpPr>
            <a:spLocks noGrp="1"/>
          </p:cNvSpPr>
          <p:nvPr>
            <p:ph type="body" idx="1"/>
          </p:nvPr>
        </p:nvSpPr>
        <p:spPr>
          <a:xfrm>
            <a:off x="1472184" y="1691640"/>
            <a:ext cx="10131552" cy="4123944"/>
          </a:xfrm>
        </p:spPr>
        <p:txBody>
          <a:bodyPr>
            <a:noAutofit/>
          </a:bodyPr>
          <a:lstStyle/>
          <a:p>
            <a:pPr algn="just"/>
            <a:r>
              <a:rPr lang="ro-RO" sz="1600" b="1" dirty="0" smtClean="0"/>
              <a:t>Definiție</a:t>
            </a:r>
            <a:r>
              <a:rPr lang="ro-RO" sz="1600" dirty="0" smtClean="0"/>
              <a:t>: </a:t>
            </a:r>
            <a:r>
              <a:rPr lang="en-US" sz="1600" dirty="0"/>
              <a:t> </a:t>
            </a:r>
            <a:r>
              <a:rPr lang="en-US" sz="1600" dirty="0" err="1" smtClean="0"/>
              <a:t>rezultatele</a:t>
            </a:r>
            <a:r>
              <a:rPr lang="en-US" sz="1600" dirty="0" smtClean="0"/>
              <a:t> </a:t>
            </a:r>
            <a:r>
              <a:rPr lang="en-US" sz="1600" dirty="0" err="1"/>
              <a:t>învăţării</a:t>
            </a:r>
            <a:r>
              <a:rPr lang="en-US" sz="1600" dirty="0"/>
              <a:t> </a:t>
            </a:r>
            <a:r>
              <a:rPr lang="en-US" sz="1600" dirty="0" err="1"/>
              <a:t>reprezintă</a:t>
            </a:r>
            <a:r>
              <a:rPr lang="en-US" sz="1600" dirty="0"/>
              <a:t> </a:t>
            </a:r>
            <a:r>
              <a:rPr lang="en-US" sz="1600" dirty="0" err="1"/>
              <a:t>ceea</a:t>
            </a:r>
            <a:r>
              <a:rPr lang="en-US" sz="1600" dirty="0"/>
              <a:t> </a:t>
            </a:r>
            <a:r>
              <a:rPr lang="en-US" sz="1600" dirty="0" err="1"/>
              <a:t>ce</a:t>
            </a:r>
            <a:r>
              <a:rPr lang="en-US" sz="1600" dirty="0"/>
              <a:t> o </a:t>
            </a:r>
            <a:r>
              <a:rPr lang="en-US" sz="1600" dirty="0" err="1"/>
              <a:t>persoană</a:t>
            </a:r>
            <a:r>
              <a:rPr lang="en-US" sz="1600" dirty="0"/>
              <a:t> </a:t>
            </a:r>
            <a:r>
              <a:rPr lang="en-US" sz="1600" dirty="0" err="1"/>
              <a:t>cunoaşte</a:t>
            </a:r>
            <a:r>
              <a:rPr lang="en-US" sz="1600" dirty="0"/>
              <a:t>, </a:t>
            </a:r>
            <a:r>
              <a:rPr lang="en-US" sz="1600" dirty="0" err="1"/>
              <a:t>înţelege</a:t>
            </a:r>
            <a:r>
              <a:rPr lang="en-US" sz="1600" dirty="0"/>
              <a:t> </a:t>
            </a:r>
            <a:r>
              <a:rPr lang="en-US" sz="1600" dirty="0" err="1"/>
              <a:t>şi</a:t>
            </a:r>
            <a:r>
              <a:rPr lang="en-US" sz="1600" dirty="0"/>
              <a:t> </a:t>
            </a:r>
            <a:r>
              <a:rPr lang="en-US" sz="1600" dirty="0" err="1"/>
              <a:t>este</a:t>
            </a:r>
            <a:r>
              <a:rPr lang="en-US" sz="1600" dirty="0"/>
              <a:t> </a:t>
            </a:r>
            <a:r>
              <a:rPr lang="en-US" sz="1600" dirty="0" err="1"/>
              <a:t>capabilă</a:t>
            </a:r>
            <a:r>
              <a:rPr lang="en-US" sz="1600" dirty="0"/>
              <a:t> </a:t>
            </a:r>
            <a:r>
              <a:rPr lang="en-US" sz="1600" dirty="0" err="1"/>
              <a:t>să</a:t>
            </a:r>
            <a:r>
              <a:rPr lang="en-US" sz="1600" dirty="0"/>
              <a:t> </a:t>
            </a:r>
            <a:r>
              <a:rPr lang="en-US" sz="1600" dirty="0" err="1"/>
              <a:t>facă</a:t>
            </a:r>
            <a:r>
              <a:rPr lang="en-US" sz="1600" dirty="0"/>
              <a:t> la </a:t>
            </a:r>
            <a:r>
              <a:rPr lang="en-US" sz="1600" dirty="0" err="1"/>
              <a:t>finalizarea</a:t>
            </a:r>
            <a:r>
              <a:rPr lang="en-US" sz="1600" dirty="0"/>
              <a:t> </a:t>
            </a:r>
            <a:r>
              <a:rPr lang="en-US" sz="1600" dirty="0" err="1"/>
              <a:t>procesului</a:t>
            </a:r>
            <a:r>
              <a:rPr lang="en-US" sz="1600" dirty="0"/>
              <a:t> de </a:t>
            </a:r>
            <a:r>
              <a:rPr lang="en-US" sz="1600" dirty="0" err="1"/>
              <a:t>învăţare</a:t>
            </a:r>
            <a:r>
              <a:rPr lang="en-US" sz="1600" dirty="0"/>
              <a:t> </a:t>
            </a:r>
            <a:r>
              <a:rPr lang="en-US" sz="1600" dirty="0" err="1"/>
              <a:t>şi</a:t>
            </a:r>
            <a:r>
              <a:rPr lang="en-US" sz="1600" dirty="0"/>
              <a:t> </a:t>
            </a:r>
            <a:r>
              <a:rPr lang="en-US" sz="1600" dirty="0" err="1"/>
              <a:t>sunt</a:t>
            </a:r>
            <a:r>
              <a:rPr lang="en-US" sz="1600" dirty="0"/>
              <a:t> definite sub </a:t>
            </a:r>
            <a:r>
              <a:rPr lang="en-US" sz="1600" dirty="0" err="1"/>
              <a:t>formă</a:t>
            </a:r>
            <a:r>
              <a:rPr lang="en-US" sz="1600" dirty="0"/>
              <a:t> de </a:t>
            </a:r>
            <a:r>
              <a:rPr lang="en-US" sz="1600" dirty="0" err="1"/>
              <a:t>cunoştinţe</a:t>
            </a:r>
            <a:r>
              <a:rPr lang="en-US" sz="1600" dirty="0"/>
              <a:t>, </a:t>
            </a:r>
            <a:r>
              <a:rPr lang="en-US" sz="1600" dirty="0" err="1"/>
              <a:t>abilităţi</a:t>
            </a:r>
            <a:r>
              <a:rPr lang="en-US" sz="1600" dirty="0"/>
              <a:t> </a:t>
            </a:r>
            <a:r>
              <a:rPr lang="en-US" sz="1600" dirty="0" err="1"/>
              <a:t>şi</a:t>
            </a:r>
            <a:r>
              <a:rPr lang="en-US" sz="1600" dirty="0"/>
              <a:t> </a:t>
            </a:r>
            <a:r>
              <a:rPr lang="en-US" sz="1600" dirty="0" err="1" smtClean="0"/>
              <a:t>competenţe</a:t>
            </a:r>
            <a:r>
              <a:rPr lang="ro-RO" sz="1600" dirty="0"/>
              <a:t>.</a:t>
            </a:r>
            <a:endParaRPr lang="ro-RO" sz="1600" dirty="0" smtClean="0"/>
          </a:p>
          <a:p>
            <a:pPr marL="342900" indent="-342900" algn="just">
              <a:buFont typeface="Arial" panose="020B0604020202020204" pitchFamily="34" charset="0"/>
              <a:buChar char="•"/>
            </a:pPr>
            <a:endParaRPr lang="ro-RO" sz="1600" dirty="0" smtClean="0"/>
          </a:p>
          <a:p>
            <a:pPr marL="342900" indent="-342900" algn="just">
              <a:buFont typeface="Arial" panose="020B0604020202020204" pitchFamily="34" charset="0"/>
              <a:buChar char="•"/>
            </a:pPr>
            <a:r>
              <a:rPr lang="en-US" sz="1600" b="1" dirty="0" err="1" smtClean="0"/>
              <a:t>identificarea</a:t>
            </a:r>
            <a:r>
              <a:rPr lang="en-US" sz="1600" b="1" dirty="0" smtClean="0"/>
              <a:t> </a:t>
            </a:r>
            <a:r>
              <a:rPr lang="en-US" sz="1600" b="1" dirty="0" err="1"/>
              <a:t>rezultatelor</a:t>
            </a:r>
            <a:r>
              <a:rPr lang="en-US" sz="1600" b="1" dirty="0"/>
              <a:t> </a:t>
            </a:r>
            <a:r>
              <a:rPr lang="en-US" sz="1600" b="1" dirty="0" err="1"/>
              <a:t>învăţării</a:t>
            </a:r>
            <a:r>
              <a:rPr lang="en-US" sz="1600" b="1" dirty="0"/>
              <a:t> </a:t>
            </a:r>
            <a:r>
              <a:rPr lang="en-US" sz="1600" dirty="0" err="1"/>
              <a:t>reprezintă</a:t>
            </a:r>
            <a:r>
              <a:rPr lang="en-US" sz="1600" dirty="0"/>
              <a:t> </a:t>
            </a:r>
            <a:r>
              <a:rPr lang="en-US" sz="1600" dirty="0" err="1"/>
              <a:t>procesul</a:t>
            </a:r>
            <a:r>
              <a:rPr lang="en-US" sz="1600" dirty="0"/>
              <a:t> </a:t>
            </a:r>
            <a:r>
              <a:rPr lang="en-US" sz="1600" dirty="0" err="1"/>
              <a:t>prin</a:t>
            </a:r>
            <a:r>
              <a:rPr lang="en-US" sz="1600" dirty="0"/>
              <a:t> care </a:t>
            </a:r>
            <a:r>
              <a:rPr lang="en-US" sz="1600" dirty="0" err="1"/>
              <a:t>indivizii</a:t>
            </a:r>
            <a:r>
              <a:rPr lang="en-US" sz="1600" dirty="0"/>
              <a:t>, </a:t>
            </a:r>
            <a:r>
              <a:rPr lang="en-US" sz="1600" dirty="0" err="1"/>
              <a:t>singuri</a:t>
            </a:r>
            <a:r>
              <a:rPr lang="en-US" sz="1600" dirty="0"/>
              <a:t> </a:t>
            </a:r>
            <a:r>
              <a:rPr lang="en-US" sz="1600" dirty="0" err="1"/>
              <a:t>sau</a:t>
            </a:r>
            <a:r>
              <a:rPr lang="en-US" sz="1600" dirty="0"/>
              <a:t> cu </a:t>
            </a:r>
            <a:r>
              <a:rPr lang="en-US" sz="1600" dirty="0" err="1"/>
              <a:t>sprijinul</a:t>
            </a:r>
            <a:r>
              <a:rPr lang="en-US" sz="1600" dirty="0"/>
              <a:t> </a:t>
            </a:r>
            <a:r>
              <a:rPr lang="en-US" sz="1600" dirty="0" err="1"/>
              <a:t>personalului</a:t>
            </a:r>
            <a:r>
              <a:rPr lang="en-US" sz="1600" dirty="0"/>
              <a:t> </a:t>
            </a:r>
            <a:r>
              <a:rPr lang="en-US" sz="1600" dirty="0" err="1"/>
              <a:t>specializat</a:t>
            </a:r>
            <a:r>
              <a:rPr lang="en-US" sz="1600" dirty="0"/>
              <a:t>, </a:t>
            </a:r>
            <a:r>
              <a:rPr lang="en-US" sz="1600" dirty="0" err="1"/>
              <a:t>devin</a:t>
            </a:r>
            <a:r>
              <a:rPr lang="en-US" sz="1600" dirty="0"/>
              <a:t> </a:t>
            </a:r>
            <a:r>
              <a:rPr lang="en-US" sz="1600" dirty="0" err="1"/>
              <a:t>conştienţi</a:t>
            </a:r>
            <a:r>
              <a:rPr lang="en-US" sz="1600" dirty="0"/>
              <a:t> de </a:t>
            </a:r>
            <a:r>
              <a:rPr lang="en-US" sz="1600" dirty="0" err="1"/>
              <a:t>competenţele</a:t>
            </a:r>
            <a:r>
              <a:rPr lang="en-US" sz="1600" dirty="0"/>
              <a:t> </a:t>
            </a:r>
            <a:r>
              <a:rPr lang="en-US" sz="1600" dirty="0" err="1"/>
              <a:t>pe</a:t>
            </a:r>
            <a:r>
              <a:rPr lang="en-US" sz="1600" dirty="0"/>
              <a:t> care le </a:t>
            </a:r>
            <a:r>
              <a:rPr lang="en-US" sz="1600" dirty="0" err="1"/>
              <a:t>deţin</a:t>
            </a:r>
            <a:r>
              <a:rPr lang="en-US" sz="1600" dirty="0"/>
              <a:t>;  </a:t>
            </a:r>
          </a:p>
          <a:p>
            <a:pPr marL="342900" indent="-342900" algn="just">
              <a:buFont typeface="Arial" panose="020B0604020202020204" pitchFamily="34" charset="0"/>
              <a:buChar char="•"/>
            </a:pPr>
            <a:r>
              <a:rPr lang="en-US" sz="1600" b="1" dirty="0" err="1" smtClean="0"/>
              <a:t>evaluarea</a:t>
            </a:r>
            <a:r>
              <a:rPr lang="en-US" sz="1600" b="1" dirty="0" smtClean="0"/>
              <a:t> </a:t>
            </a:r>
            <a:r>
              <a:rPr lang="en-US" sz="1600" b="1" dirty="0" err="1"/>
              <a:t>rezultatelor</a:t>
            </a:r>
            <a:r>
              <a:rPr lang="en-US" sz="1600" b="1" dirty="0"/>
              <a:t> </a:t>
            </a:r>
            <a:r>
              <a:rPr lang="en-US" sz="1600" b="1" dirty="0" err="1"/>
              <a:t>învăţării</a:t>
            </a:r>
            <a:r>
              <a:rPr lang="en-US" sz="1600" b="1" dirty="0"/>
              <a:t> </a:t>
            </a:r>
            <a:r>
              <a:rPr lang="en-US" sz="1600" dirty="0" err="1"/>
              <a:t>reprezintă</a:t>
            </a:r>
            <a:r>
              <a:rPr lang="en-US" sz="1600" dirty="0"/>
              <a:t> </a:t>
            </a:r>
            <a:r>
              <a:rPr lang="en-US" sz="1600" dirty="0" err="1"/>
              <a:t>procesul</a:t>
            </a:r>
            <a:r>
              <a:rPr lang="en-US" sz="1600" dirty="0"/>
              <a:t> </a:t>
            </a:r>
            <a:r>
              <a:rPr lang="en-US" sz="1600" dirty="0" err="1"/>
              <a:t>prin</a:t>
            </a:r>
            <a:r>
              <a:rPr lang="en-US" sz="1600" dirty="0"/>
              <a:t> care se </a:t>
            </a:r>
            <a:r>
              <a:rPr lang="en-US" sz="1600" dirty="0" err="1"/>
              <a:t>stabileşte</a:t>
            </a:r>
            <a:r>
              <a:rPr lang="en-US" sz="1600" dirty="0"/>
              <a:t> </a:t>
            </a:r>
            <a:r>
              <a:rPr lang="en-US" sz="1600" dirty="0" err="1"/>
              <a:t>faptul</a:t>
            </a:r>
            <a:r>
              <a:rPr lang="en-US" sz="1600" dirty="0"/>
              <a:t> </a:t>
            </a:r>
            <a:r>
              <a:rPr lang="en-US" sz="1600" dirty="0" err="1"/>
              <a:t>că</a:t>
            </a:r>
            <a:r>
              <a:rPr lang="en-US" sz="1600" dirty="0"/>
              <a:t> o </a:t>
            </a:r>
            <a:r>
              <a:rPr lang="en-US" sz="1600" dirty="0" err="1"/>
              <a:t>persoană</a:t>
            </a:r>
            <a:r>
              <a:rPr lang="en-US" sz="1600" dirty="0"/>
              <a:t> a </a:t>
            </a:r>
            <a:r>
              <a:rPr lang="en-US" sz="1600" dirty="0" err="1"/>
              <a:t>dobândit</a:t>
            </a:r>
            <a:r>
              <a:rPr lang="en-US" sz="1600" dirty="0"/>
              <a:t> </a:t>
            </a:r>
            <a:r>
              <a:rPr lang="en-US" sz="1600" dirty="0" err="1"/>
              <a:t>anumite</a:t>
            </a:r>
            <a:r>
              <a:rPr lang="en-US" sz="1600" dirty="0"/>
              <a:t> </a:t>
            </a:r>
            <a:r>
              <a:rPr lang="en-US" sz="1600" dirty="0" err="1"/>
              <a:t>cunoştinţe</a:t>
            </a:r>
            <a:r>
              <a:rPr lang="en-US" sz="1600" dirty="0"/>
              <a:t>, </a:t>
            </a:r>
            <a:r>
              <a:rPr lang="en-US" sz="1600" dirty="0" err="1"/>
              <a:t>abilităţi</a:t>
            </a:r>
            <a:r>
              <a:rPr lang="en-US" sz="1600" dirty="0"/>
              <a:t> </a:t>
            </a:r>
            <a:r>
              <a:rPr lang="en-US" sz="1600" dirty="0" err="1"/>
              <a:t>şi</a:t>
            </a:r>
            <a:r>
              <a:rPr lang="en-US" sz="1600" dirty="0"/>
              <a:t> </a:t>
            </a:r>
            <a:r>
              <a:rPr lang="en-US" sz="1600" dirty="0" err="1"/>
              <a:t>competenţe</a:t>
            </a:r>
            <a:r>
              <a:rPr lang="en-US" sz="1600" dirty="0"/>
              <a:t>;  </a:t>
            </a:r>
          </a:p>
          <a:p>
            <a:pPr marL="342900" indent="-342900" algn="just">
              <a:buFont typeface="Arial" panose="020B0604020202020204" pitchFamily="34" charset="0"/>
              <a:buChar char="•"/>
            </a:pPr>
            <a:r>
              <a:rPr lang="en-US" sz="1600" b="1" dirty="0" err="1" smtClean="0"/>
              <a:t>validarea</a:t>
            </a:r>
            <a:r>
              <a:rPr lang="en-US" sz="1600" b="1" dirty="0" smtClean="0"/>
              <a:t> </a:t>
            </a:r>
            <a:r>
              <a:rPr lang="en-US" sz="1600" b="1" dirty="0" err="1"/>
              <a:t>rezultatelor</a:t>
            </a:r>
            <a:r>
              <a:rPr lang="en-US" sz="1600" b="1" dirty="0"/>
              <a:t> </a:t>
            </a:r>
            <a:r>
              <a:rPr lang="en-US" sz="1600" b="1" dirty="0" err="1"/>
              <a:t>învăţării</a:t>
            </a:r>
            <a:r>
              <a:rPr lang="en-US" sz="1600" b="1" dirty="0"/>
              <a:t> </a:t>
            </a:r>
            <a:r>
              <a:rPr lang="en-US" sz="1600" dirty="0" err="1"/>
              <a:t>reprezintă</a:t>
            </a:r>
            <a:r>
              <a:rPr lang="en-US" sz="1600" dirty="0"/>
              <a:t> </a:t>
            </a:r>
            <a:r>
              <a:rPr lang="en-US" sz="1600" dirty="0" err="1"/>
              <a:t>procesul</a:t>
            </a:r>
            <a:r>
              <a:rPr lang="en-US" sz="1600" dirty="0"/>
              <a:t> </a:t>
            </a:r>
            <a:r>
              <a:rPr lang="en-US" sz="1600" dirty="0" err="1"/>
              <a:t>prin</a:t>
            </a:r>
            <a:r>
              <a:rPr lang="en-US" sz="1600" dirty="0"/>
              <a:t> care se </a:t>
            </a:r>
            <a:r>
              <a:rPr lang="en-US" sz="1600" dirty="0" err="1"/>
              <a:t>confirmă</a:t>
            </a:r>
            <a:r>
              <a:rPr lang="en-US" sz="1600" dirty="0"/>
              <a:t> </a:t>
            </a:r>
            <a:r>
              <a:rPr lang="en-US" sz="1600" dirty="0" err="1"/>
              <a:t>că</a:t>
            </a:r>
            <a:r>
              <a:rPr lang="en-US" sz="1600" dirty="0"/>
              <a:t> </a:t>
            </a:r>
            <a:r>
              <a:rPr lang="en-US" sz="1600" dirty="0" err="1"/>
              <a:t>rezultatele</a:t>
            </a:r>
            <a:r>
              <a:rPr lang="en-US" sz="1600" dirty="0"/>
              <a:t> </a:t>
            </a:r>
            <a:r>
              <a:rPr lang="en-US" sz="1600" dirty="0" err="1"/>
              <a:t>învăţării</a:t>
            </a:r>
            <a:r>
              <a:rPr lang="en-US" sz="1600" dirty="0"/>
              <a:t> evaluate, </a:t>
            </a:r>
            <a:r>
              <a:rPr lang="en-US" sz="1600" dirty="0" err="1"/>
              <a:t>dobândite</a:t>
            </a:r>
            <a:r>
              <a:rPr lang="en-US" sz="1600" dirty="0"/>
              <a:t> de o </a:t>
            </a:r>
            <a:r>
              <a:rPr lang="en-US" sz="1600" dirty="0" err="1"/>
              <a:t>persoană</a:t>
            </a:r>
            <a:r>
              <a:rPr lang="en-US" sz="1600" dirty="0"/>
              <a:t>, </a:t>
            </a:r>
            <a:r>
              <a:rPr lang="en-US" sz="1600" dirty="0" err="1"/>
              <a:t>corespund</a:t>
            </a:r>
            <a:r>
              <a:rPr lang="en-US" sz="1600" dirty="0"/>
              <a:t> </a:t>
            </a:r>
            <a:r>
              <a:rPr lang="en-US" sz="1600" dirty="0" err="1"/>
              <a:t>cerinţelor</a:t>
            </a:r>
            <a:r>
              <a:rPr lang="en-US" sz="1600" dirty="0"/>
              <a:t> </a:t>
            </a:r>
            <a:r>
              <a:rPr lang="en-US" sz="1600" dirty="0" err="1"/>
              <a:t>specifice</a:t>
            </a:r>
            <a:r>
              <a:rPr lang="en-US" sz="1600" dirty="0"/>
              <a:t> </a:t>
            </a:r>
            <a:r>
              <a:rPr lang="en-US" sz="1600" dirty="0" err="1"/>
              <a:t>pentru</a:t>
            </a:r>
            <a:r>
              <a:rPr lang="en-US" sz="1600" dirty="0"/>
              <a:t> o </a:t>
            </a:r>
            <a:r>
              <a:rPr lang="en-US" sz="1600" dirty="0" err="1"/>
              <a:t>unitate</a:t>
            </a:r>
            <a:r>
              <a:rPr lang="en-US" sz="1600" dirty="0"/>
              <a:t> de </a:t>
            </a:r>
            <a:r>
              <a:rPr lang="en-US" sz="1600" dirty="0" err="1"/>
              <a:t>rezultate</a:t>
            </a:r>
            <a:r>
              <a:rPr lang="en-US" sz="1600" dirty="0"/>
              <a:t> ale </a:t>
            </a:r>
            <a:r>
              <a:rPr lang="en-US" sz="1600" dirty="0" err="1"/>
              <a:t>învăţării</a:t>
            </a:r>
            <a:r>
              <a:rPr lang="en-US" sz="1600" dirty="0"/>
              <a:t> </a:t>
            </a:r>
            <a:r>
              <a:rPr lang="en-US" sz="1600" dirty="0" err="1"/>
              <a:t>sau</a:t>
            </a:r>
            <a:r>
              <a:rPr lang="en-US" sz="1600" dirty="0"/>
              <a:t> o </a:t>
            </a:r>
            <a:r>
              <a:rPr lang="en-US" sz="1600" dirty="0" err="1"/>
              <a:t>calificare</a:t>
            </a:r>
            <a:r>
              <a:rPr lang="en-US" sz="1600" dirty="0"/>
              <a:t>;  </a:t>
            </a:r>
          </a:p>
          <a:p>
            <a:pPr marL="342900" indent="-342900" algn="just">
              <a:buFont typeface="Arial" panose="020B0604020202020204" pitchFamily="34" charset="0"/>
              <a:buChar char="•"/>
            </a:pPr>
            <a:r>
              <a:rPr lang="en-US" sz="1600" b="1" dirty="0" err="1" smtClean="0"/>
              <a:t>certificarea</a:t>
            </a:r>
            <a:r>
              <a:rPr lang="en-US" sz="1600" b="1" dirty="0" smtClean="0"/>
              <a:t> </a:t>
            </a:r>
            <a:r>
              <a:rPr lang="en-US" sz="1600" b="1" dirty="0" err="1"/>
              <a:t>rezultatelor</a:t>
            </a:r>
            <a:r>
              <a:rPr lang="en-US" sz="1600" b="1" dirty="0"/>
              <a:t> </a:t>
            </a:r>
            <a:r>
              <a:rPr lang="en-US" sz="1600" b="1" dirty="0" err="1"/>
              <a:t>învăţării</a:t>
            </a:r>
            <a:r>
              <a:rPr lang="en-US" sz="1600" b="1" dirty="0"/>
              <a:t> </a:t>
            </a:r>
            <a:r>
              <a:rPr lang="en-US" sz="1600" dirty="0" err="1"/>
              <a:t>reprezintă</a:t>
            </a:r>
            <a:r>
              <a:rPr lang="en-US" sz="1600" dirty="0"/>
              <a:t> </a:t>
            </a:r>
            <a:r>
              <a:rPr lang="en-US" sz="1600" dirty="0" err="1"/>
              <a:t>procesul</a:t>
            </a:r>
            <a:r>
              <a:rPr lang="en-US" sz="1600" dirty="0"/>
              <a:t> </a:t>
            </a:r>
            <a:r>
              <a:rPr lang="en-US" sz="1600" dirty="0" err="1"/>
              <a:t>prin</a:t>
            </a:r>
            <a:r>
              <a:rPr lang="en-US" sz="1600" dirty="0"/>
              <a:t> care se </a:t>
            </a:r>
            <a:r>
              <a:rPr lang="en-US" sz="1600" dirty="0" err="1"/>
              <a:t>confirmă</a:t>
            </a:r>
            <a:r>
              <a:rPr lang="en-US" sz="1600" dirty="0"/>
              <a:t> </a:t>
            </a:r>
            <a:r>
              <a:rPr lang="en-US" sz="1600" dirty="0" err="1"/>
              <a:t>în</a:t>
            </a:r>
            <a:r>
              <a:rPr lang="en-US" sz="1600" dirty="0"/>
              <a:t> mod formal </a:t>
            </a:r>
            <a:r>
              <a:rPr lang="en-US" sz="1600" dirty="0" err="1"/>
              <a:t>rezultatele</a:t>
            </a:r>
            <a:r>
              <a:rPr lang="en-US" sz="1600" dirty="0"/>
              <a:t> </a:t>
            </a:r>
            <a:r>
              <a:rPr lang="en-US" sz="1600" dirty="0" err="1"/>
              <a:t>învăţării</a:t>
            </a:r>
            <a:r>
              <a:rPr lang="en-US" sz="1600" dirty="0"/>
              <a:t> </a:t>
            </a:r>
            <a:r>
              <a:rPr lang="en-US" sz="1600" dirty="0" err="1"/>
              <a:t>dobândite</a:t>
            </a:r>
            <a:r>
              <a:rPr lang="en-US" sz="1600" dirty="0"/>
              <a:t> de </a:t>
            </a:r>
            <a:r>
              <a:rPr lang="en-US" sz="1600" dirty="0" err="1"/>
              <a:t>persoana</a:t>
            </a:r>
            <a:r>
              <a:rPr lang="en-US" sz="1600" dirty="0"/>
              <a:t> care </a:t>
            </a:r>
            <a:r>
              <a:rPr lang="en-US" sz="1600" dirty="0" err="1"/>
              <a:t>învaţă</a:t>
            </a:r>
            <a:r>
              <a:rPr lang="en-US" sz="1600" dirty="0"/>
              <a:t> </a:t>
            </a:r>
            <a:r>
              <a:rPr lang="en-US" sz="1600" dirty="0" err="1"/>
              <a:t>în</a:t>
            </a:r>
            <a:r>
              <a:rPr lang="en-US" sz="1600" dirty="0"/>
              <a:t> </a:t>
            </a:r>
            <a:r>
              <a:rPr lang="en-US" sz="1600" dirty="0" err="1"/>
              <a:t>diferite</a:t>
            </a:r>
            <a:r>
              <a:rPr lang="en-US" sz="1600" dirty="0"/>
              <a:t> </a:t>
            </a:r>
            <a:r>
              <a:rPr lang="en-US" sz="1600" dirty="0" err="1"/>
              <a:t>contexte</a:t>
            </a:r>
            <a:r>
              <a:rPr lang="en-US" sz="1600" dirty="0"/>
              <a:t>, </a:t>
            </a:r>
            <a:r>
              <a:rPr lang="en-US" sz="1600" dirty="0" err="1"/>
              <a:t>în</a:t>
            </a:r>
            <a:r>
              <a:rPr lang="en-US" sz="1600" dirty="0"/>
              <a:t> </a:t>
            </a:r>
            <a:r>
              <a:rPr lang="en-US" sz="1600" dirty="0" err="1"/>
              <a:t>urma</a:t>
            </a:r>
            <a:r>
              <a:rPr lang="en-US" sz="1600" dirty="0"/>
              <a:t> </a:t>
            </a:r>
            <a:r>
              <a:rPr lang="en-US" sz="1600" dirty="0" err="1"/>
              <a:t>unui</a:t>
            </a:r>
            <a:r>
              <a:rPr lang="en-US" sz="1600" dirty="0"/>
              <a:t> </a:t>
            </a:r>
            <a:r>
              <a:rPr lang="en-US" sz="1600" dirty="0" err="1"/>
              <a:t>proces</a:t>
            </a:r>
            <a:r>
              <a:rPr lang="en-US" sz="1600" dirty="0"/>
              <a:t> de </a:t>
            </a:r>
            <a:r>
              <a:rPr lang="en-US" sz="1600" dirty="0" err="1"/>
              <a:t>evaluare</a:t>
            </a:r>
            <a:r>
              <a:rPr lang="en-US" sz="1600" dirty="0"/>
              <a:t>. </a:t>
            </a:r>
            <a:r>
              <a:rPr lang="en-US" sz="1600" dirty="0" err="1"/>
              <a:t>Aceasta</a:t>
            </a:r>
            <a:r>
              <a:rPr lang="en-US" sz="1600" dirty="0"/>
              <a:t> se </a:t>
            </a:r>
            <a:r>
              <a:rPr lang="en-US" sz="1600" dirty="0" err="1"/>
              <a:t>finalizează</a:t>
            </a:r>
            <a:r>
              <a:rPr lang="en-US" sz="1600" dirty="0"/>
              <a:t> </a:t>
            </a:r>
            <a:r>
              <a:rPr lang="en-US" sz="1600" dirty="0" err="1"/>
              <a:t>printr</a:t>
            </a:r>
            <a:r>
              <a:rPr lang="en-US" sz="1600" dirty="0"/>
              <a:t>-o </a:t>
            </a:r>
            <a:r>
              <a:rPr lang="en-US" sz="1600" dirty="0" err="1"/>
              <a:t>diplomă</a:t>
            </a:r>
            <a:r>
              <a:rPr lang="en-US" sz="1600" dirty="0"/>
              <a:t> </a:t>
            </a:r>
            <a:r>
              <a:rPr lang="en-US" sz="1600" dirty="0" err="1"/>
              <a:t>sau</a:t>
            </a:r>
            <a:r>
              <a:rPr lang="en-US" sz="1600" dirty="0"/>
              <a:t> un </a:t>
            </a:r>
            <a:r>
              <a:rPr lang="en-US" sz="1600" dirty="0" err="1"/>
              <a:t>certificat</a:t>
            </a:r>
            <a:r>
              <a:rPr lang="en-US" sz="1400" dirty="0"/>
              <a:t>. </a:t>
            </a:r>
            <a:endParaRPr lang="ro-RO" sz="1400" dirty="0" smtClean="0"/>
          </a:p>
          <a:p>
            <a:pPr algn="just"/>
            <a:r>
              <a:rPr lang="en-US" sz="1400" dirty="0"/>
              <a:t> </a:t>
            </a:r>
            <a:r>
              <a:rPr lang="ro-RO" sz="1400" dirty="0"/>
              <a:t>(</a:t>
            </a:r>
            <a:r>
              <a:rPr lang="ro-RO" sz="1400" i="1" dirty="0"/>
              <a:t>Legea nr. 1/2011, art. 345, para (1</a:t>
            </a:r>
            <a:r>
              <a:rPr lang="ro-RO" sz="1400" i="1" dirty="0" smtClean="0"/>
              <a:t>)</a:t>
            </a:r>
            <a:r>
              <a:rPr lang="ro-RO" sz="1400" dirty="0" smtClean="0"/>
              <a:t>)</a:t>
            </a:r>
            <a:endParaRPr lang="en-US" sz="1400" dirty="0"/>
          </a:p>
        </p:txBody>
      </p:sp>
    </p:spTree>
    <p:extLst>
      <p:ext uri="{BB962C8B-B14F-4D97-AF65-F5344CB8AC3E}">
        <p14:creationId xmlns:p14="http://schemas.microsoft.com/office/powerpoint/2010/main" val="3631423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6247" y="1164211"/>
            <a:ext cx="8930747" cy="4122124"/>
          </a:xfrm>
        </p:spPr>
        <p:txBody>
          <a:bodyPr>
            <a:noAutofit/>
          </a:bodyPr>
          <a:lstStyle/>
          <a:p>
            <a:pPr algn="l"/>
            <a:r>
              <a:rPr lang="ro-RO" sz="2000" dirty="0">
                <a:solidFill>
                  <a:srgbClr val="0070C0"/>
                </a:solidFill>
              </a:rPr>
              <a:t>•</a:t>
            </a:r>
            <a:r>
              <a:rPr lang="ro-RO" sz="2000" dirty="0"/>
              <a:t>	învățământul ingineresc este următorul care trebuie </a:t>
            </a:r>
            <a:r>
              <a:rPr lang="ro-RO" sz="2000" dirty="0" smtClean="0"/>
              <a:t>reglementat </a:t>
            </a:r>
            <a:r>
              <a:rPr lang="ro-RO" sz="2000" dirty="0"/>
              <a:t>în Europa</a:t>
            </a:r>
            <a:br>
              <a:rPr lang="ro-RO" sz="2000" dirty="0"/>
            </a:br>
            <a:r>
              <a:rPr lang="ro-RO" sz="2000" dirty="0">
                <a:solidFill>
                  <a:srgbClr val="0070C0"/>
                </a:solidFill>
              </a:rPr>
              <a:t>•</a:t>
            </a:r>
            <a:r>
              <a:rPr lang="ro-RO" sz="2000" dirty="0"/>
              <a:t>	domeniile </a:t>
            </a:r>
            <a:r>
              <a:rPr lang="ro-RO" sz="2000" i="1" dirty="0"/>
              <a:t>energie, mecanică, inginerie civilă </a:t>
            </a:r>
            <a:r>
              <a:rPr lang="ro-RO" sz="2000" dirty="0"/>
              <a:t>sunt </a:t>
            </a:r>
            <a:r>
              <a:rPr lang="en-US" sz="2000" dirty="0" smtClean="0"/>
              <a:t>o </a:t>
            </a:r>
            <a:r>
              <a:rPr lang="ro-RO" sz="2000" dirty="0" smtClean="0"/>
              <a:t>prioritare </a:t>
            </a:r>
            <a:r>
              <a:rPr lang="ro-RO" sz="2000" dirty="0"/>
              <a:t/>
            </a:r>
            <a:br>
              <a:rPr lang="ro-RO" sz="2000" dirty="0"/>
            </a:br>
            <a:r>
              <a:rPr lang="ro-RO" sz="2000" dirty="0">
                <a:solidFill>
                  <a:srgbClr val="0070C0"/>
                </a:solidFill>
              </a:rPr>
              <a:t>•</a:t>
            </a:r>
            <a:r>
              <a:rPr lang="ro-RO" sz="2000" dirty="0"/>
              <a:t>	domeniul ingineresc are căutare maximă în exteriorul țării comparativ cu cele umaniste</a:t>
            </a:r>
            <a:r>
              <a:rPr lang="ro-RO" sz="2000" dirty="0" smtClean="0"/>
              <a:t>, economice, educaționale</a:t>
            </a:r>
            <a:r>
              <a:rPr lang="en-US" sz="2000" dirty="0" smtClean="0"/>
              <a:t>,</a:t>
            </a:r>
            <a:r>
              <a:rPr lang="ro-RO" sz="2000" dirty="0" smtClean="0"/>
              <a:t> </a:t>
            </a:r>
            <a:r>
              <a:rPr lang="en-US" sz="2000" dirty="0" smtClean="0"/>
              <a:t>administrative care au </a:t>
            </a:r>
            <a:r>
              <a:rPr lang="en-US" sz="2000" dirty="0" err="1" smtClean="0"/>
              <a:t>caracter</a:t>
            </a:r>
            <a:r>
              <a:rPr lang="en-US" sz="2000" dirty="0" smtClean="0"/>
              <a:t> </a:t>
            </a:r>
            <a:r>
              <a:rPr lang="en-US" sz="2000" dirty="0" err="1" smtClean="0"/>
              <a:t>na</a:t>
            </a:r>
            <a:r>
              <a:rPr lang="ro-RO" sz="2000" dirty="0" smtClean="0"/>
              <a:t>ț</a:t>
            </a:r>
            <a:r>
              <a:rPr lang="en-US" sz="2000" dirty="0" err="1" smtClean="0"/>
              <a:t>ional</a:t>
            </a:r>
            <a:r>
              <a:rPr lang="ro-RO" sz="2000" dirty="0"/>
              <a:t/>
            </a:r>
            <a:br>
              <a:rPr lang="ro-RO" sz="2000" dirty="0"/>
            </a:br>
            <a:r>
              <a:rPr lang="ro-RO" sz="2000" dirty="0">
                <a:solidFill>
                  <a:srgbClr val="0070C0"/>
                </a:solidFill>
              </a:rPr>
              <a:t>•</a:t>
            </a:r>
            <a:r>
              <a:rPr lang="ro-RO" sz="2000" dirty="0"/>
              <a:t>	</a:t>
            </a:r>
            <a:r>
              <a:rPr lang="ro-RO" sz="2000" dirty="0" smtClean="0"/>
              <a:t>concurența </a:t>
            </a:r>
            <a:r>
              <a:rPr lang="ro-RO" sz="2000" dirty="0"/>
              <a:t>pe aceste domenii va </a:t>
            </a:r>
            <a:r>
              <a:rPr lang="ro-RO" sz="2000" dirty="0" smtClean="0"/>
              <a:t>crește, inclusiv </a:t>
            </a:r>
            <a:r>
              <a:rPr lang="ro-RO" sz="2000" dirty="0"/>
              <a:t>prin recrutare </a:t>
            </a:r>
            <a:r>
              <a:rPr lang="ro-RO" sz="2000" dirty="0" smtClean="0"/>
              <a:t>internațională și </a:t>
            </a:r>
            <a:r>
              <a:rPr lang="ro-RO" sz="2000" dirty="0"/>
              <a:t>oferirea de </a:t>
            </a:r>
            <a:r>
              <a:rPr lang="ro-RO" sz="2000" dirty="0" smtClean="0"/>
              <a:t>recunoaștere </a:t>
            </a:r>
            <a:r>
              <a:rPr lang="ro-RO" sz="2000" dirty="0"/>
              <a:t>a </a:t>
            </a:r>
            <a:r>
              <a:rPr lang="ro-RO" sz="2000" dirty="0" smtClean="0"/>
              <a:t>calificării</a:t>
            </a:r>
            <a:r>
              <a:rPr lang="en-US" sz="2000" dirty="0" smtClean="0"/>
              <a:t> la </a:t>
            </a:r>
            <a:r>
              <a:rPr lang="en-US" sz="2000" dirty="0" err="1" smtClean="0"/>
              <a:t>nivel</a:t>
            </a:r>
            <a:r>
              <a:rPr lang="en-US" sz="2000" dirty="0" smtClean="0"/>
              <a:t> European</a:t>
            </a:r>
            <a:r>
              <a:rPr lang="ro-RO" sz="2000" dirty="0"/>
              <a:t/>
            </a:r>
            <a:br>
              <a:rPr lang="ro-RO" sz="2000" dirty="0"/>
            </a:br>
            <a:r>
              <a:rPr lang="ro-RO" sz="2000" dirty="0">
                <a:solidFill>
                  <a:srgbClr val="0070C0"/>
                </a:solidFill>
              </a:rPr>
              <a:t>•</a:t>
            </a:r>
            <a:r>
              <a:rPr lang="ro-RO" sz="2000" dirty="0"/>
              <a:t>	neadaptarea la </a:t>
            </a:r>
            <a:r>
              <a:rPr lang="ro-RO" sz="2000" dirty="0" smtClean="0"/>
              <a:t>cerințele </a:t>
            </a:r>
            <a:r>
              <a:rPr lang="ro-RO" sz="2000" dirty="0"/>
              <a:t>actuale europene conduce la un pericol major de </a:t>
            </a:r>
            <a:r>
              <a:rPr lang="ro-RO" sz="2000" dirty="0" smtClean="0"/>
              <a:t>dispariție, </a:t>
            </a:r>
            <a:r>
              <a:rPr lang="ro-RO" sz="2000" dirty="0"/>
              <a:t>precum economia </a:t>
            </a:r>
            <a:r>
              <a:rPr lang="ro-RO" sz="2000" dirty="0" smtClean="0"/>
              <a:t>industrială </a:t>
            </a:r>
            <a:r>
              <a:rPr lang="ro-RO" sz="2000" dirty="0"/>
              <a:t>care a </a:t>
            </a:r>
            <a:r>
              <a:rPr lang="ro-RO" sz="2000" dirty="0" smtClean="0"/>
              <a:t>susținut</a:t>
            </a:r>
            <a:r>
              <a:rPr lang="en-US" sz="2000" dirty="0" smtClean="0"/>
              <a:t> </a:t>
            </a:r>
            <a:r>
              <a:rPr lang="en-US" sz="2000" dirty="0" err="1" smtClean="0"/>
              <a:t>dezvoltarea</a:t>
            </a:r>
            <a:r>
              <a:rPr lang="en-US" sz="2000" dirty="0" smtClean="0"/>
              <a:t>  </a:t>
            </a:r>
            <a:r>
              <a:rPr lang="ro-RO" sz="2000" dirty="0" smtClean="0"/>
              <a:t>ș</a:t>
            </a:r>
            <a:r>
              <a:rPr lang="en-US" sz="2000" dirty="0" smtClean="0"/>
              <a:t>col</a:t>
            </a:r>
            <a:r>
              <a:rPr lang="ro-RO" sz="2000" dirty="0" smtClean="0"/>
              <a:t>i</a:t>
            </a:r>
            <a:r>
              <a:rPr lang="en-US" sz="2000" dirty="0" err="1" smtClean="0"/>
              <a:t>i</a:t>
            </a:r>
            <a:r>
              <a:rPr lang="en-US" sz="2000" dirty="0" smtClean="0"/>
              <a:t> dup</a:t>
            </a:r>
            <a:r>
              <a:rPr lang="ro-RO" sz="2000" dirty="0" smtClean="0"/>
              <a:t>ă</a:t>
            </a:r>
            <a:r>
              <a:rPr lang="en-US" sz="2000" dirty="0" smtClean="0"/>
              <a:t> r</a:t>
            </a:r>
            <a:r>
              <a:rPr lang="ro-RO" sz="2000" dirty="0" smtClean="0"/>
              <a:t>ă</a:t>
            </a:r>
            <a:r>
              <a:rPr lang="en-US" sz="2000" dirty="0" err="1" smtClean="0"/>
              <a:t>zboi</a:t>
            </a:r>
            <a:r>
              <a:rPr lang="ro-RO" sz="2000" dirty="0" smtClean="0"/>
              <a:t> </a:t>
            </a:r>
            <a:br>
              <a:rPr lang="ro-RO" sz="2000" dirty="0" smtClean="0"/>
            </a:br>
            <a:r>
              <a:rPr lang="en-US" sz="2000" dirty="0" smtClean="0"/>
              <a:t/>
            </a:r>
            <a:br>
              <a:rPr lang="en-US" sz="2000" dirty="0" smtClean="0"/>
            </a:br>
            <a:r>
              <a:rPr lang="en-US" sz="2000" i="1" dirty="0" err="1" smtClean="0">
                <a:solidFill>
                  <a:srgbClr val="FF0000"/>
                </a:solidFill>
              </a:rPr>
              <a:t>Recunoa</a:t>
            </a:r>
            <a:r>
              <a:rPr lang="ro-RO" sz="2000" i="1" dirty="0" smtClean="0">
                <a:solidFill>
                  <a:srgbClr val="FF0000"/>
                </a:solidFill>
              </a:rPr>
              <a:t>ș</a:t>
            </a:r>
            <a:r>
              <a:rPr lang="en-US" sz="2000" i="1" dirty="0" err="1" smtClean="0">
                <a:solidFill>
                  <a:srgbClr val="FF0000"/>
                </a:solidFill>
              </a:rPr>
              <a:t>terea</a:t>
            </a:r>
            <a:r>
              <a:rPr lang="en-US" sz="2000" i="1" dirty="0" smtClean="0">
                <a:solidFill>
                  <a:srgbClr val="FF0000"/>
                </a:solidFill>
              </a:rPr>
              <a:t> </a:t>
            </a:r>
            <a:r>
              <a:rPr lang="en-US" sz="2000" i="1" dirty="0" err="1" smtClean="0">
                <a:solidFill>
                  <a:srgbClr val="FF0000"/>
                </a:solidFill>
              </a:rPr>
              <a:t>calific</a:t>
            </a:r>
            <a:r>
              <a:rPr lang="ro-RO" sz="2000" i="1" dirty="0" smtClean="0">
                <a:solidFill>
                  <a:srgbClr val="FF0000"/>
                </a:solidFill>
              </a:rPr>
              <a:t>ă</a:t>
            </a:r>
            <a:r>
              <a:rPr lang="en-US" sz="2000" i="1" dirty="0" err="1" smtClean="0">
                <a:solidFill>
                  <a:srgbClr val="FF0000"/>
                </a:solidFill>
              </a:rPr>
              <a:t>rilor</a:t>
            </a:r>
            <a:r>
              <a:rPr lang="en-US" sz="2000" i="1" dirty="0" smtClean="0">
                <a:solidFill>
                  <a:srgbClr val="FF0000"/>
                </a:solidFill>
              </a:rPr>
              <a:t> se face </a:t>
            </a:r>
            <a:r>
              <a:rPr lang="en-US" sz="2000" i="1" dirty="0" err="1" smtClean="0">
                <a:solidFill>
                  <a:srgbClr val="FF0000"/>
                </a:solidFill>
              </a:rPr>
              <a:t>pe</a:t>
            </a:r>
            <a:r>
              <a:rPr lang="en-US" sz="2000" i="1" dirty="0" smtClean="0">
                <a:solidFill>
                  <a:srgbClr val="FF0000"/>
                </a:solidFill>
              </a:rPr>
              <a:t> </a:t>
            </a:r>
            <a:r>
              <a:rPr lang="en-US" sz="2000" i="1" dirty="0" err="1" smtClean="0">
                <a:solidFill>
                  <a:srgbClr val="FF0000"/>
                </a:solidFill>
              </a:rPr>
              <a:t>baz</a:t>
            </a:r>
            <a:r>
              <a:rPr lang="ro-RO" sz="2000" i="1" dirty="0" smtClean="0">
                <a:solidFill>
                  <a:srgbClr val="FF0000"/>
                </a:solidFill>
              </a:rPr>
              <a:t>ă</a:t>
            </a:r>
            <a:r>
              <a:rPr lang="en-US" sz="2000" i="1" dirty="0" smtClean="0">
                <a:solidFill>
                  <a:srgbClr val="FF0000"/>
                </a:solidFill>
              </a:rPr>
              <a:t> de </a:t>
            </a:r>
            <a:r>
              <a:rPr lang="en-US" sz="2000" i="1" dirty="0" err="1" smtClean="0">
                <a:solidFill>
                  <a:srgbClr val="FF0000"/>
                </a:solidFill>
              </a:rPr>
              <a:t>rezultate</a:t>
            </a:r>
            <a:r>
              <a:rPr lang="en-US" sz="2000" i="1" dirty="0" smtClean="0">
                <a:solidFill>
                  <a:srgbClr val="FF0000"/>
                </a:solidFill>
              </a:rPr>
              <a:t> ale </a:t>
            </a:r>
            <a:r>
              <a:rPr lang="ro-RO" sz="2000" i="1" dirty="0" smtClean="0">
                <a:solidFill>
                  <a:srgbClr val="FF0000"/>
                </a:solidFill>
              </a:rPr>
              <a:t>î</a:t>
            </a:r>
            <a:r>
              <a:rPr lang="en-US" sz="2000" i="1" dirty="0" err="1" smtClean="0">
                <a:solidFill>
                  <a:srgbClr val="FF0000"/>
                </a:solidFill>
              </a:rPr>
              <a:t>nv</a:t>
            </a:r>
            <a:r>
              <a:rPr lang="ro-RO" sz="2000" i="1" dirty="0" err="1" smtClean="0">
                <a:solidFill>
                  <a:srgbClr val="FF0000"/>
                </a:solidFill>
              </a:rPr>
              <a:t>ăță</a:t>
            </a:r>
            <a:r>
              <a:rPr lang="en-US" sz="2000" i="1" dirty="0" smtClean="0">
                <a:solidFill>
                  <a:srgbClr val="FF0000"/>
                </a:solidFill>
              </a:rPr>
              <a:t>r</a:t>
            </a:r>
            <a:r>
              <a:rPr lang="ro-RO" sz="2000" i="1" dirty="0" smtClean="0">
                <a:solidFill>
                  <a:srgbClr val="FF0000"/>
                </a:solidFill>
              </a:rPr>
              <a:t>i</a:t>
            </a:r>
            <a:r>
              <a:rPr lang="en-US" sz="2000" i="1" dirty="0" err="1" smtClean="0">
                <a:solidFill>
                  <a:srgbClr val="FF0000"/>
                </a:solidFill>
              </a:rPr>
              <a:t>i</a:t>
            </a:r>
            <a:r>
              <a:rPr lang="en-US" sz="2000" i="1" dirty="0" smtClean="0">
                <a:solidFill>
                  <a:srgbClr val="FF0000"/>
                </a:solidFill>
              </a:rPr>
              <a:t> care </a:t>
            </a:r>
            <a:r>
              <a:rPr lang="en-US" sz="2000" i="1" dirty="0" err="1" smtClean="0">
                <a:solidFill>
                  <a:srgbClr val="FF0000"/>
                </a:solidFill>
              </a:rPr>
              <a:t>sunt</a:t>
            </a:r>
            <a:r>
              <a:rPr lang="en-US" sz="2000" i="1" dirty="0" smtClean="0">
                <a:solidFill>
                  <a:srgbClr val="FF0000"/>
                </a:solidFill>
              </a:rPr>
              <a:t> legate </a:t>
            </a:r>
            <a:r>
              <a:rPr lang="en-US" sz="2000" i="1" dirty="0" err="1" smtClean="0">
                <a:solidFill>
                  <a:srgbClr val="FF0000"/>
                </a:solidFill>
              </a:rPr>
              <a:t>intrins</a:t>
            </a:r>
            <a:r>
              <a:rPr lang="ro-RO" sz="2000" i="1" dirty="0" smtClean="0">
                <a:solidFill>
                  <a:srgbClr val="FF0000"/>
                </a:solidFill>
              </a:rPr>
              <a:t>e</a:t>
            </a:r>
            <a:r>
              <a:rPr lang="en-US" sz="2000" i="1" dirty="0" smtClean="0">
                <a:solidFill>
                  <a:srgbClr val="FF0000"/>
                </a:solidFill>
              </a:rPr>
              <a:t>c de pia</a:t>
            </a:r>
            <a:r>
              <a:rPr lang="ro-RO" sz="2000" i="1" dirty="0" smtClean="0">
                <a:solidFill>
                  <a:srgbClr val="FF0000"/>
                </a:solidFill>
              </a:rPr>
              <a:t>ț</a:t>
            </a:r>
            <a:r>
              <a:rPr lang="en-US" sz="2000" i="1" dirty="0" smtClean="0">
                <a:solidFill>
                  <a:srgbClr val="FF0000"/>
                </a:solidFill>
              </a:rPr>
              <a:t>a </a:t>
            </a:r>
            <a:r>
              <a:rPr lang="en-US" sz="2000" i="1" dirty="0" err="1" smtClean="0">
                <a:solidFill>
                  <a:srgbClr val="FF0000"/>
                </a:solidFill>
              </a:rPr>
              <a:t>muncii</a:t>
            </a:r>
            <a:r>
              <a:rPr lang="en-US" sz="2000" i="1" dirty="0" smtClean="0">
                <a:solidFill>
                  <a:srgbClr val="FF0000"/>
                </a:solidFill>
              </a:rPr>
              <a:t>.</a:t>
            </a:r>
            <a:r>
              <a:rPr lang="ro-RO" sz="2000" dirty="0" smtClean="0"/>
              <a:t/>
            </a:r>
            <a:br>
              <a:rPr lang="ro-RO" sz="2000" dirty="0" smtClean="0"/>
            </a:br>
            <a:endParaRPr lang="ro-RO" sz="2000" dirty="0"/>
          </a:p>
        </p:txBody>
      </p:sp>
      <p:sp>
        <p:nvSpPr>
          <p:cNvPr id="3" name="Text Placeholder 2"/>
          <p:cNvSpPr>
            <a:spLocks noGrp="1"/>
          </p:cNvSpPr>
          <p:nvPr>
            <p:ph type="body" idx="1"/>
          </p:nvPr>
        </p:nvSpPr>
        <p:spPr>
          <a:xfrm>
            <a:off x="2462551" y="5299692"/>
            <a:ext cx="8930748" cy="860400"/>
          </a:xfrm>
        </p:spPr>
        <p:txBody>
          <a:bodyPr/>
          <a:lstStyle/>
          <a:p>
            <a:pPr algn="ctr"/>
            <a:r>
              <a:rPr lang="en-US" b="1" dirty="0" err="1" smtClean="0"/>
              <a:t>Solu</a:t>
            </a:r>
            <a:r>
              <a:rPr lang="ro-RO" b="1" dirty="0" smtClean="0"/>
              <a:t>ț</a:t>
            </a:r>
            <a:r>
              <a:rPr lang="en-US" b="1" dirty="0" err="1" smtClean="0"/>
              <a:t>ia</a:t>
            </a:r>
            <a:r>
              <a:rPr lang="ro-RO" b="1" dirty="0" smtClean="0"/>
              <a:t>?.........     P</a:t>
            </a:r>
            <a:r>
              <a:rPr lang="en-US" b="1" dirty="0" err="1" smtClean="0"/>
              <a:t>roiectul</a:t>
            </a:r>
            <a:r>
              <a:rPr lang="ro-RO" b="1" dirty="0" smtClean="0"/>
              <a:t>!</a:t>
            </a:r>
            <a:r>
              <a:rPr lang="en-US" b="1" dirty="0" smtClean="0"/>
              <a:t> </a:t>
            </a:r>
            <a:r>
              <a:rPr lang="en-US" b="1" dirty="0" err="1" smtClean="0"/>
              <a:t>Rezolv</a:t>
            </a:r>
            <a:r>
              <a:rPr lang="ro-RO" b="1" dirty="0" smtClean="0"/>
              <a:t>ă</a:t>
            </a:r>
            <a:r>
              <a:rPr lang="en-US" b="1" dirty="0" smtClean="0"/>
              <a:t> 60-70 % din </a:t>
            </a:r>
            <a:r>
              <a:rPr lang="en-US" b="1" dirty="0" err="1" smtClean="0"/>
              <a:t>probleme</a:t>
            </a:r>
            <a:endParaRPr lang="en-US" b="1" dirty="0"/>
          </a:p>
        </p:txBody>
      </p:sp>
      <p:sp>
        <p:nvSpPr>
          <p:cNvPr id="4" name="Title 1"/>
          <p:cNvSpPr txBox="1">
            <a:spLocks/>
          </p:cNvSpPr>
          <p:nvPr/>
        </p:nvSpPr>
        <p:spPr>
          <a:xfrm>
            <a:off x="2115362" y="352470"/>
            <a:ext cx="8930747" cy="589175"/>
          </a:xfrm>
          <a:prstGeom prst="rect">
            <a:avLst/>
          </a:prstGeom>
          <a:effectLst/>
        </p:spPr>
        <p:txBody>
          <a:bodyPr vert="horz" lIns="91440" tIns="45720" rIns="91440" bIns="45720" rtlCol="0" anchor="b">
            <a:normAutofit fontScale="97500"/>
          </a:bodyPr>
          <a:lstStyle>
            <a:lvl1pPr algn="r" defTabSz="457200" rtl="0" eaLnBrk="1" latinLnBrk="0" hangingPunct="1">
              <a:spcBef>
                <a:spcPct val="0"/>
              </a:spcBef>
              <a:buNone/>
              <a:defRPr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2800" b="1" dirty="0" smtClean="0"/>
              <a:t>Concluzii</a:t>
            </a:r>
            <a:endParaRPr lang="en-US" sz="2800" b="1" dirty="0"/>
          </a:p>
        </p:txBody>
      </p:sp>
    </p:spTree>
    <p:extLst>
      <p:ext uri="{BB962C8B-B14F-4D97-AF65-F5344CB8AC3E}">
        <p14:creationId xmlns:p14="http://schemas.microsoft.com/office/powerpoint/2010/main" val="3431770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803" y="390143"/>
            <a:ext cx="9598385" cy="2663954"/>
          </a:xfrm>
        </p:spPr>
        <p:txBody>
          <a:bodyPr>
            <a:noAutofit/>
          </a:bodyPr>
          <a:lstStyle/>
          <a:p>
            <a:pPr algn="ctr"/>
            <a:r>
              <a:rPr lang="ro-RO" sz="2000" b="1" dirty="0" smtClean="0"/>
              <a:t>PROIECT PROGRAMUL </a:t>
            </a:r>
            <a:r>
              <a:rPr lang="ro-RO" sz="2000" b="1" dirty="0"/>
              <a:t>OPERAŢIONAL CAPITAL </a:t>
            </a:r>
            <a:r>
              <a:rPr lang="ro-RO" sz="2000" b="1" dirty="0" smtClean="0"/>
              <a:t>UMAN</a:t>
            </a:r>
            <a:r>
              <a:rPr lang="ro-RO" sz="2000" dirty="0" smtClean="0"/>
              <a:t/>
            </a:r>
            <a:br>
              <a:rPr lang="ro-RO" sz="2000" dirty="0" smtClean="0"/>
            </a:br>
            <a:r>
              <a:rPr lang="ro-RO" sz="2000" b="1" dirty="0"/>
              <a:t>AXA PRIORITARĂ 6 Educație și competențe</a:t>
            </a:r>
            <a:r>
              <a:rPr lang="en-US" sz="2000" dirty="0"/>
              <a:t/>
            </a:r>
            <a:br>
              <a:rPr lang="en-US" sz="2000" dirty="0"/>
            </a:br>
            <a:r>
              <a:rPr lang="ro-RO" sz="2000" dirty="0"/>
              <a:t>Prioritatea de investiții:  </a:t>
            </a:r>
            <a:r>
              <a:rPr lang="en-US" sz="2000" dirty="0"/>
              <a:t/>
            </a:r>
            <a:br>
              <a:rPr lang="en-US" sz="2000" dirty="0"/>
            </a:br>
            <a:r>
              <a:rPr lang="ro-RO" sz="2000" dirty="0"/>
              <a:t>10.ii. Îmbunătățirea calității și eficienței și accesul la învățământul terțiar și a celui echivalent în vederea creșterii participării și a nivelului de educație, în special pentru grupurile defavorizate</a:t>
            </a:r>
            <a:r>
              <a:rPr lang="en-US" sz="2000" dirty="0"/>
              <a:t/>
            </a:r>
            <a:br>
              <a:rPr lang="en-US" sz="2000" dirty="0"/>
            </a:br>
            <a:r>
              <a:rPr lang="ro-RO" sz="1200" dirty="0"/>
              <a:t/>
            </a:r>
            <a:br>
              <a:rPr lang="ro-RO" sz="1200" dirty="0"/>
            </a:br>
            <a:r>
              <a:rPr lang="ro-RO" sz="1200" dirty="0" smtClean="0"/>
              <a:t> </a:t>
            </a:r>
            <a:endParaRPr lang="en-US" sz="1200" dirty="0"/>
          </a:p>
        </p:txBody>
      </p:sp>
      <p:sp>
        <p:nvSpPr>
          <p:cNvPr id="3" name="Text Placeholder 2"/>
          <p:cNvSpPr>
            <a:spLocks noGrp="1"/>
          </p:cNvSpPr>
          <p:nvPr>
            <p:ph type="body" idx="1"/>
          </p:nvPr>
        </p:nvSpPr>
        <p:spPr>
          <a:xfrm>
            <a:off x="1856232" y="3483864"/>
            <a:ext cx="9939528" cy="1993392"/>
          </a:xfrm>
        </p:spPr>
        <p:txBody>
          <a:bodyPr>
            <a:noAutofit/>
          </a:bodyPr>
          <a:lstStyle/>
          <a:p>
            <a:pPr algn="just"/>
            <a:r>
              <a:rPr lang="ro-RO" sz="2400" b="1" dirty="0" smtClean="0"/>
              <a:t>”</a:t>
            </a:r>
            <a:r>
              <a:rPr lang="ro-RO" sz="2400" b="1" dirty="0"/>
              <a:t>Dezvoltarea unei metodologii de redactare a programelor de studii pe baza rezultatelor învățării și nivelurile de calificare pentru corelarea învățământului universitar cu cerințele pieței muncii și dezvoltarea carierei profesionale a absolvenților în contextul pieței muncii europene”</a:t>
            </a:r>
            <a:r>
              <a:rPr lang="en-US" sz="2400" b="1" dirty="0"/>
              <a:t/>
            </a:r>
            <a:br>
              <a:rPr lang="en-US" sz="2400" b="1" dirty="0"/>
            </a:br>
            <a:endParaRPr lang="en-US" sz="2400" b="1" dirty="0"/>
          </a:p>
        </p:txBody>
      </p:sp>
    </p:spTree>
    <p:extLst>
      <p:ext uri="{BB962C8B-B14F-4D97-AF65-F5344CB8AC3E}">
        <p14:creationId xmlns:p14="http://schemas.microsoft.com/office/powerpoint/2010/main" val="3104473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b="1" dirty="0" smtClean="0"/>
              <a:t>Revizuirea cadrului european al calificărilor pentru învățarea pe tot parcursul vieții</a:t>
            </a:r>
            <a:endParaRPr lang="en-US" sz="3200" b="1" dirty="0"/>
          </a:p>
        </p:txBody>
      </p:sp>
      <p:sp>
        <p:nvSpPr>
          <p:cNvPr id="3" name="Content Placeholder 2"/>
          <p:cNvSpPr>
            <a:spLocks noGrp="1"/>
          </p:cNvSpPr>
          <p:nvPr>
            <p:ph idx="1"/>
          </p:nvPr>
        </p:nvSpPr>
        <p:spPr/>
        <p:txBody>
          <a:bodyPr/>
          <a:lstStyle/>
          <a:p>
            <a:pPr algn="just"/>
            <a:r>
              <a:rPr lang="en-US" b="1" dirty="0"/>
              <a:t>RECOMANDAREA CONSILIULUI </a:t>
            </a:r>
            <a:r>
              <a:rPr lang="ro-RO" b="1" dirty="0" smtClean="0"/>
              <a:t>European </a:t>
            </a:r>
            <a:r>
              <a:rPr lang="en-US" b="1" dirty="0" smtClean="0"/>
              <a:t>din </a:t>
            </a:r>
            <a:r>
              <a:rPr lang="en-US" b="1" dirty="0"/>
              <a:t>22 </a:t>
            </a:r>
            <a:r>
              <a:rPr lang="en-US" b="1" dirty="0" err="1"/>
              <a:t>mai</a:t>
            </a:r>
            <a:r>
              <a:rPr lang="en-US" b="1" dirty="0"/>
              <a:t> 2017 </a:t>
            </a:r>
            <a:r>
              <a:rPr lang="en-US" dirty="0" err="1" smtClean="0"/>
              <a:t>privind</a:t>
            </a:r>
            <a:r>
              <a:rPr lang="en-US" dirty="0" smtClean="0"/>
              <a:t> </a:t>
            </a:r>
            <a:r>
              <a:rPr lang="en-US" dirty="0" err="1"/>
              <a:t>Cadrul</a:t>
            </a:r>
            <a:r>
              <a:rPr lang="en-US" dirty="0"/>
              <a:t> </a:t>
            </a:r>
            <a:r>
              <a:rPr lang="en-US" dirty="0" err="1"/>
              <a:t>european</a:t>
            </a:r>
            <a:r>
              <a:rPr lang="en-US" dirty="0"/>
              <a:t> al </a:t>
            </a:r>
            <a:r>
              <a:rPr lang="en-US" dirty="0" err="1"/>
              <a:t>calificărilor</a:t>
            </a:r>
            <a:r>
              <a:rPr lang="en-US" dirty="0"/>
              <a:t> </a:t>
            </a:r>
            <a:r>
              <a:rPr lang="en-US" dirty="0" err="1"/>
              <a:t>pentru</a:t>
            </a:r>
            <a:r>
              <a:rPr lang="en-US" dirty="0"/>
              <a:t> </a:t>
            </a:r>
            <a:r>
              <a:rPr lang="en-US" dirty="0" err="1"/>
              <a:t>învățarea</a:t>
            </a:r>
            <a:r>
              <a:rPr lang="en-US" dirty="0"/>
              <a:t> </a:t>
            </a:r>
            <a:r>
              <a:rPr lang="en-US" dirty="0" err="1"/>
              <a:t>pe</a:t>
            </a:r>
            <a:r>
              <a:rPr lang="en-US" dirty="0"/>
              <a:t> tot </a:t>
            </a:r>
            <a:r>
              <a:rPr lang="en-US" dirty="0" err="1"/>
              <a:t>parcursul</a:t>
            </a:r>
            <a:r>
              <a:rPr lang="en-US" dirty="0"/>
              <a:t> </a:t>
            </a:r>
            <a:r>
              <a:rPr lang="en-US" dirty="0" err="1"/>
              <a:t>vieții</a:t>
            </a:r>
            <a:r>
              <a:rPr lang="en-US" dirty="0"/>
              <a:t> </a:t>
            </a:r>
            <a:r>
              <a:rPr lang="en-US" dirty="0" err="1"/>
              <a:t>și</a:t>
            </a:r>
            <a:r>
              <a:rPr lang="en-US" dirty="0"/>
              <a:t> de </a:t>
            </a:r>
            <a:r>
              <a:rPr lang="en-US" dirty="0" err="1"/>
              <a:t>abrogare</a:t>
            </a:r>
            <a:r>
              <a:rPr lang="en-US" dirty="0"/>
              <a:t> a </a:t>
            </a:r>
            <a:r>
              <a:rPr lang="en-US" dirty="0" err="1"/>
              <a:t>Recomandării</a:t>
            </a:r>
            <a:r>
              <a:rPr lang="en-US" dirty="0"/>
              <a:t> </a:t>
            </a:r>
            <a:r>
              <a:rPr lang="en-US" dirty="0" err="1"/>
              <a:t>Parlamentului</a:t>
            </a:r>
            <a:r>
              <a:rPr lang="en-US" dirty="0"/>
              <a:t> European </a:t>
            </a:r>
            <a:r>
              <a:rPr lang="en-US" dirty="0" err="1"/>
              <a:t>și</a:t>
            </a:r>
            <a:r>
              <a:rPr lang="en-US" dirty="0"/>
              <a:t> a </a:t>
            </a:r>
            <a:r>
              <a:rPr lang="en-US" dirty="0" err="1"/>
              <a:t>Consiliului</a:t>
            </a:r>
            <a:r>
              <a:rPr lang="en-US" dirty="0"/>
              <a:t> din 23 </a:t>
            </a:r>
            <a:r>
              <a:rPr lang="en-US" dirty="0" err="1"/>
              <a:t>aprilie</a:t>
            </a:r>
            <a:r>
              <a:rPr lang="en-US" dirty="0"/>
              <a:t> 2008 </a:t>
            </a:r>
            <a:r>
              <a:rPr lang="en-US" dirty="0" err="1"/>
              <a:t>privind</a:t>
            </a:r>
            <a:r>
              <a:rPr lang="en-US" dirty="0"/>
              <a:t> </a:t>
            </a:r>
            <a:r>
              <a:rPr lang="en-US" dirty="0" err="1"/>
              <a:t>stabilirea</a:t>
            </a:r>
            <a:r>
              <a:rPr lang="en-US" dirty="0"/>
              <a:t> </a:t>
            </a:r>
            <a:r>
              <a:rPr lang="en-US" dirty="0" err="1"/>
              <a:t>Cadrului</a:t>
            </a:r>
            <a:r>
              <a:rPr lang="en-US" dirty="0"/>
              <a:t> </a:t>
            </a:r>
            <a:r>
              <a:rPr lang="en-US" dirty="0" err="1"/>
              <a:t>european</a:t>
            </a:r>
            <a:r>
              <a:rPr lang="en-US" dirty="0"/>
              <a:t> al </a:t>
            </a:r>
            <a:r>
              <a:rPr lang="en-US" dirty="0" err="1"/>
              <a:t>calificărilor</a:t>
            </a:r>
            <a:r>
              <a:rPr lang="en-US" dirty="0"/>
              <a:t> </a:t>
            </a:r>
            <a:r>
              <a:rPr lang="en-US" dirty="0" err="1"/>
              <a:t>pentru</a:t>
            </a:r>
            <a:r>
              <a:rPr lang="en-US" dirty="0"/>
              <a:t> </a:t>
            </a:r>
            <a:r>
              <a:rPr lang="en-US" dirty="0" err="1"/>
              <a:t>învățarea</a:t>
            </a:r>
            <a:r>
              <a:rPr lang="en-US" dirty="0"/>
              <a:t> de-a </a:t>
            </a:r>
            <a:r>
              <a:rPr lang="en-US" dirty="0" err="1"/>
              <a:t>lungul</a:t>
            </a:r>
            <a:r>
              <a:rPr lang="en-US" dirty="0"/>
              <a:t> </a:t>
            </a:r>
            <a:r>
              <a:rPr lang="en-US" dirty="0" err="1"/>
              <a:t>vieții</a:t>
            </a:r>
            <a:r>
              <a:rPr lang="en-US" dirty="0"/>
              <a:t> </a:t>
            </a:r>
          </a:p>
        </p:txBody>
      </p:sp>
    </p:spTree>
    <p:extLst>
      <p:ext uri="{BB962C8B-B14F-4D97-AF65-F5344CB8AC3E}">
        <p14:creationId xmlns:p14="http://schemas.microsoft.com/office/powerpoint/2010/main" val="2530289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279" y="1115568"/>
            <a:ext cx="8930747" cy="5175504"/>
          </a:xfrm>
        </p:spPr>
        <p:txBody>
          <a:bodyPr>
            <a:noAutofit/>
          </a:bodyPr>
          <a:lstStyle/>
          <a:p>
            <a:pPr algn="l"/>
            <a:r>
              <a:rPr lang="ro-RO" sz="1800" b="1" dirty="0"/>
              <a:t>OBIECTIVUL GENERAL AL PROIECTULUI</a:t>
            </a:r>
            <a:r>
              <a:rPr lang="ro-RO" sz="1800" dirty="0"/>
              <a:t>: </a:t>
            </a:r>
            <a:r>
              <a:rPr lang="en-US" sz="1800" dirty="0"/>
              <a:t/>
            </a:r>
            <a:br>
              <a:rPr lang="en-US" sz="1800" dirty="0"/>
            </a:br>
            <a:r>
              <a:rPr lang="ro-RO" sz="1800" dirty="0"/>
              <a:t>Realizarea unui cadru general în România privind adaptarea sistemului de învățământ terțiar la cerințele pieței muncii.</a:t>
            </a:r>
            <a:r>
              <a:rPr lang="en-US" sz="1800" dirty="0"/>
              <a:t/>
            </a:r>
            <a:br>
              <a:rPr lang="en-US" sz="1800" dirty="0"/>
            </a:br>
            <a:r>
              <a:rPr lang="ro-RO" sz="1800" dirty="0"/>
              <a:t> </a:t>
            </a:r>
            <a:r>
              <a:rPr lang="en-US" sz="1800" dirty="0"/>
              <a:t/>
            </a:r>
            <a:br>
              <a:rPr lang="en-US" sz="1800" dirty="0"/>
            </a:br>
            <a:r>
              <a:rPr lang="ro-RO" sz="1800" b="1" dirty="0"/>
              <a:t>OBIECTIVUL/OBIECTIVELE SPECIFIC/SPECIFICE ALE </a:t>
            </a:r>
            <a:r>
              <a:rPr lang="ro-RO" sz="1800" b="1" dirty="0" smtClean="0"/>
              <a:t>PROIECTULUI</a:t>
            </a:r>
            <a:br>
              <a:rPr lang="ro-RO" sz="1800" b="1" dirty="0" smtClean="0"/>
            </a:br>
            <a:r>
              <a:rPr lang="en-US" sz="1800" dirty="0"/>
              <a:t/>
            </a:r>
            <a:br>
              <a:rPr lang="en-US" sz="1800" dirty="0"/>
            </a:br>
            <a:r>
              <a:rPr lang="ro-RO" sz="1800" b="1" u="sng" dirty="0" smtClean="0">
                <a:solidFill>
                  <a:srgbClr val="002060"/>
                </a:solidFill>
              </a:rPr>
              <a:t>Obiectivul </a:t>
            </a:r>
            <a:r>
              <a:rPr lang="ro-RO" sz="1800" b="1" u="sng" dirty="0">
                <a:solidFill>
                  <a:srgbClr val="002060"/>
                </a:solidFill>
              </a:rPr>
              <a:t>specific de program</a:t>
            </a:r>
            <a:r>
              <a:rPr lang="ro-RO" sz="1800" u="sng" dirty="0"/>
              <a:t>:</a:t>
            </a:r>
            <a:r>
              <a:rPr lang="ro-RO" sz="1800" dirty="0"/>
              <a:t> implementarea de măsuri sistemice în învățământul terțiar universitar și non-universitar organizat în cadrul instituțiilor de învățământ acreditate pentru a facilita adaptarea la cerințele pieței muncii.</a:t>
            </a:r>
            <a:r>
              <a:rPr lang="en-US" sz="1800" dirty="0"/>
              <a:t/>
            </a:r>
            <a:br>
              <a:rPr lang="en-US" sz="1800" dirty="0"/>
            </a:br>
            <a:r>
              <a:rPr lang="ro-RO" sz="1800" dirty="0"/>
              <a:t> </a:t>
            </a:r>
            <a:r>
              <a:rPr lang="en-US" sz="1800" dirty="0"/>
              <a:t/>
            </a:r>
            <a:br>
              <a:rPr lang="en-US" sz="1800" dirty="0"/>
            </a:br>
            <a:r>
              <a:rPr lang="ro-RO" sz="1800" b="1" u="sng" dirty="0">
                <a:solidFill>
                  <a:srgbClr val="002060"/>
                </a:solidFill>
              </a:rPr>
              <a:t>Obiectivul specific 1</a:t>
            </a:r>
            <a:r>
              <a:rPr lang="ro-RO" sz="1800" u="sng" dirty="0"/>
              <a:t>:</a:t>
            </a:r>
            <a:r>
              <a:rPr lang="ro-RO" sz="1800" dirty="0"/>
              <a:t> Compatibilizarea CNC cu CEC, operaționalizarea RNC/RNCIS și a CNC și internaționalizarea învățământului superior prin coordonarea și compatibilizarea standardului internațional pentru educație ISCED 2013-F cu domeniile universitare din România.</a:t>
            </a:r>
            <a:r>
              <a:rPr lang="en-US" sz="1800" dirty="0"/>
              <a:t/>
            </a:r>
            <a:br>
              <a:rPr lang="en-US" sz="1800" dirty="0"/>
            </a:br>
            <a:r>
              <a:rPr lang="ro-RO" sz="1800" dirty="0"/>
              <a:t>  </a:t>
            </a:r>
            <a:r>
              <a:rPr lang="en-US" sz="1800" dirty="0"/>
              <a:t/>
            </a:r>
            <a:br>
              <a:rPr lang="en-US" sz="1800" dirty="0"/>
            </a:br>
            <a:r>
              <a:rPr lang="ro-RO" sz="1800" b="1" u="sng" dirty="0">
                <a:solidFill>
                  <a:srgbClr val="002060"/>
                </a:solidFill>
              </a:rPr>
              <a:t>Obiectivul specific 2</a:t>
            </a:r>
            <a:r>
              <a:rPr lang="ro-RO" sz="1800" u="sng" dirty="0"/>
              <a:t>:</a:t>
            </a:r>
            <a:r>
              <a:rPr lang="ro-RO" sz="1800" dirty="0"/>
              <a:t> Realizarea unor </a:t>
            </a:r>
            <a:r>
              <a:rPr lang="ro-RO" sz="1800" dirty="0" smtClean="0"/>
              <a:t>modele </a:t>
            </a:r>
            <a:r>
              <a:rPr lang="ro-RO" sz="1800" dirty="0"/>
              <a:t>program de studiu pentru trunchiul de bază pentru programele de studii universitare în vederea corelării acestora cu ocupațiile din piața muncii și cerințele mediului </a:t>
            </a:r>
            <a:r>
              <a:rPr lang="ro-RO" sz="1800" dirty="0" err="1"/>
              <a:t>socio</a:t>
            </a:r>
            <a:r>
              <a:rPr lang="ro-RO" sz="1800" dirty="0"/>
              <a:t>-economic, pe baza rezultatelor învățării.</a:t>
            </a:r>
            <a:r>
              <a:rPr lang="en-US" sz="1800" dirty="0"/>
              <a:t/>
            </a:r>
            <a:br>
              <a:rPr lang="en-US" sz="1800" dirty="0"/>
            </a:br>
            <a:endParaRPr lang="en-US" sz="1050" dirty="0"/>
          </a:p>
        </p:txBody>
      </p:sp>
    </p:spTree>
    <p:extLst>
      <p:ext uri="{BB962C8B-B14F-4D97-AF65-F5344CB8AC3E}">
        <p14:creationId xmlns:p14="http://schemas.microsoft.com/office/powerpoint/2010/main" val="29403116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Group 90"/>
          <p:cNvGrpSpPr/>
          <p:nvPr/>
        </p:nvGrpSpPr>
        <p:grpSpPr>
          <a:xfrm>
            <a:off x="895735" y="219456"/>
            <a:ext cx="11017997" cy="4874649"/>
            <a:chOff x="895735" y="219456"/>
            <a:chExt cx="11017997" cy="4874649"/>
          </a:xfrm>
        </p:grpSpPr>
        <p:sp>
          <p:nvSpPr>
            <p:cNvPr id="4" name="Rectangle 3"/>
            <p:cNvSpPr/>
            <p:nvPr/>
          </p:nvSpPr>
          <p:spPr>
            <a:xfrm>
              <a:off x="4957357" y="219456"/>
              <a:ext cx="2295144"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Management Proiect MEN</a:t>
              </a:r>
              <a:endParaRPr lang="en-US" dirty="0"/>
            </a:p>
          </p:txBody>
        </p:sp>
        <p:sp>
          <p:nvSpPr>
            <p:cNvPr id="5" name="Rectangle 4"/>
            <p:cNvSpPr/>
            <p:nvPr/>
          </p:nvSpPr>
          <p:spPr>
            <a:xfrm>
              <a:off x="4902493" y="1112520"/>
              <a:ext cx="2404872" cy="54864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Coordonare Proiect ANC</a:t>
              </a:r>
              <a:endParaRPr lang="en-US" dirty="0"/>
            </a:p>
          </p:txBody>
        </p:sp>
        <p:cxnSp>
          <p:nvCxnSpPr>
            <p:cNvPr id="7" name="Straight Arrow Connector 6"/>
            <p:cNvCxnSpPr>
              <a:stCxn id="4" idx="2"/>
              <a:endCxn id="5" idx="0"/>
            </p:cNvCxnSpPr>
            <p:nvPr/>
          </p:nvCxnSpPr>
          <p:spPr>
            <a:xfrm>
              <a:off x="6104929" y="768096"/>
              <a:ext cx="0" cy="344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104929" y="1661160"/>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777781" y="2005584"/>
              <a:ext cx="6890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79118" y="2005584"/>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0673166" y="2010718"/>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872632" y="3438331"/>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0712</a:t>
              </a:r>
              <a:endParaRPr lang="ro-RO" sz="1600" dirty="0"/>
            </a:p>
          </p:txBody>
        </p:sp>
        <p:sp>
          <p:nvSpPr>
            <p:cNvPr id="20" name="Rectangle 19"/>
            <p:cNvSpPr/>
            <p:nvPr/>
          </p:nvSpPr>
          <p:spPr>
            <a:xfrm>
              <a:off x="9728238" y="2363945"/>
              <a:ext cx="1819656"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08 - Agricultură</a:t>
              </a:r>
              <a:endParaRPr lang="en-US" dirty="0"/>
            </a:p>
          </p:txBody>
        </p:sp>
        <p:cxnSp>
          <p:nvCxnSpPr>
            <p:cNvPr id="21" name="Straight Connector 20"/>
            <p:cNvCxnSpPr/>
            <p:nvPr/>
          </p:nvCxnSpPr>
          <p:spPr>
            <a:xfrm flipV="1">
              <a:off x="2171472" y="3070007"/>
              <a:ext cx="5468776" cy="1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640248" y="3076847"/>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177417" y="307524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724289" y="3081841"/>
              <a:ext cx="18790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9722765" y="3081841"/>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1603381" y="3081841"/>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774457" y="2732532"/>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0663835" y="2737417"/>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774457" y="3097516"/>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34033" y="3097516"/>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038054" y="307790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830089" y="308818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171472" y="3729902"/>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054045" y="3078778"/>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302999" y="3075898"/>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864629" y="2371775"/>
              <a:ext cx="1819656" cy="3657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07 - Inginerie</a:t>
              </a:r>
              <a:endParaRPr lang="en-US" dirty="0"/>
            </a:p>
          </p:txBody>
        </p:sp>
        <p:sp>
          <p:nvSpPr>
            <p:cNvPr id="41" name="Rectangle 40"/>
            <p:cNvSpPr/>
            <p:nvPr/>
          </p:nvSpPr>
          <p:spPr>
            <a:xfrm>
              <a:off x="2727080" y="3429653"/>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0713</a:t>
              </a:r>
              <a:endParaRPr lang="ro-RO" sz="1600" dirty="0"/>
            </a:p>
          </p:txBody>
        </p:sp>
        <p:sp>
          <p:nvSpPr>
            <p:cNvPr id="42" name="Rectangle 41"/>
            <p:cNvSpPr/>
            <p:nvPr/>
          </p:nvSpPr>
          <p:spPr>
            <a:xfrm>
              <a:off x="3490212" y="3429000"/>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0714</a:t>
              </a:r>
              <a:endParaRPr lang="ro-RO" sz="1600" dirty="0"/>
            </a:p>
          </p:txBody>
        </p:sp>
        <p:sp>
          <p:nvSpPr>
            <p:cNvPr id="43" name="Rectangle 42"/>
            <p:cNvSpPr/>
            <p:nvPr/>
          </p:nvSpPr>
          <p:spPr>
            <a:xfrm>
              <a:off x="4223059" y="3443015"/>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0715</a:t>
              </a:r>
              <a:endParaRPr lang="ro-RO" sz="1600" dirty="0"/>
            </a:p>
          </p:txBody>
        </p:sp>
        <p:sp>
          <p:nvSpPr>
            <p:cNvPr id="44" name="Rectangle 43"/>
            <p:cNvSpPr/>
            <p:nvPr/>
          </p:nvSpPr>
          <p:spPr>
            <a:xfrm>
              <a:off x="4973682" y="3431973"/>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0716</a:t>
              </a:r>
              <a:endParaRPr lang="ro-RO" sz="1600" dirty="0"/>
            </a:p>
          </p:txBody>
        </p:sp>
        <p:sp>
          <p:nvSpPr>
            <p:cNvPr id="45" name="Rectangle 44"/>
            <p:cNvSpPr/>
            <p:nvPr/>
          </p:nvSpPr>
          <p:spPr>
            <a:xfrm>
              <a:off x="5712480" y="3433223"/>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a:t>
              </a:r>
              <a:r>
                <a:rPr lang="en-US" sz="1600" dirty="0" smtClean="0"/>
                <a:t>1</a:t>
              </a:r>
              <a:r>
                <a:rPr lang="ro-RO" sz="1600" dirty="0" smtClean="0"/>
                <a:t>1</a:t>
              </a:r>
              <a:endParaRPr lang="ro-RO" sz="1600" dirty="0"/>
            </a:p>
          </p:txBody>
        </p:sp>
        <p:sp>
          <p:nvSpPr>
            <p:cNvPr id="46" name="Rectangle 45"/>
            <p:cNvSpPr/>
            <p:nvPr/>
          </p:nvSpPr>
          <p:spPr>
            <a:xfrm>
              <a:off x="6502840" y="3429771"/>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072</a:t>
              </a:r>
              <a:r>
                <a:rPr lang="en-US" sz="1600" dirty="0" smtClean="0"/>
                <a:t>2</a:t>
              </a:r>
              <a:endParaRPr lang="ro-RO" sz="1600" dirty="0"/>
            </a:p>
          </p:txBody>
        </p:sp>
        <p:sp>
          <p:nvSpPr>
            <p:cNvPr id="47" name="Rectangle 46"/>
            <p:cNvSpPr/>
            <p:nvPr/>
          </p:nvSpPr>
          <p:spPr>
            <a:xfrm>
              <a:off x="7288807" y="3432533"/>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0732</a:t>
              </a:r>
              <a:endParaRPr lang="ro-RO" sz="1600" dirty="0"/>
            </a:p>
          </p:txBody>
        </p:sp>
        <p:sp>
          <p:nvSpPr>
            <p:cNvPr id="57" name="Rectangle 56"/>
            <p:cNvSpPr/>
            <p:nvPr/>
          </p:nvSpPr>
          <p:spPr>
            <a:xfrm>
              <a:off x="895735" y="4458197"/>
              <a:ext cx="1212980" cy="63590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t>5 </a:t>
              </a:r>
            </a:p>
            <a:p>
              <a:pPr algn="ctr"/>
              <a:r>
                <a:rPr lang="ro-RO" sz="1200" dirty="0" smtClean="0"/>
                <a:t>Reprezentanți</a:t>
              </a:r>
            </a:p>
            <a:p>
              <a:pPr algn="ctr"/>
              <a:r>
                <a:rPr lang="ro-RO" sz="1200" dirty="0" smtClean="0"/>
                <a:t>      educație</a:t>
              </a:r>
              <a:r>
                <a:rPr lang="ro-RO" sz="1600" dirty="0" smtClean="0"/>
                <a:t>	</a:t>
              </a:r>
              <a:endParaRPr lang="ro-RO" sz="1600" dirty="0"/>
            </a:p>
          </p:txBody>
        </p:sp>
        <p:cxnSp>
          <p:nvCxnSpPr>
            <p:cNvPr id="72" name="Straight Connector 71"/>
            <p:cNvCxnSpPr/>
            <p:nvPr/>
          </p:nvCxnSpPr>
          <p:spPr>
            <a:xfrm>
              <a:off x="1502225" y="4085056"/>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502225" y="409941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2790412" y="409941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193253" y="4458196"/>
              <a:ext cx="1212980" cy="63590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t>5 </a:t>
              </a:r>
            </a:p>
            <a:p>
              <a:pPr algn="ctr"/>
              <a:r>
                <a:rPr lang="ro-RO" sz="1200" dirty="0" smtClean="0"/>
                <a:t>Reprezentanți</a:t>
              </a:r>
            </a:p>
            <a:p>
              <a:pPr algn="ctr"/>
              <a:r>
                <a:rPr lang="ro-RO" sz="1200" dirty="0" smtClean="0"/>
                <a:t>      muncă</a:t>
              </a:r>
              <a:r>
                <a:rPr lang="ro-RO" sz="1600" dirty="0" smtClean="0"/>
                <a:t>	</a:t>
              </a:r>
              <a:endParaRPr lang="ro-RO" sz="1600" dirty="0"/>
            </a:p>
          </p:txBody>
        </p:sp>
        <p:sp>
          <p:nvSpPr>
            <p:cNvPr id="78" name="Rectangle 77"/>
            <p:cNvSpPr/>
            <p:nvPr/>
          </p:nvSpPr>
          <p:spPr>
            <a:xfrm>
              <a:off x="11291784" y="3429485"/>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0821</a:t>
              </a:r>
              <a:endParaRPr lang="ro-RO" sz="1600" dirty="0"/>
            </a:p>
          </p:txBody>
        </p:sp>
        <p:sp>
          <p:nvSpPr>
            <p:cNvPr id="79" name="Rectangle 78"/>
            <p:cNvSpPr/>
            <p:nvPr/>
          </p:nvSpPr>
          <p:spPr>
            <a:xfrm>
              <a:off x="9401269" y="3427963"/>
              <a:ext cx="621948" cy="27149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dirty="0" smtClean="0"/>
                <a:t>0811</a:t>
              </a:r>
              <a:endParaRPr lang="ro-RO" sz="1600" dirty="0"/>
            </a:p>
          </p:txBody>
        </p:sp>
        <p:cxnSp>
          <p:nvCxnSpPr>
            <p:cNvPr id="85" name="Straight Arrow Connector 84"/>
            <p:cNvCxnSpPr/>
            <p:nvPr/>
          </p:nvCxnSpPr>
          <p:spPr>
            <a:xfrm>
              <a:off x="9730512" y="3699422"/>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8454775" y="4427717"/>
              <a:ext cx="1212980" cy="63590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t>5 </a:t>
              </a:r>
            </a:p>
            <a:p>
              <a:pPr algn="ctr"/>
              <a:r>
                <a:rPr lang="ro-RO" sz="1200" dirty="0" smtClean="0"/>
                <a:t>Reprezentanți</a:t>
              </a:r>
            </a:p>
            <a:p>
              <a:pPr algn="ctr"/>
              <a:r>
                <a:rPr lang="ro-RO" sz="1200" dirty="0" smtClean="0"/>
                <a:t>      educație</a:t>
              </a:r>
              <a:r>
                <a:rPr lang="ro-RO" sz="1600" dirty="0" smtClean="0"/>
                <a:t>	</a:t>
              </a:r>
              <a:endParaRPr lang="ro-RO" sz="1600" dirty="0"/>
            </a:p>
          </p:txBody>
        </p:sp>
        <p:cxnSp>
          <p:nvCxnSpPr>
            <p:cNvPr id="87" name="Straight Connector 86"/>
            <p:cNvCxnSpPr/>
            <p:nvPr/>
          </p:nvCxnSpPr>
          <p:spPr>
            <a:xfrm>
              <a:off x="9061265" y="4054576"/>
              <a:ext cx="128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9061265" y="406893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10349452" y="4068935"/>
              <a:ext cx="0" cy="344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9752293" y="4427716"/>
              <a:ext cx="1212980" cy="63590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200" dirty="0" smtClean="0"/>
                <a:t>5 </a:t>
              </a:r>
            </a:p>
            <a:p>
              <a:pPr algn="ctr"/>
              <a:r>
                <a:rPr lang="ro-RO" sz="1200" dirty="0" smtClean="0"/>
                <a:t>Reprezentanți</a:t>
              </a:r>
            </a:p>
            <a:p>
              <a:pPr algn="ctr"/>
              <a:r>
                <a:rPr lang="ro-RO" sz="1200" dirty="0" smtClean="0"/>
                <a:t>      muncă</a:t>
              </a:r>
              <a:r>
                <a:rPr lang="ro-RO" sz="1600" dirty="0" smtClean="0"/>
                <a:t>	</a:t>
              </a:r>
              <a:endParaRPr lang="ro-RO" sz="1600" dirty="0"/>
            </a:p>
          </p:txBody>
        </p:sp>
      </p:grpSp>
    </p:spTree>
    <p:extLst>
      <p:ext uri="{BB962C8B-B14F-4D97-AF65-F5344CB8AC3E}">
        <p14:creationId xmlns:p14="http://schemas.microsoft.com/office/powerpoint/2010/main" val="447222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43912" y="333397"/>
            <a:ext cx="8930748" cy="860400"/>
          </a:xfrm>
        </p:spPr>
        <p:txBody>
          <a:bodyPr>
            <a:normAutofit/>
          </a:bodyPr>
          <a:lstStyle/>
          <a:p>
            <a:pPr algn="ctr"/>
            <a:r>
              <a:rPr lang="ro-RO" sz="3200" dirty="0" smtClean="0"/>
              <a:t>Activități și rezultate</a:t>
            </a:r>
            <a:endParaRPr lang="en-US" sz="3200" dirty="0"/>
          </a:p>
        </p:txBody>
      </p:sp>
      <p:sp>
        <p:nvSpPr>
          <p:cNvPr id="4" name="Rectangle 3"/>
          <p:cNvSpPr/>
          <p:nvPr/>
        </p:nvSpPr>
        <p:spPr>
          <a:xfrm>
            <a:off x="2343912" y="1604879"/>
            <a:ext cx="7933944" cy="3970318"/>
          </a:xfrm>
          <a:prstGeom prst="rect">
            <a:avLst/>
          </a:prstGeom>
        </p:spPr>
        <p:txBody>
          <a:bodyPr wrap="square">
            <a:spAutoFit/>
          </a:bodyPr>
          <a:lstStyle/>
          <a:p>
            <a:pPr algn="just">
              <a:spcAft>
                <a:spcPts val="0"/>
              </a:spcAft>
            </a:pPr>
            <a:r>
              <a:rPr lang="ro-RO" b="1" dirty="0">
                <a:ea typeface="Times New Roman" panose="02020603050405020304" pitchFamily="18" charset="0"/>
              </a:rPr>
              <a:t>Activitatea 1. Armonizarea Cadrului Național al Calificărilor cu Cadrul European al Calificărilor, cu asigurarea urmăririi evoluțiilor de la nivel </a:t>
            </a:r>
            <a:r>
              <a:rPr lang="ro-RO" b="1" dirty="0" smtClean="0">
                <a:ea typeface="Times New Roman" panose="02020603050405020304" pitchFamily="18" charset="0"/>
              </a:rPr>
              <a:t>european</a:t>
            </a:r>
          </a:p>
          <a:p>
            <a:pPr algn="just">
              <a:spcAft>
                <a:spcPts val="0"/>
              </a:spcAft>
            </a:pPr>
            <a:endParaRPr lang="ro-RO" b="1" dirty="0" smtClean="0">
              <a:latin typeface="Times New Roman" panose="02020603050405020304" pitchFamily="18" charset="0"/>
              <a:ea typeface="Times New Roman" panose="02020603050405020304" pitchFamily="18" charset="0"/>
            </a:endParaRPr>
          </a:p>
          <a:p>
            <a:pPr algn="just"/>
            <a:r>
              <a:rPr lang="ro-RO" b="1" dirty="0"/>
              <a:t>Rezultate</a:t>
            </a:r>
            <a:endParaRPr lang="en-US" dirty="0"/>
          </a:p>
          <a:p>
            <a:pPr algn="just"/>
            <a:r>
              <a:rPr lang="ro-RO" dirty="0"/>
              <a:t>R1.1. Proiect de Hotărâre de Guvern pentru modificarea CNC elaborat, promovat de MEN la propunerea ANC </a:t>
            </a:r>
            <a:endParaRPr lang="ro-RO" dirty="0" smtClean="0"/>
          </a:p>
          <a:p>
            <a:pPr algn="just"/>
            <a:endParaRPr lang="en-US" dirty="0"/>
          </a:p>
          <a:p>
            <a:pPr algn="just"/>
            <a:r>
              <a:rPr lang="ro-RO" dirty="0" smtClean="0"/>
              <a:t>R1.2 Propunerea </a:t>
            </a:r>
            <a:r>
              <a:rPr lang="ro-RO" dirty="0"/>
              <a:t>de Hotărâre de Guvern pentru structura RNC/RNCIS conform cerințelor europene promovat de MEN la propunerea ANC și ARACIS și RNCIS operațional conform noii structuri</a:t>
            </a:r>
            <a:endParaRPr lang="en-US" dirty="0"/>
          </a:p>
          <a:p>
            <a:pPr algn="just"/>
            <a:r>
              <a:rPr lang="ro-RO" b="1" dirty="0"/>
              <a:t> </a:t>
            </a:r>
            <a:endParaRPr lang="en-US" dirty="0"/>
          </a:p>
          <a:p>
            <a:pPr algn="just"/>
            <a:r>
              <a:rPr lang="ro-RO" dirty="0"/>
              <a:t>R1.3 Promovarea prin HG a suplimentului Europass la nivelul actelor de studii dobândite în învățământul superior, de către MEN la propunerea ANC</a:t>
            </a:r>
            <a:endParaRPr lang="ro-RO" b="1" dirty="0">
              <a:latin typeface="Times New Roman" panose="02020603050405020304" pitchFamily="18" charset="0"/>
              <a:ea typeface="Times New Roman" panose="02020603050405020304" pitchFamily="18" charset="0"/>
            </a:endParaRPr>
          </a:p>
          <a:p>
            <a:pPr algn="just">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86232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52822" y="433981"/>
            <a:ext cx="8930748" cy="860400"/>
          </a:xfrm>
        </p:spPr>
        <p:txBody>
          <a:bodyPr>
            <a:normAutofit/>
          </a:bodyPr>
          <a:lstStyle/>
          <a:p>
            <a:pPr algn="ctr"/>
            <a:r>
              <a:rPr lang="ro-RO" sz="3200" dirty="0" smtClean="0"/>
              <a:t>Activități și rezultate</a:t>
            </a:r>
            <a:endParaRPr lang="en-US" sz="3200" dirty="0"/>
          </a:p>
        </p:txBody>
      </p:sp>
      <p:sp>
        <p:nvSpPr>
          <p:cNvPr id="4" name="Rectangle 3"/>
          <p:cNvSpPr/>
          <p:nvPr/>
        </p:nvSpPr>
        <p:spPr>
          <a:xfrm>
            <a:off x="2480838" y="1769471"/>
            <a:ext cx="7933944" cy="2585323"/>
          </a:xfrm>
          <a:prstGeom prst="rect">
            <a:avLst/>
          </a:prstGeom>
        </p:spPr>
        <p:txBody>
          <a:bodyPr wrap="square">
            <a:spAutoFit/>
          </a:bodyPr>
          <a:lstStyle/>
          <a:p>
            <a:pPr algn="just">
              <a:spcAft>
                <a:spcPts val="0"/>
              </a:spcAft>
            </a:pPr>
            <a:r>
              <a:rPr lang="ro-RO" b="1" dirty="0">
                <a:ea typeface="Times New Roman" panose="02020603050405020304" pitchFamily="18" charset="0"/>
              </a:rPr>
              <a:t>Activitatea </a:t>
            </a:r>
            <a:r>
              <a:rPr lang="ro-RO" b="1" dirty="0" smtClean="0">
                <a:ea typeface="Times New Roman" panose="02020603050405020304" pitchFamily="18" charset="0"/>
              </a:rPr>
              <a:t>2. </a:t>
            </a:r>
            <a:r>
              <a:rPr lang="ro-RO" b="1" dirty="0">
                <a:ea typeface="Times New Roman" panose="02020603050405020304" pitchFamily="18" charset="0"/>
              </a:rPr>
              <a:t>Compatibilizarea clasificării internaționale din domeniul educației – ISCED cu domeniile de studiu din România</a:t>
            </a:r>
            <a:endParaRPr lang="ro-RO" b="1" dirty="0" smtClean="0">
              <a:ea typeface="Times New Roman" panose="02020603050405020304" pitchFamily="18" charset="0"/>
            </a:endParaRPr>
          </a:p>
          <a:p>
            <a:pPr algn="just">
              <a:spcAft>
                <a:spcPts val="0"/>
              </a:spcAft>
            </a:pPr>
            <a:endParaRPr lang="ro-RO" b="1" dirty="0" smtClean="0">
              <a:latin typeface="Times New Roman" panose="02020603050405020304" pitchFamily="18" charset="0"/>
              <a:ea typeface="Times New Roman" panose="02020603050405020304" pitchFamily="18" charset="0"/>
            </a:endParaRPr>
          </a:p>
          <a:p>
            <a:pPr algn="just"/>
            <a:r>
              <a:rPr lang="ro-RO" b="1" dirty="0"/>
              <a:t>Rezultate</a:t>
            </a:r>
            <a:endParaRPr lang="en-US" dirty="0"/>
          </a:p>
          <a:p>
            <a:pPr algn="just"/>
            <a:r>
              <a:rPr lang="ro-RO" dirty="0" smtClean="0"/>
              <a:t>R2.1</a:t>
            </a:r>
            <a:r>
              <a:rPr lang="ro-RO" dirty="0"/>
              <a:t>. Promovarea unui ordin dublu de ministru MEN și Președinte INS privind corespondența dintre domeniile de studii din ISCED 2013-F și domeniile de studii existente în România în vederea raportării datelor statistice în mod unitar la nivelul sistemului de învățământ superior și al trecerii în perspectivă la ISCED</a:t>
            </a:r>
            <a:endParaRPr lang="ro-RO" b="1" dirty="0">
              <a:latin typeface="Times New Roman" panose="02020603050405020304" pitchFamily="18" charset="0"/>
              <a:ea typeface="Times New Roman" panose="02020603050405020304" pitchFamily="18" charset="0"/>
            </a:endParaRPr>
          </a:p>
          <a:p>
            <a:pPr algn="just">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1829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9048" y="379117"/>
            <a:ext cx="8930748" cy="860400"/>
          </a:xfrm>
        </p:spPr>
        <p:txBody>
          <a:bodyPr>
            <a:normAutofit/>
          </a:bodyPr>
          <a:lstStyle/>
          <a:p>
            <a:pPr algn="ctr"/>
            <a:r>
              <a:rPr lang="ro-RO" sz="3200" dirty="0" smtClean="0"/>
              <a:t>Activități și rezultate</a:t>
            </a:r>
            <a:endParaRPr lang="en-US" sz="3200" dirty="0"/>
          </a:p>
        </p:txBody>
      </p:sp>
      <p:sp>
        <p:nvSpPr>
          <p:cNvPr id="4" name="Rectangle 3"/>
          <p:cNvSpPr/>
          <p:nvPr/>
        </p:nvSpPr>
        <p:spPr>
          <a:xfrm>
            <a:off x="2289048" y="1678031"/>
            <a:ext cx="7933944" cy="3970318"/>
          </a:xfrm>
          <a:prstGeom prst="rect">
            <a:avLst/>
          </a:prstGeom>
        </p:spPr>
        <p:txBody>
          <a:bodyPr wrap="square">
            <a:spAutoFit/>
          </a:bodyPr>
          <a:lstStyle/>
          <a:p>
            <a:pPr algn="just">
              <a:spcAft>
                <a:spcPts val="0"/>
              </a:spcAft>
            </a:pPr>
            <a:r>
              <a:rPr lang="ro-RO" b="1" dirty="0">
                <a:ea typeface="Times New Roman" panose="02020603050405020304" pitchFamily="18" charset="0"/>
              </a:rPr>
              <a:t>Activitatea </a:t>
            </a:r>
            <a:r>
              <a:rPr lang="ro-RO" b="1" dirty="0" smtClean="0">
                <a:ea typeface="Times New Roman" panose="02020603050405020304" pitchFamily="18" charset="0"/>
              </a:rPr>
              <a:t>3. </a:t>
            </a:r>
            <a:r>
              <a:rPr lang="ro-RO" b="1" dirty="0">
                <a:ea typeface="Times New Roman" panose="02020603050405020304" pitchFamily="18" charset="0"/>
              </a:rPr>
              <a:t>Elaborare studii și ghiduri </a:t>
            </a:r>
            <a:endParaRPr lang="ro-RO" b="1" dirty="0" smtClean="0">
              <a:ea typeface="Times New Roman" panose="02020603050405020304" pitchFamily="18" charset="0"/>
            </a:endParaRPr>
          </a:p>
          <a:p>
            <a:pPr algn="just">
              <a:spcAft>
                <a:spcPts val="0"/>
              </a:spcAft>
            </a:pPr>
            <a:endParaRPr lang="ro-RO" b="1" dirty="0" smtClean="0">
              <a:latin typeface="Times New Roman" panose="02020603050405020304" pitchFamily="18" charset="0"/>
              <a:ea typeface="Times New Roman" panose="02020603050405020304" pitchFamily="18" charset="0"/>
            </a:endParaRPr>
          </a:p>
          <a:p>
            <a:pPr algn="just"/>
            <a:r>
              <a:rPr lang="ro-RO" b="1" dirty="0" smtClean="0"/>
              <a:t>Rezultate</a:t>
            </a:r>
          </a:p>
          <a:p>
            <a:pPr algn="just"/>
            <a:r>
              <a:rPr lang="en-US" dirty="0"/>
              <a:t>R.3.1. </a:t>
            </a:r>
            <a:r>
              <a:rPr lang="en-US" dirty="0" err="1"/>
              <a:t>Studiu</a:t>
            </a:r>
            <a:r>
              <a:rPr lang="en-US" dirty="0"/>
              <a:t> </a:t>
            </a:r>
            <a:r>
              <a:rPr lang="en-US" dirty="0" err="1"/>
              <a:t>realizat</a:t>
            </a:r>
            <a:r>
              <a:rPr lang="en-US" dirty="0"/>
              <a:t> </a:t>
            </a:r>
            <a:r>
              <a:rPr lang="en-US" dirty="0" err="1"/>
              <a:t>pentru</a:t>
            </a:r>
            <a:r>
              <a:rPr lang="en-US" dirty="0"/>
              <a:t> </a:t>
            </a:r>
            <a:r>
              <a:rPr lang="en-US" dirty="0" err="1"/>
              <a:t>definirea</a:t>
            </a:r>
            <a:r>
              <a:rPr lang="en-US" dirty="0"/>
              <a:t> </a:t>
            </a:r>
            <a:r>
              <a:rPr lang="en-US" dirty="0" err="1"/>
              <a:t>conceptului</a:t>
            </a:r>
            <a:r>
              <a:rPr lang="en-US" dirty="0"/>
              <a:t> de </a:t>
            </a:r>
            <a:r>
              <a:rPr lang="en-US" dirty="0" err="1"/>
              <a:t>angajabilitate</a:t>
            </a:r>
            <a:r>
              <a:rPr lang="en-US" dirty="0"/>
              <a:t>, care </a:t>
            </a:r>
            <a:r>
              <a:rPr lang="en-US" dirty="0" err="1"/>
              <a:t>să</a:t>
            </a:r>
            <a:r>
              <a:rPr lang="en-US" dirty="0"/>
              <a:t> </a:t>
            </a:r>
            <a:r>
              <a:rPr lang="en-US" dirty="0" err="1"/>
              <a:t>poată</a:t>
            </a:r>
            <a:r>
              <a:rPr lang="en-US" dirty="0"/>
              <a:t> fi pus la </a:t>
            </a:r>
            <a:r>
              <a:rPr lang="en-US" dirty="0" err="1"/>
              <a:t>dispoziție</a:t>
            </a:r>
            <a:r>
              <a:rPr lang="en-US" dirty="0"/>
              <a:t> </a:t>
            </a:r>
            <a:r>
              <a:rPr lang="en-US" dirty="0" err="1"/>
              <a:t>pentru</a:t>
            </a:r>
            <a:r>
              <a:rPr lang="en-US" dirty="0"/>
              <a:t> </a:t>
            </a:r>
            <a:r>
              <a:rPr lang="en-US" dirty="0" err="1"/>
              <a:t>utilizare</a:t>
            </a:r>
            <a:r>
              <a:rPr lang="en-US" dirty="0"/>
              <a:t> </a:t>
            </a:r>
            <a:r>
              <a:rPr lang="en-US" dirty="0" err="1"/>
              <a:t>în</a:t>
            </a:r>
            <a:r>
              <a:rPr lang="en-US" dirty="0"/>
              <a:t> </a:t>
            </a:r>
            <a:r>
              <a:rPr lang="en-US" dirty="0" err="1"/>
              <a:t>îndrumare</a:t>
            </a:r>
            <a:r>
              <a:rPr lang="en-US" dirty="0"/>
              <a:t> </a:t>
            </a:r>
            <a:r>
              <a:rPr lang="en-US" dirty="0" err="1"/>
              <a:t>metodologică</a:t>
            </a:r>
            <a:r>
              <a:rPr lang="en-US" dirty="0"/>
              <a:t> </a:t>
            </a:r>
            <a:r>
              <a:rPr lang="en-US" dirty="0" err="1"/>
              <a:t>și</a:t>
            </a:r>
            <a:r>
              <a:rPr lang="en-US" dirty="0"/>
              <a:t> </a:t>
            </a:r>
            <a:r>
              <a:rPr lang="en-US" dirty="0" err="1"/>
              <a:t>elaborarea</a:t>
            </a:r>
            <a:r>
              <a:rPr lang="en-US" dirty="0"/>
              <a:t> </a:t>
            </a:r>
            <a:r>
              <a:rPr lang="en-US" dirty="0" err="1"/>
              <a:t>actelor</a:t>
            </a:r>
            <a:r>
              <a:rPr lang="en-US" dirty="0"/>
              <a:t> normative. </a:t>
            </a:r>
            <a:endParaRPr lang="ro-RO" dirty="0" smtClean="0"/>
          </a:p>
          <a:p>
            <a:pPr algn="just"/>
            <a:endParaRPr lang="en-US" dirty="0"/>
          </a:p>
          <a:p>
            <a:pPr algn="just"/>
            <a:r>
              <a:rPr lang="en-US" dirty="0"/>
              <a:t>R3.2.1 </a:t>
            </a:r>
            <a:r>
              <a:rPr lang="en-US" dirty="0" err="1"/>
              <a:t>Ghid</a:t>
            </a:r>
            <a:r>
              <a:rPr lang="en-US" dirty="0"/>
              <a:t> </a:t>
            </a:r>
            <a:r>
              <a:rPr lang="en-US" dirty="0" err="1"/>
              <a:t>pentru</a:t>
            </a:r>
            <a:r>
              <a:rPr lang="en-US" dirty="0"/>
              <a:t> </a:t>
            </a:r>
            <a:r>
              <a:rPr lang="en-US" dirty="0" err="1"/>
              <a:t>instituțiile</a:t>
            </a:r>
            <a:r>
              <a:rPr lang="en-US" dirty="0"/>
              <a:t> de </a:t>
            </a:r>
            <a:r>
              <a:rPr lang="en-US" dirty="0" err="1"/>
              <a:t>învățământ</a:t>
            </a:r>
            <a:r>
              <a:rPr lang="en-US" dirty="0"/>
              <a:t> superior </a:t>
            </a:r>
            <a:r>
              <a:rPr lang="en-US" dirty="0" err="1"/>
              <a:t>pentru</a:t>
            </a:r>
            <a:r>
              <a:rPr lang="en-US" dirty="0"/>
              <a:t> </a:t>
            </a:r>
            <a:r>
              <a:rPr lang="en-US" dirty="0" err="1"/>
              <a:t>corelarea</a:t>
            </a:r>
            <a:r>
              <a:rPr lang="en-US" dirty="0"/>
              <a:t> </a:t>
            </a:r>
            <a:r>
              <a:rPr lang="en-US" dirty="0" err="1"/>
              <a:t>nivelurilor</a:t>
            </a:r>
            <a:r>
              <a:rPr lang="en-US" dirty="0"/>
              <a:t> de </a:t>
            </a:r>
            <a:r>
              <a:rPr lang="en-US" dirty="0" err="1"/>
              <a:t>calificare</a:t>
            </a:r>
            <a:r>
              <a:rPr lang="en-US" dirty="0"/>
              <a:t> cu </a:t>
            </a:r>
            <a:r>
              <a:rPr lang="en-US" dirty="0" err="1"/>
              <a:t>ocupațiile</a:t>
            </a:r>
            <a:r>
              <a:rPr lang="en-US" dirty="0"/>
              <a:t> din </a:t>
            </a:r>
            <a:r>
              <a:rPr lang="en-US" dirty="0" smtClean="0"/>
              <a:t>COR </a:t>
            </a:r>
            <a:r>
              <a:rPr lang="en-US" dirty="0" err="1" smtClean="0"/>
              <a:t>și</a:t>
            </a:r>
            <a:r>
              <a:rPr lang="en-US" dirty="0" smtClean="0"/>
              <a:t> </a:t>
            </a:r>
            <a:r>
              <a:rPr lang="en-US" dirty="0" err="1"/>
              <a:t>propuneri</a:t>
            </a:r>
            <a:r>
              <a:rPr lang="en-US" dirty="0"/>
              <a:t> de </a:t>
            </a:r>
            <a:r>
              <a:rPr lang="en-US" dirty="0" err="1"/>
              <a:t>modificări</a:t>
            </a:r>
            <a:r>
              <a:rPr lang="en-US" dirty="0"/>
              <a:t> </a:t>
            </a:r>
            <a:r>
              <a:rPr lang="en-US" dirty="0" err="1"/>
              <a:t>pentru</a:t>
            </a:r>
            <a:r>
              <a:rPr lang="en-US" dirty="0"/>
              <a:t> COR </a:t>
            </a:r>
            <a:r>
              <a:rPr lang="en-US" dirty="0" err="1"/>
              <a:t>împreună</a:t>
            </a:r>
            <a:r>
              <a:rPr lang="en-US" dirty="0"/>
              <a:t> cu </a:t>
            </a:r>
            <a:r>
              <a:rPr lang="en-US" dirty="0" err="1"/>
              <a:t>reprezentanți</a:t>
            </a:r>
            <a:r>
              <a:rPr lang="en-US" dirty="0"/>
              <a:t> </a:t>
            </a:r>
            <a:r>
              <a:rPr lang="en-US" dirty="0" err="1"/>
              <a:t>ai</a:t>
            </a:r>
            <a:r>
              <a:rPr lang="en-US" dirty="0"/>
              <a:t> </a:t>
            </a:r>
            <a:r>
              <a:rPr lang="en-US" dirty="0" err="1"/>
              <a:t>mediului</a:t>
            </a:r>
            <a:r>
              <a:rPr lang="en-US" dirty="0"/>
              <a:t> academic </a:t>
            </a:r>
            <a:r>
              <a:rPr lang="en-US" dirty="0" err="1"/>
              <a:t>și</a:t>
            </a:r>
            <a:r>
              <a:rPr lang="en-US" dirty="0"/>
              <a:t> </a:t>
            </a:r>
            <a:r>
              <a:rPr lang="en-US" dirty="0" smtClean="0"/>
              <a:t>socio-economic, </a:t>
            </a:r>
            <a:r>
              <a:rPr lang="en-US" dirty="0" err="1" smtClean="0"/>
              <a:t>aprobate</a:t>
            </a:r>
            <a:r>
              <a:rPr lang="en-US" dirty="0" smtClean="0"/>
              <a:t> </a:t>
            </a:r>
            <a:r>
              <a:rPr lang="en-US" dirty="0" err="1"/>
              <a:t>prin</a:t>
            </a:r>
            <a:r>
              <a:rPr lang="en-US" dirty="0"/>
              <a:t> OMEN </a:t>
            </a:r>
            <a:endParaRPr lang="ro-RO" dirty="0" smtClean="0"/>
          </a:p>
          <a:p>
            <a:pPr algn="just"/>
            <a:endParaRPr lang="en-US" dirty="0"/>
          </a:p>
          <a:p>
            <a:pPr algn="just"/>
            <a:r>
              <a:rPr lang="en-US" dirty="0"/>
              <a:t>R 3.2.2 </a:t>
            </a:r>
            <a:r>
              <a:rPr lang="en-US" dirty="0" err="1"/>
              <a:t>Propunere</a:t>
            </a:r>
            <a:r>
              <a:rPr lang="en-US" dirty="0"/>
              <a:t> </a:t>
            </a:r>
            <a:r>
              <a:rPr lang="en-US" dirty="0" err="1"/>
              <a:t>pentru</a:t>
            </a:r>
            <a:r>
              <a:rPr lang="en-US" dirty="0"/>
              <a:t> </a:t>
            </a:r>
            <a:r>
              <a:rPr lang="en-US" dirty="0" err="1"/>
              <a:t>mapare</a:t>
            </a:r>
            <a:r>
              <a:rPr lang="en-US" dirty="0"/>
              <a:t> a </a:t>
            </a:r>
            <a:r>
              <a:rPr lang="en-US" dirty="0" err="1"/>
              <a:t>titlurilor</a:t>
            </a:r>
            <a:r>
              <a:rPr lang="en-US" dirty="0"/>
              <a:t> </a:t>
            </a:r>
            <a:r>
              <a:rPr lang="en-US" dirty="0" err="1"/>
              <a:t>calificărilor</a:t>
            </a:r>
            <a:r>
              <a:rPr lang="en-US" dirty="0"/>
              <a:t> din </a:t>
            </a:r>
            <a:r>
              <a:rPr lang="en-US" dirty="0" err="1"/>
              <a:t>învățământul</a:t>
            </a:r>
            <a:r>
              <a:rPr lang="en-US" dirty="0"/>
              <a:t> superior </a:t>
            </a:r>
            <a:r>
              <a:rPr lang="en-US" dirty="0" err="1"/>
              <a:t>pe</a:t>
            </a:r>
            <a:r>
              <a:rPr lang="en-US" dirty="0"/>
              <a:t> </a:t>
            </a:r>
            <a:r>
              <a:rPr lang="en-US" dirty="0" err="1"/>
              <a:t>niveluri</a:t>
            </a:r>
            <a:r>
              <a:rPr lang="en-US" dirty="0"/>
              <a:t> de </a:t>
            </a:r>
            <a:r>
              <a:rPr lang="en-US" dirty="0" err="1" smtClean="0"/>
              <a:t>calificare</a:t>
            </a:r>
            <a:r>
              <a:rPr lang="en-US" dirty="0" smtClean="0"/>
              <a:t>, </a:t>
            </a:r>
            <a:r>
              <a:rPr lang="en-US" dirty="0" err="1"/>
              <a:t>promovată</a:t>
            </a:r>
            <a:r>
              <a:rPr lang="en-US" dirty="0"/>
              <a:t> </a:t>
            </a:r>
            <a:r>
              <a:rPr lang="en-US" dirty="0" err="1"/>
              <a:t>prin</a:t>
            </a:r>
            <a:r>
              <a:rPr lang="en-US" dirty="0"/>
              <a:t> OMEN</a:t>
            </a:r>
          </a:p>
          <a:p>
            <a:pPr algn="just"/>
            <a:endParaRPr lang="en-US" dirty="0"/>
          </a:p>
        </p:txBody>
      </p:sp>
    </p:spTree>
    <p:extLst>
      <p:ext uri="{BB962C8B-B14F-4D97-AF65-F5344CB8AC3E}">
        <p14:creationId xmlns:p14="http://schemas.microsoft.com/office/powerpoint/2010/main" val="1643484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80838" y="333397"/>
            <a:ext cx="8930748" cy="860400"/>
          </a:xfrm>
        </p:spPr>
        <p:txBody>
          <a:bodyPr>
            <a:normAutofit/>
          </a:bodyPr>
          <a:lstStyle/>
          <a:p>
            <a:pPr algn="ctr"/>
            <a:r>
              <a:rPr lang="ro-RO" sz="3200" dirty="0" smtClean="0"/>
              <a:t>Activități și rezultate</a:t>
            </a:r>
            <a:endParaRPr lang="en-US" sz="3200" dirty="0"/>
          </a:p>
        </p:txBody>
      </p:sp>
      <p:sp>
        <p:nvSpPr>
          <p:cNvPr id="4" name="Rectangle 3"/>
          <p:cNvSpPr/>
          <p:nvPr/>
        </p:nvSpPr>
        <p:spPr>
          <a:xfrm>
            <a:off x="2480838" y="1449431"/>
            <a:ext cx="7933944" cy="4801314"/>
          </a:xfrm>
          <a:prstGeom prst="rect">
            <a:avLst/>
          </a:prstGeom>
        </p:spPr>
        <p:txBody>
          <a:bodyPr wrap="square">
            <a:spAutoFit/>
          </a:bodyPr>
          <a:lstStyle/>
          <a:p>
            <a:pPr algn="just">
              <a:spcAft>
                <a:spcPts val="0"/>
              </a:spcAft>
            </a:pPr>
            <a:r>
              <a:rPr lang="ro-RO" b="1" dirty="0">
                <a:ea typeface="Times New Roman" panose="02020603050405020304" pitchFamily="18" charset="0"/>
              </a:rPr>
              <a:t>Activitatea </a:t>
            </a:r>
            <a:r>
              <a:rPr lang="ro-RO" b="1" dirty="0" smtClean="0">
                <a:ea typeface="Times New Roman" panose="02020603050405020304" pitchFamily="18" charset="0"/>
              </a:rPr>
              <a:t>4</a:t>
            </a:r>
            <a:r>
              <a:rPr lang="ro-RO" b="1" dirty="0">
                <a:ea typeface="Times New Roman" panose="02020603050405020304" pitchFamily="18" charset="0"/>
              </a:rPr>
              <a:t>. Dezvoltare model programe de studiu pentru trunchiul de bază pe domenii detaliate ISCED</a:t>
            </a:r>
            <a:endParaRPr lang="ro-RO" b="1" dirty="0" smtClean="0">
              <a:ea typeface="Times New Roman" panose="02020603050405020304" pitchFamily="18" charset="0"/>
            </a:endParaRPr>
          </a:p>
          <a:p>
            <a:pPr algn="just">
              <a:spcAft>
                <a:spcPts val="0"/>
              </a:spcAft>
            </a:pPr>
            <a:endParaRPr lang="ro-RO" b="1" dirty="0" smtClean="0">
              <a:latin typeface="Times New Roman" panose="02020603050405020304" pitchFamily="18" charset="0"/>
              <a:ea typeface="Times New Roman" panose="02020603050405020304" pitchFamily="18" charset="0"/>
            </a:endParaRPr>
          </a:p>
          <a:p>
            <a:r>
              <a:rPr lang="ro-RO" b="1" dirty="0" smtClean="0"/>
              <a:t>Rezultate</a:t>
            </a:r>
          </a:p>
          <a:p>
            <a:pPr algn="just"/>
            <a:r>
              <a:rPr lang="en-US" dirty="0"/>
              <a:t>R4.1. </a:t>
            </a:r>
            <a:r>
              <a:rPr lang="en-US" dirty="0" err="1"/>
              <a:t>Metodologie</a:t>
            </a:r>
            <a:r>
              <a:rPr lang="en-US" dirty="0"/>
              <a:t> </a:t>
            </a:r>
            <a:r>
              <a:rPr lang="en-US" dirty="0" err="1"/>
              <a:t>elaborată</a:t>
            </a:r>
            <a:r>
              <a:rPr lang="en-US" dirty="0"/>
              <a:t> </a:t>
            </a:r>
            <a:r>
              <a:rPr lang="en-US" dirty="0" err="1"/>
              <a:t>pentru</a:t>
            </a:r>
            <a:r>
              <a:rPr lang="en-US" dirty="0"/>
              <a:t> </a:t>
            </a:r>
            <a:r>
              <a:rPr lang="en-US" dirty="0" err="1"/>
              <a:t>scrierea</a:t>
            </a:r>
            <a:r>
              <a:rPr lang="en-US" dirty="0"/>
              <a:t> </a:t>
            </a:r>
            <a:r>
              <a:rPr lang="en-US" dirty="0" err="1"/>
              <a:t>programelor</a:t>
            </a:r>
            <a:r>
              <a:rPr lang="en-US" dirty="0"/>
              <a:t> de </a:t>
            </a:r>
            <a:r>
              <a:rPr lang="en-US" dirty="0" err="1"/>
              <a:t>studii</a:t>
            </a:r>
            <a:r>
              <a:rPr lang="en-US" dirty="0"/>
              <a:t> </a:t>
            </a:r>
            <a:r>
              <a:rPr lang="en-US" dirty="0" err="1"/>
              <a:t>pe</a:t>
            </a:r>
            <a:r>
              <a:rPr lang="en-US" dirty="0"/>
              <a:t> </a:t>
            </a:r>
            <a:r>
              <a:rPr lang="en-US" dirty="0" err="1"/>
              <a:t>baza</a:t>
            </a:r>
            <a:r>
              <a:rPr lang="en-US" dirty="0"/>
              <a:t> </a:t>
            </a:r>
            <a:r>
              <a:rPr lang="en-US" dirty="0" err="1"/>
              <a:t>rezultatelor</a:t>
            </a:r>
            <a:r>
              <a:rPr lang="en-US" dirty="0"/>
              <a:t> </a:t>
            </a:r>
            <a:r>
              <a:rPr lang="en-US" dirty="0" err="1"/>
              <a:t>învățării</a:t>
            </a:r>
            <a:r>
              <a:rPr lang="en-US" dirty="0"/>
              <a:t>, </a:t>
            </a:r>
            <a:r>
              <a:rPr lang="en-US" dirty="0" err="1"/>
              <a:t>aprobată</a:t>
            </a:r>
            <a:r>
              <a:rPr lang="en-US" dirty="0"/>
              <a:t> </a:t>
            </a:r>
            <a:r>
              <a:rPr lang="en-US" dirty="0" err="1"/>
              <a:t>prin</a:t>
            </a:r>
            <a:r>
              <a:rPr lang="en-US" dirty="0"/>
              <a:t> </a:t>
            </a:r>
            <a:r>
              <a:rPr lang="en-US" dirty="0" smtClean="0"/>
              <a:t>OMEN</a:t>
            </a:r>
            <a:endParaRPr lang="ro-RO" dirty="0" smtClean="0"/>
          </a:p>
          <a:p>
            <a:endParaRPr lang="en-US" dirty="0"/>
          </a:p>
          <a:p>
            <a:pPr algn="just"/>
            <a:r>
              <a:rPr lang="en-US" dirty="0" smtClean="0"/>
              <a:t>R4.2</a:t>
            </a:r>
            <a:r>
              <a:rPr lang="ro-RO" dirty="0" smtClean="0"/>
              <a:t>.</a:t>
            </a:r>
            <a:r>
              <a:rPr lang="en-US" dirty="0" smtClean="0"/>
              <a:t> </a:t>
            </a:r>
            <a:r>
              <a:rPr lang="en-US" b="1" dirty="0"/>
              <a:t>10 </a:t>
            </a:r>
            <a:r>
              <a:rPr lang="en-US" b="1" dirty="0" err="1"/>
              <a:t>modele</a:t>
            </a:r>
            <a:r>
              <a:rPr lang="en-US" b="1" dirty="0"/>
              <a:t> </a:t>
            </a:r>
            <a:r>
              <a:rPr lang="en-US" dirty="0"/>
              <a:t>program de </a:t>
            </a:r>
            <a:r>
              <a:rPr lang="en-US" dirty="0" err="1"/>
              <a:t>studiu</a:t>
            </a:r>
            <a:r>
              <a:rPr lang="en-US" dirty="0"/>
              <a:t> </a:t>
            </a:r>
            <a:r>
              <a:rPr lang="en-US" b="1" dirty="0" err="1"/>
              <a:t>pentru</a:t>
            </a:r>
            <a:r>
              <a:rPr lang="en-US" b="1" dirty="0"/>
              <a:t> </a:t>
            </a:r>
            <a:r>
              <a:rPr lang="en-US" b="1" dirty="0" err="1"/>
              <a:t>trunchiul</a:t>
            </a:r>
            <a:r>
              <a:rPr lang="en-US" b="1" dirty="0"/>
              <a:t> de </a:t>
            </a:r>
            <a:r>
              <a:rPr lang="en-US" b="1" dirty="0" err="1"/>
              <a:t>bază</a:t>
            </a:r>
            <a:r>
              <a:rPr lang="en-US" b="1" dirty="0"/>
              <a:t> </a:t>
            </a:r>
            <a:r>
              <a:rPr lang="en-US" b="1" dirty="0" err="1"/>
              <a:t>dezvoltate</a:t>
            </a:r>
            <a:r>
              <a:rPr lang="en-US" b="1" dirty="0"/>
              <a:t> </a:t>
            </a:r>
            <a:r>
              <a:rPr lang="en-US" b="1" dirty="0" err="1"/>
              <a:t>pentru</a:t>
            </a:r>
            <a:r>
              <a:rPr lang="en-US" b="1" dirty="0"/>
              <a:t> 10 </a:t>
            </a:r>
            <a:r>
              <a:rPr lang="en-US" dirty="0" err="1"/>
              <a:t>domenii</a:t>
            </a:r>
            <a:r>
              <a:rPr lang="en-US" dirty="0"/>
              <a:t> </a:t>
            </a:r>
            <a:r>
              <a:rPr lang="en-US" dirty="0" err="1"/>
              <a:t>detaliate</a:t>
            </a:r>
            <a:r>
              <a:rPr lang="en-US" dirty="0"/>
              <a:t> conform ISCED </a:t>
            </a:r>
            <a:r>
              <a:rPr lang="en-US" dirty="0" err="1"/>
              <a:t>pentru</a:t>
            </a:r>
            <a:r>
              <a:rPr lang="en-US" dirty="0"/>
              <a:t> </a:t>
            </a:r>
            <a:r>
              <a:rPr lang="en-US" dirty="0" err="1"/>
              <a:t>transferul</a:t>
            </a:r>
            <a:r>
              <a:rPr lang="en-US" dirty="0"/>
              <a:t> </a:t>
            </a:r>
            <a:r>
              <a:rPr lang="en-US" dirty="0" err="1"/>
              <a:t>rezultatelor</a:t>
            </a:r>
            <a:r>
              <a:rPr lang="en-US" dirty="0"/>
              <a:t> </a:t>
            </a:r>
            <a:r>
              <a:rPr lang="en-US" dirty="0" err="1"/>
              <a:t>învățării</a:t>
            </a:r>
            <a:r>
              <a:rPr lang="en-US" dirty="0"/>
              <a:t> </a:t>
            </a:r>
            <a:r>
              <a:rPr lang="en-US" dirty="0" err="1"/>
              <a:t>în</a:t>
            </a:r>
            <a:r>
              <a:rPr lang="en-US" dirty="0"/>
              <a:t> </a:t>
            </a:r>
            <a:r>
              <a:rPr lang="en-US" dirty="0" err="1"/>
              <a:t>sectoarele</a:t>
            </a:r>
            <a:r>
              <a:rPr lang="en-US" dirty="0"/>
              <a:t> de </a:t>
            </a:r>
            <a:r>
              <a:rPr lang="en-US" dirty="0" err="1"/>
              <a:t>activitate</a:t>
            </a:r>
            <a:r>
              <a:rPr lang="en-US" dirty="0"/>
              <a:t> </a:t>
            </a:r>
            <a:r>
              <a:rPr lang="en-US" dirty="0" err="1"/>
              <a:t>strategice</a:t>
            </a:r>
            <a:r>
              <a:rPr lang="en-US" dirty="0"/>
              <a:t> la </a:t>
            </a:r>
            <a:r>
              <a:rPr lang="en-US" dirty="0" err="1"/>
              <a:t>nivel</a:t>
            </a:r>
            <a:r>
              <a:rPr lang="en-US" dirty="0"/>
              <a:t> </a:t>
            </a:r>
            <a:r>
              <a:rPr lang="en-US" dirty="0" err="1"/>
              <a:t>european</a:t>
            </a:r>
            <a:r>
              <a:rPr lang="en-US" dirty="0"/>
              <a:t> </a:t>
            </a:r>
            <a:r>
              <a:rPr lang="en-US" dirty="0" err="1"/>
              <a:t>și</a:t>
            </a:r>
            <a:r>
              <a:rPr lang="en-US" dirty="0"/>
              <a:t> </a:t>
            </a:r>
            <a:r>
              <a:rPr lang="en-US" dirty="0" err="1"/>
              <a:t>național</a:t>
            </a:r>
            <a:r>
              <a:rPr lang="en-US" dirty="0"/>
              <a:t>. </a:t>
            </a:r>
          </a:p>
          <a:p>
            <a:endParaRPr lang="ro-RO" dirty="0" smtClean="0"/>
          </a:p>
          <a:p>
            <a:endParaRPr lang="en-US" dirty="0"/>
          </a:p>
          <a:p>
            <a:pPr algn="just"/>
            <a:r>
              <a:rPr lang="en-US" b="1" dirty="0"/>
              <a:t>20 </a:t>
            </a:r>
            <a:r>
              <a:rPr lang="en-US" b="1" dirty="0" err="1"/>
              <a:t>workshopuri</a:t>
            </a:r>
            <a:r>
              <a:rPr lang="en-US" dirty="0"/>
              <a:t> </a:t>
            </a:r>
            <a:r>
              <a:rPr lang="en-US" dirty="0" err="1"/>
              <a:t>organizate</a:t>
            </a:r>
            <a:r>
              <a:rPr lang="en-US" dirty="0"/>
              <a:t> </a:t>
            </a:r>
            <a:r>
              <a:rPr lang="en-US" dirty="0" err="1"/>
              <a:t>pentru</a:t>
            </a:r>
            <a:r>
              <a:rPr lang="en-US" dirty="0"/>
              <a:t> </a:t>
            </a:r>
            <a:r>
              <a:rPr lang="en-US" dirty="0" err="1"/>
              <a:t>diseminare</a:t>
            </a:r>
            <a:r>
              <a:rPr lang="en-US" dirty="0"/>
              <a:t> </a:t>
            </a:r>
            <a:r>
              <a:rPr lang="en-US" dirty="0" err="1"/>
              <a:t>și</a:t>
            </a:r>
            <a:r>
              <a:rPr lang="en-US" dirty="0"/>
              <a:t> </a:t>
            </a:r>
            <a:r>
              <a:rPr lang="en-US" dirty="0" err="1"/>
              <a:t>și</a:t>
            </a:r>
            <a:r>
              <a:rPr lang="en-US" dirty="0"/>
              <a:t> </a:t>
            </a:r>
            <a:r>
              <a:rPr lang="en-US" dirty="0" err="1"/>
              <a:t>pregătire</a:t>
            </a:r>
            <a:r>
              <a:rPr lang="en-US" dirty="0"/>
              <a:t> a </a:t>
            </a:r>
            <a:r>
              <a:rPr lang="en-US" dirty="0" err="1"/>
              <a:t>cadrelor</a:t>
            </a:r>
            <a:r>
              <a:rPr lang="en-US" dirty="0"/>
              <a:t> </a:t>
            </a:r>
            <a:r>
              <a:rPr lang="en-US" dirty="0" err="1"/>
              <a:t>didactice</a:t>
            </a:r>
            <a:r>
              <a:rPr lang="en-US" dirty="0"/>
              <a:t> </a:t>
            </a:r>
            <a:r>
              <a:rPr lang="en-US" dirty="0" err="1"/>
              <a:t>pentru</a:t>
            </a:r>
            <a:r>
              <a:rPr lang="en-US" dirty="0"/>
              <a:t> </a:t>
            </a:r>
            <a:r>
              <a:rPr lang="en-US" dirty="0" err="1"/>
              <a:t>formare</a:t>
            </a:r>
            <a:r>
              <a:rPr lang="en-US" dirty="0"/>
              <a:t> </a:t>
            </a:r>
            <a:r>
              <a:rPr lang="en-US" dirty="0" err="1"/>
              <a:t>continuă</a:t>
            </a:r>
            <a:r>
              <a:rPr lang="en-US" dirty="0"/>
              <a:t> – 600 </a:t>
            </a:r>
            <a:r>
              <a:rPr lang="en-US" dirty="0" err="1"/>
              <a:t>persoane</a:t>
            </a:r>
            <a:r>
              <a:rPr lang="en-US" dirty="0"/>
              <a:t> </a:t>
            </a:r>
            <a:r>
              <a:rPr lang="en-US" dirty="0" err="1"/>
              <a:t>formate</a:t>
            </a:r>
            <a:r>
              <a:rPr lang="en-US" dirty="0"/>
              <a:t> </a:t>
            </a:r>
            <a:r>
              <a:rPr lang="en-US" dirty="0" err="1"/>
              <a:t>pentru</a:t>
            </a:r>
            <a:r>
              <a:rPr lang="en-US" dirty="0"/>
              <a:t> </a:t>
            </a:r>
            <a:r>
              <a:rPr lang="en-US" dirty="0" err="1"/>
              <a:t>utilizarea</a:t>
            </a:r>
            <a:r>
              <a:rPr lang="en-US" dirty="0"/>
              <a:t> </a:t>
            </a:r>
            <a:r>
              <a:rPr lang="en-US" dirty="0" err="1"/>
              <a:t>modelelor</a:t>
            </a:r>
            <a:r>
              <a:rPr lang="en-US" dirty="0"/>
              <a:t> program de </a:t>
            </a:r>
            <a:r>
              <a:rPr lang="en-US" dirty="0" err="1"/>
              <a:t>studiu</a:t>
            </a:r>
            <a:r>
              <a:rPr lang="en-US" dirty="0"/>
              <a:t> </a:t>
            </a:r>
            <a:r>
              <a:rPr lang="en-US" dirty="0" err="1"/>
              <a:t>pentru</a:t>
            </a:r>
            <a:r>
              <a:rPr lang="en-US" dirty="0"/>
              <a:t> </a:t>
            </a:r>
            <a:r>
              <a:rPr lang="en-US" dirty="0" err="1"/>
              <a:t>trunchiul</a:t>
            </a:r>
            <a:r>
              <a:rPr lang="en-US" dirty="0"/>
              <a:t> de </a:t>
            </a:r>
            <a:r>
              <a:rPr lang="en-US" dirty="0" err="1"/>
              <a:t>bază</a:t>
            </a:r>
            <a:r>
              <a:rPr lang="en-US" dirty="0"/>
              <a:t>, </a:t>
            </a:r>
            <a:r>
              <a:rPr lang="en-US" dirty="0" err="1"/>
              <a:t>în</a:t>
            </a:r>
            <a:r>
              <a:rPr lang="en-US" dirty="0"/>
              <a:t> </a:t>
            </a:r>
            <a:r>
              <a:rPr lang="en-US" dirty="0" err="1"/>
              <a:t>vederea</a:t>
            </a:r>
            <a:r>
              <a:rPr lang="en-US" dirty="0"/>
              <a:t> </a:t>
            </a:r>
            <a:r>
              <a:rPr lang="en-US" dirty="0" err="1"/>
              <a:t>asigurării</a:t>
            </a:r>
            <a:r>
              <a:rPr lang="en-US" dirty="0"/>
              <a:t> </a:t>
            </a:r>
            <a:r>
              <a:rPr lang="en-US" dirty="0" err="1"/>
              <a:t>unei</a:t>
            </a:r>
            <a:r>
              <a:rPr lang="en-US" dirty="0"/>
              <a:t> </a:t>
            </a:r>
            <a:r>
              <a:rPr lang="en-US" dirty="0" err="1"/>
              <a:t>bune</a:t>
            </a:r>
            <a:r>
              <a:rPr lang="en-US" dirty="0"/>
              <a:t> </a:t>
            </a:r>
            <a:r>
              <a:rPr lang="en-US" dirty="0" err="1"/>
              <a:t>gestiuni</a:t>
            </a:r>
            <a:r>
              <a:rPr lang="en-US" dirty="0"/>
              <a:t> a </a:t>
            </a:r>
            <a:r>
              <a:rPr lang="en-US" dirty="0" err="1"/>
              <a:t>programelor</a:t>
            </a:r>
            <a:r>
              <a:rPr lang="en-US" dirty="0"/>
              <a:t> de </a:t>
            </a:r>
            <a:r>
              <a:rPr lang="en-US" dirty="0" err="1"/>
              <a:t>studii</a:t>
            </a:r>
            <a:r>
              <a:rPr lang="en-US" dirty="0"/>
              <a:t> </a:t>
            </a:r>
            <a:r>
              <a:rPr lang="en-US" dirty="0" err="1"/>
              <a:t>universitare</a:t>
            </a:r>
            <a:r>
              <a:rPr lang="en-US" dirty="0"/>
              <a:t> </a:t>
            </a:r>
            <a:r>
              <a:rPr lang="en-US" dirty="0" err="1"/>
              <a:t>și</a:t>
            </a:r>
            <a:r>
              <a:rPr lang="en-US" dirty="0"/>
              <a:t> </a:t>
            </a:r>
            <a:r>
              <a:rPr lang="en-US" dirty="0" err="1"/>
              <a:t>postuniversitare</a:t>
            </a:r>
            <a:r>
              <a:rPr lang="en-US" dirty="0"/>
              <a:t> (</a:t>
            </a:r>
            <a:r>
              <a:rPr lang="en-US" dirty="0" err="1"/>
              <a:t>formare</a:t>
            </a:r>
            <a:r>
              <a:rPr lang="en-US" dirty="0"/>
              <a:t> </a:t>
            </a:r>
            <a:r>
              <a:rPr lang="en-US" dirty="0" err="1"/>
              <a:t>continuă</a:t>
            </a:r>
            <a:r>
              <a:rPr lang="en-US" dirty="0"/>
              <a:t>)</a:t>
            </a:r>
          </a:p>
          <a:p>
            <a:endParaRPr lang="en-US" dirty="0"/>
          </a:p>
        </p:txBody>
      </p:sp>
    </p:spTree>
    <p:extLst>
      <p:ext uri="{BB962C8B-B14F-4D97-AF65-F5344CB8AC3E}">
        <p14:creationId xmlns:p14="http://schemas.microsoft.com/office/powerpoint/2010/main" val="18787610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399" y="557784"/>
            <a:ext cx="8930747" cy="512064"/>
          </a:xfrm>
        </p:spPr>
        <p:txBody>
          <a:bodyPr>
            <a:normAutofit/>
          </a:bodyPr>
          <a:lstStyle/>
          <a:p>
            <a:pPr algn="ctr"/>
            <a:r>
              <a:rPr lang="en-US" sz="2400" b="1" dirty="0" err="1" smtClean="0"/>
              <a:t>Modelul</a:t>
            </a:r>
            <a:r>
              <a:rPr lang="en-US" sz="2400" b="1" dirty="0" smtClean="0"/>
              <a:t> </a:t>
            </a:r>
            <a:r>
              <a:rPr lang="en-US" sz="2400" b="1" dirty="0" err="1" smtClean="0"/>
              <a:t>trunchiului</a:t>
            </a:r>
            <a:r>
              <a:rPr lang="en-US" sz="2400" b="1" dirty="0" smtClean="0"/>
              <a:t> </a:t>
            </a:r>
            <a:r>
              <a:rPr lang="en-US" sz="2400" b="1" dirty="0" err="1" smtClean="0"/>
              <a:t>comun</a:t>
            </a:r>
            <a:r>
              <a:rPr lang="en-US" sz="2400" b="1" dirty="0" smtClean="0"/>
              <a:t> –</a:t>
            </a:r>
            <a:r>
              <a:rPr lang="ro-RO" sz="2400" b="1" dirty="0" smtClean="0"/>
              <a:t> </a:t>
            </a:r>
            <a:r>
              <a:rPr lang="en-US" sz="2400" b="1" dirty="0" err="1" smtClean="0"/>
              <a:t>idei</a:t>
            </a:r>
            <a:r>
              <a:rPr lang="en-US" sz="2400" b="1" dirty="0" smtClean="0"/>
              <a:t> </a:t>
            </a:r>
            <a:r>
              <a:rPr lang="en-US" sz="2400" b="1" dirty="0" err="1" smtClean="0"/>
              <a:t>principale</a:t>
            </a:r>
            <a:r>
              <a:rPr lang="en-US" sz="2400" b="1" dirty="0" smtClean="0"/>
              <a:t> </a:t>
            </a:r>
            <a:endParaRPr lang="en-US" sz="2400" b="1" dirty="0"/>
          </a:p>
        </p:txBody>
      </p:sp>
      <p:sp>
        <p:nvSpPr>
          <p:cNvPr id="3" name="Text Placeholder 2"/>
          <p:cNvSpPr>
            <a:spLocks noGrp="1"/>
          </p:cNvSpPr>
          <p:nvPr>
            <p:ph type="body" idx="1"/>
          </p:nvPr>
        </p:nvSpPr>
        <p:spPr>
          <a:xfrm>
            <a:off x="2389398" y="1780970"/>
            <a:ext cx="8930748" cy="3756227"/>
          </a:xfrm>
        </p:spPr>
        <p:txBody>
          <a:bodyPr>
            <a:normAutofit fontScale="92500" lnSpcReduction="10000"/>
          </a:bodyPr>
          <a:lstStyle/>
          <a:p>
            <a:pPr marL="285750" indent="-285750" algn="l">
              <a:buFont typeface="Arial" panose="020B0604020202020204" pitchFamily="34" charset="0"/>
              <a:buChar char="•"/>
            </a:pPr>
            <a:r>
              <a:rPr lang="ro-RO" dirty="0" smtClean="0"/>
              <a:t>propunerea  </a:t>
            </a:r>
            <a:r>
              <a:rPr lang="ro-RO" dirty="0"/>
              <a:t>va conduce </a:t>
            </a:r>
            <a:r>
              <a:rPr lang="ro-RO" dirty="0" smtClean="0"/>
              <a:t>la </a:t>
            </a:r>
            <a:r>
              <a:rPr lang="ro-RO" dirty="0"/>
              <a:t>reducerea numărului de programe</a:t>
            </a:r>
            <a:r>
              <a:rPr lang="en-US" dirty="0"/>
              <a:t> de </a:t>
            </a:r>
            <a:r>
              <a:rPr lang="en-US" dirty="0" err="1"/>
              <a:t>studii</a:t>
            </a:r>
            <a:r>
              <a:rPr lang="ro-RO" dirty="0"/>
              <a:t> și </a:t>
            </a:r>
            <a:r>
              <a:rPr lang="ro-RO" dirty="0" smtClean="0"/>
              <a:t>consolidarea legături</a:t>
            </a:r>
            <a:r>
              <a:rPr lang="en-US" dirty="0" err="1" smtClean="0"/>
              <a:t>i</a:t>
            </a:r>
            <a:r>
              <a:rPr lang="ro-RO" dirty="0" smtClean="0"/>
              <a:t> </a:t>
            </a:r>
            <a:r>
              <a:rPr lang="ro-RO" dirty="0"/>
              <a:t>lor cu piața </a:t>
            </a:r>
            <a:r>
              <a:rPr lang="en-US" dirty="0" err="1" smtClean="0"/>
              <a:t>muncii</a:t>
            </a:r>
            <a:endParaRPr lang="ro-RO" dirty="0"/>
          </a:p>
          <a:p>
            <a:pPr marL="285750" indent="-285750" algn="l">
              <a:buFont typeface="Arial" panose="020B0604020202020204" pitchFamily="34" charset="0"/>
              <a:buChar char="•"/>
            </a:pPr>
            <a:endParaRPr lang="ro-RO" dirty="0"/>
          </a:p>
          <a:p>
            <a:pPr marL="285750" indent="-285750" algn="l">
              <a:buFont typeface="Arial" panose="020B0604020202020204" pitchFamily="34" charset="0"/>
              <a:buChar char="•"/>
            </a:pPr>
            <a:r>
              <a:rPr lang="ro-RO" dirty="0"/>
              <a:t>orice program de studii </a:t>
            </a:r>
            <a:r>
              <a:rPr lang="en-US" dirty="0"/>
              <a:t>care </a:t>
            </a:r>
            <a:r>
              <a:rPr lang="en-US" dirty="0" err="1"/>
              <a:t>va</a:t>
            </a:r>
            <a:r>
              <a:rPr lang="en-US" dirty="0"/>
              <a:t> </a:t>
            </a:r>
            <a:r>
              <a:rPr lang="en-US" dirty="0" err="1"/>
              <a:t>califica</a:t>
            </a:r>
            <a:r>
              <a:rPr lang="en-US" dirty="0"/>
              <a:t> </a:t>
            </a:r>
            <a:r>
              <a:rPr lang="ro-RO" dirty="0" smtClean="0"/>
              <a:t>î</a:t>
            </a:r>
            <a:r>
              <a:rPr lang="en-US" dirty="0" err="1" smtClean="0"/>
              <a:t>ntr</a:t>
            </a:r>
            <a:r>
              <a:rPr lang="en-US" dirty="0" smtClean="0"/>
              <a:t>-</a:t>
            </a:r>
            <a:r>
              <a:rPr lang="ro-RO" dirty="0" smtClean="0"/>
              <a:t>o </a:t>
            </a:r>
            <a:r>
              <a:rPr lang="ro-RO" dirty="0"/>
              <a:t>ocupație trebuie să plece de la sarcinile și atribuțiile celui care o va practica, iar </a:t>
            </a:r>
            <a:r>
              <a:rPr lang="en-US" dirty="0" err="1"/>
              <a:t>trunchiul</a:t>
            </a:r>
            <a:r>
              <a:rPr lang="en-US" dirty="0"/>
              <a:t> </a:t>
            </a:r>
            <a:r>
              <a:rPr lang="en-US" dirty="0" err="1"/>
              <a:t>comun</a:t>
            </a:r>
            <a:r>
              <a:rPr lang="en-US" dirty="0"/>
              <a:t> </a:t>
            </a:r>
            <a:r>
              <a:rPr lang="en-US" dirty="0" err="1"/>
              <a:t>va</a:t>
            </a:r>
            <a:r>
              <a:rPr lang="en-US" dirty="0"/>
              <a:t> </a:t>
            </a:r>
            <a:r>
              <a:rPr lang="en-US" dirty="0" err="1"/>
              <a:t>asigura</a:t>
            </a:r>
            <a:r>
              <a:rPr lang="en-US" dirty="0"/>
              <a:t> </a:t>
            </a:r>
            <a:r>
              <a:rPr lang="en-US" dirty="0" err="1" smtClean="0"/>
              <a:t>coresponden</a:t>
            </a:r>
            <a:r>
              <a:rPr lang="ro-RO" dirty="0" smtClean="0"/>
              <a:t>ț</a:t>
            </a:r>
            <a:r>
              <a:rPr lang="en-US" dirty="0" smtClean="0"/>
              <a:t>a </a:t>
            </a:r>
            <a:r>
              <a:rPr lang="en-US" dirty="0" err="1" smtClean="0"/>
              <a:t>interna</a:t>
            </a:r>
            <a:r>
              <a:rPr lang="ro-RO" dirty="0" smtClean="0"/>
              <a:t>ț</a:t>
            </a:r>
            <a:r>
              <a:rPr lang="en-US" dirty="0" err="1" smtClean="0"/>
              <a:t>ional</a:t>
            </a:r>
            <a:r>
              <a:rPr lang="ro-RO" dirty="0" smtClean="0"/>
              <a:t>ă</a:t>
            </a:r>
            <a:r>
              <a:rPr lang="en-US" dirty="0" smtClean="0"/>
              <a:t> </a:t>
            </a:r>
            <a:r>
              <a:rPr lang="en-US" dirty="0"/>
              <a:t>cu </a:t>
            </a:r>
            <a:r>
              <a:rPr lang="en-US" dirty="0" err="1"/>
              <a:t>cele</a:t>
            </a:r>
            <a:r>
              <a:rPr lang="en-US" dirty="0"/>
              <a:t> din </a:t>
            </a:r>
            <a:r>
              <a:rPr lang="ro-RO" dirty="0" smtClean="0"/>
              <a:t>ISCO </a:t>
            </a:r>
            <a:r>
              <a:rPr lang="ro-RO" dirty="0"/>
              <a:t>și </a:t>
            </a:r>
            <a:r>
              <a:rPr lang="en-US" dirty="0" err="1" smtClean="0"/>
              <a:t>na</a:t>
            </a:r>
            <a:r>
              <a:rPr lang="ro-RO" dirty="0" smtClean="0"/>
              <a:t>ț</a:t>
            </a:r>
            <a:r>
              <a:rPr lang="en-US" dirty="0" err="1" smtClean="0"/>
              <a:t>ional</a:t>
            </a:r>
            <a:r>
              <a:rPr lang="ro-RO" dirty="0" smtClean="0"/>
              <a:t>ă</a:t>
            </a:r>
            <a:r>
              <a:rPr lang="en-US" dirty="0" smtClean="0"/>
              <a:t> </a:t>
            </a:r>
            <a:r>
              <a:rPr lang="en-US" dirty="0"/>
              <a:t>cu </a:t>
            </a:r>
            <a:r>
              <a:rPr lang="ro-RO" dirty="0"/>
              <a:t>COR</a:t>
            </a:r>
          </a:p>
          <a:p>
            <a:pPr marL="285750" indent="-285750" algn="l">
              <a:buFont typeface="Arial" panose="020B0604020202020204" pitchFamily="34" charset="0"/>
              <a:buChar char="•"/>
            </a:pPr>
            <a:endParaRPr lang="ro-RO" dirty="0"/>
          </a:p>
          <a:p>
            <a:pPr marL="285750" indent="-285750" algn="l">
              <a:buFont typeface="Arial" panose="020B0604020202020204" pitchFamily="34" charset="0"/>
              <a:buChar char="•"/>
            </a:pPr>
            <a:r>
              <a:rPr lang="ro-RO" dirty="0" smtClean="0"/>
              <a:t>această </a:t>
            </a:r>
            <a:r>
              <a:rPr lang="ro-RO" dirty="0"/>
              <a:t>bază de competențe comune tuturor ocupațiilor dintr-o grupă de bază trebuie să se reîntâlnească în educație sub forma unui program cadru, la toate specializările care conduc la ocupații din respectiva grupă de </a:t>
            </a:r>
            <a:r>
              <a:rPr lang="ro-RO" dirty="0" smtClean="0"/>
              <a:t>bază</a:t>
            </a:r>
            <a:r>
              <a:rPr lang="ro-RO" dirty="0"/>
              <a:t/>
            </a:r>
            <a:br>
              <a:rPr lang="ro-RO" dirty="0"/>
            </a:br>
            <a:r>
              <a:rPr lang="ro-RO" dirty="0"/>
              <a:t/>
            </a:r>
            <a:br>
              <a:rPr lang="ro-RO" dirty="0"/>
            </a:br>
            <a:endParaRPr lang="en-US" dirty="0"/>
          </a:p>
        </p:txBody>
      </p:sp>
    </p:spTree>
    <p:extLst>
      <p:ext uri="{BB962C8B-B14F-4D97-AF65-F5344CB8AC3E}">
        <p14:creationId xmlns:p14="http://schemas.microsoft.com/office/powerpoint/2010/main" val="337717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a:stretch>
            <a:fillRect/>
          </a:stretch>
        </p:blipFill>
        <p:spPr>
          <a:xfrm>
            <a:off x="2373185" y="1452880"/>
            <a:ext cx="2937510" cy="2270708"/>
          </a:xfrm>
          <a:prstGeom prst="rect">
            <a:avLst/>
          </a:prstGeom>
        </p:spPr>
      </p:pic>
      <p:pic>
        <p:nvPicPr>
          <p:cNvPr id="10" name="Picture 9"/>
          <p:cNvPicPr/>
          <p:nvPr/>
        </p:nvPicPr>
        <p:blipFill>
          <a:blip r:embed="rId3"/>
          <a:stretch>
            <a:fillRect/>
          </a:stretch>
        </p:blipFill>
        <p:spPr>
          <a:xfrm>
            <a:off x="7005934" y="1546860"/>
            <a:ext cx="2986477" cy="2176728"/>
          </a:xfrm>
          <a:prstGeom prst="rect">
            <a:avLst/>
          </a:prstGeom>
        </p:spPr>
      </p:pic>
      <p:pic>
        <p:nvPicPr>
          <p:cNvPr id="11" name="Picture 10"/>
          <p:cNvPicPr/>
          <p:nvPr/>
        </p:nvPicPr>
        <p:blipFill>
          <a:blip r:embed="rId4"/>
          <a:stretch>
            <a:fillRect/>
          </a:stretch>
        </p:blipFill>
        <p:spPr>
          <a:xfrm>
            <a:off x="2373185" y="4158409"/>
            <a:ext cx="3612836" cy="2166977"/>
          </a:xfrm>
          <a:prstGeom prst="rect">
            <a:avLst/>
          </a:prstGeom>
        </p:spPr>
      </p:pic>
      <p:pic>
        <p:nvPicPr>
          <p:cNvPr id="12" name="Picture 11"/>
          <p:cNvPicPr/>
          <p:nvPr/>
        </p:nvPicPr>
        <p:blipFill>
          <a:blip r:embed="rId5"/>
          <a:stretch>
            <a:fillRect/>
          </a:stretch>
        </p:blipFill>
        <p:spPr>
          <a:xfrm>
            <a:off x="7005935" y="4158409"/>
            <a:ext cx="3222147" cy="2166977"/>
          </a:xfrm>
          <a:prstGeom prst="rect">
            <a:avLst/>
          </a:prstGeom>
        </p:spPr>
      </p:pic>
      <p:sp>
        <p:nvSpPr>
          <p:cNvPr id="13" name="Text Placeholder 2"/>
          <p:cNvSpPr>
            <a:spLocks noGrp="1"/>
          </p:cNvSpPr>
          <p:nvPr>
            <p:ph type="body" idx="1"/>
          </p:nvPr>
        </p:nvSpPr>
        <p:spPr>
          <a:xfrm>
            <a:off x="2361966" y="379117"/>
            <a:ext cx="8930748" cy="727307"/>
          </a:xfrm>
        </p:spPr>
        <p:txBody>
          <a:bodyPr>
            <a:normAutofit/>
          </a:bodyPr>
          <a:lstStyle/>
          <a:p>
            <a:pPr algn="ctr"/>
            <a:r>
              <a:rPr lang="ro-RO" sz="2400" b="1" dirty="0"/>
              <a:t>Formarea inginerească – organizare și durată</a:t>
            </a:r>
            <a:endParaRPr lang="en-US" sz="3200" b="1" dirty="0"/>
          </a:p>
        </p:txBody>
      </p:sp>
    </p:spTree>
    <p:extLst>
      <p:ext uri="{BB962C8B-B14F-4D97-AF65-F5344CB8AC3E}">
        <p14:creationId xmlns:p14="http://schemas.microsoft.com/office/powerpoint/2010/main" val="11684819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1775904" y="1372933"/>
            <a:ext cx="9864408" cy="4698683"/>
          </a:xfrm>
          <a:prstGeom prst="rect">
            <a:avLst/>
          </a:prstGeom>
        </p:spPr>
      </p:pic>
      <p:sp>
        <p:nvSpPr>
          <p:cNvPr id="5" name="Text Placeholder 2"/>
          <p:cNvSpPr>
            <a:spLocks noGrp="1"/>
          </p:cNvSpPr>
          <p:nvPr>
            <p:ph type="body" idx="1"/>
          </p:nvPr>
        </p:nvSpPr>
        <p:spPr>
          <a:xfrm>
            <a:off x="2361966" y="379117"/>
            <a:ext cx="8930748" cy="727307"/>
          </a:xfrm>
        </p:spPr>
        <p:txBody>
          <a:bodyPr>
            <a:normAutofit/>
          </a:bodyPr>
          <a:lstStyle/>
          <a:p>
            <a:pPr algn="ctr"/>
            <a:r>
              <a:rPr lang="ro-RO" sz="2800" dirty="0" smtClean="0"/>
              <a:t>Exemplu trunchi comun - inginerie</a:t>
            </a:r>
            <a:endParaRPr lang="en-US" sz="2800" dirty="0"/>
          </a:p>
        </p:txBody>
      </p:sp>
    </p:spTree>
    <p:extLst>
      <p:ext uri="{BB962C8B-B14F-4D97-AF65-F5344CB8AC3E}">
        <p14:creationId xmlns:p14="http://schemas.microsoft.com/office/powerpoint/2010/main" val="23114712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03704" y="1658824"/>
            <a:ext cx="9089010" cy="4109843"/>
          </a:xfrm>
          <a:prstGeom prst="rect">
            <a:avLst/>
          </a:prstGeom>
        </p:spPr>
        <p:txBody>
          <a:bodyPr wrap="square">
            <a:spAutoFit/>
          </a:bodyPr>
          <a:lstStyle/>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 PC – PROGRAM CADRU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competențe internaționale </a:t>
            </a:r>
            <a:r>
              <a:rPr lang="ro-RO" sz="1400" dirty="0">
                <a:latin typeface="Times New Roman" panose="02020603050405020304" pitchFamily="18" charset="0"/>
                <a:ea typeface="Calibri" panose="020F0502020204030204" pitchFamily="34" charset="0"/>
                <a:cs typeface="Times New Roman" panose="02020603050405020304" pitchFamily="18" charset="0"/>
              </a:rPr>
              <a:t>din ESCO SI Rezultate ale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Învățării </a:t>
            </a:r>
            <a:r>
              <a:rPr lang="ro-RO" sz="1400" dirty="0">
                <a:latin typeface="Times New Roman" panose="02020603050405020304" pitchFamily="18" charset="0"/>
                <a:ea typeface="Calibri" panose="020F0502020204030204" pitchFamily="34" charset="0"/>
                <a:cs typeface="Times New Roman" panose="02020603050405020304" pitchFamily="18" charset="0"/>
              </a:rPr>
              <a:t>similare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PSO </a:t>
            </a:r>
            <a:r>
              <a:rPr lang="ro-RO" sz="1400" dirty="0">
                <a:latin typeface="Times New Roman" panose="02020603050405020304" pitchFamily="18" charset="0"/>
                <a:ea typeface="Calibri" panose="020F0502020204030204" pitchFamily="34" charset="0"/>
                <a:cs typeface="Times New Roman" panose="02020603050405020304" pitchFamily="18" charset="0"/>
              </a:rPr>
              <a:t>- PROGRAM SPECIFIC PE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OCUPAȚII – competențe </a:t>
            </a:r>
            <a:r>
              <a:rPr lang="ro-RO" sz="1400" dirty="0">
                <a:latin typeface="Times New Roman" panose="02020603050405020304" pitchFamily="18" charset="0"/>
                <a:ea typeface="Calibri" panose="020F0502020204030204" pitchFamily="34" charset="0"/>
                <a:cs typeface="Times New Roman" panose="02020603050405020304" pitchFamily="18" charset="0"/>
              </a:rPr>
              <a:t>stabilite cu angajatori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naționali </a:t>
            </a:r>
            <a:r>
              <a:rPr lang="ro-RO" sz="1400" dirty="0">
                <a:latin typeface="Times New Roman" panose="02020603050405020304" pitchFamily="18" charset="0"/>
                <a:ea typeface="Calibri" panose="020F0502020204030204" pitchFamily="34" charset="0"/>
                <a:cs typeface="Times New Roman" panose="02020603050405020304" pitchFamily="18" charset="0"/>
              </a:rPr>
              <a:t>(10-20</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latin typeface="Times New Roman" panose="02020603050405020304" pitchFamily="18" charset="0"/>
                <a:ea typeface="Calibri" panose="020F0502020204030204" pitchFamily="34" charset="0"/>
                <a:cs typeface="Times New Roman" panose="02020603050405020304" pitchFamily="18" charset="0"/>
              </a:rPr>
              <a:t>prin</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ARUT</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1400" dirty="0">
                <a:latin typeface="Times New Roman" panose="02020603050405020304" pitchFamily="18" charset="0"/>
                <a:ea typeface="Calibri" panose="020F0502020204030204" pitchFamily="34" charset="0"/>
                <a:cs typeface="Times New Roman" panose="02020603050405020304" pitchFamily="18" charset="0"/>
              </a:rPr>
              <a:t>si regionali (10-20</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1400" dirty="0" err="1" smtClean="0">
                <a:latin typeface="Times New Roman" panose="02020603050405020304" pitchFamily="18" charset="0"/>
                <a:ea typeface="Calibri" panose="020F0502020204030204" pitchFamily="34" charset="0"/>
                <a:cs typeface="Times New Roman" panose="02020603050405020304" pitchFamily="18" charset="0"/>
              </a:rPr>
              <a:t>fiecare</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latin typeface="Times New Roman" panose="02020603050405020304" pitchFamily="18" charset="0"/>
                <a:ea typeface="Calibri" panose="020F0502020204030204" pitchFamily="34" charset="0"/>
                <a:cs typeface="Times New Roman" panose="02020603050405020304" pitchFamily="18" charset="0"/>
              </a:rPr>
              <a:t>universitate</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in parte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Se va pune accentul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pe: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Cursuri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postuniversitare:  -perfecționare în </a:t>
            </a:r>
            <a:r>
              <a:rPr lang="ro-RO" sz="1400" dirty="0">
                <a:latin typeface="Times New Roman" panose="02020603050405020304" pitchFamily="18" charset="0"/>
                <a:ea typeface="Calibri" panose="020F0502020204030204" pitchFamily="34" charset="0"/>
                <a:cs typeface="Times New Roman" panose="02020603050405020304" pitchFamily="18" charset="0"/>
              </a:rPr>
              <a:t>specialitate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specializare în </a:t>
            </a:r>
            <a:r>
              <a:rPr lang="ro-RO" sz="1400" dirty="0">
                <a:latin typeface="Times New Roman" panose="02020603050405020304" pitchFamily="18" charset="0"/>
                <a:ea typeface="Calibri" panose="020F0502020204030204" pitchFamily="34" charset="0"/>
                <a:cs typeface="Times New Roman" panose="02020603050405020304" pitchFamily="18" charset="0"/>
              </a:rPr>
              <a:t>cadrul domeniului  pentru alte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ocupații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 de </a:t>
            </a:r>
            <a:r>
              <a:rPr lang="ro-RO" sz="1400" dirty="0">
                <a:latin typeface="Times New Roman" panose="02020603050405020304" pitchFamily="18" charset="0"/>
                <a:ea typeface="Calibri" panose="020F0502020204030204" pitchFamily="34" charset="0"/>
                <a:cs typeface="Times New Roman" panose="02020603050405020304" pitchFamily="18" charset="0"/>
              </a:rPr>
              <a:t>calificare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în </a:t>
            </a:r>
            <a:r>
              <a:rPr lang="ro-RO" sz="1400" dirty="0">
                <a:latin typeface="Times New Roman" panose="02020603050405020304" pitchFamily="18" charset="0"/>
                <a:ea typeface="Calibri" panose="020F0502020204030204" pitchFamily="34" charset="0"/>
                <a:cs typeface="Times New Roman" panose="02020603050405020304" pitchFamily="18" charset="0"/>
              </a:rPr>
              <a:t>alte domenii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de inițiere în </a:t>
            </a:r>
            <a:r>
              <a:rPr lang="ro-RO" sz="1400" dirty="0">
                <a:latin typeface="Times New Roman" panose="02020603050405020304" pitchFamily="18" charset="0"/>
                <a:ea typeface="Calibri" panose="020F0502020204030204" pitchFamily="34" charset="0"/>
                <a:cs typeface="Times New Roman" panose="02020603050405020304" pitchFamily="18" charset="0"/>
              </a:rPr>
              <a:t>alte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științe, de </a:t>
            </a:r>
            <a:r>
              <a:rPr lang="ro-RO" sz="1400" dirty="0">
                <a:latin typeface="Times New Roman" panose="02020603050405020304" pitchFamily="18" charset="0"/>
                <a:ea typeface="Calibri" panose="020F0502020204030204" pitchFamily="34" charset="0"/>
                <a:cs typeface="Times New Roman" panose="02020603050405020304" pitchFamily="18" charset="0"/>
              </a:rPr>
              <a:t>ex. ingineri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în informatică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smtClean="0">
                <a:latin typeface="Times New Roman" panose="02020603050405020304" pitchFamily="18" charset="0"/>
                <a:ea typeface="Calibri" panose="020F0502020204030204" pitchFamily="34" charset="0"/>
                <a:cs typeface="Times New Roman" panose="02020603050405020304" pitchFamily="18" charset="0"/>
              </a:rPr>
              <a:t>Masterul:                           </a:t>
            </a:r>
            <a:r>
              <a:rPr lang="ro-RO" sz="1400" dirty="0">
                <a:latin typeface="Times New Roman" panose="02020603050405020304" pitchFamily="18" charset="0"/>
                <a:ea typeface="Calibri" panose="020F0502020204030204" pitchFamily="34" charset="0"/>
                <a:cs typeface="Times New Roman" panose="02020603050405020304" pitchFamily="18" charset="0"/>
              </a:rPr>
              <a:t>- de cercetare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în </a:t>
            </a:r>
            <a:r>
              <a:rPr lang="ro-RO" sz="1400" dirty="0">
                <a:latin typeface="Times New Roman" panose="02020603050405020304" pitchFamily="18" charset="0"/>
                <a:ea typeface="Calibri" panose="020F0502020204030204" pitchFamily="34" charset="0"/>
                <a:cs typeface="Times New Roman" panose="02020603050405020304" pitchFamily="18" charset="0"/>
              </a:rPr>
              <a:t>domeniul ales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profesional: dobândirea </a:t>
            </a:r>
            <a:r>
              <a:rPr lang="ro-RO" sz="1400" dirty="0">
                <a:latin typeface="Times New Roman" panose="02020603050405020304" pitchFamily="18" charset="0"/>
                <a:ea typeface="Calibri" panose="020F0502020204030204" pitchFamily="34" charset="0"/>
                <a:cs typeface="Times New Roman" panose="02020603050405020304" pitchFamily="18" charset="0"/>
              </a:rPr>
              <a:t>de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calificări în </a:t>
            </a:r>
            <a:r>
              <a:rPr lang="ro-RO" sz="1400" dirty="0">
                <a:latin typeface="Times New Roman" panose="02020603050405020304" pitchFamily="18" charset="0"/>
                <a:ea typeface="Calibri" panose="020F0502020204030204" pitchFamily="34" charset="0"/>
                <a:cs typeface="Times New Roman" panose="02020603050405020304" pitchFamily="18" charset="0"/>
              </a:rPr>
              <a:t>mai multe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ocupații </a:t>
            </a:r>
            <a:r>
              <a:rPr lang="ro-RO" sz="1400" dirty="0">
                <a:latin typeface="Times New Roman" panose="02020603050405020304" pitchFamily="18" charset="0"/>
                <a:ea typeface="Calibri" panose="020F0502020204030204" pitchFamily="34" charset="0"/>
                <a:cs typeface="Times New Roman" panose="02020603050405020304" pitchFamily="18" charset="0"/>
              </a:rPr>
              <a:t>din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același domeniu: </a:t>
            </a:r>
            <a:r>
              <a:rPr lang="ro-RO" sz="1400" dirty="0">
                <a:latin typeface="Times New Roman" panose="02020603050405020304" pitchFamily="18" charset="0"/>
                <a:ea typeface="Calibri" panose="020F0502020204030204" pitchFamily="34" charset="0"/>
                <a:cs typeface="Times New Roman" panose="02020603050405020304" pitchFamily="18" charset="0"/>
              </a:rPr>
              <a:t>2-4 </a:t>
            </a:r>
            <a:r>
              <a:rPr lang="en-US" sz="1400" dirty="0" err="1" smtClean="0">
                <a:latin typeface="Times New Roman" panose="02020603050405020304" pitchFamily="18" charset="0"/>
                <a:ea typeface="Calibri" panose="020F0502020204030204" pitchFamily="34" charset="0"/>
                <a:cs typeface="Times New Roman" panose="02020603050405020304" pitchFamily="18" charset="0"/>
              </a:rPr>
              <a:t>ocupati</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transversale/ multidisciplinare </a:t>
            </a:r>
            <a:r>
              <a:rPr lang="ro-RO" sz="1400" dirty="0">
                <a:latin typeface="Times New Roman" panose="02020603050405020304" pitchFamily="18" charset="0"/>
                <a:ea typeface="Calibri" panose="020F0502020204030204" pitchFamily="34" charset="0"/>
                <a:cs typeface="Times New Roman" panose="02020603050405020304" pitchFamily="18" charset="0"/>
              </a:rPr>
              <a:t>(</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management/ marketing/ politice/ administrație/ afaceri): pentru </a:t>
            </a:r>
            <a:r>
              <a:rPr lang="ro-RO" sz="1400" dirty="0">
                <a:latin typeface="Times New Roman" panose="02020603050405020304" pitchFamily="18" charset="0"/>
                <a:ea typeface="Calibri" panose="020F0502020204030204" pitchFamily="34" charset="0"/>
                <a:cs typeface="Times New Roman" panose="02020603050405020304" pitchFamily="18" charset="0"/>
              </a:rPr>
              <a:t>ocupare de posturi de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conducere/ marketing/ adm</a:t>
            </a:r>
            <a:r>
              <a:rPr lang="ro-RO" sz="1400" dirty="0">
                <a:latin typeface="Times New Roman" panose="02020603050405020304" pitchFamily="18" charset="0"/>
                <a:ea typeface="Calibri" panose="020F0502020204030204" pitchFamily="34" charset="0"/>
                <a:cs typeface="Times New Roman" panose="02020603050405020304" pitchFamily="18" charset="0"/>
              </a:rPr>
              <a:t>. din grupa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majoră </a:t>
            </a:r>
            <a:r>
              <a:rPr lang="ro-RO" sz="1400" dirty="0">
                <a:latin typeface="Times New Roman" panose="02020603050405020304" pitchFamily="18" charset="0"/>
                <a:ea typeface="Calibri" panose="020F0502020204030204" pitchFamily="34" charset="0"/>
                <a:cs typeface="Times New Roman" panose="02020603050405020304" pitchFamily="18" charset="0"/>
              </a:rPr>
              <a:t>1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Creditul 25 de ore de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clasă și </a:t>
            </a:r>
            <a:r>
              <a:rPr lang="ro-RO" sz="1400" dirty="0">
                <a:latin typeface="Times New Roman" panose="02020603050405020304" pitchFamily="18" charset="0"/>
                <a:ea typeface="Calibri" panose="020F0502020204030204" pitchFamily="34" charset="0"/>
                <a:cs typeface="Times New Roman" panose="02020603050405020304" pitchFamily="18" charset="0"/>
              </a:rPr>
              <a:t>individuale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(recomandare europeană)</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a:latin typeface="Times New Roman" panose="02020603050405020304" pitchFamily="18" charset="0"/>
                <a:ea typeface="Calibri" panose="020F0502020204030204" pitchFamily="34" charset="0"/>
                <a:cs typeface="Times New Roman" panose="02020603050405020304" pitchFamily="18" charset="0"/>
              </a:rPr>
              <a:t>O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disciplină = 5 </a:t>
            </a:r>
            <a:r>
              <a:rPr lang="ro-RO" sz="1400" dirty="0">
                <a:latin typeface="Times New Roman" panose="02020603050405020304" pitchFamily="18" charset="0"/>
                <a:ea typeface="Calibri" panose="020F0502020204030204" pitchFamily="34" charset="0"/>
                <a:cs typeface="Times New Roman" panose="02020603050405020304" pitchFamily="18" charset="0"/>
              </a:rPr>
              <a:t>credite sau 56/70 de ore pe trimestru curs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și aplicații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/6 discipline </a:t>
            </a:r>
            <a:r>
              <a:rPr lang="en-US" sz="1400" dirty="0" err="1" smtClean="0">
                <a:latin typeface="Times New Roman" panose="02020603050405020304" pitchFamily="18" charset="0"/>
                <a:ea typeface="Calibri" panose="020F0502020204030204" pitchFamily="34" charset="0"/>
                <a:cs typeface="Times New Roman" panose="02020603050405020304" pitchFamily="18" charset="0"/>
              </a:rPr>
              <a:t>pe</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smtClean="0">
                <a:latin typeface="Times New Roman" panose="02020603050405020304" pitchFamily="18" charset="0"/>
                <a:ea typeface="Calibri" panose="020F0502020204030204" pitchFamily="34" charset="0"/>
                <a:cs typeface="Times New Roman" panose="02020603050405020304" pitchFamily="18" charset="0"/>
              </a:rPr>
              <a:t>semestru</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dirty="0" smtClean="0">
                <a:latin typeface="Times New Roman" panose="02020603050405020304" pitchFamily="18" charset="0"/>
                <a:ea typeface="Calibri" panose="020F0502020204030204" pitchFamily="34" charset="0"/>
                <a:cs typeface="Times New Roman" panose="02020603050405020304" pitchFamily="18" charset="0"/>
              </a:rPr>
              <a:t>Practică: </a:t>
            </a:r>
            <a:r>
              <a:rPr lang="ro-RO" sz="1400" dirty="0">
                <a:latin typeface="Times New Roman" panose="02020603050405020304" pitchFamily="18" charset="0"/>
                <a:ea typeface="Calibri" panose="020F0502020204030204" pitchFamily="34" charset="0"/>
                <a:cs typeface="Times New Roman" panose="02020603050405020304" pitchFamily="18" charset="0"/>
              </a:rPr>
              <a:t>4 luni la 5 ani </a:t>
            </a:r>
            <a:endParaRPr lang="ro-RO" sz="14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ro-RO" sz="1400" b="1" dirty="0" smtClean="0">
                <a:latin typeface="Times New Roman" panose="02020603050405020304" pitchFamily="18" charset="0"/>
                <a:ea typeface="Calibri" panose="020F0502020204030204" pitchFamily="34" charset="0"/>
                <a:cs typeface="Times New Roman" panose="02020603050405020304" pitchFamily="18" charset="0"/>
              </a:rPr>
              <a:t>Titlul: inginer</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 – grupa </a:t>
            </a:r>
            <a:r>
              <a:rPr lang="ro-RO" sz="1400" dirty="0">
                <a:latin typeface="Times New Roman" panose="02020603050405020304" pitchFamily="18" charset="0"/>
                <a:ea typeface="Calibri" panose="020F0502020204030204" pitchFamily="34" charset="0"/>
                <a:cs typeface="Times New Roman" panose="02020603050405020304" pitchFamily="18" charset="0"/>
              </a:rPr>
              <a:t>de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bază </a:t>
            </a:r>
            <a:r>
              <a:rPr lang="ro-RO" sz="1400" dirty="0">
                <a:latin typeface="Times New Roman" panose="02020603050405020304" pitchFamily="18" charset="0"/>
                <a:ea typeface="Calibri" panose="020F0502020204030204" pitchFamily="34" charset="0"/>
                <a:cs typeface="Times New Roman" panose="02020603050405020304" pitchFamily="18" charset="0"/>
              </a:rPr>
              <a:t>din COR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și </a:t>
            </a:r>
            <a:r>
              <a:rPr lang="ro-RO" sz="1400" dirty="0">
                <a:latin typeface="Times New Roman" panose="02020603050405020304" pitchFamily="18" charset="0"/>
                <a:ea typeface="Calibri" panose="020F0502020204030204" pitchFamily="34" charset="0"/>
                <a:cs typeface="Times New Roman" panose="02020603050405020304" pitchFamily="18" charset="0"/>
              </a:rPr>
              <a:t>specializarea conform </a:t>
            </a:r>
            <a:r>
              <a:rPr lang="ro-RO" sz="1400" dirty="0" smtClean="0">
                <a:latin typeface="Times New Roman" panose="02020603050405020304" pitchFamily="18" charset="0"/>
                <a:ea typeface="Calibri" panose="020F0502020204030204" pitchFamily="34" charset="0"/>
                <a:cs typeface="Times New Roman" panose="02020603050405020304" pitchFamily="18" charset="0"/>
              </a:rPr>
              <a:t>ocupației</a:t>
            </a:r>
            <a:endParaRPr lang="en-US" sz="3600" dirty="0"/>
          </a:p>
        </p:txBody>
      </p:sp>
      <p:sp>
        <p:nvSpPr>
          <p:cNvPr id="3" name="Text Placeholder 2"/>
          <p:cNvSpPr>
            <a:spLocks noGrp="1"/>
          </p:cNvSpPr>
          <p:nvPr>
            <p:ph type="body" idx="1"/>
          </p:nvPr>
        </p:nvSpPr>
        <p:spPr>
          <a:xfrm>
            <a:off x="2361966" y="379117"/>
            <a:ext cx="8930748" cy="727307"/>
          </a:xfrm>
        </p:spPr>
        <p:txBody>
          <a:bodyPr>
            <a:normAutofit/>
          </a:bodyPr>
          <a:lstStyle/>
          <a:p>
            <a:pPr algn="ctr"/>
            <a:r>
              <a:rPr lang="ro-RO" sz="2800" dirty="0" smtClean="0"/>
              <a:t>Exemplu trunchi comun – inginerie (cont.)</a:t>
            </a:r>
            <a:endParaRPr lang="en-US" sz="2800" dirty="0"/>
          </a:p>
        </p:txBody>
      </p:sp>
    </p:spTree>
    <p:extLst>
      <p:ext uri="{BB962C8B-B14F-4D97-AF65-F5344CB8AC3E}">
        <p14:creationId xmlns:p14="http://schemas.microsoft.com/office/powerpoint/2010/main" val="700128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28600"/>
            <a:ext cx="10018713" cy="1752599"/>
          </a:xfrm>
        </p:spPr>
        <p:txBody>
          <a:bodyPr/>
          <a:lstStyle/>
          <a:p>
            <a:r>
              <a:rPr lang="ro-RO" b="1" dirty="0" smtClean="0"/>
              <a:t>Definiții </a:t>
            </a:r>
            <a:endParaRPr lang="en-US" b="1" dirty="0"/>
          </a:p>
        </p:txBody>
      </p:sp>
      <p:sp>
        <p:nvSpPr>
          <p:cNvPr id="3" name="Content Placeholder 2"/>
          <p:cNvSpPr>
            <a:spLocks noGrp="1"/>
          </p:cNvSpPr>
          <p:nvPr>
            <p:ph idx="1"/>
          </p:nvPr>
        </p:nvSpPr>
        <p:spPr>
          <a:xfrm>
            <a:off x="1484311" y="2136647"/>
            <a:ext cx="10018713" cy="3832124"/>
          </a:xfrm>
        </p:spPr>
        <p:txBody>
          <a:bodyPr>
            <a:normAutofit fontScale="85000" lnSpcReduction="10000"/>
          </a:bodyPr>
          <a:lstStyle/>
          <a:p>
            <a:pPr algn="just"/>
            <a:r>
              <a:rPr lang="en-US" b="1" dirty="0"/>
              <a:t>„</a:t>
            </a:r>
            <a:r>
              <a:rPr lang="en-US" b="1" dirty="0" err="1"/>
              <a:t>calificare</a:t>
            </a:r>
            <a:r>
              <a:rPr lang="en-US" b="1" dirty="0"/>
              <a:t>” </a:t>
            </a:r>
            <a:r>
              <a:rPr lang="en-US" dirty="0" err="1"/>
              <a:t>înseamnă</a:t>
            </a:r>
            <a:r>
              <a:rPr lang="en-US" dirty="0"/>
              <a:t> un </a:t>
            </a:r>
            <a:r>
              <a:rPr lang="en-US" dirty="0" err="1"/>
              <a:t>rezultat</a:t>
            </a:r>
            <a:r>
              <a:rPr lang="en-US" dirty="0"/>
              <a:t> formal al </a:t>
            </a:r>
            <a:r>
              <a:rPr lang="en-US" dirty="0" err="1"/>
              <a:t>unui</a:t>
            </a:r>
            <a:r>
              <a:rPr lang="en-US" dirty="0"/>
              <a:t> </a:t>
            </a:r>
            <a:r>
              <a:rPr lang="en-US" dirty="0" err="1"/>
              <a:t>proces</a:t>
            </a:r>
            <a:r>
              <a:rPr lang="en-US" dirty="0"/>
              <a:t> de </a:t>
            </a:r>
            <a:r>
              <a:rPr lang="en-US" dirty="0" err="1"/>
              <a:t>evaluare</a:t>
            </a:r>
            <a:r>
              <a:rPr lang="en-US" dirty="0"/>
              <a:t> </a:t>
            </a:r>
            <a:r>
              <a:rPr lang="en-US" dirty="0" err="1"/>
              <a:t>și</a:t>
            </a:r>
            <a:r>
              <a:rPr lang="en-US" dirty="0"/>
              <a:t> </a:t>
            </a:r>
            <a:r>
              <a:rPr lang="en-US" dirty="0" err="1"/>
              <a:t>validare</a:t>
            </a:r>
            <a:r>
              <a:rPr lang="en-US" dirty="0"/>
              <a:t>, </a:t>
            </a:r>
            <a:r>
              <a:rPr lang="en-US" dirty="0" err="1"/>
              <a:t>obținut</a:t>
            </a:r>
            <a:r>
              <a:rPr lang="en-US" dirty="0"/>
              <a:t> </a:t>
            </a:r>
            <a:r>
              <a:rPr lang="en-US" dirty="0" err="1"/>
              <a:t>în</a:t>
            </a:r>
            <a:r>
              <a:rPr lang="en-US" dirty="0"/>
              <a:t> </a:t>
            </a:r>
            <a:r>
              <a:rPr lang="en-US" dirty="0" err="1"/>
              <a:t>momentul</a:t>
            </a:r>
            <a:r>
              <a:rPr lang="en-US" dirty="0"/>
              <a:t> </a:t>
            </a:r>
            <a:r>
              <a:rPr lang="en-US" dirty="0" err="1"/>
              <a:t>în</a:t>
            </a:r>
            <a:r>
              <a:rPr lang="en-US" dirty="0"/>
              <a:t> care o </a:t>
            </a:r>
            <a:r>
              <a:rPr lang="en-US" dirty="0" err="1"/>
              <a:t>autoritate</a:t>
            </a:r>
            <a:r>
              <a:rPr lang="en-US" dirty="0"/>
              <a:t> </a:t>
            </a:r>
            <a:r>
              <a:rPr lang="en-US" dirty="0" err="1"/>
              <a:t>competentă</a:t>
            </a:r>
            <a:r>
              <a:rPr lang="en-US" dirty="0"/>
              <a:t> </a:t>
            </a:r>
            <a:r>
              <a:rPr lang="en-US" dirty="0" err="1"/>
              <a:t>stabilește</a:t>
            </a:r>
            <a:r>
              <a:rPr lang="en-US" dirty="0"/>
              <a:t> </a:t>
            </a:r>
            <a:r>
              <a:rPr lang="en-US" dirty="0" err="1"/>
              <a:t>că</a:t>
            </a:r>
            <a:r>
              <a:rPr lang="en-US" dirty="0"/>
              <a:t> o </a:t>
            </a:r>
            <a:r>
              <a:rPr lang="en-US" dirty="0" err="1"/>
              <a:t>persoană</a:t>
            </a:r>
            <a:r>
              <a:rPr lang="en-US" dirty="0"/>
              <a:t> a </a:t>
            </a:r>
            <a:r>
              <a:rPr lang="en-US" dirty="0" err="1"/>
              <a:t>dobândit</a:t>
            </a:r>
            <a:r>
              <a:rPr lang="en-US" dirty="0"/>
              <a:t> </a:t>
            </a:r>
            <a:r>
              <a:rPr lang="en-US" dirty="0" err="1"/>
              <a:t>rezultate</a:t>
            </a:r>
            <a:r>
              <a:rPr lang="en-US" dirty="0"/>
              <a:t> ale </a:t>
            </a:r>
            <a:r>
              <a:rPr lang="en-US" dirty="0" err="1"/>
              <a:t>învățării</a:t>
            </a:r>
            <a:r>
              <a:rPr lang="en-US" dirty="0"/>
              <a:t> </a:t>
            </a:r>
            <a:r>
              <a:rPr lang="en-US" dirty="0" err="1"/>
              <a:t>corespunzătoare</a:t>
            </a:r>
            <a:r>
              <a:rPr lang="en-US" dirty="0"/>
              <a:t> </a:t>
            </a:r>
            <a:r>
              <a:rPr lang="en-US" dirty="0" err="1"/>
              <a:t>unor</a:t>
            </a:r>
            <a:r>
              <a:rPr lang="en-US" dirty="0"/>
              <a:t> </a:t>
            </a:r>
            <a:r>
              <a:rPr lang="en-US" dirty="0" err="1"/>
              <a:t>standarde</a:t>
            </a:r>
            <a:r>
              <a:rPr lang="en-US" dirty="0"/>
              <a:t> date; </a:t>
            </a:r>
            <a:endParaRPr lang="ro-RO" dirty="0" smtClean="0"/>
          </a:p>
          <a:p>
            <a:pPr marL="461963" indent="-234950" algn="just">
              <a:buFont typeface="Corbel" panose="020B0503020204020204" pitchFamily="34" charset="0"/>
              <a:buChar char="−"/>
            </a:pPr>
            <a:r>
              <a:rPr lang="en-US" i="1" dirty="0" err="1" smtClean="0"/>
              <a:t>Rezultat</a:t>
            </a:r>
            <a:r>
              <a:rPr lang="en-US" i="1" dirty="0" smtClean="0"/>
              <a:t> formal </a:t>
            </a:r>
            <a:r>
              <a:rPr lang="en-US" dirty="0" smtClean="0"/>
              <a:t>–</a:t>
            </a:r>
            <a:r>
              <a:rPr lang="ro-RO" dirty="0" smtClean="0"/>
              <a:t> </a:t>
            </a:r>
            <a:r>
              <a:rPr lang="en-US" dirty="0" err="1" smtClean="0"/>
              <a:t>diplom</a:t>
            </a:r>
            <a:r>
              <a:rPr lang="ro-RO" dirty="0" smtClean="0"/>
              <a:t>ă</a:t>
            </a:r>
            <a:r>
              <a:rPr lang="en-US" dirty="0" smtClean="0"/>
              <a:t>/</a:t>
            </a:r>
            <a:r>
              <a:rPr lang="ro-RO" dirty="0" smtClean="0"/>
              <a:t> </a:t>
            </a:r>
            <a:r>
              <a:rPr lang="en-US" dirty="0" smtClean="0"/>
              <a:t>certificate </a:t>
            </a:r>
            <a:r>
              <a:rPr lang="ro-RO" dirty="0" smtClean="0"/>
              <a:t>ș</a:t>
            </a:r>
            <a:r>
              <a:rPr lang="en-US" dirty="0" err="1" smtClean="0"/>
              <a:t>i</a:t>
            </a:r>
            <a:r>
              <a:rPr lang="en-US" dirty="0" smtClean="0"/>
              <a:t> </a:t>
            </a:r>
            <a:r>
              <a:rPr lang="en-US" dirty="0" err="1" smtClean="0"/>
              <a:t>suplimentul</a:t>
            </a:r>
            <a:r>
              <a:rPr lang="en-US" dirty="0" smtClean="0"/>
              <a:t> </a:t>
            </a:r>
            <a:r>
              <a:rPr lang="en-US" dirty="0" err="1" smtClean="0"/>
              <a:t>aferent</a:t>
            </a:r>
            <a:r>
              <a:rPr lang="en-US" dirty="0" smtClean="0"/>
              <a:t>,</a:t>
            </a:r>
            <a:r>
              <a:rPr lang="ro-RO" dirty="0" smtClean="0"/>
              <a:t> </a:t>
            </a:r>
            <a:r>
              <a:rPr lang="en-US" dirty="0" smtClean="0"/>
              <a:t>Europass</a:t>
            </a:r>
          </a:p>
          <a:p>
            <a:pPr marL="461963" indent="-234950" algn="just">
              <a:buFont typeface="Corbel" panose="020B0503020204020204" pitchFamily="34" charset="0"/>
              <a:buChar char="−"/>
            </a:pPr>
            <a:r>
              <a:rPr lang="en-US" i="1" dirty="0" err="1" smtClean="0"/>
              <a:t>Proces</a:t>
            </a:r>
            <a:r>
              <a:rPr lang="en-US" i="1" dirty="0" smtClean="0"/>
              <a:t> de </a:t>
            </a:r>
            <a:r>
              <a:rPr lang="en-US" i="1" dirty="0" err="1" smtClean="0"/>
              <a:t>evaluare</a:t>
            </a:r>
            <a:r>
              <a:rPr lang="en-US" i="1" dirty="0" smtClean="0"/>
              <a:t> </a:t>
            </a:r>
            <a:r>
              <a:rPr lang="ro-RO" i="1" dirty="0" smtClean="0"/>
              <a:t>ș</a:t>
            </a:r>
            <a:r>
              <a:rPr lang="en-US" i="1" dirty="0" err="1" smtClean="0"/>
              <a:t>i</a:t>
            </a:r>
            <a:r>
              <a:rPr lang="en-US" i="1" dirty="0" smtClean="0"/>
              <a:t> </a:t>
            </a:r>
            <a:r>
              <a:rPr lang="en-US" i="1" dirty="0" err="1" smtClean="0"/>
              <a:t>validare</a:t>
            </a:r>
            <a:r>
              <a:rPr lang="en-US" i="1" dirty="0" smtClean="0"/>
              <a:t> </a:t>
            </a:r>
            <a:r>
              <a:rPr lang="en-US" dirty="0" smtClean="0"/>
              <a:t>–</a:t>
            </a:r>
            <a:r>
              <a:rPr lang="ro-RO" dirty="0" smtClean="0"/>
              <a:t> </a:t>
            </a:r>
            <a:r>
              <a:rPr lang="en-US" dirty="0" err="1" smtClean="0"/>
              <a:t>examinarea</a:t>
            </a:r>
            <a:r>
              <a:rPr lang="en-US" dirty="0" smtClean="0"/>
              <a:t>,</a:t>
            </a:r>
            <a:r>
              <a:rPr lang="ro-RO" dirty="0" smtClean="0"/>
              <a:t> </a:t>
            </a:r>
            <a:r>
              <a:rPr lang="en-US" dirty="0" err="1" smtClean="0"/>
              <a:t>notarea</a:t>
            </a:r>
            <a:r>
              <a:rPr lang="en-US" dirty="0" smtClean="0"/>
              <a:t> </a:t>
            </a:r>
            <a:r>
              <a:rPr lang="ro-RO" dirty="0" smtClean="0"/>
              <a:t>ș</a:t>
            </a:r>
            <a:r>
              <a:rPr lang="en-US" dirty="0" err="1" smtClean="0"/>
              <a:t>i</a:t>
            </a:r>
            <a:r>
              <a:rPr lang="en-US" dirty="0" smtClean="0"/>
              <a:t> </a:t>
            </a:r>
            <a:r>
              <a:rPr lang="en-US" dirty="0" err="1" smtClean="0"/>
              <a:t>promovarea</a:t>
            </a:r>
            <a:r>
              <a:rPr lang="en-US" dirty="0" smtClean="0"/>
              <a:t> </a:t>
            </a:r>
          </a:p>
          <a:p>
            <a:pPr marL="461963" indent="-234950" algn="just">
              <a:buFont typeface="Corbel" panose="020B0503020204020204" pitchFamily="34" charset="0"/>
              <a:buChar char="−"/>
            </a:pPr>
            <a:r>
              <a:rPr lang="en-US" i="1" dirty="0" err="1" smtClean="0"/>
              <a:t>Autoritate</a:t>
            </a:r>
            <a:r>
              <a:rPr lang="en-US" i="1" dirty="0" smtClean="0"/>
              <a:t> competent</a:t>
            </a:r>
            <a:r>
              <a:rPr lang="ro-RO" i="1" dirty="0" smtClean="0"/>
              <a:t>ă</a:t>
            </a:r>
            <a:r>
              <a:rPr lang="en-US" i="1" dirty="0" smtClean="0"/>
              <a:t> </a:t>
            </a:r>
            <a:r>
              <a:rPr lang="en-US" dirty="0" smtClean="0"/>
              <a:t>–</a:t>
            </a:r>
            <a:r>
              <a:rPr lang="ro-RO" dirty="0" smtClean="0"/>
              <a:t> </a:t>
            </a:r>
            <a:r>
              <a:rPr lang="en-US" dirty="0" err="1" smtClean="0"/>
              <a:t>institu</a:t>
            </a:r>
            <a:r>
              <a:rPr lang="ro-RO" dirty="0" smtClean="0"/>
              <a:t>ț</a:t>
            </a:r>
            <a:r>
              <a:rPr lang="en-US" dirty="0" err="1" smtClean="0"/>
              <a:t>ie</a:t>
            </a:r>
            <a:r>
              <a:rPr lang="en-US" dirty="0" smtClean="0"/>
              <a:t> </a:t>
            </a:r>
            <a:r>
              <a:rPr lang="en-US" dirty="0" err="1" smtClean="0"/>
              <a:t>autorizat</a:t>
            </a:r>
            <a:r>
              <a:rPr lang="ro-RO" dirty="0" smtClean="0"/>
              <a:t>ă</a:t>
            </a:r>
            <a:r>
              <a:rPr lang="en-US" dirty="0" smtClean="0"/>
              <a:t>/</a:t>
            </a:r>
            <a:r>
              <a:rPr lang="ro-RO" dirty="0" smtClean="0"/>
              <a:t> </a:t>
            </a:r>
            <a:r>
              <a:rPr lang="en-US" dirty="0" err="1" smtClean="0"/>
              <a:t>acreditat</a:t>
            </a:r>
            <a:r>
              <a:rPr lang="ro-RO" dirty="0" smtClean="0"/>
              <a:t>ă</a:t>
            </a:r>
            <a:r>
              <a:rPr lang="en-US" dirty="0" smtClean="0"/>
              <a:t> </a:t>
            </a:r>
          </a:p>
          <a:p>
            <a:pPr marL="461963" indent="-234950" algn="just">
              <a:buFont typeface="Corbel" panose="020B0503020204020204" pitchFamily="34" charset="0"/>
              <a:buChar char="−"/>
            </a:pPr>
            <a:r>
              <a:rPr lang="en-US" i="1" dirty="0" err="1" smtClean="0"/>
              <a:t>Persoan</a:t>
            </a:r>
            <a:r>
              <a:rPr lang="ro-RO" i="1" dirty="0" smtClean="0"/>
              <a:t>ă</a:t>
            </a:r>
            <a:r>
              <a:rPr lang="en-US" dirty="0" smtClean="0"/>
              <a:t> –</a:t>
            </a:r>
            <a:r>
              <a:rPr lang="ro-RO" dirty="0" smtClean="0"/>
              <a:t> </a:t>
            </a:r>
            <a:r>
              <a:rPr lang="en-US" dirty="0" smtClean="0"/>
              <a:t>student </a:t>
            </a:r>
          </a:p>
          <a:p>
            <a:pPr marL="461963" indent="-234950" algn="just">
              <a:buFont typeface="Corbel" panose="020B0503020204020204" pitchFamily="34" charset="0"/>
              <a:buChar char="−"/>
            </a:pPr>
            <a:r>
              <a:rPr lang="en-US" i="1" dirty="0" err="1" smtClean="0"/>
              <a:t>Rezultate</a:t>
            </a:r>
            <a:r>
              <a:rPr lang="en-US" i="1" dirty="0" smtClean="0"/>
              <a:t> ale </a:t>
            </a:r>
            <a:r>
              <a:rPr lang="ro-RO" i="1" dirty="0" smtClean="0"/>
              <a:t>î</a:t>
            </a:r>
            <a:r>
              <a:rPr lang="en-US" i="1" dirty="0" err="1" smtClean="0"/>
              <a:t>nv</a:t>
            </a:r>
            <a:r>
              <a:rPr lang="ro-RO" i="1" dirty="0" err="1" smtClean="0"/>
              <a:t>ăță</a:t>
            </a:r>
            <a:r>
              <a:rPr lang="en-US" i="1" dirty="0" smtClean="0"/>
              <a:t>r</a:t>
            </a:r>
            <a:r>
              <a:rPr lang="ro-RO" i="1" dirty="0" smtClean="0"/>
              <a:t>i</a:t>
            </a:r>
            <a:r>
              <a:rPr lang="en-US" i="1" dirty="0" err="1" smtClean="0"/>
              <a:t>i</a:t>
            </a:r>
            <a:r>
              <a:rPr lang="en-US" i="1" dirty="0" smtClean="0"/>
              <a:t> </a:t>
            </a:r>
            <a:r>
              <a:rPr lang="en-US" dirty="0" smtClean="0"/>
              <a:t>–</a:t>
            </a:r>
            <a:r>
              <a:rPr lang="ro-RO" dirty="0" smtClean="0"/>
              <a:t> </a:t>
            </a:r>
            <a:r>
              <a:rPr lang="en-US" dirty="0" err="1" smtClean="0"/>
              <a:t>celula</a:t>
            </a:r>
            <a:r>
              <a:rPr lang="en-US" dirty="0" smtClean="0"/>
              <a:t> de </a:t>
            </a:r>
            <a:r>
              <a:rPr lang="en-US" dirty="0" err="1" smtClean="0"/>
              <a:t>recunoastere</a:t>
            </a:r>
            <a:r>
              <a:rPr lang="en-US" dirty="0" smtClean="0"/>
              <a:t> a </a:t>
            </a:r>
            <a:r>
              <a:rPr lang="en-US" dirty="0" err="1" smtClean="0"/>
              <a:t>calificari</a:t>
            </a:r>
            <a:r>
              <a:rPr lang="ro-RO" dirty="0" smtClean="0"/>
              <a:t> </a:t>
            </a:r>
            <a:r>
              <a:rPr lang="en-US" dirty="0" smtClean="0"/>
              <a:t>(v</a:t>
            </a:r>
            <a:r>
              <a:rPr lang="ro-RO" dirty="0" smtClean="0"/>
              <a:t>.</a:t>
            </a:r>
            <a:r>
              <a:rPr lang="en-US" dirty="0" smtClean="0"/>
              <a:t> </a:t>
            </a:r>
            <a:r>
              <a:rPr lang="en-US" dirty="0" err="1" smtClean="0"/>
              <a:t>definitia</a:t>
            </a:r>
            <a:r>
              <a:rPr lang="en-US" dirty="0" smtClean="0"/>
              <a:t>)</a:t>
            </a:r>
          </a:p>
          <a:p>
            <a:pPr marL="461963" indent="-234950" algn="just">
              <a:buFont typeface="Corbel" panose="020B0503020204020204" pitchFamily="34" charset="0"/>
              <a:buChar char="−"/>
            </a:pPr>
            <a:r>
              <a:rPr lang="en-US" i="1" dirty="0" err="1" smtClean="0"/>
              <a:t>Standarde</a:t>
            </a:r>
            <a:r>
              <a:rPr lang="en-US" i="1" dirty="0" smtClean="0"/>
              <a:t> date </a:t>
            </a:r>
            <a:r>
              <a:rPr lang="en-US" dirty="0" smtClean="0"/>
              <a:t>–</a:t>
            </a:r>
            <a:r>
              <a:rPr lang="ro-RO" dirty="0" smtClean="0"/>
              <a:t> </a:t>
            </a:r>
            <a:r>
              <a:rPr lang="en-US" dirty="0" err="1" smtClean="0"/>
              <a:t>programe</a:t>
            </a:r>
            <a:r>
              <a:rPr lang="en-US" dirty="0" smtClean="0"/>
              <a:t> de </a:t>
            </a:r>
            <a:r>
              <a:rPr lang="en-US" dirty="0" err="1" smtClean="0"/>
              <a:t>studii</a:t>
            </a:r>
            <a:r>
              <a:rPr lang="en-US" dirty="0" smtClean="0"/>
              <a:t>/</a:t>
            </a:r>
            <a:r>
              <a:rPr lang="ro-RO" dirty="0" smtClean="0"/>
              <a:t> </a:t>
            </a:r>
            <a:r>
              <a:rPr lang="en-US" dirty="0" smtClean="0"/>
              <a:t>standard de </a:t>
            </a:r>
            <a:r>
              <a:rPr lang="en-US" dirty="0" err="1" smtClean="0"/>
              <a:t>calificare</a:t>
            </a:r>
            <a:r>
              <a:rPr lang="ro-RO" dirty="0" smtClean="0"/>
              <a:t>, de</a:t>
            </a:r>
            <a:r>
              <a:rPr lang="en-US" dirty="0" smtClean="0"/>
              <a:t> </a:t>
            </a:r>
            <a:r>
              <a:rPr lang="en-US" dirty="0" err="1" smtClean="0"/>
              <a:t>educa</a:t>
            </a:r>
            <a:r>
              <a:rPr lang="ro-RO" dirty="0" smtClean="0"/>
              <a:t>ț</a:t>
            </a:r>
            <a:r>
              <a:rPr lang="en-US" dirty="0" err="1" smtClean="0"/>
              <a:t>ie</a:t>
            </a:r>
            <a:r>
              <a:rPr lang="en-US" dirty="0" smtClean="0"/>
              <a:t> </a:t>
            </a:r>
            <a:r>
              <a:rPr lang="ro-RO" dirty="0" err="1"/>
              <a:t>ș</a:t>
            </a:r>
            <a:r>
              <a:rPr lang="en-US" dirty="0" err="1" smtClean="0"/>
              <a:t>i</a:t>
            </a:r>
            <a:r>
              <a:rPr lang="en-US" dirty="0" smtClean="0"/>
              <a:t> </a:t>
            </a:r>
            <a:r>
              <a:rPr lang="en-US" dirty="0" err="1" smtClean="0"/>
              <a:t>formare</a:t>
            </a:r>
            <a:r>
              <a:rPr lang="en-US" dirty="0" smtClean="0"/>
              <a:t> </a:t>
            </a:r>
          </a:p>
          <a:p>
            <a:pPr marL="461963" indent="-234950" algn="just">
              <a:buFont typeface="Corbel" panose="020B0503020204020204" pitchFamily="34" charset="0"/>
              <a:buChar char="−"/>
            </a:pPr>
            <a:r>
              <a:rPr lang="ro-RO" i="1" dirty="0" smtClean="0"/>
              <a:t>Î</a:t>
            </a:r>
            <a:r>
              <a:rPr lang="en-US" i="1" dirty="0" err="1" smtClean="0"/>
              <a:t>nregistrarea</a:t>
            </a:r>
            <a:r>
              <a:rPr lang="en-US" i="1" dirty="0" smtClean="0"/>
              <a:t> </a:t>
            </a:r>
            <a:r>
              <a:rPr lang="en-US" i="1" dirty="0" err="1" smtClean="0"/>
              <a:t>lor</a:t>
            </a:r>
            <a:r>
              <a:rPr lang="en-US" i="1" dirty="0" smtClean="0"/>
              <a:t> -</a:t>
            </a:r>
            <a:r>
              <a:rPr lang="ro-RO" i="1" dirty="0" smtClean="0"/>
              <a:t> </a:t>
            </a:r>
            <a:r>
              <a:rPr lang="ro-RO" dirty="0" smtClean="0"/>
              <a:t>î</a:t>
            </a:r>
            <a:r>
              <a:rPr lang="en-US" dirty="0" smtClean="0"/>
              <a:t>n RNC/RNCIS</a:t>
            </a:r>
            <a:endParaRPr lang="en-US" dirty="0"/>
          </a:p>
        </p:txBody>
      </p:sp>
    </p:spTree>
    <p:extLst>
      <p:ext uri="{BB962C8B-B14F-4D97-AF65-F5344CB8AC3E}">
        <p14:creationId xmlns:p14="http://schemas.microsoft.com/office/powerpoint/2010/main" val="13042843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Vă mulțumim!</a:t>
            </a:r>
            <a:endParaRPr lang="en-US" dirty="0"/>
          </a:p>
        </p:txBody>
      </p:sp>
      <p:sp>
        <p:nvSpPr>
          <p:cNvPr id="3" name="Text Placeholder 2"/>
          <p:cNvSpPr>
            <a:spLocks noGrp="1"/>
          </p:cNvSpPr>
          <p:nvPr>
            <p:ph idx="1"/>
          </p:nvPr>
        </p:nvSpPr>
        <p:spPr/>
        <p:txBody>
          <a:bodyPr>
            <a:normAutofit/>
          </a:bodyPr>
          <a:lstStyle/>
          <a:p>
            <a:pPr marL="0" indent="0">
              <a:buNone/>
            </a:pPr>
            <a:r>
              <a:rPr lang="en-US" dirty="0" smtClean="0"/>
              <a:t>AUTORITATEA NA</a:t>
            </a:r>
            <a:r>
              <a:rPr lang="ro-RO" dirty="0" smtClean="0"/>
              <a:t>ȚIONALĂ PENTRU CALIFICĂRI</a:t>
            </a:r>
          </a:p>
          <a:p>
            <a:pPr marL="0" indent="0">
              <a:buNone/>
            </a:pPr>
            <a:r>
              <a:rPr lang="ro-RO" dirty="0" smtClean="0">
                <a:hlinkClick r:id="rId2"/>
              </a:rPr>
              <a:t>office@anc.edu.ro</a:t>
            </a:r>
            <a:r>
              <a:rPr lang="ro-RO" dirty="0" smtClean="0"/>
              <a:t> </a:t>
            </a:r>
          </a:p>
          <a:p>
            <a:pPr marL="0" indent="0">
              <a:buNone/>
            </a:pPr>
            <a:r>
              <a:rPr lang="ro-RO" dirty="0" smtClean="0"/>
              <a:t>www.anc.edu.ro</a:t>
            </a:r>
            <a:endParaRPr lang="en-US" dirty="0"/>
          </a:p>
        </p:txBody>
      </p:sp>
    </p:spTree>
    <p:extLst>
      <p:ext uri="{BB962C8B-B14F-4D97-AF65-F5344CB8AC3E}">
        <p14:creationId xmlns:p14="http://schemas.microsoft.com/office/powerpoint/2010/main" val="221100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a:t>Definiții (cont)</a:t>
            </a:r>
            <a:endParaRPr lang="en-US" b="1" dirty="0"/>
          </a:p>
        </p:txBody>
      </p:sp>
      <p:sp>
        <p:nvSpPr>
          <p:cNvPr id="3" name="Content Placeholder 2"/>
          <p:cNvSpPr>
            <a:spLocks noGrp="1"/>
          </p:cNvSpPr>
          <p:nvPr>
            <p:ph idx="1"/>
          </p:nvPr>
        </p:nvSpPr>
        <p:spPr>
          <a:xfrm>
            <a:off x="1484310" y="2094271"/>
            <a:ext cx="10018713" cy="4267200"/>
          </a:xfrm>
        </p:spPr>
        <p:txBody>
          <a:bodyPr/>
          <a:lstStyle/>
          <a:p>
            <a:r>
              <a:rPr lang="en-US" b="1" dirty="0"/>
              <a:t>„</a:t>
            </a:r>
            <a:r>
              <a:rPr lang="en-US" b="1" dirty="0" err="1"/>
              <a:t>rezultatele</a:t>
            </a:r>
            <a:r>
              <a:rPr lang="en-US" b="1" dirty="0"/>
              <a:t> </a:t>
            </a:r>
            <a:r>
              <a:rPr lang="en-US" b="1" dirty="0" err="1"/>
              <a:t>învățării</a:t>
            </a:r>
            <a:r>
              <a:rPr lang="en-US" b="1" dirty="0"/>
              <a:t>” </a:t>
            </a:r>
            <a:r>
              <a:rPr lang="en-US" dirty="0" err="1"/>
              <a:t>înseamnă</a:t>
            </a:r>
            <a:r>
              <a:rPr lang="en-US" dirty="0"/>
              <a:t> </a:t>
            </a:r>
            <a:r>
              <a:rPr lang="en-US" dirty="0" err="1"/>
              <a:t>enunțuri</a:t>
            </a:r>
            <a:r>
              <a:rPr lang="en-US" dirty="0"/>
              <a:t> care se </a:t>
            </a:r>
            <a:r>
              <a:rPr lang="en-US" dirty="0" err="1"/>
              <a:t>referă</a:t>
            </a:r>
            <a:r>
              <a:rPr lang="en-US" dirty="0"/>
              <a:t> la </a:t>
            </a:r>
            <a:r>
              <a:rPr lang="en-US" dirty="0" err="1"/>
              <a:t>ceea</a:t>
            </a:r>
            <a:r>
              <a:rPr lang="en-US" dirty="0"/>
              <a:t> </a:t>
            </a:r>
            <a:r>
              <a:rPr lang="en-US" dirty="0" err="1"/>
              <a:t>ce</a:t>
            </a:r>
            <a:r>
              <a:rPr lang="en-US" dirty="0"/>
              <a:t> </a:t>
            </a:r>
            <a:r>
              <a:rPr lang="en-US" dirty="0" err="1"/>
              <a:t>cunoaște</a:t>
            </a:r>
            <a:r>
              <a:rPr lang="en-US" dirty="0"/>
              <a:t>, </a:t>
            </a:r>
            <a:r>
              <a:rPr lang="en-US" dirty="0" err="1"/>
              <a:t>înțelege</a:t>
            </a:r>
            <a:r>
              <a:rPr lang="en-US" dirty="0"/>
              <a:t> </a:t>
            </a:r>
            <a:r>
              <a:rPr lang="en-US" dirty="0" err="1"/>
              <a:t>și</a:t>
            </a:r>
            <a:r>
              <a:rPr lang="en-US" dirty="0"/>
              <a:t> </a:t>
            </a:r>
            <a:r>
              <a:rPr lang="en-US" dirty="0" err="1"/>
              <a:t>este</a:t>
            </a:r>
            <a:r>
              <a:rPr lang="en-US" dirty="0"/>
              <a:t> </a:t>
            </a:r>
            <a:r>
              <a:rPr lang="en-US" dirty="0" err="1"/>
              <a:t>capabil</a:t>
            </a:r>
            <a:r>
              <a:rPr lang="en-US" dirty="0"/>
              <a:t> </a:t>
            </a:r>
            <a:r>
              <a:rPr lang="en-US" dirty="0" err="1"/>
              <a:t>să</a:t>
            </a:r>
            <a:r>
              <a:rPr lang="en-US" dirty="0"/>
              <a:t> </a:t>
            </a:r>
            <a:r>
              <a:rPr lang="en-US" dirty="0" err="1"/>
              <a:t>facă</a:t>
            </a:r>
            <a:r>
              <a:rPr lang="en-US" dirty="0"/>
              <a:t> un </a:t>
            </a:r>
            <a:r>
              <a:rPr lang="en-US" dirty="0" err="1"/>
              <a:t>cursant</a:t>
            </a:r>
            <a:r>
              <a:rPr lang="en-US" dirty="0"/>
              <a:t> la </a:t>
            </a:r>
            <a:r>
              <a:rPr lang="en-US" dirty="0" err="1">
                <a:solidFill>
                  <a:srgbClr val="FF0000"/>
                </a:solidFill>
              </a:rPr>
              <a:t>terminarea</a:t>
            </a:r>
            <a:r>
              <a:rPr lang="en-US" dirty="0">
                <a:solidFill>
                  <a:srgbClr val="FF0000"/>
                </a:solidFill>
              </a:rPr>
              <a:t> </a:t>
            </a:r>
            <a:r>
              <a:rPr lang="en-US" dirty="0" err="1">
                <a:solidFill>
                  <a:srgbClr val="FF0000"/>
                </a:solidFill>
              </a:rPr>
              <a:t>unui</a:t>
            </a:r>
            <a:r>
              <a:rPr lang="en-US" dirty="0">
                <a:solidFill>
                  <a:srgbClr val="FF0000"/>
                </a:solidFill>
              </a:rPr>
              <a:t> </a:t>
            </a:r>
            <a:r>
              <a:rPr lang="en-US" dirty="0" err="1">
                <a:solidFill>
                  <a:srgbClr val="FF0000"/>
                </a:solidFill>
              </a:rPr>
              <a:t>proces</a:t>
            </a:r>
            <a:r>
              <a:rPr lang="en-US" dirty="0">
                <a:solidFill>
                  <a:srgbClr val="FF0000"/>
                </a:solidFill>
              </a:rPr>
              <a:t> de </a:t>
            </a:r>
            <a:r>
              <a:rPr lang="en-US" dirty="0" err="1">
                <a:solidFill>
                  <a:srgbClr val="FF0000"/>
                </a:solidFill>
              </a:rPr>
              <a:t>învățare</a:t>
            </a:r>
            <a:r>
              <a:rPr lang="en-US" dirty="0">
                <a:solidFill>
                  <a:srgbClr val="FF0000"/>
                </a:solidFill>
              </a:rPr>
              <a:t> </a:t>
            </a:r>
            <a:r>
              <a:rPr lang="en-US" dirty="0" err="1"/>
              <a:t>și</a:t>
            </a:r>
            <a:r>
              <a:rPr lang="en-US" dirty="0"/>
              <a:t> care </a:t>
            </a:r>
            <a:r>
              <a:rPr lang="en-US" dirty="0" err="1"/>
              <a:t>sunt</a:t>
            </a:r>
            <a:r>
              <a:rPr lang="en-US" dirty="0"/>
              <a:t> definite sub </a:t>
            </a:r>
            <a:r>
              <a:rPr lang="en-US" dirty="0" err="1"/>
              <a:t>formă</a:t>
            </a:r>
            <a:r>
              <a:rPr lang="en-US" dirty="0"/>
              <a:t> de </a:t>
            </a:r>
            <a:r>
              <a:rPr lang="en-US" i="1" dirty="0" err="1"/>
              <a:t>cunoștințe</a:t>
            </a:r>
            <a:r>
              <a:rPr lang="en-US" i="1" dirty="0"/>
              <a:t>, </a:t>
            </a:r>
            <a:r>
              <a:rPr lang="en-US" i="1" dirty="0" err="1"/>
              <a:t>aptitudini</a:t>
            </a:r>
            <a:r>
              <a:rPr lang="en-US" i="1" dirty="0"/>
              <a:t>, </a:t>
            </a:r>
            <a:r>
              <a:rPr lang="en-US" i="1" dirty="0" err="1"/>
              <a:t>responsabilitate</a:t>
            </a:r>
            <a:r>
              <a:rPr lang="en-US" i="1" dirty="0"/>
              <a:t> </a:t>
            </a:r>
            <a:r>
              <a:rPr lang="en-US" i="1" dirty="0" err="1"/>
              <a:t>și</a:t>
            </a:r>
            <a:r>
              <a:rPr lang="en-US" i="1" dirty="0"/>
              <a:t> </a:t>
            </a:r>
            <a:r>
              <a:rPr lang="en-US" i="1" dirty="0" err="1"/>
              <a:t>autonomie</a:t>
            </a:r>
            <a:r>
              <a:rPr lang="en-US" i="1" dirty="0"/>
              <a:t>; </a:t>
            </a:r>
            <a:endParaRPr lang="en-US" i="1" dirty="0" smtClean="0"/>
          </a:p>
          <a:p>
            <a:pPr lvl="1"/>
            <a:r>
              <a:rPr lang="en-US" dirty="0" smtClean="0"/>
              <a:t>Se </a:t>
            </a:r>
            <a:r>
              <a:rPr lang="en-US" dirty="0" err="1" smtClean="0"/>
              <a:t>stabilesc</a:t>
            </a:r>
            <a:r>
              <a:rPr lang="en-US" dirty="0" smtClean="0"/>
              <a:t> </a:t>
            </a:r>
            <a:r>
              <a:rPr lang="ro-RO" dirty="0" smtClean="0"/>
              <a:t>î</a:t>
            </a:r>
            <a:r>
              <a:rPr lang="en-US" dirty="0" smtClean="0"/>
              <a:t>n </a:t>
            </a:r>
            <a:r>
              <a:rPr lang="en-US" dirty="0" err="1" smtClean="0"/>
              <a:t>echipe</a:t>
            </a:r>
            <a:r>
              <a:rPr lang="en-US" dirty="0" smtClean="0"/>
              <a:t> </a:t>
            </a:r>
            <a:r>
              <a:rPr lang="en-US" dirty="0" err="1" smtClean="0"/>
              <a:t>comune</a:t>
            </a:r>
            <a:r>
              <a:rPr lang="en-US" dirty="0" smtClean="0"/>
              <a:t>:</a:t>
            </a:r>
            <a:r>
              <a:rPr lang="ro-RO" dirty="0" smtClean="0"/>
              <a:t> </a:t>
            </a:r>
            <a:r>
              <a:rPr lang="en-US" dirty="0" smtClean="0"/>
              <a:t>pia</a:t>
            </a:r>
            <a:r>
              <a:rPr lang="ro-RO" dirty="0" smtClean="0"/>
              <a:t>ț</a:t>
            </a:r>
            <a:r>
              <a:rPr lang="en-US" dirty="0" smtClean="0"/>
              <a:t>a </a:t>
            </a:r>
            <a:r>
              <a:rPr lang="en-US" dirty="0" err="1" smtClean="0"/>
              <a:t>muncii</a:t>
            </a:r>
            <a:r>
              <a:rPr lang="ro-RO" dirty="0" smtClean="0"/>
              <a:t> </a:t>
            </a:r>
            <a:r>
              <a:rPr lang="en-US" dirty="0" smtClean="0"/>
              <a:t>–</a:t>
            </a:r>
            <a:r>
              <a:rPr lang="ro-RO" dirty="0" smtClean="0"/>
              <a:t> </a:t>
            </a:r>
            <a:r>
              <a:rPr lang="en-US" dirty="0" err="1" smtClean="0"/>
              <a:t>educa</a:t>
            </a:r>
            <a:r>
              <a:rPr lang="ro-RO" dirty="0" smtClean="0"/>
              <a:t>ț</a:t>
            </a:r>
            <a:r>
              <a:rPr lang="en-US" dirty="0" err="1" smtClean="0"/>
              <a:t>ie</a:t>
            </a:r>
            <a:endParaRPr lang="ro-RO" dirty="0" smtClean="0"/>
          </a:p>
          <a:p>
            <a:r>
              <a:rPr lang="en-US" dirty="0"/>
              <a:t>„</a:t>
            </a:r>
            <a:r>
              <a:rPr lang="en-US" b="1" dirty="0" err="1"/>
              <a:t>competență</a:t>
            </a:r>
            <a:r>
              <a:rPr lang="en-US" dirty="0"/>
              <a:t>” </a:t>
            </a:r>
            <a:r>
              <a:rPr lang="en-US" dirty="0" err="1"/>
              <a:t>înseamnă</a:t>
            </a:r>
            <a:r>
              <a:rPr lang="en-US" dirty="0"/>
              <a:t> </a:t>
            </a:r>
            <a:r>
              <a:rPr lang="en-US" dirty="0" err="1"/>
              <a:t>capacitatea</a:t>
            </a:r>
            <a:r>
              <a:rPr lang="en-US" dirty="0"/>
              <a:t> </a:t>
            </a:r>
            <a:r>
              <a:rPr lang="en-US" dirty="0" err="1"/>
              <a:t>dovedită</a:t>
            </a:r>
            <a:r>
              <a:rPr lang="en-US" dirty="0"/>
              <a:t> de a </a:t>
            </a:r>
            <a:r>
              <a:rPr lang="en-US" dirty="0" err="1"/>
              <a:t>utiliza</a:t>
            </a:r>
            <a:r>
              <a:rPr lang="en-US" dirty="0"/>
              <a:t> </a:t>
            </a:r>
            <a:r>
              <a:rPr lang="en-US" dirty="0" err="1"/>
              <a:t>cunoștințe</a:t>
            </a:r>
            <a:r>
              <a:rPr lang="en-US" dirty="0"/>
              <a:t>, </a:t>
            </a:r>
            <a:r>
              <a:rPr lang="en-US" dirty="0" err="1"/>
              <a:t>aptitudini</a:t>
            </a:r>
            <a:r>
              <a:rPr lang="en-US" dirty="0"/>
              <a:t> </a:t>
            </a:r>
            <a:r>
              <a:rPr lang="en-US" dirty="0" err="1"/>
              <a:t>și</a:t>
            </a:r>
            <a:r>
              <a:rPr lang="en-US" dirty="0"/>
              <a:t> </a:t>
            </a:r>
            <a:r>
              <a:rPr lang="en-US" dirty="0" err="1"/>
              <a:t>abilități</a:t>
            </a:r>
            <a:r>
              <a:rPr lang="en-US" dirty="0"/>
              <a:t> </a:t>
            </a:r>
            <a:r>
              <a:rPr lang="en-US" dirty="0" err="1"/>
              <a:t>personale</a:t>
            </a:r>
            <a:r>
              <a:rPr lang="en-US" dirty="0"/>
              <a:t>, </a:t>
            </a:r>
            <a:r>
              <a:rPr lang="en-US" dirty="0" err="1"/>
              <a:t>sociale</a:t>
            </a:r>
            <a:r>
              <a:rPr lang="en-US" dirty="0"/>
              <a:t> </a:t>
            </a:r>
            <a:r>
              <a:rPr lang="en-US" dirty="0" err="1"/>
              <a:t>și</a:t>
            </a:r>
            <a:r>
              <a:rPr lang="en-US" dirty="0"/>
              <a:t>/</a:t>
            </a:r>
            <a:r>
              <a:rPr lang="en-US" dirty="0" err="1"/>
              <a:t>sau</a:t>
            </a:r>
            <a:r>
              <a:rPr lang="en-US" dirty="0"/>
              <a:t> </a:t>
            </a:r>
            <a:r>
              <a:rPr lang="en-US" dirty="0" err="1"/>
              <a:t>metodologice</a:t>
            </a:r>
            <a:r>
              <a:rPr lang="en-US" dirty="0"/>
              <a:t> </a:t>
            </a:r>
            <a:r>
              <a:rPr lang="en-US" dirty="0" err="1"/>
              <a:t>în</a:t>
            </a:r>
            <a:r>
              <a:rPr lang="en-US" dirty="0"/>
              <a:t> </a:t>
            </a:r>
            <a:r>
              <a:rPr lang="en-US" b="1" dirty="0" err="1"/>
              <a:t>situații</a:t>
            </a:r>
            <a:r>
              <a:rPr lang="en-US" b="1" dirty="0"/>
              <a:t> de </a:t>
            </a:r>
            <a:r>
              <a:rPr lang="en-US" b="1" dirty="0" err="1"/>
              <a:t>muncă</a:t>
            </a:r>
            <a:r>
              <a:rPr lang="en-US" b="1" dirty="0"/>
              <a:t> </a:t>
            </a:r>
            <a:r>
              <a:rPr lang="en-US" b="1" dirty="0" err="1"/>
              <a:t>sau</a:t>
            </a:r>
            <a:r>
              <a:rPr lang="en-US" b="1" dirty="0"/>
              <a:t> de </a:t>
            </a:r>
            <a:r>
              <a:rPr lang="en-US" b="1" dirty="0" err="1"/>
              <a:t>studiu</a:t>
            </a:r>
            <a:r>
              <a:rPr lang="en-US" b="1" dirty="0"/>
              <a:t> </a:t>
            </a:r>
            <a:r>
              <a:rPr lang="en-US" dirty="0" err="1"/>
              <a:t>și</a:t>
            </a:r>
            <a:r>
              <a:rPr lang="en-US" dirty="0"/>
              <a:t> </a:t>
            </a:r>
            <a:r>
              <a:rPr lang="en-US" dirty="0" err="1"/>
              <a:t>pentru</a:t>
            </a:r>
            <a:r>
              <a:rPr lang="en-US" dirty="0"/>
              <a:t> </a:t>
            </a:r>
            <a:r>
              <a:rPr lang="en-US" dirty="0" err="1"/>
              <a:t>dezvoltarea</a:t>
            </a:r>
            <a:r>
              <a:rPr lang="en-US" dirty="0"/>
              <a:t> </a:t>
            </a:r>
            <a:r>
              <a:rPr lang="en-US" dirty="0" err="1"/>
              <a:t>profesională</a:t>
            </a:r>
            <a:r>
              <a:rPr lang="en-US" dirty="0"/>
              <a:t> </a:t>
            </a:r>
            <a:r>
              <a:rPr lang="en-US" dirty="0" err="1"/>
              <a:t>și</a:t>
            </a:r>
            <a:r>
              <a:rPr lang="en-US" dirty="0"/>
              <a:t> </a:t>
            </a:r>
            <a:r>
              <a:rPr lang="en-US" dirty="0" err="1"/>
              <a:t>personală</a:t>
            </a:r>
            <a:r>
              <a:rPr lang="en-US" dirty="0"/>
              <a:t>; </a:t>
            </a:r>
          </a:p>
        </p:txBody>
      </p:sp>
    </p:spTree>
    <p:extLst>
      <p:ext uri="{BB962C8B-B14F-4D97-AF65-F5344CB8AC3E}">
        <p14:creationId xmlns:p14="http://schemas.microsoft.com/office/powerpoint/2010/main" val="1737233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599" y="235598"/>
            <a:ext cx="10018713" cy="1752599"/>
          </a:xfrm>
        </p:spPr>
        <p:txBody>
          <a:bodyPr/>
          <a:lstStyle/>
          <a:p>
            <a:r>
              <a:rPr lang="ro-RO" b="1" dirty="0" smtClean="0"/>
              <a:t>Definiții </a:t>
            </a:r>
            <a:r>
              <a:rPr lang="ro-RO" b="1" dirty="0"/>
              <a:t>(cont)</a:t>
            </a:r>
            <a:endParaRPr lang="en-US" b="1" dirty="0"/>
          </a:p>
        </p:txBody>
      </p:sp>
      <p:sp>
        <p:nvSpPr>
          <p:cNvPr id="3" name="Content Placeholder 2"/>
          <p:cNvSpPr>
            <a:spLocks noGrp="1"/>
          </p:cNvSpPr>
          <p:nvPr>
            <p:ph idx="1"/>
          </p:nvPr>
        </p:nvSpPr>
        <p:spPr>
          <a:xfrm>
            <a:off x="1721702" y="1563625"/>
            <a:ext cx="10018713" cy="4957244"/>
          </a:xfrm>
        </p:spPr>
        <p:txBody>
          <a:bodyPr>
            <a:normAutofit lnSpcReduction="10000"/>
          </a:bodyPr>
          <a:lstStyle/>
          <a:p>
            <a:r>
              <a:rPr lang="en-US" b="1" dirty="0"/>
              <a:t>„</a:t>
            </a:r>
            <a:r>
              <a:rPr lang="en-US" b="1" dirty="0" err="1"/>
              <a:t>sistem</a:t>
            </a:r>
            <a:r>
              <a:rPr lang="en-US" b="1" dirty="0"/>
              <a:t> </a:t>
            </a:r>
            <a:r>
              <a:rPr lang="en-US" b="1" dirty="0" err="1"/>
              <a:t>național</a:t>
            </a:r>
            <a:r>
              <a:rPr lang="en-US" b="1" dirty="0"/>
              <a:t> al </a:t>
            </a:r>
            <a:r>
              <a:rPr lang="en-US" b="1" dirty="0" err="1"/>
              <a:t>calificărilor</a:t>
            </a:r>
            <a:r>
              <a:rPr lang="en-US" b="1" dirty="0"/>
              <a:t>” </a:t>
            </a:r>
            <a:r>
              <a:rPr lang="en-US" dirty="0" err="1"/>
              <a:t>înseamnă</a:t>
            </a:r>
            <a:r>
              <a:rPr lang="en-US" dirty="0"/>
              <a:t> </a:t>
            </a:r>
            <a:r>
              <a:rPr lang="en-US" dirty="0" err="1"/>
              <a:t>toate</a:t>
            </a:r>
            <a:r>
              <a:rPr lang="en-US" dirty="0"/>
              <a:t> </a:t>
            </a:r>
            <a:r>
              <a:rPr lang="en-US" dirty="0" err="1"/>
              <a:t>aspectele</a:t>
            </a:r>
            <a:r>
              <a:rPr lang="en-US" dirty="0"/>
              <a:t> </a:t>
            </a:r>
            <a:r>
              <a:rPr lang="en-US" dirty="0" err="1"/>
              <a:t>activității</a:t>
            </a:r>
            <a:r>
              <a:rPr lang="en-US" dirty="0"/>
              <a:t> </a:t>
            </a:r>
            <a:r>
              <a:rPr lang="en-US" dirty="0" err="1"/>
              <a:t>unui</a:t>
            </a:r>
            <a:r>
              <a:rPr lang="en-US" dirty="0"/>
              <a:t> stat </a:t>
            </a:r>
            <a:r>
              <a:rPr lang="en-US" dirty="0" err="1"/>
              <a:t>membru</a:t>
            </a:r>
            <a:r>
              <a:rPr lang="en-US" dirty="0"/>
              <a:t> legate de </a:t>
            </a:r>
            <a:r>
              <a:rPr lang="en-US" dirty="0" err="1"/>
              <a:t>recunoașterea</a:t>
            </a:r>
            <a:r>
              <a:rPr lang="en-US" dirty="0"/>
              <a:t> </a:t>
            </a:r>
            <a:r>
              <a:rPr lang="en-US" dirty="0" err="1"/>
              <a:t>învățării</a:t>
            </a:r>
            <a:r>
              <a:rPr lang="en-US" dirty="0"/>
              <a:t> </a:t>
            </a:r>
            <a:r>
              <a:rPr lang="en-US" dirty="0" err="1"/>
              <a:t>și</a:t>
            </a:r>
            <a:r>
              <a:rPr lang="en-US" dirty="0"/>
              <a:t> a </a:t>
            </a:r>
            <a:r>
              <a:rPr lang="en-US" dirty="0" err="1"/>
              <a:t>altor</a:t>
            </a:r>
            <a:r>
              <a:rPr lang="en-US" dirty="0"/>
              <a:t> </a:t>
            </a:r>
            <a:r>
              <a:rPr lang="en-US" dirty="0" err="1"/>
              <a:t>mecanisme</a:t>
            </a:r>
            <a:r>
              <a:rPr lang="en-US" dirty="0"/>
              <a:t> care </a:t>
            </a:r>
            <a:r>
              <a:rPr lang="en-US" dirty="0" err="1"/>
              <a:t>asigură</a:t>
            </a:r>
            <a:r>
              <a:rPr lang="en-US" dirty="0"/>
              <a:t> </a:t>
            </a:r>
            <a:r>
              <a:rPr lang="en-US" dirty="0" err="1"/>
              <a:t>legătura</a:t>
            </a:r>
            <a:r>
              <a:rPr lang="en-US" dirty="0"/>
              <a:t> </a:t>
            </a:r>
            <a:r>
              <a:rPr lang="en-US" dirty="0" err="1"/>
              <a:t>educației</a:t>
            </a:r>
            <a:r>
              <a:rPr lang="en-US" dirty="0"/>
              <a:t> </a:t>
            </a:r>
            <a:r>
              <a:rPr lang="en-US" dirty="0" err="1"/>
              <a:t>și</a:t>
            </a:r>
            <a:r>
              <a:rPr lang="en-US" dirty="0"/>
              <a:t> a </a:t>
            </a:r>
            <a:r>
              <a:rPr lang="en-US" dirty="0" err="1"/>
              <a:t>formării</a:t>
            </a:r>
            <a:r>
              <a:rPr lang="en-US" dirty="0"/>
              <a:t> cu </a:t>
            </a:r>
            <a:r>
              <a:rPr lang="en-US" dirty="0" err="1"/>
              <a:t>piața</a:t>
            </a:r>
            <a:r>
              <a:rPr lang="en-US" dirty="0"/>
              <a:t> </a:t>
            </a:r>
            <a:r>
              <a:rPr lang="en-US" dirty="0" err="1"/>
              <a:t>muncii</a:t>
            </a:r>
            <a:r>
              <a:rPr lang="en-US" dirty="0"/>
              <a:t> </a:t>
            </a:r>
            <a:r>
              <a:rPr lang="en-US" dirty="0" err="1"/>
              <a:t>și</a:t>
            </a:r>
            <a:r>
              <a:rPr lang="en-US" dirty="0"/>
              <a:t> cu </a:t>
            </a:r>
            <a:r>
              <a:rPr lang="en-US" dirty="0" err="1"/>
              <a:t>societatea</a:t>
            </a:r>
            <a:r>
              <a:rPr lang="en-US" dirty="0"/>
              <a:t> </a:t>
            </a:r>
            <a:r>
              <a:rPr lang="en-US" dirty="0" err="1"/>
              <a:t>civilă</a:t>
            </a:r>
            <a:r>
              <a:rPr lang="en-US" dirty="0"/>
              <a:t>. </a:t>
            </a:r>
            <a:r>
              <a:rPr lang="en-US" dirty="0" err="1"/>
              <a:t>Acesta</a:t>
            </a:r>
            <a:r>
              <a:rPr lang="en-US" dirty="0"/>
              <a:t> include </a:t>
            </a:r>
            <a:r>
              <a:rPr lang="en-US" dirty="0" err="1"/>
              <a:t>dezvoltarea</a:t>
            </a:r>
            <a:r>
              <a:rPr lang="en-US" dirty="0"/>
              <a:t> </a:t>
            </a:r>
            <a:r>
              <a:rPr lang="en-US" dirty="0" err="1"/>
              <a:t>și</a:t>
            </a:r>
            <a:r>
              <a:rPr lang="en-US" dirty="0"/>
              <a:t> </a:t>
            </a:r>
            <a:r>
              <a:rPr lang="en-US" dirty="0" err="1"/>
              <a:t>punerea</a:t>
            </a:r>
            <a:r>
              <a:rPr lang="en-US" dirty="0"/>
              <a:t> </a:t>
            </a:r>
            <a:r>
              <a:rPr lang="en-US" dirty="0" err="1"/>
              <a:t>în</a:t>
            </a:r>
            <a:r>
              <a:rPr lang="en-US" dirty="0"/>
              <a:t> </a:t>
            </a:r>
            <a:r>
              <a:rPr lang="en-US" dirty="0" err="1"/>
              <a:t>aplicare</a:t>
            </a:r>
            <a:r>
              <a:rPr lang="en-US" dirty="0"/>
              <a:t> a </a:t>
            </a:r>
            <a:r>
              <a:rPr lang="en-US" dirty="0" err="1"/>
              <a:t>acordurilor</a:t>
            </a:r>
            <a:r>
              <a:rPr lang="en-US" dirty="0"/>
              <a:t> </a:t>
            </a:r>
            <a:r>
              <a:rPr lang="en-US" dirty="0" err="1"/>
              <a:t>și</a:t>
            </a:r>
            <a:r>
              <a:rPr lang="en-US" dirty="0"/>
              <a:t> a </a:t>
            </a:r>
            <a:r>
              <a:rPr lang="en-US" dirty="0" err="1"/>
              <a:t>proceselor</a:t>
            </a:r>
            <a:r>
              <a:rPr lang="en-US" dirty="0"/>
              <a:t> </a:t>
            </a:r>
            <a:r>
              <a:rPr lang="en-US" dirty="0" err="1"/>
              <a:t>instituționale</a:t>
            </a:r>
            <a:r>
              <a:rPr lang="en-US" dirty="0"/>
              <a:t> legate de </a:t>
            </a:r>
            <a:r>
              <a:rPr lang="en-US" dirty="0" err="1"/>
              <a:t>asigurarea</a:t>
            </a:r>
            <a:r>
              <a:rPr lang="en-US" dirty="0"/>
              <a:t> </a:t>
            </a:r>
            <a:r>
              <a:rPr lang="en-US" dirty="0" err="1"/>
              <a:t>calității</a:t>
            </a:r>
            <a:r>
              <a:rPr lang="en-US" dirty="0"/>
              <a:t>, de </a:t>
            </a:r>
            <a:r>
              <a:rPr lang="en-US" dirty="0" err="1"/>
              <a:t>evaluare</a:t>
            </a:r>
            <a:r>
              <a:rPr lang="en-US" dirty="0"/>
              <a:t> </a:t>
            </a:r>
            <a:r>
              <a:rPr lang="en-US" dirty="0" err="1"/>
              <a:t>și</a:t>
            </a:r>
            <a:r>
              <a:rPr lang="en-US" dirty="0"/>
              <a:t> de </a:t>
            </a:r>
            <a:r>
              <a:rPr lang="en-US" dirty="0" err="1"/>
              <a:t>acordarea</a:t>
            </a:r>
            <a:r>
              <a:rPr lang="en-US" dirty="0"/>
              <a:t> </a:t>
            </a:r>
            <a:r>
              <a:rPr lang="en-US" dirty="0" err="1"/>
              <a:t>calificărilor</a:t>
            </a:r>
            <a:r>
              <a:rPr lang="en-US" dirty="0"/>
              <a:t>. Un </a:t>
            </a:r>
            <a:r>
              <a:rPr lang="en-US" dirty="0" err="1"/>
              <a:t>sistem</a:t>
            </a:r>
            <a:r>
              <a:rPr lang="en-US" dirty="0"/>
              <a:t> </a:t>
            </a:r>
            <a:r>
              <a:rPr lang="en-US" dirty="0" err="1"/>
              <a:t>național</a:t>
            </a:r>
            <a:r>
              <a:rPr lang="en-US" dirty="0"/>
              <a:t> al </a:t>
            </a:r>
            <a:r>
              <a:rPr lang="en-US" dirty="0" err="1"/>
              <a:t>calificărilor</a:t>
            </a:r>
            <a:r>
              <a:rPr lang="en-US" dirty="0"/>
              <a:t> </a:t>
            </a:r>
            <a:r>
              <a:rPr lang="en-US" dirty="0" err="1"/>
              <a:t>poate</a:t>
            </a:r>
            <a:r>
              <a:rPr lang="en-US" dirty="0"/>
              <a:t> fi format din </a:t>
            </a:r>
            <a:r>
              <a:rPr lang="en-US" dirty="0" err="1"/>
              <a:t>mai</a:t>
            </a:r>
            <a:r>
              <a:rPr lang="en-US" dirty="0"/>
              <a:t> </a:t>
            </a:r>
            <a:r>
              <a:rPr lang="en-US" dirty="0" err="1"/>
              <a:t>multe</a:t>
            </a:r>
            <a:r>
              <a:rPr lang="en-US" dirty="0"/>
              <a:t> </a:t>
            </a:r>
            <a:r>
              <a:rPr lang="en-US" dirty="0" err="1"/>
              <a:t>subsisteme</a:t>
            </a:r>
            <a:r>
              <a:rPr lang="en-US" dirty="0"/>
              <a:t> </a:t>
            </a:r>
            <a:r>
              <a:rPr lang="en-US" dirty="0" err="1"/>
              <a:t>și</a:t>
            </a:r>
            <a:r>
              <a:rPr lang="en-US" dirty="0"/>
              <a:t> </a:t>
            </a:r>
            <a:r>
              <a:rPr lang="en-US" dirty="0" err="1"/>
              <a:t>poate</a:t>
            </a:r>
            <a:r>
              <a:rPr lang="en-US" dirty="0"/>
              <a:t> include un </a:t>
            </a:r>
            <a:r>
              <a:rPr lang="en-US" dirty="0" err="1"/>
              <a:t>cadru</a:t>
            </a:r>
            <a:r>
              <a:rPr lang="en-US" dirty="0"/>
              <a:t> </a:t>
            </a:r>
            <a:r>
              <a:rPr lang="en-US" dirty="0" err="1"/>
              <a:t>național</a:t>
            </a:r>
            <a:r>
              <a:rPr lang="en-US" dirty="0"/>
              <a:t> al </a:t>
            </a:r>
            <a:r>
              <a:rPr lang="en-US" dirty="0" err="1"/>
              <a:t>calificărilor</a:t>
            </a:r>
            <a:r>
              <a:rPr lang="en-US" dirty="0"/>
              <a:t>; </a:t>
            </a:r>
            <a:endParaRPr lang="ro-RO" dirty="0" smtClean="0"/>
          </a:p>
          <a:p>
            <a:r>
              <a:rPr lang="en-US" b="1" dirty="0"/>
              <a:t>„</a:t>
            </a:r>
            <a:r>
              <a:rPr lang="en-US" b="1" dirty="0" err="1"/>
              <a:t>cadru</a:t>
            </a:r>
            <a:r>
              <a:rPr lang="en-US" b="1" dirty="0"/>
              <a:t> </a:t>
            </a:r>
            <a:r>
              <a:rPr lang="en-US" b="1" dirty="0" err="1"/>
              <a:t>național</a:t>
            </a:r>
            <a:r>
              <a:rPr lang="en-US" b="1" dirty="0"/>
              <a:t> al </a:t>
            </a:r>
            <a:r>
              <a:rPr lang="en-US" b="1" dirty="0" err="1"/>
              <a:t>calificărilor</a:t>
            </a:r>
            <a:r>
              <a:rPr lang="en-US" b="1" dirty="0"/>
              <a:t>” </a:t>
            </a:r>
            <a:r>
              <a:rPr lang="en-US" dirty="0" err="1"/>
              <a:t>înseamnă</a:t>
            </a:r>
            <a:r>
              <a:rPr lang="en-US" dirty="0"/>
              <a:t> un instrument </a:t>
            </a:r>
            <a:r>
              <a:rPr lang="en-US" dirty="0" err="1"/>
              <a:t>pentru</a:t>
            </a:r>
            <a:r>
              <a:rPr lang="en-US" dirty="0"/>
              <a:t> </a:t>
            </a:r>
            <a:r>
              <a:rPr lang="en-US" dirty="0" err="1"/>
              <a:t>clasificarea</a:t>
            </a:r>
            <a:r>
              <a:rPr lang="en-US" dirty="0"/>
              <a:t> </a:t>
            </a:r>
            <a:r>
              <a:rPr lang="en-US" dirty="0" err="1"/>
              <a:t>calificărilor</a:t>
            </a:r>
            <a:r>
              <a:rPr lang="en-US" dirty="0"/>
              <a:t> </a:t>
            </a:r>
            <a:r>
              <a:rPr lang="en-US" dirty="0" err="1"/>
              <a:t>în</a:t>
            </a:r>
            <a:r>
              <a:rPr lang="en-US" dirty="0"/>
              <a:t> </a:t>
            </a:r>
            <a:r>
              <a:rPr lang="en-US" dirty="0" err="1"/>
              <a:t>conformitate</a:t>
            </a:r>
            <a:r>
              <a:rPr lang="en-US" dirty="0"/>
              <a:t> cu un set de </a:t>
            </a:r>
            <a:r>
              <a:rPr lang="en-US" dirty="0" err="1"/>
              <a:t>criterii</a:t>
            </a:r>
            <a:r>
              <a:rPr lang="en-US" dirty="0"/>
              <a:t> care </a:t>
            </a:r>
            <a:r>
              <a:rPr lang="en-US" dirty="0" err="1"/>
              <a:t>corespund</a:t>
            </a:r>
            <a:r>
              <a:rPr lang="en-US" dirty="0"/>
              <a:t> </a:t>
            </a:r>
            <a:r>
              <a:rPr lang="en-US" dirty="0" err="1"/>
              <a:t>unor</a:t>
            </a:r>
            <a:r>
              <a:rPr lang="en-US" dirty="0"/>
              <a:t> </a:t>
            </a:r>
            <a:r>
              <a:rPr lang="en-US" dirty="0" err="1"/>
              <a:t>niveluri</a:t>
            </a:r>
            <a:r>
              <a:rPr lang="en-US" dirty="0"/>
              <a:t> </a:t>
            </a:r>
            <a:r>
              <a:rPr lang="en-US" dirty="0" err="1"/>
              <a:t>specifice</a:t>
            </a:r>
            <a:r>
              <a:rPr lang="en-US" dirty="0"/>
              <a:t> de </a:t>
            </a:r>
            <a:r>
              <a:rPr lang="en-US" dirty="0" err="1"/>
              <a:t>învățare</a:t>
            </a:r>
            <a:r>
              <a:rPr lang="en-US" dirty="0"/>
              <a:t> </a:t>
            </a:r>
            <a:r>
              <a:rPr lang="en-US" dirty="0" err="1"/>
              <a:t>atinse</a:t>
            </a:r>
            <a:r>
              <a:rPr lang="en-US" dirty="0"/>
              <a:t>, al </a:t>
            </a:r>
            <a:r>
              <a:rPr lang="en-US" dirty="0" err="1"/>
              <a:t>cărui</a:t>
            </a:r>
            <a:r>
              <a:rPr lang="en-US" dirty="0"/>
              <a:t> </a:t>
            </a:r>
            <a:r>
              <a:rPr lang="en-US" dirty="0" err="1"/>
              <a:t>scop</a:t>
            </a:r>
            <a:r>
              <a:rPr lang="en-US" dirty="0"/>
              <a:t> </a:t>
            </a:r>
            <a:r>
              <a:rPr lang="en-US" dirty="0" err="1"/>
              <a:t>este</a:t>
            </a:r>
            <a:r>
              <a:rPr lang="en-US" dirty="0"/>
              <a:t> </a:t>
            </a:r>
            <a:r>
              <a:rPr lang="en-US" dirty="0" err="1"/>
              <a:t>integrarea</a:t>
            </a:r>
            <a:r>
              <a:rPr lang="en-US" dirty="0"/>
              <a:t> </a:t>
            </a:r>
            <a:r>
              <a:rPr lang="en-US" dirty="0" err="1"/>
              <a:t>și</a:t>
            </a:r>
            <a:r>
              <a:rPr lang="en-US" dirty="0"/>
              <a:t> </a:t>
            </a:r>
            <a:r>
              <a:rPr lang="en-US" dirty="0" err="1"/>
              <a:t>coordonarea</a:t>
            </a:r>
            <a:r>
              <a:rPr lang="en-US" dirty="0"/>
              <a:t> </a:t>
            </a:r>
            <a:r>
              <a:rPr lang="en-US" dirty="0" err="1"/>
              <a:t>subsistemelor</a:t>
            </a:r>
            <a:r>
              <a:rPr lang="en-US" dirty="0"/>
              <a:t> </a:t>
            </a:r>
            <a:r>
              <a:rPr lang="en-US" dirty="0" err="1"/>
              <a:t>naționale</a:t>
            </a:r>
            <a:r>
              <a:rPr lang="en-US" dirty="0"/>
              <a:t> ale </a:t>
            </a:r>
            <a:r>
              <a:rPr lang="en-US" dirty="0" err="1"/>
              <a:t>calificărilor</a:t>
            </a:r>
            <a:r>
              <a:rPr lang="en-US" dirty="0"/>
              <a:t> </a:t>
            </a:r>
            <a:r>
              <a:rPr lang="en-US" dirty="0" err="1"/>
              <a:t>și</a:t>
            </a:r>
            <a:r>
              <a:rPr lang="en-US" dirty="0"/>
              <a:t> </a:t>
            </a:r>
            <a:r>
              <a:rPr lang="en-US" dirty="0" err="1"/>
              <a:t>îmbunătățirea</a:t>
            </a:r>
            <a:r>
              <a:rPr lang="en-US" dirty="0"/>
              <a:t> </a:t>
            </a:r>
            <a:r>
              <a:rPr lang="en-US" dirty="0" err="1"/>
              <a:t>transparenței</a:t>
            </a:r>
            <a:r>
              <a:rPr lang="en-US" dirty="0"/>
              <a:t>, </a:t>
            </a:r>
            <a:r>
              <a:rPr lang="en-US" dirty="0" err="1"/>
              <a:t>accesului</a:t>
            </a:r>
            <a:r>
              <a:rPr lang="en-US" dirty="0"/>
              <a:t>, </a:t>
            </a:r>
            <a:r>
              <a:rPr lang="en-US" dirty="0" err="1"/>
              <a:t>progresului</a:t>
            </a:r>
            <a:r>
              <a:rPr lang="en-US" dirty="0"/>
              <a:t> </a:t>
            </a:r>
            <a:r>
              <a:rPr lang="en-US" dirty="0" err="1"/>
              <a:t>și</a:t>
            </a:r>
            <a:r>
              <a:rPr lang="en-US" dirty="0"/>
              <a:t> </a:t>
            </a:r>
            <a:r>
              <a:rPr lang="en-US" dirty="0" err="1"/>
              <a:t>calității</a:t>
            </a:r>
            <a:r>
              <a:rPr lang="en-US" dirty="0"/>
              <a:t> </a:t>
            </a:r>
            <a:r>
              <a:rPr lang="en-US" dirty="0" err="1"/>
              <a:t>calificărilor</a:t>
            </a:r>
            <a:r>
              <a:rPr lang="en-US" dirty="0"/>
              <a:t> </a:t>
            </a:r>
            <a:r>
              <a:rPr lang="en-US" dirty="0" err="1"/>
              <a:t>în</a:t>
            </a:r>
            <a:r>
              <a:rPr lang="en-US" dirty="0"/>
              <a:t> </a:t>
            </a:r>
            <a:r>
              <a:rPr lang="en-US" dirty="0" err="1"/>
              <a:t>raport</a:t>
            </a:r>
            <a:r>
              <a:rPr lang="en-US" dirty="0"/>
              <a:t> cu </a:t>
            </a:r>
            <a:r>
              <a:rPr lang="en-US" dirty="0" err="1"/>
              <a:t>piața</a:t>
            </a:r>
            <a:r>
              <a:rPr lang="en-US" dirty="0"/>
              <a:t> </a:t>
            </a:r>
            <a:r>
              <a:rPr lang="en-US" dirty="0" err="1"/>
              <a:t>muncii</a:t>
            </a:r>
            <a:r>
              <a:rPr lang="en-US" dirty="0"/>
              <a:t> </a:t>
            </a:r>
            <a:r>
              <a:rPr lang="en-US" dirty="0" err="1"/>
              <a:t>și</a:t>
            </a:r>
            <a:r>
              <a:rPr lang="en-US" dirty="0"/>
              <a:t> cu </a:t>
            </a:r>
            <a:r>
              <a:rPr lang="en-US" dirty="0" err="1"/>
              <a:t>societatea</a:t>
            </a:r>
            <a:r>
              <a:rPr lang="en-US" dirty="0"/>
              <a:t> </a:t>
            </a:r>
            <a:r>
              <a:rPr lang="en-US" dirty="0" err="1"/>
              <a:t>civilă</a:t>
            </a:r>
            <a:r>
              <a:rPr lang="en-US" dirty="0"/>
              <a:t>; </a:t>
            </a:r>
          </a:p>
        </p:txBody>
      </p:sp>
    </p:spTree>
    <p:extLst>
      <p:ext uri="{BB962C8B-B14F-4D97-AF65-F5344CB8AC3E}">
        <p14:creationId xmlns:p14="http://schemas.microsoft.com/office/powerpoint/2010/main" val="2206373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Atribuțiile ANC</a:t>
            </a:r>
            <a:endParaRPr lang="en-US" dirty="0"/>
          </a:p>
        </p:txBody>
      </p:sp>
      <p:sp>
        <p:nvSpPr>
          <p:cNvPr id="3" name="Content Placeholder 2"/>
          <p:cNvSpPr>
            <a:spLocks noGrp="1"/>
          </p:cNvSpPr>
          <p:nvPr>
            <p:ph idx="1"/>
          </p:nvPr>
        </p:nvSpPr>
        <p:spPr>
          <a:xfrm>
            <a:off x="1484310" y="2438399"/>
            <a:ext cx="10018713" cy="3566747"/>
          </a:xfrm>
        </p:spPr>
        <p:txBody>
          <a:bodyPr>
            <a:normAutofit fontScale="55000" lnSpcReduction="20000"/>
          </a:bodyPr>
          <a:lstStyle/>
          <a:p>
            <a:pPr algn="just"/>
            <a:r>
              <a:rPr lang="en-US" sz="3800" i="1" dirty="0" err="1" smtClean="0"/>
              <a:t>elaborează</a:t>
            </a:r>
            <a:r>
              <a:rPr lang="en-US" sz="3800" i="1" dirty="0"/>
              <a:t>, </a:t>
            </a:r>
            <a:r>
              <a:rPr lang="en-US" sz="3800" i="1" dirty="0" err="1"/>
              <a:t>implementează</a:t>
            </a:r>
            <a:r>
              <a:rPr lang="en-US" sz="3800" i="1" dirty="0"/>
              <a:t> </a:t>
            </a:r>
            <a:r>
              <a:rPr lang="en-US" sz="3800" i="1" dirty="0" err="1"/>
              <a:t>şi</a:t>
            </a:r>
            <a:r>
              <a:rPr lang="en-US" sz="3800" i="1" dirty="0"/>
              <a:t> </a:t>
            </a:r>
            <a:r>
              <a:rPr lang="en-US" sz="3800" i="1" dirty="0" err="1"/>
              <a:t>actualizează</a:t>
            </a:r>
            <a:r>
              <a:rPr lang="en-US" sz="3800" i="1" dirty="0"/>
              <a:t> </a:t>
            </a:r>
            <a:r>
              <a:rPr lang="en-US" sz="3800" b="1" dirty="0" err="1"/>
              <a:t>Cadrul</a:t>
            </a:r>
            <a:r>
              <a:rPr lang="en-US" sz="3800" b="1" dirty="0"/>
              <a:t> </a:t>
            </a:r>
            <a:r>
              <a:rPr lang="en-US" sz="3800" b="1" dirty="0" err="1"/>
              <a:t>naţional</a:t>
            </a:r>
            <a:r>
              <a:rPr lang="en-US" sz="3800" b="1" dirty="0"/>
              <a:t> al </a:t>
            </a:r>
            <a:r>
              <a:rPr lang="en-US" sz="3800" b="1" dirty="0" err="1"/>
              <a:t>calificărilor</a:t>
            </a:r>
            <a:r>
              <a:rPr lang="en-US" sz="3800" b="1" dirty="0"/>
              <a:t> </a:t>
            </a:r>
            <a:r>
              <a:rPr lang="en-US" sz="3800" b="1" dirty="0" err="1"/>
              <a:t>şi</a:t>
            </a:r>
            <a:r>
              <a:rPr lang="en-US" sz="3800" b="1" dirty="0"/>
              <a:t> </a:t>
            </a:r>
            <a:r>
              <a:rPr lang="en-US" sz="3800" b="1" dirty="0" err="1"/>
              <a:t>Registrul</a:t>
            </a:r>
            <a:r>
              <a:rPr lang="en-US" sz="3800" b="1" dirty="0"/>
              <a:t> </a:t>
            </a:r>
            <a:r>
              <a:rPr lang="en-US" sz="3800" b="1" dirty="0" err="1"/>
              <a:t>naţional</a:t>
            </a:r>
            <a:r>
              <a:rPr lang="en-US" sz="3800" b="1" dirty="0"/>
              <a:t> al </a:t>
            </a:r>
            <a:r>
              <a:rPr lang="en-US" sz="3800" b="1" dirty="0" err="1"/>
              <a:t>calificărilor</a:t>
            </a:r>
            <a:r>
              <a:rPr lang="en-US" sz="3800" b="1" dirty="0"/>
              <a:t> </a:t>
            </a:r>
            <a:r>
              <a:rPr lang="en-US" sz="3800" dirty="0" err="1"/>
              <a:t>pe</a:t>
            </a:r>
            <a:r>
              <a:rPr lang="en-US" sz="3800" dirty="0"/>
              <a:t> </a:t>
            </a:r>
            <a:r>
              <a:rPr lang="en-US" sz="3800" dirty="0" err="1"/>
              <a:t>baza</a:t>
            </a:r>
            <a:r>
              <a:rPr lang="en-US" sz="3800" dirty="0"/>
              <a:t> </a:t>
            </a:r>
            <a:r>
              <a:rPr lang="en-US" sz="3800" dirty="0" err="1">
                <a:solidFill>
                  <a:srgbClr val="FF0000"/>
                </a:solidFill>
              </a:rPr>
              <a:t>corelării</a:t>
            </a:r>
            <a:r>
              <a:rPr lang="en-US" sz="3800" dirty="0"/>
              <a:t> cu </a:t>
            </a:r>
            <a:r>
              <a:rPr lang="en-US" sz="3800" dirty="0" err="1"/>
              <a:t>Cadrul</a:t>
            </a:r>
            <a:r>
              <a:rPr lang="en-US" sz="3800" dirty="0"/>
              <a:t> </a:t>
            </a:r>
            <a:r>
              <a:rPr lang="en-US" sz="3800" dirty="0" err="1"/>
              <a:t>european</a:t>
            </a:r>
            <a:r>
              <a:rPr lang="en-US" sz="3800" dirty="0"/>
              <a:t> al </a:t>
            </a:r>
            <a:r>
              <a:rPr lang="en-US" sz="3800" dirty="0" err="1"/>
              <a:t>calificărilor</a:t>
            </a:r>
            <a:r>
              <a:rPr lang="en-US" sz="3800" dirty="0"/>
              <a:t>;   </a:t>
            </a:r>
          </a:p>
          <a:p>
            <a:pPr algn="just"/>
            <a:r>
              <a:rPr lang="en-US" sz="3800" dirty="0" err="1" smtClean="0"/>
              <a:t>propune</a:t>
            </a:r>
            <a:r>
              <a:rPr lang="en-US" sz="3800" dirty="0" smtClean="0"/>
              <a:t> </a:t>
            </a:r>
            <a:r>
              <a:rPr lang="en-US" sz="3800" dirty="0" err="1"/>
              <a:t>Ministerului</a:t>
            </a:r>
            <a:r>
              <a:rPr lang="en-US" sz="3800" dirty="0"/>
              <a:t> </a:t>
            </a:r>
            <a:r>
              <a:rPr lang="en-US" sz="3800" dirty="0" err="1"/>
              <a:t>Educaţiei</a:t>
            </a:r>
            <a:r>
              <a:rPr lang="en-US" sz="3800" dirty="0"/>
              <a:t> </a:t>
            </a:r>
            <a:r>
              <a:rPr lang="en-US" sz="3800" dirty="0" err="1"/>
              <a:t>Naţionale</a:t>
            </a:r>
            <a:r>
              <a:rPr lang="en-US" sz="3800" dirty="0"/>
              <a:t> </a:t>
            </a:r>
            <a:r>
              <a:rPr lang="en-US" sz="3800" dirty="0" err="1"/>
              <a:t>elemente</a:t>
            </a:r>
            <a:r>
              <a:rPr lang="en-US" sz="3800" dirty="0"/>
              <a:t> de </a:t>
            </a:r>
            <a:r>
              <a:rPr lang="en-US" sz="3800" b="1" dirty="0" err="1"/>
              <a:t>politici</a:t>
            </a:r>
            <a:r>
              <a:rPr lang="en-US" sz="3800" b="1" dirty="0"/>
              <a:t> </a:t>
            </a:r>
            <a:r>
              <a:rPr lang="en-US" sz="3800" b="1" dirty="0" err="1"/>
              <a:t>şi</a:t>
            </a:r>
            <a:r>
              <a:rPr lang="en-US" sz="3800" b="1" dirty="0"/>
              <a:t> de </a:t>
            </a:r>
            <a:r>
              <a:rPr lang="en-US" sz="3800" b="1" dirty="0" err="1"/>
              <a:t>strategii</a:t>
            </a:r>
            <a:r>
              <a:rPr lang="en-US" sz="3800" b="1" dirty="0"/>
              <a:t> </a:t>
            </a:r>
            <a:r>
              <a:rPr lang="en-US" sz="3800" b="1" dirty="0" err="1"/>
              <a:t>naţionale</a:t>
            </a:r>
            <a:r>
              <a:rPr lang="en-US" sz="3800" dirty="0"/>
              <a:t>, </a:t>
            </a:r>
            <a:r>
              <a:rPr lang="en-US" sz="3800" dirty="0" err="1"/>
              <a:t>acte</a:t>
            </a:r>
            <a:r>
              <a:rPr lang="en-US" sz="3800" dirty="0"/>
              <a:t> normative </a:t>
            </a:r>
            <a:r>
              <a:rPr lang="en-US" sz="3800" dirty="0" err="1"/>
              <a:t>referitoare</a:t>
            </a:r>
            <a:r>
              <a:rPr lang="en-US" sz="3800" dirty="0"/>
              <a:t> la </a:t>
            </a:r>
            <a:r>
              <a:rPr lang="en-US" sz="3800" b="1" dirty="0" err="1"/>
              <a:t>sistemul</a:t>
            </a:r>
            <a:r>
              <a:rPr lang="en-US" sz="3800" b="1" dirty="0"/>
              <a:t> </a:t>
            </a:r>
            <a:r>
              <a:rPr lang="en-US" sz="3800" b="1" dirty="0" err="1"/>
              <a:t>naţional</a:t>
            </a:r>
            <a:r>
              <a:rPr lang="en-US" sz="3800" b="1" dirty="0"/>
              <a:t> al </a:t>
            </a:r>
            <a:r>
              <a:rPr lang="en-US" sz="3800" b="1" dirty="0" err="1"/>
              <a:t>calificărilor</a:t>
            </a:r>
            <a:r>
              <a:rPr lang="en-US" sz="3800" b="1" dirty="0"/>
              <a:t> </a:t>
            </a:r>
            <a:r>
              <a:rPr lang="en-US" sz="3800" dirty="0" err="1"/>
              <a:t>şi</a:t>
            </a:r>
            <a:r>
              <a:rPr lang="en-US" sz="3800" dirty="0"/>
              <a:t> la </a:t>
            </a:r>
            <a:r>
              <a:rPr lang="en-US" sz="3800" dirty="0" err="1"/>
              <a:t>dezvoltarea</a:t>
            </a:r>
            <a:r>
              <a:rPr lang="en-US" sz="3800" dirty="0"/>
              <a:t> </a:t>
            </a:r>
            <a:r>
              <a:rPr lang="en-US" sz="3800" dirty="0" err="1"/>
              <a:t>resurselor</a:t>
            </a:r>
            <a:r>
              <a:rPr lang="en-US" sz="3800" dirty="0"/>
              <a:t> </a:t>
            </a:r>
            <a:r>
              <a:rPr lang="en-US" sz="3800" dirty="0" err="1"/>
              <a:t>umane</a:t>
            </a:r>
            <a:r>
              <a:rPr lang="en-US" sz="3800" dirty="0"/>
              <a:t>;  </a:t>
            </a:r>
            <a:endParaRPr lang="ro-RO" sz="3800" dirty="0" smtClean="0"/>
          </a:p>
          <a:p>
            <a:pPr algn="just"/>
            <a:r>
              <a:rPr lang="ro-RO" sz="3800" dirty="0"/>
              <a:t>asigură </a:t>
            </a:r>
            <a:r>
              <a:rPr lang="ro-RO" sz="3800" b="1" dirty="0"/>
              <a:t>compatibilitatea</a:t>
            </a:r>
            <a:r>
              <a:rPr lang="ro-RO" sz="3800" dirty="0"/>
              <a:t> sistemului </a:t>
            </a:r>
            <a:r>
              <a:rPr lang="ro-RO" sz="3800" dirty="0" err="1"/>
              <a:t>naţional</a:t>
            </a:r>
            <a:r>
              <a:rPr lang="ro-RO" sz="3800" dirty="0"/>
              <a:t> al calificărilor cu celelalte sisteme de calificări existente la nivel european </a:t>
            </a:r>
            <a:r>
              <a:rPr lang="ro-RO" sz="3800" dirty="0" err="1"/>
              <a:t>şi</a:t>
            </a:r>
            <a:r>
              <a:rPr lang="ro-RO" sz="3800" dirty="0"/>
              <a:t> </a:t>
            </a:r>
            <a:r>
              <a:rPr lang="ro-RO" sz="3800" dirty="0" err="1" smtClean="0"/>
              <a:t>international</a:t>
            </a:r>
            <a:r>
              <a:rPr lang="en-US" sz="3800" dirty="0" smtClean="0"/>
              <a:t>-are in </a:t>
            </a:r>
            <a:r>
              <a:rPr lang="en-US" sz="3800" dirty="0" err="1" smtClean="0"/>
              <a:t>structura</a:t>
            </a:r>
            <a:r>
              <a:rPr lang="en-US" sz="3800" dirty="0" smtClean="0"/>
              <a:t> un </a:t>
            </a:r>
            <a:r>
              <a:rPr lang="en-US" sz="3800" dirty="0" err="1" smtClean="0"/>
              <a:t>compartiment</a:t>
            </a:r>
            <a:r>
              <a:rPr lang="en-US" sz="3800" dirty="0" smtClean="0"/>
              <a:t> special –</a:t>
            </a:r>
            <a:r>
              <a:rPr lang="ro-RO" sz="3800" dirty="0" smtClean="0"/>
              <a:t> </a:t>
            </a:r>
            <a:r>
              <a:rPr lang="en-US" sz="3800" i="1" dirty="0" smtClean="0"/>
              <a:t>qualification </a:t>
            </a:r>
            <a:r>
              <a:rPr lang="en-US" sz="3800" i="1" dirty="0" err="1" smtClean="0"/>
              <a:t>intelligen</a:t>
            </a:r>
            <a:r>
              <a:rPr lang="ro-RO" sz="3800" i="1" dirty="0" smtClean="0"/>
              <a:t>c</a:t>
            </a:r>
            <a:r>
              <a:rPr lang="en-US" sz="3800" i="1" dirty="0" smtClean="0"/>
              <a:t>e unit.</a:t>
            </a:r>
            <a:endParaRPr lang="ro-RO" sz="3800" i="1" dirty="0" smtClean="0"/>
          </a:p>
          <a:p>
            <a:pPr algn="just"/>
            <a:endParaRPr lang="ro-RO" dirty="0"/>
          </a:p>
          <a:p>
            <a:pPr marL="0" indent="0" algn="just">
              <a:buNone/>
            </a:pPr>
            <a:r>
              <a:rPr lang="ro-RO" sz="2900" dirty="0" smtClean="0"/>
              <a:t>(</a:t>
            </a:r>
            <a:r>
              <a:rPr lang="ro-RO" sz="2900" i="1" dirty="0" smtClean="0"/>
              <a:t>Hotărârea </a:t>
            </a:r>
            <a:r>
              <a:rPr lang="ro-RO" sz="2900" i="1" dirty="0"/>
              <a:t>Guvernului nr. 556/2011 privind organizarea, structura </a:t>
            </a:r>
            <a:r>
              <a:rPr lang="ro-RO" sz="2900" i="1" dirty="0" err="1"/>
              <a:t>şi</a:t>
            </a:r>
            <a:r>
              <a:rPr lang="ro-RO" sz="2900" i="1" dirty="0"/>
              <a:t> </a:t>
            </a:r>
            <a:r>
              <a:rPr lang="ro-RO" sz="2900" i="1" dirty="0" err="1"/>
              <a:t>funcţionarea</a:t>
            </a:r>
            <a:r>
              <a:rPr lang="ro-RO" sz="2900" i="1" dirty="0"/>
              <a:t> </a:t>
            </a:r>
            <a:r>
              <a:rPr lang="ro-RO" sz="2900" i="1" dirty="0" err="1"/>
              <a:t>Autorităţii</a:t>
            </a:r>
            <a:r>
              <a:rPr lang="ro-RO" sz="2900" i="1" dirty="0"/>
              <a:t> </a:t>
            </a:r>
            <a:r>
              <a:rPr lang="ro-RO" sz="2900" i="1" dirty="0" err="1"/>
              <a:t>Naţionale</a:t>
            </a:r>
            <a:r>
              <a:rPr lang="ro-RO" sz="2900" i="1" dirty="0"/>
              <a:t> pentru </a:t>
            </a:r>
            <a:r>
              <a:rPr lang="ro-RO" sz="2900" i="1" dirty="0" smtClean="0"/>
              <a:t>Calificări, cu modificările și completările ulterioare</a:t>
            </a:r>
            <a:r>
              <a:rPr lang="ro-RO" sz="2900" dirty="0" smtClean="0"/>
              <a:t>)</a:t>
            </a:r>
            <a:endParaRPr lang="en-US" sz="2900" dirty="0"/>
          </a:p>
          <a:p>
            <a:pPr algn="just"/>
            <a:endParaRPr lang="en-US" dirty="0"/>
          </a:p>
        </p:txBody>
      </p:sp>
    </p:spTree>
    <p:extLst>
      <p:ext uri="{BB962C8B-B14F-4D97-AF65-F5344CB8AC3E}">
        <p14:creationId xmlns:p14="http://schemas.microsoft.com/office/powerpoint/2010/main" val="235040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2090" y="2169622"/>
            <a:ext cx="9905998" cy="4073236"/>
          </a:xfrm>
        </p:spPr>
        <p:txBody>
          <a:bodyPr anchor="t">
            <a:normAutofit fontScale="85000" lnSpcReduction="10000"/>
          </a:bodyPr>
          <a:lstStyle/>
          <a:p>
            <a:pPr algn="just"/>
            <a:r>
              <a:rPr lang="ro-RO" dirty="0" smtClean="0">
                <a:latin typeface="Times New Roman" panose="02020603050405020304" pitchFamily="18" charset="0"/>
                <a:cs typeface="Times New Roman" panose="02020603050405020304" pitchFamily="18" charset="0"/>
              </a:rPr>
              <a:t>RNCIS conține elemente necesare pentru efectuarea procedurii de comparare și recunoaștere a calificărilor pe teritoriul uniunii europene, următoarele elemente</a:t>
            </a:r>
            <a:r>
              <a:rPr lang="en-US" dirty="0" smtClean="0">
                <a:latin typeface="Times New Roman" panose="02020603050405020304" pitchFamily="18" charset="0"/>
                <a:cs typeface="Times New Roman" panose="02020603050405020304" pitchFamily="18" charset="0"/>
              </a:rPr>
              <a:t> fiind cele mai importante:</a:t>
            </a:r>
          </a:p>
          <a:p>
            <a:pPr lvl="1"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Structura registrului – aceast</a:t>
            </a:r>
            <a:r>
              <a:rPr lang="ro-RO" dirty="0" smtClean="0">
                <a:latin typeface="Times New Roman" panose="02020603050405020304" pitchFamily="18" charset="0"/>
                <a:cs typeface="Times New Roman" panose="02020603050405020304" pitchFamily="18" charset="0"/>
              </a:rPr>
              <a:t>ă structură respectă recomandările și deciziile la nivel european în domeniul calificărilor</a:t>
            </a:r>
            <a:r>
              <a:rPr lang="en-US" dirty="0" smtClean="0">
                <a:latin typeface="Times New Roman" panose="02020603050405020304" pitchFamily="18" charset="0"/>
                <a:cs typeface="Times New Roman" panose="02020603050405020304" pitchFamily="18" charset="0"/>
              </a:rPr>
              <a:t>;</a:t>
            </a:r>
          </a:p>
          <a:p>
            <a:pPr lvl="1" algn="just">
              <a:buFont typeface="Arial" panose="020B0604020202020204" pitchFamily="34" charset="0"/>
              <a:buChar char="•"/>
            </a:pPr>
            <a:r>
              <a:rPr lang="en-US" dirty="0" err="1" smtClean="0">
                <a:latin typeface="Times New Roman" panose="02020603050405020304" pitchFamily="18" charset="0"/>
                <a:cs typeface="Times New Roman" panose="02020603050405020304" pitchFamily="18" charset="0"/>
              </a:rPr>
              <a:t>Prezen</a:t>
            </a:r>
            <a:r>
              <a:rPr lang="ro-RO" dirty="0" smtClean="0">
                <a:latin typeface="Times New Roman" panose="02020603050405020304" pitchFamily="18" charset="0"/>
                <a:cs typeface="Times New Roman" panose="02020603050405020304" pitchFamily="18" charset="0"/>
              </a:rPr>
              <a:t>ța suplimentului la diplomă, în format EUROPASS</a:t>
            </a:r>
            <a:r>
              <a:rPr lang="en-US" dirty="0" smtClean="0">
                <a:latin typeface="Times New Roman" panose="02020603050405020304" pitchFamily="18" charset="0"/>
                <a:cs typeface="Times New Roman" panose="02020603050405020304" pitchFamily="18" charset="0"/>
              </a:rPr>
              <a:t>;</a:t>
            </a:r>
          </a:p>
          <a:p>
            <a:pPr lvl="1" algn="just">
              <a:buFont typeface="Arial" panose="020B0604020202020204" pitchFamily="34" charset="0"/>
              <a:buChar char="•"/>
            </a:pPr>
            <a:r>
              <a:rPr lang="ro-RO" dirty="0" smtClean="0">
                <a:latin typeface="Times New Roman" panose="02020603050405020304" pitchFamily="18" charset="0"/>
                <a:cs typeface="Times New Roman" panose="02020603050405020304" pitchFamily="18" charset="0"/>
              </a:rPr>
              <a:t>Utilizarea platformei ESCO pentru alegerea ocupațiilor și descrierea acestora, aferente calificărilor</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RNCIS </a:t>
            </a:r>
            <a:r>
              <a:rPr lang="ro-RO" dirty="0" smtClean="0">
                <a:latin typeface="Times New Roman" panose="02020603050405020304" pitchFamily="18" charset="0"/>
                <a:cs typeface="Times New Roman" panose="02020603050405020304" pitchFamily="18" charset="0"/>
              </a:rPr>
              <a:t>asigură relația calificărilor cu piața muncii, prin corelarea calificărilor cu minim o ocupație, fie din COR fie din ISCO-08. Această legătură dintre calificare și ocupație de asemenea ajută la procesul de comparabilitate la nivel european. </a:t>
            </a:r>
          </a:p>
          <a:p>
            <a:pPr algn="just"/>
            <a:r>
              <a:rPr lang="ro-RO" dirty="0" smtClean="0">
                <a:latin typeface="Times New Roman" panose="02020603050405020304" pitchFamily="18" charset="0"/>
                <a:cs typeface="Times New Roman" panose="02020603050405020304" pitchFamily="18" charset="0"/>
              </a:rPr>
              <a:t>RNCIS este un inst</a:t>
            </a:r>
            <a:r>
              <a:rPr lang="en-US" dirty="0" smtClean="0">
                <a:latin typeface="Times New Roman" panose="02020603050405020304" pitchFamily="18" charset="0"/>
                <a:cs typeface="Times New Roman" panose="02020603050405020304" pitchFamily="18" charset="0"/>
              </a:rPr>
              <a:t>r</a:t>
            </a:r>
            <a:r>
              <a:rPr lang="ro-RO" dirty="0" err="1" smtClean="0">
                <a:latin typeface="Times New Roman" panose="02020603050405020304" pitchFamily="18" charset="0"/>
                <a:cs typeface="Times New Roman" panose="02020603050405020304" pitchFamily="18" charset="0"/>
              </a:rPr>
              <a:t>ument</a:t>
            </a:r>
            <a:r>
              <a:rPr lang="ro-RO" dirty="0" smtClean="0">
                <a:latin typeface="Times New Roman" panose="02020603050405020304" pitchFamily="18" charset="0"/>
                <a:cs typeface="Times New Roman" panose="02020603050405020304" pitchFamily="18" charset="0"/>
              </a:rPr>
              <a:t> care </a:t>
            </a:r>
            <a:r>
              <a:rPr lang="en-US" dirty="0" err="1" smtClean="0">
                <a:latin typeface="Times New Roman" panose="02020603050405020304" pitchFamily="18" charset="0"/>
                <a:cs typeface="Times New Roman" panose="02020603050405020304" pitchFamily="18" charset="0"/>
              </a:rPr>
              <a:t>contribuie</a:t>
            </a:r>
            <a:r>
              <a:rPr lang="en-US" dirty="0" smtClean="0">
                <a:latin typeface="Times New Roman" panose="02020603050405020304" pitchFamily="18" charset="0"/>
                <a:cs typeface="Times New Roman" panose="02020603050405020304" pitchFamily="18" charset="0"/>
              </a:rPr>
              <a:t> la</a:t>
            </a:r>
            <a:r>
              <a:rPr lang="ro-RO" dirty="0" smtClean="0">
                <a:latin typeface="Times New Roman" panose="02020603050405020304" pitchFamily="18" charset="0"/>
                <a:cs typeface="Times New Roman" panose="02020603050405020304" pitchFamily="18" charset="0"/>
              </a:rPr>
              <a:t> îmbunătățirea mobilității oamenilor pe piața muncii europene, prin prezentarea unui grad ridicat de transparență al calificărilor din sistemul universitar din România.</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1754061" y="603505"/>
            <a:ext cx="10018713" cy="996696"/>
          </a:xfrm>
        </p:spPr>
        <p:txBody>
          <a:bodyPr>
            <a:noAutofit/>
          </a:bodyPr>
          <a:lstStyle/>
          <a:p>
            <a:r>
              <a:rPr lang="ro-RO" sz="2800" b="1" dirty="0" smtClean="0"/>
              <a:t>Registrul Național al Calificărilor pentru Învățământul Superior (RNCIS)</a:t>
            </a:r>
            <a:endParaRPr lang="en-US" sz="2800" b="1" dirty="0"/>
          </a:p>
        </p:txBody>
      </p:sp>
    </p:spTree>
    <p:extLst>
      <p:ext uri="{BB962C8B-B14F-4D97-AF65-F5344CB8AC3E}">
        <p14:creationId xmlns:p14="http://schemas.microsoft.com/office/powerpoint/2010/main" val="1292066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57201"/>
            <a:ext cx="10018713" cy="1225296"/>
          </a:xfrm>
        </p:spPr>
        <p:txBody>
          <a:bodyPr>
            <a:normAutofit/>
          </a:bodyPr>
          <a:lstStyle/>
          <a:p>
            <a:pPr algn="ctr"/>
            <a:r>
              <a:rPr lang="ro-RO" sz="3200" dirty="0" smtClean="0">
                <a:latin typeface="Times New Roman" panose="02020603050405020304" pitchFamily="18" charset="0"/>
                <a:cs typeface="Times New Roman" panose="02020603050405020304" pitchFamily="18" charset="0"/>
              </a:rPr>
              <a:t>Structura Registrului Național al Calificărilor din Învățământul Superior (RNCIS)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chor="t">
            <a:normAutofit fontScale="85000" lnSpcReduction="20000"/>
          </a:bodyPr>
          <a:lstStyle/>
          <a:p>
            <a:pPr algn="just"/>
            <a:r>
              <a:rPr lang="ro-RO" dirty="0" smtClean="0">
                <a:latin typeface="Times New Roman" panose="02020603050405020304" pitchFamily="18" charset="0"/>
                <a:cs typeface="Times New Roman" panose="02020603050405020304" pitchFamily="18" charset="0"/>
              </a:rPr>
              <a:t>Structura RNCIS a fost modificată să fie în conformitate cu reglementările la nivel European, prin intermediul ordinului 5686/2017 privind modificarea și completarea Metodologiei de înscriere și înregistrare a calificărilor din învățământul superior în Registrul Național al Calificărilor, publicat în Monitorul Oficial, partea I, nr. 114 din 06.02.2018</a:t>
            </a:r>
            <a:r>
              <a:rPr lang="en-US" dirty="0" smtClean="0">
                <a:latin typeface="Times New Roman" panose="02020603050405020304" pitchFamily="18" charset="0"/>
                <a:cs typeface="Times New Roman" panose="02020603050405020304" pitchFamily="18" charset="0"/>
              </a:rPr>
              <a:t>;</a:t>
            </a:r>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RNCIS este parte integrată din RNC (Registrul Național al Calificărilor)</a:t>
            </a:r>
            <a:r>
              <a:rPr lang="en-US" dirty="0">
                <a:latin typeface="Times New Roman" panose="02020603050405020304" pitchFamily="18" charset="0"/>
                <a:cs typeface="Times New Roman" panose="02020603050405020304" pitchFamily="18" charset="0"/>
              </a:rPr>
              <a:t>;</a:t>
            </a:r>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Prin acest ordin se permite utilizarea ocupațiilor din standardul internațional al clasificării ocupațiilor (ISCO-08), în mod adițional față de COR</a:t>
            </a:r>
            <a:r>
              <a:rPr lang="en-US" dirty="0" smtClean="0">
                <a:latin typeface="Times New Roman" panose="02020603050405020304" pitchFamily="18" charset="0"/>
                <a:cs typeface="Times New Roman" panose="02020603050405020304" pitchFamily="18" charset="0"/>
              </a:rPr>
              <a:t>;</a:t>
            </a:r>
          </a:p>
          <a:p>
            <a:pPr algn="just"/>
            <a:r>
              <a:rPr lang="ro-RO" dirty="0" smtClean="0">
                <a:latin typeface="Times New Roman" panose="02020603050405020304" pitchFamily="18" charset="0"/>
                <a:cs typeface="Times New Roman" panose="02020603050405020304" pitchFamily="18" charset="0"/>
              </a:rPr>
              <a:t>În prezent există 1397 de ocupații posibile în grupa 2 din COR, iar în RNCIS există înscrise 1520 de programe de licență dintre 471 de programe unice și 1541 de programe de master înscrise, dintre care 1347 de programe unice.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278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866</TotalTime>
  <Words>3008</Words>
  <Application>Microsoft Office PowerPoint</Application>
  <PresentationFormat>Widescreen</PresentationFormat>
  <Paragraphs>259</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Corbel</vt:lpstr>
      <vt:lpstr>Times New Roman</vt:lpstr>
      <vt:lpstr>Parallax</vt:lpstr>
      <vt:lpstr>Noutăți privind RNCIS și programul MEN-ANC pentru trunchiul comun din domeniul inginerie </vt:lpstr>
      <vt:lpstr>Noutăți privind RNCIS și programul MEN-ANC pentru trunchiul comun din domeniul inginerie </vt:lpstr>
      <vt:lpstr>Revizuirea cadrului european al calificărilor pentru învățarea pe tot parcursul vieții</vt:lpstr>
      <vt:lpstr>Definiții </vt:lpstr>
      <vt:lpstr>Definiții (cont)</vt:lpstr>
      <vt:lpstr>Definiții (cont)</vt:lpstr>
      <vt:lpstr>Atribuțiile ANC</vt:lpstr>
      <vt:lpstr>Registrul Național al Calificărilor pentru Învățământul Superior (RNCIS)</vt:lpstr>
      <vt:lpstr>Structura Registrului Național al Calificărilor din Învățământul Superior (RNCIS)</vt:lpstr>
      <vt:lpstr>Structura RNCIS în urma publicării ordinului 5686/2017</vt:lpstr>
      <vt:lpstr>Detalierea structurii RNCIS-(pentru specialist )</vt:lpstr>
      <vt:lpstr>ESCO - Clasificarea Europeană a Abilităților, Competențelor, Calificărilor și Ocupațiilor - European Classification of Skills, Competences, Qualifications and Occupations)</vt:lpstr>
      <vt:lpstr>Exemplu de utilizare ESCO pentru comparabilitate*</vt:lpstr>
      <vt:lpstr>Utilizarea ESCO pentru comparabilitate și recunoaștere a diplomelor </vt:lpstr>
      <vt:lpstr>Noutăți privind RNCIS și programul MEN-ANC pentru trunchiul comun din domeniul inginerie </vt:lpstr>
      <vt:lpstr>De ce este necesar un proiect pentru a stabili un cadru/ trunchi comun de rezultate ale învățării pe domenii  inginerești?</vt:lpstr>
      <vt:lpstr>Strategii europene și naționale  Sectoarele de interes la nivel european și național</vt:lpstr>
      <vt:lpstr>Domeniile largi (ISCED) de interes pentru educație</vt:lpstr>
      <vt:lpstr>Domeniile deficitare pentru educație</vt:lpstr>
      <vt:lpstr>Constatări și recomandări ale consiliului European privind Programul național de reformă al României, inclusiv aviz al Consiliului privind Programul de convergență al României</vt:lpstr>
      <vt:lpstr>PowerPoint Presentation</vt:lpstr>
      <vt:lpstr>Un studiu recent al CEDEFOP (Cedefop: Global inventory of regional and national qualifications frameworks 2017. Vol. II, 2017), în care este prezentat cadrul de calificări din România, evidențiază faptul că calificările trebuie să răspundă mai bine nevoilor pieței muncii și, de asemenea, este o cerință pentru mai mare transparență a rezultatelor învățării și pentru mobilitate a forței de muncă.    “Calificările naționale trebuie să fie înțelese în străinătate și să fie legate cu cadrul european al calificărilor, să promoveze mobilitatea celor care învață și a forței de muncă dintre țările europene.” </vt:lpstr>
      <vt:lpstr>PowerPoint Presentation</vt:lpstr>
      <vt:lpstr>ISCO (Clasificarea standard internațională a ocupațiilor - International Standard Classification of Occupations) este o clasificare dezvoltată de Organizația Internațională a Muncii (ILO). Este utilizată pentru organizarea ocupațiilor în seturi de grupe clar definite în conformitate cu sarcinile și atribuțiile aferente respectivei ocupații.   ISCO prezintă o structură ierarhizată arborescentă: grupe majore (1 cifră), subgrupe majore (2 cifre), grupe minore (3 cifre) și grupe de bază (4 cifre). Unitatea de bază în această clasificare este desigur ocupația (cod 6 cifre), care este descrisă prin sarcini și atribuții. În ISCO sunt prezentate descrieri pe scurt pentru fiecare din grupe, fie ea grupă majoră, subgrupă majoră, grupă minoră sau grupă de bază, furnizând astfel informații despre ocupațiile din respectiva grupă.  </vt:lpstr>
      <vt:lpstr>PowerPoint Presentation</vt:lpstr>
      <vt:lpstr>ESCO (Clasificarea Europeană a Abilităților, Competențelor, Calificărilor și Ocupațiilor - European Classification of Skills, Competences, Qualifications and Occupations) identifică și clasifică competențele, competențele, calificările și ocupațiile relevante pentru piața forței de muncă din UE și pentru educație și formare. În elaborarea ESCO s-a ținut cont de clasificări internaționale, precum ISCO-08.   Această clasificare este menită să susțină strategia Europa 2020 și noua Agendă pentru competențe în Europa.</vt:lpstr>
      <vt:lpstr>Rezultatele învățării – delimitări conceptuale</vt:lpstr>
      <vt:lpstr>• învățământul ingineresc este următorul care trebuie reglementat în Europa • domeniile energie, mecanică, inginerie civilă sunt o prioritare  • domeniul ingineresc are căutare maximă în exteriorul țării comparativ cu cele umaniste, economice, educaționale, administrative care au caracter național • concurența pe aceste domenii va crește, inclusiv prin recrutare internațională și oferirea de recunoaștere a calificării la nivel European • neadaptarea la cerințele actuale europene conduce la un pericol major de dispariție, precum economia industrială care a susținut dezvoltarea  școlii după război   Recunoașterea calificărilor se face pe bază de rezultate ale învățării care sunt legate intrinsec de piața muncii. </vt:lpstr>
      <vt:lpstr>PROIECT PROGRAMUL OPERAŢIONAL CAPITAL UMAN AXA PRIORITARĂ 6 Educație și competențe Prioritatea de investiții:   10.ii. Îmbunătățirea calității și eficienței și accesul la învățământul terțiar și a celui echivalent în vederea creșterii participării și a nivelului de educație, în special pentru grupurile defavorizate   </vt:lpstr>
      <vt:lpstr>OBIECTIVUL GENERAL AL PROIECTULUI:  Realizarea unui cadru general în România privind adaptarea sistemului de învățământ terțiar la cerințele pieței muncii.   OBIECTIVUL/OBIECTIVELE SPECIFIC/SPECIFICE ALE PROIECTULUI  Obiectivul specific de program: implementarea de măsuri sistemice în învățământul terțiar universitar și non-universitar organizat în cadrul instituțiilor de învățământ acreditate pentru a facilita adaptarea la cerințele pieței muncii.   Obiectivul specific 1: Compatibilizarea CNC cu CEC, operaționalizarea RNC/RNCIS și a CNC și internaționalizarea învățământului superior prin coordonarea și compatibilizarea standardului internațional pentru educație ISCED 2013-F cu domeniile universitare din România.    Obiectivul specific 2: Realizarea unor modele program de studiu pentru trunchiul de bază pentru programele de studii universitare în vederea corelării acestora cu ocupațiile din piața muncii și cerințele mediului socio-economic, pe baza rezultatelor învățării. </vt:lpstr>
      <vt:lpstr>PowerPoint Presentation</vt:lpstr>
      <vt:lpstr>PowerPoint Presentation</vt:lpstr>
      <vt:lpstr>PowerPoint Presentation</vt:lpstr>
      <vt:lpstr>PowerPoint Presentation</vt:lpstr>
      <vt:lpstr>PowerPoint Presentation</vt:lpstr>
      <vt:lpstr>Modelul trunchiului comun – idei principale </vt:lpstr>
      <vt:lpstr>PowerPoint Presentation</vt:lpstr>
      <vt:lpstr>PowerPoint Presentation</vt:lpstr>
      <vt:lpstr>PowerPoint Presentation</vt:lpstr>
      <vt:lpstr>Vă mulțumim!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Cadrul european al calificărilor pentru învățarea pe tot parcursul vieții</dc:title>
  <dc:creator>Windows User</dc:creator>
  <cp:lastModifiedBy>Windows User</cp:lastModifiedBy>
  <cp:revision>98</cp:revision>
  <cp:lastPrinted>2017-08-04T10:14:30Z</cp:lastPrinted>
  <dcterms:created xsi:type="dcterms:W3CDTF">2017-06-22T03:56:51Z</dcterms:created>
  <dcterms:modified xsi:type="dcterms:W3CDTF">2018-02-22T07:28:33Z</dcterms:modified>
</cp:coreProperties>
</file>