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handoutMasterIdLst>
    <p:handoutMasterId r:id="rId54"/>
  </p:handoutMasterIdLst>
  <p:sldIdLst>
    <p:sldId id="256" r:id="rId2"/>
    <p:sldId id="257" r:id="rId3"/>
    <p:sldId id="260" r:id="rId4"/>
    <p:sldId id="261" r:id="rId5"/>
    <p:sldId id="258" r:id="rId6"/>
    <p:sldId id="262" r:id="rId7"/>
    <p:sldId id="259" r:id="rId8"/>
    <p:sldId id="263" r:id="rId9"/>
    <p:sldId id="264" r:id="rId10"/>
    <p:sldId id="265" r:id="rId11"/>
    <p:sldId id="292" r:id="rId12"/>
    <p:sldId id="293" r:id="rId13"/>
    <p:sldId id="294" r:id="rId14"/>
    <p:sldId id="295" r:id="rId15"/>
    <p:sldId id="296" r:id="rId16"/>
    <p:sldId id="298" r:id="rId17"/>
    <p:sldId id="297" r:id="rId18"/>
    <p:sldId id="299" r:id="rId19"/>
    <p:sldId id="301" r:id="rId20"/>
    <p:sldId id="300" r:id="rId21"/>
    <p:sldId id="302" r:id="rId22"/>
    <p:sldId id="303" r:id="rId23"/>
    <p:sldId id="304" r:id="rId24"/>
    <p:sldId id="305" r:id="rId25"/>
    <p:sldId id="266" r:id="rId26"/>
    <p:sldId id="267" r:id="rId27"/>
    <p:sldId id="283" r:id="rId28"/>
    <p:sldId id="268" r:id="rId29"/>
    <p:sldId id="285" r:id="rId30"/>
    <p:sldId id="286" r:id="rId31"/>
    <p:sldId id="287" r:id="rId32"/>
    <p:sldId id="288" r:id="rId33"/>
    <p:sldId id="289" r:id="rId34"/>
    <p:sldId id="290" r:id="rId35"/>
    <p:sldId id="291" r:id="rId36"/>
    <p:sldId id="307" r:id="rId37"/>
    <p:sldId id="284" r:id="rId38"/>
    <p:sldId id="269" r:id="rId39"/>
    <p:sldId id="270" r:id="rId40"/>
    <p:sldId id="271" r:id="rId41"/>
    <p:sldId id="272" r:id="rId42"/>
    <p:sldId id="273" r:id="rId43"/>
    <p:sldId id="274" r:id="rId44"/>
    <p:sldId id="275" r:id="rId45"/>
    <p:sldId id="276" r:id="rId46"/>
    <p:sldId id="277" r:id="rId47"/>
    <p:sldId id="278" r:id="rId48"/>
    <p:sldId id="279" r:id="rId49"/>
    <p:sldId id="280" r:id="rId50"/>
    <p:sldId id="282" r:id="rId51"/>
    <p:sldId id="281" r:id="rId52"/>
    <p:sldId id="306" r:id="rId5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332" autoAdjust="0"/>
  </p:normalViewPr>
  <p:slideViewPr>
    <p:cSldViewPr>
      <p:cViewPr varScale="1">
        <p:scale>
          <a:sx n="74" d="100"/>
          <a:sy n="74" d="100"/>
        </p:scale>
        <p:origin x="3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DE8F1708-46C9-43C1-AA99-12DF9AE6F5A5}" type="datetimeFigureOut">
              <a:rPr lang="en-US" smtClean="0"/>
              <a:pPr/>
              <a:t>5/27/2015</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341C2D17-6619-46DD-B549-E3186CA2A189}" type="slidenum">
              <a:rPr lang="en-US" smtClean="0"/>
              <a:pPr/>
              <a:t>‹#›</a:t>
            </a:fld>
            <a:endParaRPr lang="en-US"/>
          </a:p>
        </p:txBody>
      </p:sp>
    </p:spTree>
    <p:extLst>
      <p:ext uri="{BB962C8B-B14F-4D97-AF65-F5344CB8AC3E}">
        <p14:creationId xmlns:p14="http://schemas.microsoft.com/office/powerpoint/2010/main" val="11139738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E80666-FB37-4B36-9149-507F3B0178E3}" type="datetimeFigureOut">
              <a:rPr lang="en-US" smtClean="0"/>
              <a:pPr/>
              <a:t>5/27/2015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E63A33-8271-4DD0-9C48-789913D7C11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E63A33-8271-4DD0-9C48-789913D7C11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7E63A33-8271-4DD0-9C48-789913D7C11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5/27/2015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E63A33-8271-4DD0-9C48-789913D7C11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8E80666-FB37-4B36-9149-507F3B0178E3}"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E80666-FB37-4B36-9149-507F3B0178E3}" type="datetimeFigureOut">
              <a:rPr lang="en-US" smtClean="0"/>
              <a:pPr/>
              <a:t>5/27/2015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E63A33-8271-4DD0-9C48-789913D7C11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E80666-FB37-4B36-9149-507F3B0178E3}" type="datetimeFigureOut">
              <a:rPr lang="en-US" smtClean="0"/>
              <a:pPr/>
              <a:t>5/27/2015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8E80666-FB37-4B36-9149-507F3B0178E3}"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E63A33-8271-4DD0-9C48-789913D7C11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8E80666-FB37-4B36-9149-507F3B0178E3}" type="datetimeFigureOut">
              <a:rPr lang="en-US" smtClean="0"/>
              <a:pPr/>
              <a:t>5/27/2015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8E80666-FB37-4B36-9149-507F3B0178E3}" type="datetimeFigureOut">
              <a:rPr lang="en-US" smtClean="0"/>
              <a:pPr/>
              <a:t>5/27/2015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8E80666-FB37-4B36-9149-507F3B0178E3}" type="datetimeFigureOut">
              <a:rPr lang="en-US" smtClean="0"/>
              <a:pPr/>
              <a:t>5/27/2015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E63A33-8271-4DD0-9C48-789913D7C11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3400" y="2819400"/>
            <a:ext cx="8077200" cy="1828800"/>
          </a:xfrm>
        </p:spPr>
        <p:txBody>
          <a:bodyPr>
            <a:noAutofit/>
          </a:bodyPr>
          <a:lstStyle/>
          <a:p>
            <a:r>
              <a:rPr lang="en-US" sz="3800" cap="none" dirty="0" err="1" smtClean="0">
                <a:solidFill>
                  <a:schemeClr val="tx1"/>
                </a:solidFill>
              </a:rPr>
              <a:t>Raport</a:t>
            </a:r>
            <a:r>
              <a:rPr lang="ro-RO" sz="3800" cap="none" dirty="0" smtClean="0">
                <a:solidFill>
                  <a:schemeClr val="tx1"/>
                </a:solidFill>
              </a:rPr>
              <a:t>ări statistice ale  sistemului de învăţământ universitar prin</a:t>
            </a:r>
            <a:r>
              <a:rPr lang="ro-RO" sz="3800" dirty="0" smtClean="0">
                <a:solidFill>
                  <a:schemeClr val="tx1"/>
                </a:solidFill>
              </a:rPr>
              <a:t> ISCED 2013</a:t>
            </a:r>
            <a:endParaRPr lang="en-US" sz="3800" dirty="0">
              <a:solidFill>
                <a:schemeClr val="tx1"/>
              </a:solidFill>
            </a:endParaRPr>
          </a:p>
        </p:txBody>
      </p:sp>
      <p:sp>
        <p:nvSpPr>
          <p:cNvPr id="3" name="Title 2"/>
          <p:cNvSpPr>
            <a:spLocks noGrp="1"/>
          </p:cNvSpPr>
          <p:nvPr>
            <p:ph type="ctrTitle"/>
          </p:nvPr>
        </p:nvSpPr>
        <p:spPr>
          <a:xfrm>
            <a:off x="685800" y="762000"/>
            <a:ext cx="7772400" cy="1219200"/>
          </a:xfrm>
        </p:spPr>
        <p:txBody>
          <a:bodyPr>
            <a:normAutofit fontScale="90000"/>
          </a:bodyPr>
          <a:lstStyle/>
          <a:p>
            <a:r>
              <a:rPr lang="en-US" b="1" dirty="0" smtClean="0">
                <a:solidFill>
                  <a:srgbClr val="0070C0"/>
                </a:solidFill>
              </a:rPr>
              <a:t>AUTORITATEA NA</a:t>
            </a:r>
            <a:r>
              <a:rPr lang="ro-RO" b="1" dirty="0" smtClean="0">
                <a:solidFill>
                  <a:srgbClr val="0070C0"/>
                </a:solidFill>
              </a:rPr>
              <a:t>ȚIONALĂ PENTRU CALIFICĂRI</a:t>
            </a:r>
            <a:endParaRPr lang="en-US" b="1" dirty="0">
              <a:solidFill>
                <a:srgbClr val="0070C0"/>
              </a:solidFill>
            </a:endParaRPr>
          </a:p>
        </p:txBody>
      </p:sp>
      <p:sp>
        <p:nvSpPr>
          <p:cNvPr id="4" name="TextBox 3"/>
          <p:cNvSpPr txBox="1"/>
          <p:nvPr/>
        </p:nvSpPr>
        <p:spPr>
          <a:xfrm>
            <a:off x="152400" y="5075872"/>
            <a:ext cx="8610600" cy="1477328"/>
          </a:xfrm>
          <a:prstGeom prst="rect">
            <a:avLst/>
          </a:prstGeom>
          <a:solidFill>
            <a:schemeClr val="accent3">
              <a:lumMod val="75000"/>
            </a:schemeClr>
          </a:solidFill>
        </p:spPr>
        <p:txBody>
          <a:bodyPr wrap="square" rtlCol="0">
            <a:spAutoFit/>
          </a:bodyPr>
          <a:lstStyle/>
          <a:p>
            <a:pPr algn="r"/>
            <a:r>
              <a:rPr lang="en-US" sz="3000" i="1" dirty="0" smtClean="0">
                <a:solidFill>
                  <a:schemeClr val="bg1"/>
                </a:solidFill>
              </a:rPr>
              <a:t>Prof. </a:t>
            </a:r>
            <a:r>
              <a:rPr lang="en-US" sz="3000" i="1" dirty="0" err="1" smtClean="0">
                <a:solidFill>
                  <a:schemeClr val="bg1"/>
                </a:solidFill>
              </a:rPr>
              <a:t>univ</a:t>
            </a:r>
            <a:r>
              <a:rPr lang="en-US" sz="3000" i="1" dirty="0" smtClean="0">
                <a:solidFill>
                  <a:schemeClr val="bg1"/>
                </a:solidFill>
              </a:rPr>
              <a:t>. </a:t>
            </a:r>
            <a:r>
              <a:rPr lang="en-US" sz="3000" i="1" dirty="0" err="1" smtClean="0">
                <a:solidFill>
                  <a:schemeClr val="bg1"/>
                </a:solidFill>
              </a:rPr>
              <a:t>Ioan</a:t>
            </a:r>
            <a:r>
              <a:rPr lang="en-US" sz="3000" i="1" dirty="0" smtClean="0">
                <a:solidFill>
                  <a:schemeClr val="bg1"/>
                </a:solidFill>
              </a:rPr>
              <a:t> GROZA</a:t>
            </a:r>
            <a:r>
              <a:rPr lang="ro-RO" sz="3000" i="1" dirty="0" smtClean="0">
                <a:solidFill>
                  <a:schemeClr val="bg1"/>
                </a:solidFill>
              </a:rPr>
              <a:t>- </a:t>
            </a:r>
            <a:r>
              <a:rPr lang="ro-RO" sz="3000" dirty="0" smtClean="0"/>
              <a:t>MECS</a:t>
            </a:r>
            <a:r>
              <a:rPr lang="en-US" sz="3000" i="1" dirty="0" smtClean="0">
                <a:solidFill>
                  <a:schemeClr val="bg1"/>
                </a:solidFill>
              </a:rPr>
              <a:t> </a:t>
            </a:r>
          </a:p>
          <a:p>
            <a:pPr algn="r"/>
            <a:r>
              <a:rPr lang="en-US" sz="3000" i="1" dirty="0" smtClean="0">
                <a:solidFill>
                  <a:schemeClr val="bg1"/>
                </a:solidFill>
              </a:rPr>
              <a:t>Prof. </a:t>
            </a:r>
            <a:r>
              <a:rPr lang="en-US" sz="3000" i="1" dirty="0" err="1" smtClean="0">
                <a:solidFill>
                  <a:schemeClr val="bg1"/>
                </a:solidFill>
              </a:rPr>
              <a:t>univ</a:t>
            </a:r>
            <a:r>
              <a:rPr lang="en-US" sz="3000" i="1" dirty="0" smtClean="0">
                <a:solidFill>
                  <a:schemeClr val="bg1"/>
                </a:solidFill>
              </a:rPr>
              <a:t>. </a:t>
            </a:r>
            <a:r>
              <a:rPr lang="en-US" sz="3000" i="1" dirty="0" err="1" smtClean="0">
                <a:solidFill>
                  <a:schemeClr val="bg1"/>
                </a:solidFill>
              </a:rPr>
              <a:t>Iordan</a:t>
            </a:r>
            <a:r>
              <a:rPr lang="en-US" sz="3000" i="1" dirty="0" smtClean="0">
                <a:solidFill>
                  <a:schemeClr val="bg1"/>
                </a:solidFill>
              </a:rPr>
              <a:t> PETRESCU</a:t>
            </a:r>
            <a:r>
              <a:rPr lang="ro-RO" sz="3000" i="1" dirty="0" smtClean="0">
                <a:solidFill>
                  <a:schemeClr val="bg1"/>
                </a:solidFill>
              </a:rPr>
              <a:t>-</a:t>
            </a:r>
            <a:r>
              <a:rPr lang="ro-RO" sz="3000" dirty="0" smtClean="0"/>
              <a:t>ARACIS</a:t>
            </a:r>
            <a:endParaRPr lang="en-US" sz="3000" dirty="0" smtClean="0"/>
          </a:p>
          <a:p>
            <a:pPr algn="r"/>
            <a:r>
              <a:rPr lang="en-US" sz="3000" i="1" dirty="0" smtClean="0">
                <a:solidFill>
                  <a:schemeClr val="bg1"/>
                </a:solidFill>
              </a:rPr>
              <a:t>Prof. </a:t>
            </a:r>
            <a:r>
              <a:rPr lang="en-US" sz="3000" i="1" dirty="0" err="1" smtClean="0">
                <a:solidFill>
                  <a:schemeClr val="bg1"/>
                </a:solidFill>
              </a:rPr>
              <a:t>univ</a:t>
            </a:r>
            <a:r>
              <a:rPr lang="en-US" sz="3000" i="1" dirty="0" smtClean="0">
                <a:solidFill>
                  <a:schemeClr val="bg1"/>
                </a:solidFill>
              </a:rPr>
              <a:t>. </a:t>
            </a:r>
            <a:r>
              <a:rPr lang="ro-RO" sz="3000" i="1" dirty="0" smtClean="0">
                <a:solidFill>
                  <a:schemeClr val="bg1"/>
                </a:solidFill>
              </a:rPr>
              <a:t>Nicolae POSTĂVARU-</a:t>
            </a:r>
            <a:r>
              <a:rPr lang="ro-RO" sz="3000" dirty="0" smtClean="0"/>
              <a:t>ANC</a:t>
            </a:r>
          </a:p>
        </p:txBody>
      </p:sp>
      <p:pic>
        <p:nvPicPr>
          <p:cNvPr id="5" name="Picture 4" descr="logo minister.jpg"/>
          <p:cNvPicPr>
            <a:picLocks noChangeAspect="1"/>
          </p:cNvPicPr>
          <p:nvPr/>
        </p:nvPicPr>
        <p:blipFill>
          <a:blip r:embed="rId2" cstate="print"/>
          <a:stretch>
            <a:fillRect/>
          </a:stretch>
        </p:blipFill>
        <p:spPr>
          <a:xfrm>
            <a:off x="7407876" y="76200"/>
            <a:ext cx="1583724" cy="533400"/>
          </a:xfrm>
          <a:prstGeom prst="rect">
            <a:avLst/>
          </a:prstGeom>
        </p:spPr>
      </p:pic>
      <p:pic>
        <p:nvPicPr>
          <p:cNvPr id="6" name="Picture 5" descr="sigla_ANC.jpg"/>
          <p:cNvPicPr>
            <a:picLocks noChangeAspect="1"/>
          </p:cNvPicPr>
          <p:nvPr/>
        </p:nvPicPr>
        <p:blipFill>
          <a:blip r:embed="rId3" cstate="print"/>
          <a:stretch>
            <a:fillRect/>
          </a:stretch>
        </p:blipFill>
        <p:spPr>
          <a:xfrm>
            <a:off x="152400" y="76200"/>
            <a:ext cx="1642872" cy="566592"/>
          </a:xfrm>
          <a:prstGeom prst="rect">
            <a:avLst/>
          </a:prstGeom>
        </p:spPr>
      </p:pic>
    </p:spTree>
    <p:extLst>
      <p:ext uri="{BB962C8B-B14F-4D97-AF65-F5344CB8AC3E}">
        <p14:creationId xmlns:p14="http://schemas.microsoft.com/office/powerpoint/2010/main" val="415472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b="1" dirty="0" smtClean="0">
                <a:solidFill>
                  <a:srgbClr val="0070C0"/>
                </a:solidFill>
              </a:rPr>
              <a:t>ISCED  -  International   Standard </a:t>
            </a:r>
            <a:r>
              <a:rPr lang="en-US" b="1" dirty="0">
                <a:solidFill>
                  <a:srgbClr val="0070C0"/>
                </a:solidFill>
              </a:rPr>
              <a:t>Classification </a:t>
            </a:r>
            <a:r>
              <a:rPr lang="en-US" b="1" dirty="0" smtClean="0">
                <a:solidFill>
                  <a:srgbClr val="0070C0"/>
                </a:solidFill>
              </a:rPr>
              <a:t>  of   Education</a:t>
            </a:r>
            <a:endParaRPr lang="en-US" b="1" dirty="0">
              <a:solidFill>
                <a:srgbClr val="0070C0"/>
              </a:solidFill>
            </a:endParaRPr>
          </a:p>
        </p:txBody>
      </p:sp>
      <p:sp>
        <p:nvSpPr>
          <p:cNvPr id="3" name="Content Placeholder 2"/>
          <p:cNvSpPr>
            <a:spLocks noGrp="1"/>
          </p:cNvSpPr>
          <p:nvPr>
            <p:ph sz="quarter" idx="1"/>
          </p:nvPr>
        </p:nvSpPr>
        <p:spPr>
          <a:xfrm>
            <a:off x="301752" y="1447800"/>
            <a:ext cx="8503920" cy="5181600"/>
          </a:xfrm>
        </p:spPr>
        <p:txBody>
          <a:bodyPr>
            <a:normAutofit fontScale="92500" lnSpcReduction="10000"/>
          </a:bodyPr>
          <a:lstStyle/>
          <a:p>
            <a:r>
              <a:rPr lang="it-IT" sz="3200" dirty="0" smtClean="0"/>
              <a:t>The </a:t>
            </a:r>
            <a:r>
              <a:rPr lang="it-IT" sz="3200" dirty="0"/>
              <a:t>UOE data collection is administered jointly by the United Nations Educational, Scientific, and Cultural Organisation Institute for Statistics (UNESCO-UIS), the Organisation for Economic Co-operation and Development (OECD), and the Statistical Office of the European Union (EUROSTAT). These are referred to as the </a:t>
            </a:r>
            <a:r>
              <a:rPr lang="it-IT" sz="3200" i="1" dirty="0"/>
              <a:t>data requesters</a:t>
            </a:r>
            <a:r>
              <a:rPr lang="it-IT" sz="3200" dirty="0"/>
              <a:t>. </a:t>
            </a:r>
            <a:endParaRPr lang="en-US" sz="3200" dirty="0"/>
          </a:p>
          <a:p>
            <a:r>
              <a:rPr lang="it-IT" sz="3200" dirty="0"/>
              <a:t>Data providers are requested to return to the data requesters the required information in an electronic form according to the specifications in this manual. </a:t>
            </a:r>
            <a:endParaRPr lang="en-US" sz="3200" dirty="0"/>
          </a:p>
          <a:p>
            <a:pPr indent="457200">
              <a:spcAft>
                <a:spcPts val="1200"/>
              </a:spcAft>
            </a:pPr>
            <a:endParaRPr lang="ro-RO" sz="3200" dirty="0" smtClean="0"/>
          </a:p>
        </p:txBody>
      </p:sp>
    </p:spTree>
    <p:extLst>
      <p:ext uri="{BB962C8B-B14F-4D97-AF65-F5344CB8AC3E}">
        <p14:creationId xmlns:p14="http://schemas.microsoft.com/office/powerpoint/2010/main" val="345014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Scopul și structura clasificărilor</a:t>
            </a:r>
            <a:endParaRPr lang="en-US" b="1" dirty="0">
              <a:solidFill>
                <a:srgbClr val="0070C0"/>
              </a:solidFill>
            </a:endParaRPr>
          </a:p>
        </p:txBody>
      </p:sp>
      <p:sp>
        <p:nvSpPr>
          <p:cNvPr id="3" name="Content Placeholder 2"/>
          <p:cNvSpPr>
            <a:spLocks noGrp="1"/>
          </p:cNvSpPr>
          <p:nvPr>
            <p:ph sz="quarter" idx="1"/>
          </p:nvPr>
        </p:nvSpPr>
        <p:spPr>
          <a:xfrm>
            <a:off x="301752" y="1527048"/>
            <a:ext cx="8503920" cy="4873752"/>
          </a:xfrm>
        </p:spPr>
        <p:txBody>
          <a:bodyPr>
            <a:normAutofit/>
          </a:bodyPr>
          <a:lstStyle/>
          <a:p>
            <a:r>
              <a:rPr lang="ro-RO" dirty="0" smtClean="0"/>
              <a:t>Această clasificare a fost concepută, în principal, pentru a descrie și </a:t>
            </a:r>
            <a:r>
              <a:rPr lang="ro-RO" b="1" dirty="0" smtClean="0"/>
              <a:t>clasifica domenii de educație și formare profesională la nivel secundar, post-secundar și terțiar al educației formale </a:t>
            </a:r>
            <a:r>
              <a:rPr lang="ro-RO" dirty="0" smtClean="0"/>
              <a:t>așa cum este definită în ISCED 2011, deși poate fi folosită pentru a clasifica și programele și calificările oferite la alte niveluri. </a:t>
            </a:r>
          </a:p>
          <a:p>
            <a:r>
              <a:rPr lang="ro-RO" dirty="0" smtClean="0"/>
              <a:t>Clasificarea poate fi utilizată și în alte contexte, de exemplu, </a:t>
            </a:r>
            <a:r>
              <a:rPr lang="ro-RO" b="1" dirty="0" smtClean="0"/>
              <a:t>să clasifice educația non-formală, inițială, formarea profesională continuă sau învățarea informală.</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Scopul și structura clasificărilor</a:t>
            </a:r>
            <a:endParaRPr lang="en-US" b="1" dirty="0">
              <a:solidFill>
                <a:srgbClr val="0070C0"/>
              </a:solidFill>
            </a:endParaRPr>
          </a:p>
        </p:txBody>
      </p:sp>
      <p:sp>
        <p:nvSpPr>
          <p:cNvPr id="3" name="Content Placeholder 2"/>
          <p:cNvSpPr>
            <a:spLocks noGrp="1"/>
          </p:cNvSpPr>
          <p:nvPr>
            <p:ph sz="quarter" idx="1"/>
          </p:nvPr>
        </p:nvSpPr>
        <p:spPr>
          <a:xfrm>
            <a:off x="301752" y="1676400"/>
            <a:ext cx="8503920" cy="4724400"/>
          </a:xfrm>
        </p:spPr>
        <p:txBody>
          <a:bodyPr>
            <a:normAutofit/>
          </a:bodyPr>
          <a:lstStyle/>
          <a:p>
            <a:r>
              <a:rPr lang="ro-RO" sz="3000" dirty="0" smtClean="0"/>
              <a:t>Deși clasificarea a fost dezvoltată special pentru </a:t>
            </a:r>
            <a:r>
              <a:rPr lang="ro-RO" sz="3000" b="1" dirty="0" smtClean="0"/>
              <a:t>comparabilitatea cross-națională a statisticilor privind educația</a:t>
            </a:r>
            <a:r>
              <a:rPr lang="ro-RO" sz="3000" dirty="0" smtClean="0"/>
              <a:t>, acesta poate fi, de asemenea, utilizată în contexte naționale, în special în țările care nu au dezvoltat încă propriile clasificări naționale standard privind domeniile de educație.</a:t>
            </a:r>
            <a:endParaRPr lang="en-US"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Argumentarea clasificării</a:t>
            </a:r>
            <a:endParaRPr lang="en-US" b="1" dirty="0">
              <a:solidFill>
                <a:srgbClr val="0070C0"/>
              </a:solidFill>
            </a:endParaRPr>
          </a:p>
        </p:txBody>
      </p:sp>
      <p:sp>
        <p:nvSpPr>
          <p:cNvPr id="3" name="Content Placeholder 2"/>
          <p:cNvSpPr>
            <a:spLocks noGrp="1"/>
          </p:cNvSpPr>
          <p:nvPr>
            <p:ph sz="quarter" idx="1"/>
          </p:nvPr>
        </p:nvSpPr>
        <p:spPr>
          <a:xfrm>
            <a:off x="301752" y="1676400"/>
            <a:ext cx="8503920" cy="4724400"/>
          </a:xfrm>
        </p:spPr>
        <p:txBody>
          <a:bodyPr>
            <a:normAutofit fontScale="77500" lnSpcReduction="20000"/>
          </a:bodyPr>
          <a:lstStyle/>
          <a:p>
            <a:r>
              <a:rPr lang="ro-RO" sz="3400" dirty="0" smtClean="0"/>
              <a:t>Clasificarea domeniilor de educație și formare profesională urmează </a:t>
            </a:r>
            <a:r>
              <a:rPr lang="ro-RO" sz="3400" b="1" dirty="0" smtClean="0"/>
              <a:t>o abordare tematică</a:t>
            </a:r>
            <a:r>
              <a:rPr lang="ro-RO" sz="3400" dirty="0" smtClean="0"/>
              <a:t>. Acesta este aceeași abordare utilizată în versiunile anterioare ale ISCED (1976 , 1997 și 2011). </a:t>
            </a:r>
          </a:p>
          <a:p>
            <a:r>
              <a:rPr lang="ro-RO" sz="3400" dirty="0" smtClean="0"/>
              <a:t>În cazul în care conținutul este înrudit, subiectele tematicii sunt grupate împreună pentru a forma </a:t>
            </a:r>
            <a:r>
              <a:rPr lang="ro-RO" sz="3400" b="1" dirty="0" smtClean="0"/>
              <a:t>domeniile generale, restrânse și detaliate ale clasificării, bazate pe similitudinea tematicii</a:t>
            </a:r>
            <a:r>
              <a:rPr lang="ro-RO" sz="3400" dirty="0" smtClean="0"/>
              <a:t>. </a:t>
            </a:r>
          </a:p>
          <a:p>
            <a:r>
              <a:rPr lang="ro-RO" sz="3400" dirty="0" smtClean="0"/>
              <a:t>Scopul este acela de a </a:t>
            </a:r>
            <a:r>
              <a:rPr lang="ro-RO" sz="3400" b="1" dirty="0" smtClean="0"/>
              <a:t>clasifica programele educaționale și calificările </a:t>
            </a:r>
            <a:r>
              <a:rPr lang="ro-RO" sz="3400" dirty="0" smtClean="0"/>
              <a:t>aferente acestora pe domenii de </a:t>
            </a:r>
            <a:r>
              <a:rPr lang="ro-RO" sz="3400" b="1" dirty="0" smtClean="0"/>
              <a:t>educație și  formare profesională </a:t>
            </a:r>
            <a:r>
              <a:rPr lang="ro-RO" sz="3400" dirty="0" smtClean="0"/>
              <a:t>având ca bază conținutul programului și nu caracteristicile participanților cărora le sunt destinate.</a:t>
            </a:r>
            <a:endParaRPr lang="en-US" sz="3400" dirty="0" smtClean="0"/>
          </a:p>
          <a:p>
            <a:endParaRPr 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Argumentarea clasificării</a:t>
            </a:r>
            <a:endParaRPr lang="en-US" b="1" dirty="0">
              <a:solidFill>
                <a:srgbClr val="0070C0"/>
              </a:solidFill>
            </a:endParaRPr>
          </a:p>
        </p:txBody>
      </p:sp>
      <p:sp>
        <p:nvSpPr>
          <p:cNvPr id="3" name="Content Placeholder 2"/>
          <p:cNvSpPr>
            <a:spLocks noGrp="1"/>
          </p:cNvSpPr>
          <p:nvPr>
            <p:ph sz="quarter" idx="1"/>
          </p:nvPr>
        </p:nvSpPr>
        <p:spPr>
          <a:xfrm>
            <a:off x="152400" y="1447800"/>
            <a:ext cx="8839200" cy="5181600"/>
          </a:xfrm>
        </p:spPr>
        <p:txBody>
          <a:bodyPr>
            <a:noAutofit/>
          </a:bodyPr>
          <a:lstStyle/>
          <a:p>
            <a:r>
              <a:rPr lang="ro-RO" sz="2500" b="1" dirty="0" smtClean="0"/>
              <a:t>Tematica reprezintă cunoștințele faptice, practice și teoretice acumulate în timpul programului și care sunt recunoscute prin calificarea aferentă</a:t>
            </a:r>
            <a:r>
              <a:rPr lang="ro-RO" sz="2500" dirty="0" smtClean="0"/>
              <a:t>. Aceste cunoștințe se aplică la anumite tipuri de probleme sau pentru </a:t>
            </a:r>
            <a:r>
              <a:rPr lang="ro-RO" sz="2500" b="1" dirty="0" smtClean="0"/>
              <a:t>scopuri specifice, care pot fi abstracte </a:t>
            </a:r>
            <a:r>
              <a:rPr lang="ro-RO" sz="2500" dirty="0" smtClean="0"/>
              <a:t>(de exemplu, filosofie), </a:t>
            </a:r>
            <a:r>
              <a:rPr lang="ro-RO" sz="2500" b="1" dirty="0" smtClean="0"/>
              <a:t>practice</a:t>
            </a:r>
            <a:r>
              <a:rPr lang="ro-RO" sz="2500" dirty="0" smtClean="0"/>
              <a:t> (de exemplu, inginerie) sau ambele (de exemplu, arhitectură). </a:t>
            </a:r>
          </a:p>
          <a:p>
            <a:r>
              <a:rPr lang="ro-RO" sz="2500" dirty="0" smtClean="0"/>
              <a:t>Din motive practice, </a:t>
            </a:r>
            <a:r>
              <a:rPr lang="ro-RO" sz="2500" b="1" dirty="0" smtClean="0"/>
              <a:t>tema principală a unui program sau a unei calificări </a:t>
            </a:r>
            <a:r>
              <a:rPr lang="ro-RO" sz="2500" dirty="0" smtClean="0"/>
              <a:t>este determinată de domeniul detaliat, în care </a:t>
            </a:r>
            <a:r>
              <a:rPr lang="ro-RO" sz="2500" b="1" dirty="0" smtClean="0"/>
              <a:t>majoritatea</a:t>
            </a:r>
            <a:r>
              <a:rPr lang="ro-RO" sz="2500" dirty="0" smtClean="0"/>
              <a:t> (de exemplu, mai mult de 50%) sau partea predominantă a </a:t>
            </a:r>
            <a:r>
              <a:rPr lang="ro-RO" sz="2500" b="1" dirty="0" smtClean="0"/>
              <a:t>creditelor</a:t>
            </a:r>
            <a:r>
              <a:rPr lang="ro-RO" sz="2500" dirty="0" smtClean="0"/>
              <a:t> transferabile este reprezentată de timpul de învățare acordat de elevi.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Argumentarea clasificării</a:t>
            </a:r>
            <a:endParaRPr lang="en-US" b="1" dirty="0">
              <a:solidFill>
                <a:srgbClr val="0070C0"/>
              </a:solidFill>
            </a:endParaRPr>
          </a:p>
        </p:txBody>
      </p:sp>
      <p:sp>
        <p:nvSpPr>
          <p:cNvPr id="3" name="Content Placeholder 2"/>
          <p:cNvSpPr>
            <a:spLocks noGrp="1"/>
          </p:cNvSpPr>
          <p:nvPr>
            <p:ph sz="quarter" idx="1"/>
          </p:nvPr>
        </p:nvSpPr>
        <p:spPr>
          <a:xfrm>
            <a:off x="152400" y="1676400"/>
            <a:ext cx="8839200" cy="4953000"/>
          </a:xfrm>
        </p:spPr>
        <p:txBody>
          <a:bodyPr>
            <a:noAutofit/>
          </a:bodyPr>
          <a:lstStyle/>
          <a:p>
            <a:r>
              <a:rPr lang="ro-RO" sz="2600" b="1" dirty="0" smtClean="0"/>
              <a:t>Timpul de învățare include timpul petrecut la cursuri și seminarii, precum și în laboratoare sau pe proiectele speciale. Timpul de studiu privat este exclus</a:t>
            </a:r>
            <a:r>
              <a:rPr lang="ro-RO" sz="2600" dirty="0" smtClean="0"/>
              <a:t>.</a:t>
            </a:r>
            <a:endParaRPr lang="en-US" sz="2600" dirty="0" smtClean="0"/>
          </a:p>
          <a:p>
            <a:r>
              <a:rPr lang="ro-RO" sz="2600" dirty="0" smtClean="0"/>
              <a:t>În cazul în care o tematică principală nu poate fi identificată, deoarece programul sau calificarea acoperă mai multe domenii detaliate (și, chiar, domenii restrânse sau generale) dintre care niciunul nu domină, programul sau calificarea ar trebui să fie clasificate la o categorie inter-disciplinară. (A se vedea secțiunea 7 pentru mai multe detalii.)</a:t>
            </a:r>
            <a:endParaRPr 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Argumentarea clasificării</a:t>
            </a:r>
            <a:endParaRPr lang="en-US" b="1" dirty="0">
              <a:solidFill>
                <a:srgbClr val="0070C0"/>
              </a:solidFill>
            </a:endParaRPr>
          </a:p>
        </p:txBody>
      </p:sp>
      <p:sp>
        <p:nvSpPr>
          <p:cNvPr id="3" name="Content Placeholder 2"/>
          <p:cNvSpPr>
            <a:spLocks noGrp="1"/>
          </p:cNvSpPr>
          <p:nvPr>
            <p:ph sz="quarter" idx="1"/>
          </p:nvPr>
        </p:nvSpPr>
        <p:spPr>
          <a:xfrm>
            <a:off x="152400" y="1676400"/>
            <a:ext cx="8839200" cy="4953000"/>
          </a:xfrm>
        </p:spPr>
        <p:txBody>
          <a:bodyPr>
            <a:noAutofit/>
          </a:bodyPr>
          <a:lstStyle/>
          <a:p>
            <a:r>
              <a:rPr lang="ro-RO" sz="2600" dirty="0" smtClean="0"/>
              <a:t>În această clasificare, </a:t>
            </a:r>
            <a:r>
              <a:rPr lang="ro-RO" sz="2600" b="1" dirty="0" smtClean="0"/>
              <a:t>"regula subiectului principal</a:t>
            </a:r>
            <a:r>
              <a:rPr lang="ro-RO" sz="2600" dirty="0" smtClean="0"/>
              <a:t>" este utilizată pentru a determina întinderea domeniului în care studiul inter-disciplinar ar trebui clasificat. Aceasta înseamnă că </a:t>
            </a:r>
            <a:r>
              <a:rPr lang="ro-RO" sz="2600" b="1" dirty="0" smtClean="0"/>
              <a:t>subiect sau subiecții principali </a:t>
            </a:r>
            <a:r>
              <a:rPr lang="ro-RO" sz="2600" dirty="0" smtClean="0"/>
              <a:t>determină domeniul (</a:t>
            </a:r>
            <a:r>
              <a:rPr lang="en-US" sz="2600" dirty="0" smtClean="0"/>
              <a:t>general</a:t>
            </a:r>
            <a:r>
              <a:rPr lang="ro-RO" sz="2600" dirty="0" smtClean="0"/>
              <a:t>). </a:t>
            </a:r>
            <a:r>
              <a:rPr lang="ro-RO" sz="2600" b="1" dirty="0" smtClean="0"/>
              <a:t>Criteriul de determinare a subiectului (subiectelor) principal</a:t>
            </a:r>
            <a:r>
              <a:rPr lang="ro-RO" sz="2600" dirty="0" smtClean="0"/>
              <a:t> este, ca și mai înainte, </a:t>
            </a:r>
            <a:r>
              <a:rPr lang="ro-RO" sz="2600" b="1" dirty="0" smtClean="0"/>
              <a:t>ponderea creditelor </a:t>
            </a:r>
            <a:r>
              <a:rPr lang="ro-RO" sz="2600" dirty="0" smtClean="0"/>
              <a:t>transferabile sau timpul de învățare alocat. Astfel, toate studiile inter-disciplinare, care </a:t>
            </a:r>
            <a:r>
              <a:rPr lang="ro-RO" sz="2600" b="1" dirty="0" smtClean="0"/>
              <a:t>nu au niciun subiect dominant, vor fi identificate separat</a:t>
            </a:r>
            <a:r>
              <a:rPr lang="ro-RO" sz="2600" dirty="0" smtClean="0"/>
              <a:t> și, cel puțin, domeniul principal </a:t>
            </a:r>
            <a:r>
              <a:rPr lang="en-US" sz="2600" dirty="0" smtClean="0"/>
              <a:t>general</a:t>
            </a:r>
            <a:r>
              <a:rPr lang="ro-RO" sz="2600" dirty="0" smtClean="0"/>
              <a:t> al programului sau al calificării va fi cunoscut.</a:t>
            </a: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Argumentarea clasificării</a:t>
            </a:r>
            <a:endParaRPr lang="en-US" b="1" dirty="0">
              <a:solidFill>
                <a:srgbClr val="0070C0"/>
              </a:solidFill>
            </a:endParaRPr>
          </a:p>
        </p:txBody>
      </p:sp>
      <p:sp>
        <p:nvSpPr>
          <p:cNvPr id="3" name="Content Placeholder 2"/>
          <p:cNvSpPr>
            <a:spLocks noGrp="1"/>
          </p:cNvSpPr>
          <p:nvPr>
            <p:ph sz="quarter" idx="1"/>
          </p:nvPr>
        </p:nvSpPr>
        <p:spPr>
          <a:xfrm>
            <a:off x="152400" y="1676400"/>
            <a:ext cx="8839200" cy="4953000"/>
          </a:xfrm>
        </p:spPr>
        <p:txBody>
          <a:bodyPr>
            <a:noAutofit/>
          </a:bodyPr>
          <a:lstStyle/>
          <a:p>
            <a:r>
              <a:rPr lang="ro-RO" sz="2600" u="sng" dirty="0" smtClean="0"/>
              <a:t>Exemplul 2</a:t>
            </a:r>
            <a:r>
              <a:rPr lang="ro-RO" sz="2600" dirty="0" smtClean="0"/>
              <a:t> : Un program alcătuit din părți egale (o treime fiecare) din teologie (0221), istoria (0222) și filosofie (0223) ar trebui să fie clasificat ca 0288 ("Programe și calificări inter- disciplinare care implică arte și științe umaniste"). Dacă un program este format din 60 % teologie, 20 % istorie și 20 % filosofie, aceasta ar trebui să fie clasificat ca 0221 datorită faptului că teologia este subiectul dominant.</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Relația dintre ISCED și alte clasificări</a:t>
            </a:r>
            <a:endParaRPr lang="en-US" b="1" dirty="0">
              <a:solidFill>
                <a:srgbClr val="0070C0"/>
              </a:solidFill>
            </a:endParaRPr>
          </a:p>
        </p:txBody>
      </p:sp>
      <p:sp>
        <p:nvSpPr>
          <p:cNvPr id="3" name="Content Placeholder 2"/>
          <p:cNvSpPr>
            <a:spLocks noGrp="1"/>
          </p:cNvSpPr>
          <p:nvPr>
            <p:ph sz="quarter" idx="1"/>
          </p:nvPr>
        </p:nvSpPr>
        <p:spPr>
          <a:xfrm>
            <a:off x="152400" y="1676400"/>
            <a:ext cx="8839200" cy="4953000"/>
          </a:xfrm>
        </p:spPr>
        <p:txBody>
          <a:bodyPr>
            <a:noAutofit/>
          </a:bodyPr>
          <a:lstStyle/>
          <a:p>
            <a:r>
              <a:rPr lang="en-US" sz="2400" b="1" dirty="0" err="1" smtClean="0"/>
              <a:t>Orientarea</a:t>
            </a:r>
            <a:r>
              <a:rPr lang="en-US" sz="2400" dirty="0" smtClean="0"/>
              <a:t> (</a:t>
            </a:r>
            <a:r>
              <a:rPr lang="en-US" sz="2400" dirty="0" err="1" smtClean="0"/>
              <a:t>învățământ</a:t>
            </a:r>
            <a:r>
              <a:rPr lang="en-US" sz="2400" dirty="0" smtClean="0"/>
              <a:t> general </a:t>
            </a:r>
            <a:r>
              <a:rPr lang="en-US" sz="2400" dirty="0" err="1" smtClean="0"/>
              <a:t>sau</a:t>
            </a:r>
            <a:r>
              <a:rPr lang="en-US" sz="2400" dirty="0" smtClean="0"/>
              <a:t> </a:t>
            </a:r>
            <a:r>
              <a:rPr lang="en-US" sz="2400" dirty="0" err="1" smtClean="0"/>
              <a:t>profesional</a:t>
            </a:r>
            <a:r>
              <a:rPr lang="en-US" sz="2400" dirty="0" smtClean="0"/>
              <a:t>) </a:t>
            </a:r>
            <a:r>
              <a:rPr lang="en-US" sz="2400" dirty="0" err="1" smtClean="0"/>
              <a:t>și</a:t>
            </a:r>
            <a:r>
              <a:rPr lang="en-US" sz="2400" dirty="0" smtClean="0"/>
              <a:t> </a:t>
            </a:r>
            <a:r>
              <a:rPr lang="en-US" sz="2400" b="1" dirty="0" err="1" smtClean="0"/>
              <a:t>domeniile</a:t>
            </a:r>
            <a:r>
              <a:rPr lang="en-US" sz="2400" b="1" dirty="0" smtClean="0"/>
              <a:t> de </a:t>
            </a:r>
            <a:r>
              <a:rPr lang="en-US" sz="2400" b="1" dirty="0" err="1" smtClean="0"/>
              <a:t>educație</a:t>
            </a:r>
            <a:r>
              <a:rPr lang="en-US" sz="2400" b="1" dirty="0" smtClean="0"/>
              <a:t> </a:t>
            </a:r>
            <a:r>
              <a:rPr lang="en-US" sz="2400" b="1" dirty="0" err="1" smtClean="0"/>
              <a:t>și</a:t>
            </a:r>
            <a:r>
              <a:rPr lang="en-US" sz="2400" b="1" dirty="0" smtClean="0"/>
              <a:t> </a:t>
            </a:r>
            <a:r>
              <a:rPr lang="en-US" sz="2400" b="1" dirty="0" err="1" smtClean="0"/>
              <a:t>formare</a:t>
            </a:r>
            <a:r>
              <a:rPr lang="en-US" sz="2400" b="1" dirty="0" smtClean="0"/>
              <a:t> </a:t>
            </a:r>
            <a:r>
              <a:rPr lang="en-US" sz="2400" b="1" dirty="0" err="1" smtClean="0"/>
              <a:t>profesională</a:t>
            </a:r>
            <a:r>
              <a:rPr lang="en-US" sz="2400" b="1" dirty="0" smtClean="0"/>
              <a:t> </a:t>
            </a:r>
            <a:r>
              <a:rPr lang="en-US" sz="2400" dirty="0" err="1" smtClean="0"/>
              <a:t>sunt</a:t>
            </a:r>
            <a:r>
              <a:rPr lang="en-US" sz="2400" dirty="0" smtClean="0"/>
              <a:t> </a:t>
            </a:r>
            <a:r>
              <a:rPr lang="en-US" sz="2400" dirty="0" err="1" smtClean="0"/>
              <a:t>două</a:t>
            </a:r>
            <a:r>
              <a:rPr lang="en-US" sz="2400" dirty="0" smtClean="0"/>
              <a:t> </a:t>
            </a:r>
            <a:r>
              <a:rPr lang="en-US" sz="2400" dirty="0" err="1" smtClean="0"/>
              <a:t>dimensiuni</a:t>
            </a:r>
            <a:r>
              <a:rPr lang="en-US" sz="2400" dirty="0" smtClean="0"/>
              <a:t> </a:t>
            </a:r>
            <a:r>
              <a:rPr lang="en-US" sz="2400" dirty="0" err="1" smtClean="0"/>
              <a:t>diferite</a:t>
            </a:r>
            <a:r>
              <a:rPr lang="en-US" sz="2400" dirty="0" smtClean="0"/>
              <a:t> </a:t>
            </a:r>
            <a:r>
              <a:rPr lang="en-US" sz="2400" dirty="0" err="1" smtClean="0"/>
              <a:t>în</a:t>
            </a:r>
            <a:r>
              <a:rPr lang="en-US" sz="2400" dirty="0" smtClean="0"/>
              <a:t> ISCED </a:t>
            </a:r>
            <a:r>
              <a:rPr lang="en-US" sz="2400" dirty="0" err="1" smtClean="0"/>
              <a:t>ce</a:t>
            </a:r>
            <a:r>
              <a:rPr lang="en-US" sz="2400" dirty="0" smtClean="0"/>
              <a:t> nu </a:t>
            </a:r>
            <a:r>
              <a:rPr lang="en-US" sz="2400" dirty="0" err="1" smtClean="0"/>
              <a:t>trebuie</a:t>
            </a:r>
            <a:r>
              <a:rPr lang="en-US" sz="2400" dirty="0" smtClean="0"/>
              <a:t> </a:t>
            </a:r>
            <a:r>
              <a:rPr lang="en-US" sz="2400" dirty="0" err="1" smtClean="0"/>
              <a:t>confundate</a:t>
            </a:r>
            <a:r>
              <a:rPr lang="en-US" sz="2400" dirty="0" smtClean="0"/>
              <a:t>.</a:t>
            </a:r>
          </a:p>
          <a:p>
            <a:r>
              <a:rPr lang="en-US" sz="2400" dirty="0" err="1" smtClean="0"/>
              <a:t>Educația</a:t>
            </a:r>
            <a:r>
              <a:rPr lang="en-US" sz="2400" dirty="0" smtClean="0"/>
              <a:t> </a:t>
            </a:r>
            <a:r>
              <a:rPr lang="en-US" sz="2400" dirty="0" err="1" smtClean="0"/>
              <a:t>vocațională</a:t>
            </a:r>
            <a:r>
              <a:rPr lang="en-US" sz="2400" dirty="0" smtClean="0"/>
              <a:t> </a:t>
            </a:r>
            <a:r>
              <a:rPr lang="en-US" sz="2400" dirty="0" err="1" smtClean="0"/>
              <a:t>este</a:t>
            </a:r>
            <a:r>
              <a:rPr lang="en-US" sz="2400" dirty="0" smtClean="0"/>
              <a:t> </a:t>
            </a:r>
            <a:r>
              <a:rPr lang="en-US" sz="2400" dirty="0" err="1" smtClean="0"/>
              <a:t>definită</a:t>
            </a:r>
            <a:r>
              <a:rPr lang="en-US" sz="2400" dirty="0" smtClean="0"/>
              <a:t> </a:t>
            </a:r>
            <a:r>
              <a:rPr lang="en-US" sz="2400" dirty="0" err="1" smtClean="0"/>
              <a:t>în</a:t>
            </a:r>
            <a:r>
              <a:rPr lang="en-US" sz="2400" dirty="0" smtClean="0"/>
              <a:t> ISCED 2011 ca:</a:t>
            </a:r>
          </a:p>
          <a:p>
            <a:pPr lvl="1"/>
            <a:r>
              <a:rPr lang="en-US" sz="2400" i="1" dirty="0" err="1" smtClean="0">
                <a:solidFill>
                  <a:schemeClr val="tx1"/>
                </a:solidFill>
              </a:rPr>
              <a:t>Programe</a:t>
            </a:r>
            <a:r>
              <a:rPr lang="en-US" sz="2400" i="1" dirty="0" smtClean="0">
                <a:solidFill>
                  <a:schemeClr val="tx1"/>
                </a:solidFill>
              </a:rPr>
              <a:t> care </a:t>
            </a:r>
            <a:r>
              <a:rPr lang="en-US" sz="2400" i="1" dirty="0" err="1" smtClean="0">
                <a:solidFill>
                  <a:schemeClr val="tx1"/>
                </a:solidFill>
              </a:rPr>
              <a:t>sunt</a:t>
            </a:r>
            <a:r>
              <a:rPr lang="en-US" sz="2400" i="1" dirty="0" smtClean="0">
                <a:solidFill>
                  <a:schemeClr val="tx1"/>
                </a:solidFill>
              </a:rPr>
              <a:t> </a:t>
            </a:r>
            <a:r>
              <a:rPr lang="en-US" sz="2400" i="1" dirty="0" err="1" smtClean="0">
                <a:solidFill>
                  <a:schemeClr val="tx1"/>
                </a:solidFill>
              </a:rPr>
              <a:t>concepute</a:t>
            </a:r>
            <a:r>
              <a:rPr lang="en-US" sz="2400" i="1" dirty="0" smtClean="0">
                <a:solidFill>
                  <a:schemeClr val="tx1"/>
                </a:solidFill>
              </a:rPr>
              <a:t> </a:t>
            </a:r>
            <a:r>
              <a:rPr lang="en-US" sz="2400" i="1" dirty="0" err="1" smtClean="0">
                <a:solidFill>
                  <a:schemeClr val="tx1"/>
                </a:solidFill>
              </a:rPr>
              <a:t>pentru</a:t>
            </a:r>
            <a:r>
              <a:rPr lang="en-US" sz="2400" i="1" dirty="0" smtClean="0">
                <a:solidFill>
                  <a:schemeClr val="tx1"/>
                </a:solidFill>
              </a:rPr>
              <a:t> </a:t>
            </a:r>
            <a:r>
              <a:rPr lang="en-US" sz="2400" i="1" dirty="0" err="1" smtClean="0">
                <a:solidFill>
                  <a:schemeClr val="tx1"/>
                </a:solidFill>
              </a:rPr>
              <a:t>cursanți</a:t>
            </a:r>
            <a:r>
              <a:rPr lang="en-US" sz="2400" i="1" dirty="0" smtClean="0">
                <a:solidFill>
                  <a:schemeClr val="tx1"/>
                </a:solidFill>
              </a:rPr>
              <a:t> </a:t>
            </a:r>
            <a:r>
              <a:rPr lang="en-US" sz="2400" i="1" dirty="0" err="1" smtClean="0">
                <a:solidFill>
                  <a:schemeClr val="tx1"/>
                </a:solidFill>
              </a:rPr>
              <a:t>pentru</a:t>
            </a:r>
            <a:r>
              <a:rPr lang="en-US" sz="2400" i="1" dirty="0" smtClean="0">
                <a:solidFill>
                  <a:schemeClr val="tx1"/>
                </a:solidFill>
              </a:rPr>
              <a:t> a </a:t>
            </a:r>
            <a:r>
              <a:rPr lang="en-US" sz="2400" i="1" dirty="0" err="1" smtClean="0">
                <a:solidFill>
                  <a:schemeClr val="tx1"/>
                </a:solidFill>
              </a:rPr>
              <a:t>dobândi</a:t>
            </a:r>
            <a:r>
              <a:rPr lang="en-US" sz="2400" i="1" dirty="0" smtClean="0">
                <a:solidFill>
                  <a:schemeClr val="tx1"/>
                </a:solidFill>
              </a:rPr>
              <a:t> </a:t>
            </a:r>
            <a:r>
              <a:rPr lang="en-US" sz="2400" b="1" i="1" dirty="0" err="1" smtClean="0">
                <a:solidFill>
                  <a:schemeClr val="tx1"/>
                </a:solidFill>
              </a:rPr>
              <a:t>cunoștințe</a:t>
            </a:r>
            <a:r>
              <a:rPr lang="en-US" sz="2400" b="1" i="1" dirty="0" smtClean="0">
                <a:solidFill>
                  <a:schemeClr val="tx1"/>
                </a:solidFill>
              </a:rPr>
              <a:t>, </a:t>
            </a:r>
            <a:r>
              <a:rPr lang="en-US" sz="2400" b="1" i="1" dirty="0" err="1" smtClean="0">
                <a:solidFill>
                  <a:schemeClr val="tx1"/>
                </a:solidFill>
              </a:rPr>
              <a:t>competențe</a:t>
            </a:r>
            <a:r>
              <a:rPr lang="en-US" sz="2400" b="1" i="1" dirty="0" smtClean="0">
                <a:solidFill>
                  <a:schemeClr val="tx1"/>
                </a:solidFill>
              </a:rPr>
              <a:t> </a:t>
            </a:r>
            <a:r>
              <a:rPr lang="en-US" sz="2400" b="1" i="1" dirty="0" err="1" smtClean="0">
                <a:solidFill>
                  <a:schemeClr val="tx1"/>
                </a:solidFill>
              </a:rPr>
              <a:t>și</a:t>
            </a:r>
            <a:r>
              <a:rPr lang="en-US" sz="2400" b="1" i="1" dirty="0" smtClean="0">
                <a:solidFill>
                  <a:schemeClr val="tx1"/>
                </a:solidFill>
              </a:rPr>
              <a:t> </a:t>
            </a:r>
            <a:r>
              <a:rPr lang="en-US" sz="2400" b="1" i="1" dirty="0" err="1" smtClean="0">
                <a:solidFill>
                  <a:schemeClr val="tx1"/>
                </a:solidFill>
              </a:rPr>
              <a:t>abilități</a:t>
            </a:r>
            <a:r>
              <a:rPr lang="en-US" sz="2400" b="1" i="1" dirty="0" smtClean="0">
                <a:solidFill>
                  <a:schemeClr val="tx1"/>
                </a:solidFill>
              </a:rPr>
              <a:t> </a:t>
            </a:r>
            <a:r>
              <a:rPr lang="en-US" sz="2400" b="1" i="1" dirty="0" err="1" smtClean="0">
                <a:solidFill>
                  <a:schemeClr val="tx1"/>
                </a:solidFill>
              </a:rPr>
              <a:t>specifice</a:t>
            </a:r>
            <a:r>
              <a:rPr lang="en-US" sz="2400" b="1" i="1" dirty="0" smtClean="0">
                <a:solidFill>
                  <a:schemeClr val="tx1"/>
                </a:solidFill>
              </a:rPr>
              <a:t> </a:t>
            </a:r>
            <a:r>
              <a:rPr lang="en-US" sz="2400" b="1" i="1" dirty="0" err="1" smtClean="0">
                <a:solidFill>
                  <a:schemeClr val="tx1"/>
                </a:solidFill>
              </a:rPr>
              <a:t>unei</a:t>
            </a:r>
            <a:r>
              <a:rPr lang="en-US" sz="2400" b="1" i="1" dirty="0" smtClean="0">
                <a:solidFill>
                  <a:schemeClr val="tx1"/>
                </a:solidFill>
              </a:rPr>
              <a:t> </a:t>
            </a:r>
            <a:r>
              <a:rPr lang="en-US" sz="2400" b="1" i="1" dirty="0" err="1" smtClean="0">
                <a:solidFill>
                  <a:schemeClr val="tx1"/>
                </a:solidFill>
              </a:rPr>
              <a:t>ocupații</a:t>
            </a:r>
            <a:r>
              <a:rPr lang="en-US" sz="2400" b="1" i="1" dirty="0" smtClean="0">
                <a:solidFill>
                  <a:schemeClr val="tx1"/>
                </a:solidFill>
              </a:rPr>
              <a:t> </a:t>
            </a:r>
            <a:r>
              <a:rPr lang="en-US" sz="2400" b="1" i="1" dirty="0" err="1" smtClean="0">
                <a:solidFill>
                  <a:schemeClr val="tx1"/>
                </a:solidFill>
              </a:rPr>
              <a:t>anume</a:t>
            </a:r>
            <a:r>
              <a:rPr lang="en-US" sz="2400" b="1" i="1" dirty="0" smtClean="0">
                <a:solidFill>
                  <a:schemeClr val="tx1"/>
                </a:solidFill>
              </a:rPr>
              <a:t>, </a:t>
            </a:r>
            <a:r>
              <a:rPr lang="en-US" sz="2400" b="1" i="1" dirty="0" err="1" smtClean="0">
                <a:solidFill>
                  <a:schemeClr val="tx1"/>
                </a:solidFill>
              </a:rPr>
              <a:t>meserie</a:t>
            </a:r>
            <a:r>
              <a:rPr lang="en-US" sz="2400" b="1" i="1" dirty="0" smtClean="0">
                <a:solidFill>
                  <a:schemeClr val="tx1"/>
                </a:solidFill>
              </a:rPr>
              <a:t> </a:t>
            </a:r>
            <a:r>
              <a:rPr lang="en-US" sz="2400" b="1" i="1" dirty="0" err="1" smtClean="0">
                <a:solidFill>
                  <a:schemeClr val="tx1"/>
                </a:solidFill>
              </a:rPr>
              <a:t>sau</a:t>
            </a:r>
            <a:r>
              <a:rPr lang="en-US" sz="2400" b="1" i="1" dirty="0" smtClean="0">
                <a:solidFill>
                  <a:schemeClr val="tx1"/>
                </a:solidFill>
              </a:rPr>
              <a:t> </a:t>
            </a:r>
            <a:r>
              <a:rPr lang="en-US" sz="2400" b="1" i="1" dirty="0" err="1" smtClean="0">
                <a:solidFill>
                  <a:schemeClr val="tx1"/>
                </a:solidFill>
              </a:rPr>
              <a:t>clasă</a:t>
            </a:r>
            <a:r>
              <a:rPr lang="en-US" sz="2400" b="1" i="1" dirty="0" smtClean="0">
                <a:solidFill>
                  <a:schemeClr val="tx1"/>
                </a:solidFill>
              </a:rPr>
              <a:t> de </a:t>
            </a:r>
            <a:r>
              <a:rPr lang="en-US" sz="2400" b="1" i="1" dirty="0" err="1" smtClean="0">
                <a:solidFill>
                  <a:schemeClr val="tx1"/>
                </a:solidFill>
              </a:rPr>
              <a:t>ocupații</a:t>
            </a:r>
            <a:r>
              <a:rPr lang="en-US" sz="2400" b="1" i="1" dirty="0" smtClean="0">
                <a:solidFill>
                  <a:schemeClr val="tx1"/>
                </a:solidFill>
              </a:rPr>
              <a:t> </a:t>
            </a:r>
            <a:r>
              <a:rPr lang="en-US" sz="2400" b="1" i="1" dirty="0" err="1" smtClean="0">
                <a:solidFill>
                  <a:schemeClr val="tx1"/>
                </a:solidFill>
              </a:rPr>
              <a:t>sau</a:t>
            </a:r>
            <a:r>
              <a:rPr lang="en-US" sz="2400" b="1" i="1" dirty="0" smtClean="0">
                <a:solidFill>
                  <a:schemeClr val="tx1"/>
                </a:solidFill>
              </a:rPr>
              <a:t> </a:t>
            </a:r>
            <a:r>
              <a:rPr lang="en-US" sz="2400" b="1" i="1" dirty="0" err="1" smtClean="0">
                <a:solidFill>
                  <a:schemeClr val="tx1"/>
                </a:solidFill>
              </a:rPr>
              <a:t>meserii</a:t>
            </a:r>
            <a:r>
              <a:rPr lang="en-US" sz="2400" i="1" dirty="0" smtClean="0">
                <a:solidFill>
                  <a:schemeClr val="tx1"/>
                </a:solidFill>
              </a:rPr>
              <a:t>. </a:t>
            </a:r>
            <a:r>
              <a:rPr lang="en-US" sz="2400" i="1" dirty="0" err="1" smtClean="0">
                <a:solidFill>
                  <a:schemeClr val="tx1"/>
                </a:solidFill>
              </a:rPr>
              <a:t>Educația</a:t>
            </a:r>
            <a:r>
              <a:rPr lang="en-US" sz="2400" i="1" dirty="0" smtClean="0">
                <a:solidFill>
                  <a:schemeClr val="tx1"/>
                </a:solidFill>
              </a:rPr>
              <a:t> </a:t>
            </a:r>
            <a:r>
              <a:rPr lang="ro-RO" sz="2400" i="1" dirty="0" smtClean="0">
                <a:solidFill>
                  <a:schemeClr val="tx1"/>
                </a:solidFill>
              </a:rPr>
              <a:t>profesi</a:t>
            </a:r>
            <a:r>
              <a:rPr lang="en-US" sz="2400" i="1" dirty="0" err="1" smtClean="0">
                <a:solidFill>
                  <a:schemeClr val="tx1"/>
                </a:solidFill>
              </a:rPr>
              <a:t>onală</a:t>
            </a:r>
            <a:r>
              <a:rPr lang="en-US" sz="2400" i="1" dirty="0" smtClean="0">
                <a:solidFill>
                  <a:schemeClr val="tx1"/>
                </a:solidFill>
              </a:rPr>
              <a:t> </a:t>
            </a:r>
            <a:r>
              <a:rPr lang="en-US" sz="2400" i="1" dirty="0" err="1" smtClean="0">
                <a:solidFill>
                  <a:schemeClr val="tx1"/>
                </a:solidFill>
              </a:rPr>
              <a:t>poate</a:t>
            </a:r>
            <a:r>
              <a:rPr lang="en-US" sz="2400" i="1" dirty="0" smtClean="0">
                <a:solidFill>
                  <a:schemeClr val="tx1"/>
                </a:solidFill>
              </a:rPr>
              <a:t> </a:t>
            </a:r>
            <a:r>
              <a:rPr lang="en-US" sz="2400" i="1" dirty="0" err="1" smtClean="0">
                <a:solidFill>
                  <a:schemeClr val="tx1"/>
                </a:solidFill>
              </a:rPr>
              <a:t>avea</a:t>
            </a:r>
            <a:r>
              <a:rPr lang="en-US" sz="2400" i="1" dirty="0" smtClean="0">
                <a:solidFill>
                  <a:schemeClr val="tx1"/>
                </a:solidFill>
              </a:rPr>
              <a:t> </a:t>
            </a:r>
            <a:r>
              <a:rPr lang="en-US" sz="2400" i="1" dirty="0" err="1" smtClean="0">
                <a:solidFill>
                  <a:schemeClr val="tx1"/>
                </a:solidFill>
              </a:rPr>
              <a:t>componente</a:t>
            </a:r>
            <a:r>
              <a:rPr lang="en-US" sz="2400" i="1" dirty="0" smtClean="0">
                <a:solidFill>
                  <a:schemeClr val="tx1"/>
                </a:solidFill>
              </a:rPr>
              <a:t> </a:t>
            </a:r>
            <a:r>
              <a:rPr lang="en-US" sz="2400" i="1" dirty="0" err="1" smtClean="0">
                <a:solidFill>
                  <a:schemeClr val="tx1"/>
                </a:solidFill>
              </a:rPr>
              <a:t>bazate</a:t>
            </a:r>
            <a:r>
              <a:rPr lang="en-US" sz="2400" i="1" dirty="0" smtClean="0">
                <a:solidFill>
                  <a:schemeClr val="tx1"/>
                </a:solidFill>
              </a:rPr>
              <a:t> </a:t>
            </a:r>
            <a:r>
              <a:rPr lang="en-US" sz="2400" i="1" dirty="0" err="1" smtClean="0">
                <a:solidFill>
                  <a:schemeClr val="tx1"/>
                </a:solidFill>
              </a:rPr>
              <a:t>pe</a:t>
            </a:r>
            <a:r>
              <a:rPr lang="en-US" sz="2400" i="1" dirty="0" smtClean="0">
                <a:solidFill>
                  <a:schemeClr val="tx1"/>
                </a:solidFill>
              </a:rPr>
              <a:t> </a:t>
            </a:r>
            <a:r>
              <a:rPr lang="en-US" sz="2400" i="1" dirty="0" err="1" smtClean="0">
                <a:solidFill>
                  <a:schemeClr val="tx1"/>
                </a:solidFill>
              </a:rPr>
              <a:t>experiența</a:t>
            </a:r>
            <a:r>
              <a:rPr lang="en-US" sz="2400" i="1" dirty="0" smtClean="0">
                <a:solidFill>
                  <a:schemeClr val="tx1"/>
                </a:solidFill>
              </a:rPr>
              <a:t> la </a:t>
            </a:r>
            <a:r>
              <a:rPr lang="en-US" sz="2400" i="1" dirty="0" err="1" smtClean="0">
                <a:solidFill>
                  <a:schemeClr val="tx1"/>
                </a:solidFill>
              </a:rPr>
              <a:t>locul</a:t>
            </a:r>
            <a:r>
              <a:rPr lang="en-US" sz="2400" i="1" dirty="0" smtClean="0">
                <a:solidFill>
                  <a:schemeClr val="tx1"/>
                </a:solidFill>
              </a:rPr>
              <a:t> de </a:t>
            </a:r>
            <a:r>
              <a:rPr lang="en-US" sz="2400" i="1" dirty="0" err="1" smtClean="0">
                <a:solidFill>
                  <a:schemeClr val="tx1"/>
                </a:solidFill>
              </a:rPr>
              <a:t>muncă</a:t>
            </a:r>
            <a:r>
              <a:rPr lang="en-US" sz="2400" i="1" dirty="0" smtClean="0">
                <a:solidFill>
                  <a:schemeClr val="tx1"/>
                </a:solidFill>
              </a:rPr>
              <a:t>. </a:t>
            </a:r>
            <a:r>
              <a:rPr lang="en-US" sz="2400" i="1" dirty="0" err="1" smtClean="0">
                <a:solidFill>
                  <a:schemeClr val="tx1"/>
                </a:solidFill>
              </a:rPr>
              <a:t>Completarea</a:t>
            </a:r>
            <a:r>
              <a:rPr lang="en-US" sz="2400" i="1" dirty="0" smtClean="0">
                <a:solidFill>
                  <a:schemeClr val="tx1"/>
                </a:solidFill>
              </a:rPr>
              <a:t> cu </a:t>
            </a:r>
            <a:r>
              <a:rPr lang="en-US" sz="2400" i="1" dirty="0" err="1" smtClean="0">
                <a:solidFill>
                  <a:schemeClr val="tx1"/>
                </a:solidFill>
              </a:rPr>
              <a:t>succes</a:t>
            </a:r>
            <a:r>
              <a:rPr lang="en-US" sz="2400" i="1" dirty="0" smtClean="0">
                <a:solidFill>
                  <a:schemeClr val="tx1"/>
                </a:solidFill>
              </a:rPr>
              <a:t> a </a:t>
            </a:r>
            <a:r>
              <a:rPr lang="en-US" sz="2400" i="1" dirty="0" err="1" smtClean="0">
                <a:solidFill>
                  <a:schemeClr val="tx1"/>
                </a:solidFill>
              </a:rPr>
              <a:t>acestor</a:t>
            </a:r>
            <a:r>
              <a:rPr lang="en-US" sz="2400" i="1" dirty="0" smtClean="0">
                <a:solidFill>
                  <a:schemeClr val="tx1"/>
                </a:solidFill>
              </a:rPr>
              <a:t> </a:t>
            </a:r>
            <a:r>
              <a:rPr lang="en-US" sz="2400" i="1" dirty="0" err="1" smtClean="0">
                <a:solidFill>
                  <a:schemeClr val="tx1"/>
                </a:solidFill>
              </a:rPr>
              <a:t>programe</a:t>
            </a:r>
            <a:r>
              <a:rPr lang="en-US" sz="2400" i="1" dirty="0" smtClean="0">
                <a:solidFill>
                  <a:schemeClr val="tx1"/>
                </a:solidFill>
              </a:rPr>
              <a:t> duce </a:t>
            </a:r>
            <a:r>
              <a:rPr lang="en-US" sz="2400" i="1" dirty="0" err="1" smtClean="0">
                <a:solidFill>
                  <a:schemeClr val="tx1"/>
                </a:solidFill>
              </a:rPr>
              <a:t>calificări</a:t>
            </a:r>
            <a:r>
              <a:rPr lang="en-US" sz="2400" i="1" dirty="0" smtClean="0">
                <a:solidFill>
                  <a:schemeClr val="tx1"/>
                </a:solidFill>
              </a:rPr>
              <a:t> </a:t>
            </a:r>
            <a:r>
              <a:rPr lang="en-US" sz="2400" i="1" dirty="0" err="1" smtClean="0">
                <a:solidFill>
                  <a:schemeClr val="tx1"/>
                </a:solidFill>
              </a:rPr>
              <a:t>relevante</a:t>
            </a:r>
            <a:r>
              <a:rPr lang="en-US" sz="2400" i="1" dirty="0" smtClean="0">
                <a:solidFill>
                  <a:schemeClr val="tx1"/>
                </a:solidFill>
              </a:rPr>
              <a:t> </a:t>
            </a:r>
            <a:r>
              <a:rPr lang="en-US" sz="2400" i="1" dirty="0" err="1" smtClean="0">
                <a:solidFill>
                  <a:schemeClr val="tx1"/>
                </a:solidFill>
              </a:rPr>
              <a:t>pe</a:t>
            </a:r>
            <a:r>
              <a:rPr lang="en-US" sz="2400" i="1" dirty="0" smtClean="0">
                <a:solidFill>
                  <a:schemeClr val="tx1"/>
                </a:solidFill>
              </a:rPr>
              <a:t> </a:t>
            </a:r>
            <a:r>
              <a:rPr lang="en-US" sz="2400" i="1" dirty="0" err="1" smtClean="0">
                <a:solidFill>
                  <a:schemeClr val="tx1"/>
                </a:solidFill>
              </a:rPr>
              <a:t>piața</a:t>
            </a:r>
            <a:r>
              <a:rPr lang="en-US" sz="2400" i="1" dirty="0" smtClean="0">
                <a:solidFill>
                  <a:schemeClr val="tx1"/>
                </a:solidFill>
              </a:rPr>
              <a:t> </a:t>
            </a:r>
            <a:r>
              <a:rPr lang="en-US" sz="2400" i="1" dirty="0" err="1" smtClean="0">
                <a:solidFill>
                  <a:schemeClr val="tx1"/>
                </a:solidFill>
              </a:rPr>
              <a:t>muncii</a:t>
            </a:r>
            <a:r>
              <a:rPr lang="en-US" sz="2400" i="1" dirty="0" smtClean="0">
                <a:solidFill>
                  <a:schemeClr val="tx1"/>
                </a:solidFill>
              </a:rPr>
              <a:t>, </a:t>
            </a:r>
            <a:r>
              <a:rPr lang="en-US" sz="2400" i="1" dirty="0" err="1" smtClean="0">
                <a:solidFill>
                  <a:schemeClr val="tx1"/>
                </a:solidFill>
              </a:rPr>
              <a:t>recunoscute</a:t>
            </a:r>
            <a:r>
              <a:rPr lang="en-US" sz="2400" i="1" dirty="0" smtClean="0">
                <a:solidFill>
                  <a:schemeClr val="tx1"/>
                </a:solidFill>
              </a:rPr>
              <a:t> de </a:t>
            </a:r>
            <a:r>
              <a:rPr lang="en-US" sz="2400" i="1" dirty="0" err="1" smtClean="0">
                <a:solidFill>
                  <a:schemeClr val="tx1"/>
                </a:solidFill>
              </a:rPr>
              <a:t>către</a:t>
            </a:r>
            <a:r>
              <a:rPr lang="en-US" sz="2400" i="1" dirty="0" smtClean="0">
                <a:solidFill>
                  <a:schemeClr val="tx1"/>
                </a:solidFill>
              </a:rPr>
              <a:t> </a:t>
            </a:r>
            <a:r>
              <a:rPr lang="en-US" sz="2400" i="1" dirty="0" err="1" smtClean="0">
                <a:solidFill>
                  <a:schemeClr val="tx1"/>
                </a:solidFill>
              </a:rPr>
              <a:t>autoritățile</a:t>
            </a:r>
            <a:r>
              <a:rPr lang="en-US" sz="2400" i="1" dirty="0" smtClean="0">
                <a:solidFill>
                  <a:schemeClr val="tx1"/>
                </a:solidFill>
              </a:rPr>
              <a:t> </a:t>
            </a:r>
            <a:r>
              <a:rPr lang="en-US" sz="2400" i="1" dirty="0" err="1" smtClean="0">
                <a:solidFill>
                  <a:schemeClr val="tx1"/>
                </a:solidFill>
              </a:rPr>
              <a:t>naționale</a:t>
            </a:r>
            <a:r>
              <a:rPr lang="en-US" sz="2400" i="1" dirty="0" smtClean="0">
                <a:solidFill>
                  <a:schemeClr val="tx1"/>
                </a:solidFill>
              </a:rPr>
              <a:t> </a:t>
            </a:r>
            <a:r>
              <a:rPr lang="en-US" sz="2400" i="1" dirty="0" err="1" smtClean="0">
                <a:solidFill>
                  <a:schemeClr val="tx1"/>
                </a:solidFill>
              </a:rPr>
              <a:t>competente</a:t>
            </a:r>
            <a:r>
              <a:rPr lang="en-US" sz="2400" i="1" dirty="0" smtClean="0">
                <a:solidFill>
                  <a:schemeClr val="tx1"/>
                </a:solidFill>
              </a:rPr>
              <a:t> </a:t>
            </a:r>
            <a:r>
              <a:rPr lang="en-US" sz="2400" i="1" dirty="0" err="1" smtClean="0">
                <a:solidFill>
                  <a:schemeClr val="tx1"/>
                </a:solidFill>
              </a:rPr>
              <a:t>și</a:t>
            </a:r>
            <a:r>
              <a:rPr lang="en-US" sz="2400" i="1" dirty="0" smtClean="0">
                <a:solidFill>
                  <a:schemeClr val="tx1"/>
                </a:solidFill>
              </a:rPr>
              <a:t>/</a:t>
            </a:r>
            <a:r>
              <a:rPr lang="en-US" sz="2400" i="1" dirty="0" err="1" smtClean="0">
                <a:solidFill>
                  <a:schemeClr val="tx1"/>
                </a:solidFill>
              </a:rPr>
              <a:t>sau</a:t>
            </a:r>
            <a:r>
              <a:rPr lang="en-US" sz="2400" i="1" dirty="0" smtClean="0">
                <a:solidFill>
                  <a:schemeClr val="tx1"/>
                </a:solidFill>
              </a:rPr>
              <a:t> </a:t>
            </a:r>
            <a:r>
              <a:rPr lang="en-US" sz="2400" i="1" dirty="0" err="1" smtClean="0">
                <a:solidFill>
                  <a:schemeClr val="tx1"/>
                </a:solidFill>
              </a:rPr>
              <a:t>pe</a:t>
            </a:r>
            <a:r>
              <a:rPr lang="en-US" sz="2400" i="1" dirty="0" smtClean="0">
                <a:solidFill>
                  <a:schemeClr val="tx1"/>
                </a:solidFill>
              </a:rPr>
              <a:t> </a:t>
            </a:r>
            <a:r>
              <a:rPr lang="en-US" sz="2400" i="1" dirty="0" err="1" smtClean="0">
                <a:solidFill>
                  <a:schemeClr val="tx1"/>
                </a:solidFill>
              </a:rPr>
              <a:t>piața</a:t>
            </a:r>
            <a:r>
              <a:rPr lang="en-US" sz="2400" i="1" dirty="0" smtClean="0">
                <a:solidFill>
                  <a:schemeClr val="tx1"/>
                </a:solidFill>
              </a:rPr>
              <a:t> </a:t>
            </a:r>
            <a:r>
              <a:rPr lang="en-US" sz="2400" i="1" dirty="0" err="1" smtClean="0">
                <a:solidFill>
                  <a:schemeClr val="tx1"/>
                </a:solidFill>
              </a:rPr>
              <a:t>muncii</a:t>
            </a:r>
            <a:r>
              <a:rPr lang="en-US" sz="2400" i="1" dirty="0" smtClean="0">
                <a:solidFill>
                  <a:schemeClr val="tx1"/>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ro-RO" b="1" dirty="0" smtClean="0">
                <a:solidFill>
                  <a:srgbClr val="0070C0"/>
                </a:solidFill>
              </a:rPr>
              <a:t>Relația dintre ISCED și alte clasificări</a:t>
            </a:r>
            <a:endParaRPr lang="en-US" b="1" dirty="0">
              <a:solidFill>
                <a:srgbClr val="0070C0"/>
              </a:solidFill>
            </a:endParaRPr>
          </a:p>
        </p:txBody>
      </p:sp>
      <p:sp>
        <p:nvSpPr>
          <p:cNvPr id="3" name="Content Placeholder 2"/>
          <p:cNvSpPr>
            <a:spLocks noGrp="1"/>
          </p:cNvSpPr>
          <p:nvPr>
            <p:ph sz="quarter" idx="1"/>
          </p:nvPr>
        </p:nvSpPr>
        <p:spPr>
          <a:xfrm>
            <a:off x="152400" y="1676400"/>
            <a:ext cx="8839200" cy="4953000"/>
          </a:xfrm>
        </p:spPr>
        <p:txBody>
          <a:bodyPr>
            <a:noAutofit/>
          </a:bodyPr>
          <a:lstStyle/>
          <a:p>
            <a:r>
              <a:rPr lang="en-US" sz="2500" b="1" dirty="0" err="1" smtClean="0"/>
              <a:t>Educația</a:t>
            </a:r>
            <a:r>
              <a:rPr lang="en-US" sz="2500" b="1" dirty="0" smtClean="0"/>
              <a:t> </a:t>
            </a:r>
            <a:r>
              <a:rPr lang="en-US" sz="2500" b="1" dirty="0" err="1" smtClean="0"/>
              <a:t>generală</a:t>
            </a:r>
            <a:r>
              <a:rPr lang="en-US" sz="2500" b="1" dirty="0" smtClean="0"/>
              <a:t> </a:t>
            </a:r>
            <a:r>
              <a:rPr lang="en-US" sz="2500" dirty="0" err="1" smtClean="0"/>
              <a:t>este</a:t>
            </a:r>
            <a:r>
              <a:rPr lang="en-US" sz="2500" dirty="0" smtClean="0"/>
              <a:t> </a:t>
            </a:r>
            <a:r>
              <a:rPr lang="en-US" sz="2500" dirty="0" err="1" smtClean="0"/>
              <a:t>definită</a:t>
            </a:r>
            <a:r>
              <a:rPr lang="en-US" sz="2500" dirty="0" smtClean="0"/>
              <a:t> </a:t>
            </a:r>
            <a:r>
              <a:rPr lang="en-US" sz="2500" dirty="0" err="1" smtClean="0"/>
              <a:t>în</a:t>
            </a:r>
            <a:r>
              <a:rPr lang="en-US" sz="2500" dirty="0" smtClean="0"/>
              <a:t> ISCED 2011 ca:</a:t>
            </a:r>
          </a:p>
          <a:p>
            <a:pPr lvl="1"/>
            <a:r>
              <a:rPr lang="en-US" sz="2500" i="1" dirty="0" err="1" smtClean="0">
                <a:solidFill>
                  <a:schemeClr val="tx1"/>
                </a:solidFill>
              </a:rPr>
              <a:t>Programe</a:t>
            </a:r>
            <a:r>
              <a:rPr lang="en-US" sz="2500" i="1" dirty="0" smtClean="0">
                <a:solidFill>
                  <a:schemeClr val="tx1"/>
                </a:solidFill>
              </a:rPr>
              <a:t> care </a:t>
            </a:r>
            <a:r>
              <a:rPr lang="en-US" sz="2500" i="1" dirty="0" err="1" smtClean="0">
                <a:solidFill>
                  <a:schemeClr val="tx1"/>
                </a:solidFill>
              </a:rPr>
              <a:t>sunt</a:t>
            </a:r>
            <a:r>
              <a:rPr lang="en-US" sz="2500" i="1" dirty="0" smtClean="0">
                <a:solidFill>
                  <a:schemeClr val="tx1"/>
                </a:solidFill>
              </a:rPr>
              <a:t> </a:t>
            </a:r>
            <a:r>
              <a:rPr lang="en-US" sz="2500" i="1" dirty="0" err="1" smtClean="0">
                <a:solidFill>
                  <a:schemeClr val="tx1"/>
                </a:solidFill>
              </a:rPr>
              <a:t>concepute</a:t>
            </a:r>
            <a:r>
              <a:rPr lang="en-US" sz="2500" i="1" dirty="0" smtClean="0">
                <a:solidFill>
                  <a:schemeClr val="tx1"/>
                </a:solidFill>
              </a:rPr>
              <a:t> </a:t>
            </a:r>
            <a:r>
              <a:rPr lang="en-US" sz="2500" i="1" dirty="0" err="1" smtClean="0">
                <a:solidFill>
                  <a:schemeClr val="tx1"/>
                </a:solidFill>
              </a:rPr>
              <a:t>pentru</a:t>
            </a:r>
            <a:r>
              <a:rPr lang="en-US" sz="2500" i="1" dirty="0" smtClean="0">
                <a:solidFill>
                  <a:schemeClr val="tx1"/>
                </a:solidFill>
              </a:rPr>
              <a:t> a </a:t>
            </a:r>
            <a:r>
              <a:rPr lang="en-US" sz="2500" i="1" dirty="0" err="1" smtClean="0">
                <a:solidFill>
                  <a:schemeClr val="tx1"/>
                </a:solidFill>
              </a:rPr>
              <a:t>dezvolta</a:t>
            </a:r>
            <a:r>
              <a:rPr lang="en-US" sz="2500" i="1" dirty="0" smtClean="0">
                <a:solidFill>
                  <a:schemeClr val="tx1"/>
                </a:solidFill>
              </a:rPr>
              <a:t> </a:t>
            </a:r>
            <a:r>
              <a:rPr lang="en-US" sz="2500" i="1" dirty="0" err="1" smtClean="0">
                <a:solidFill>
                  <a:schemeClr val="tx1"/>
                </a:solidFill>
              </a:rPr>
              <a:t>cunoștințele</a:t>
            </a:r>
            <a:r>
              <a:rPr lang="en-US" sz="2500" i="1" dirty="0" smtClean="0">
                <a:solidFill>
                  <a:schemeClr val="tx1"/>
                </a:solidFill>
              </a:rPr>
              <a:t> </a:t>
            </a:r>
            <a:r>
              <a:rPr lang="en-US" sz="2500" i="1" dirty="0" err="1" smtClean="0">
                <a:solidFill>
                  <a:schemeClr val="tx1"/>
                </a:solidFill>
              </a:rPr>
              <a:t>generale</a:t>
            </a:r>
            <a:r>
              <a:rPr lang="en-US" sz="2500" i="1" dirty="0" smtClean="0">
                <a:solidFill>
                  <a:schemeClr val="tx1"/>
                </a:solidFill>
              </a:rPr>
              <a:t>, </a:t>
            </a:r>
            <a:r>
              <a:rPr lang="en-US" sz="2500" i="1" dirty="0" err="1" smtClean="0">
                <a:solidFill>
                  <a:schemeClr val="tx1"/>
                </a:solidFill>
              </a:rPr>
              <a:t>aptitudinile</a:t>
            </a:r>
            <a:r>
              <a:rPr lang="en-US" sz="2500" i="1" dirty="0" smtClean="0">
                <a:solidFill>
                  <a:schemeClr val="tx1"/>
                </a:solidFill>
              </a:rPr>
              <a:t> </a:t>
            </a:r>
            <a:r>
              <a:rPr lang="en-US" sz="2500" i="1" dirty="0" err="1" smtClean="0">
                <a:solidFill>
                  <a:schemeClr val="tx1"/>
                </a:solidFill>
              </a:rPr>
              <a:t>și</a:t>
            </a:r>
            <a:r>
              <a:rPr lang="en-US" sz="2500" i="1" dirty="0" smtClean="0">
                <a:solidFill>
                  <a:schemeClr val="tx1"/>
                </a:solidFill>
              </a:rPr>
              <a:t> </a:t>
            </a:r>
            <a:r>
              <a:rPr lang="en-US" sz="2500" i="1" dirty="0" err="1" smtClean="0">
                <a:solidFill>
                  <a:schemeClr val="tx1"/>
                </a:solidFill>
              </a:rPr>
              <a:t>competențele</a:t>
            </a:r>
            <a:r>
              <a:rPr lang="en-US" sz="2500" i="1" dirty="0" smtClean="0">
                <a:solidFill>
                  <a:schemeClr val="tx1"/>
                </a:solidFill>
              </a:rPr>
              <a:t> </a:t>
            </a:r>
            <a:r>
              <a:rPr lang="en-US" sz="2500" i="1" dirty="0" err="1" smtClean="0">
                <a:solidFill>
                  <a:schemeClr val="tx1"/>
                </a:solidFill>
              </a:rPr>
              <a:t>elevilor</a:t>
            </a:r>
            <a:r>
              <a:rPr lang="en-US" sz="2500" i="1" dirty="0" smtClean="0">
                <a:solidFill>
                  <a:schemeClr val="tx1"/>
                </a:solidFill>
              </a:rPr>
              <a:t>, </a:t>
            </a:r>
            <a:r>
              <a:rPr lang="en-US" sz="2500" i="1" dirty="0" err="1" smtClean="0">
                <a:solidFill>
                  <a:schemeClr val="tx1"/>
                </a:solidFill>
              </a:rPr>
              <a:t>precum</a:t>
            </a:r>
            <a:r>
              <a:rPr lang="en-US" sz="2500" i="1" dirty="0" smtClean="0">
                <a:solidFill>
                  <a:schemeClr val="tx1"/>
                </a:solidFill>
              </a:rPr>
              <a:t> </a:t>
            </a:r>
            <a:r>
              <a:rPr lang="en-US" sz="2500" i="1" dirty="0" err="1" smtClean="0">
                <a:solidFill>
                  <a:schemeClr val="tx1"/>
                </a:solidFill>
              </a:rPr>
              <a:t>și</a:t>
            </a:r>
            <a:r>
              <a:rPr lang="en-US" sz="2500" i="1" dirty="0" smtClean="0">
                <a:solidFill>
                  <a:schemeClr val="tx1"/>
                </a:solidFill>
              </a:rPr>
              <a:t> </a:t>
            </a:r>
            <a:r>
              <a:rPr lang="en-US" sz="2500" i="1" dirty="0" err="1" smtClean="0">
                <a:solidFill>
                  <a:schemeClr val="tx1"/>
                </a:solidFill>
              </a:rPr>
              <a:t>competențele</a:t>
            </a:r>
            <a:r>
              <a:rPr lang="en-US" sz="2500" i="1" dirty="0" smtClean="0">
                <a:solidFill>
                  <a:schemeClr val="tx1"/>
                </a:solidFill>
              </a:rPr>
              <a:t> </a:t>
            </a:r>
            <a:r>
              <a:rPr lang="en-US" sz="2500" i="1" dirty="0" err="1" smtClean="0">
                <a:solidFill>
                  <a:schemeClr val="tx1"/>
                </a:solidFill>
              </a:rPr>
              <a:t>lingvistice</a:t>
            </a:r>
            <a:r>
              <a:rPr lang="en-US" sz="2500" i="1" dirty="0" smtClean="0">
                <a:solidFill>
                  <a:schemeClr val="tx1"/>
                </a:solidFill>
              </a:rPr>
              <a:t> </a:t>
            </a:r>
            <a:r>
              <a:rPr lang="en-US" sz="2500" i="1" dirty="0" err="1" smtClean="0">
                <a:solidFill>
                  <a:schemeClr val="tx1"/>
                </a:solidFill>
              </a:rPr>
              <a:t>și</a:t>
            </a:r>
            <a:r>
              <a:rPr lang="en-US" sz="2500" i="1" dirty="0" smtClean="0">
                <a:solidFill>
                  <a:schemeClr val="tx1"/>
                </a:solidFill>
              </a:rPr>
              <a:t> </a:t>
            </a:r>
            <a:r>
              <a:rPr lang="en-US" sz="2500" i="1" dirty="0" err="1" smtClean="0">
                <a:solidFill>
                  <a:schemeClr val="tx1"/>
                </a:solidFill>
              </a:rPr>
              <a:t>numerice</a:t>
            </a:r>
            <a:r>
              <a:rPr lang="en-US" sz="2500" i="1" dirty="0" smtClean="0">
                <a:solidFill>
                  <a:schemeClr val="tx1"/>
                </a:solidFill>
              </a:rPr>
              <a:t>, de </a:t>
            </a:r>
            <a:r>
              <a:rPr lang="en-US" sz="2500" i="1" dirty="0" err="1" smtClean="0">
                <a:solidFill>
                  <a:schemeClr val="tx1"/>
                </a:solidFill>
              </a:rPr>
              <a:t>multe</a:t>
            </a:r>
            <a:r>
              <a:rPr lang="en-US" sz="2500" i="1" dirty="0" smtClean="0">
                <a:solidFill>
                  <a:schemeClr val="tx1"/>
                </a:solidFill>
              </a:rPr>
              <a:t> </a:t>
            </a:r>
            <a:r>
              <a:rPr lang="en-US" sz="2500" i="1" dirty="0" err="1" smtClean="0">
                <a:solidFill>
                  <a:schemeClr val="tx1"/>
                </a:solidFill>
              </a:rPr>
              <a:t>ori</a:t>
            </a:r>
            <a:r>
              <a:rPr lang="en-US" sz="2500" i="1" dirty="0" smtClean="0">
                <a:solidFill>
                  <a:schemeClr val="tx1"/>
                </a:solidFill>
              </a:rPr>
              <a:t> </a:t>
            </a:r>
            <a:r>
              <a:rPr lang="en-US" sz="2500" i="1" dirty="0" err="1" smtClean="0">
                <a:solidFill>
                  <a:schemeClr val="tx1"/>
                </a:solidFill>
              </a:rPr>
              <a:t>pentru</a:t>
            </a:r>
            <a:r>
              <a:rPr lang="en-US" sz="2500" i="1" dirty="0" smtClean="0">
                <a:solidFill>
                  <a:schemeClr val="tx1"/>
                </a:solidFill>
              </a:rPr>
              <a:t> a </a:t>
            </a:r>
            <a:r>
              <a:rPr lang="en-US" sz="2500" i="1" dirty="0" err="1" smtClean="0">
                <a:solidFill>
                  <a:schemeClr val="tx1"/>
                </a:solidFill>
              </a:rPr>
              <a:t>pregăti</a:t>
            </a:r>
            <a:r>
              <a:rPr lang="en-US" sz="2500" i="1" dirty="0" smtClean="0">
                <a:solidFill>
                  <a:schemeClr val="tx1"/>
                </a:solidFill>
              </a:rPr>
              <a:t> </a:t>
            </a:r>
            <a:r>
              <a:rPr lang="en-US" sz="2500" i="1" dirty="0">
                <a:solidFill>
                  <a:schemeClr val="tx1"/>
                </a:solidFill>
              </a:rPr>
              <a:t> </a:t>
            </a:r>
            <a:r>
              <a:rPr lang="en-US" sz="2500" i="1" dirty="0" err="1" smtClean="0">
                <a:solidFill>
                  <a:schemeClr val="tx1"/>
                </a:solidFill>
              </a:rPr>
              <a:t>elevi</a:t>
            </a:r>
            <a:r>
              <a:rPr lang="en-US" sz="2500" i="1" dirty="0" smtClean="0">
                <a:solidFill>
                  <a:schemeClr val="tx1"/>
                </a:solidFill>
              </a:rPr>
              <a:t> </a:t>
            </a:r>
            <a:r>
              <a:rPr lang="en-US" sz="2500" i="1" dirty="0" err="1" smtClean="0">
                <a:solidFill>
                  <a:schemeClr val="tx1"/>
                </a:solidFill>
              </a:rPr>
              <a:t>în</a:t>
            </a:r>
            <a:r>
              <a:rPr lang="en-US" sz="2500" i="1" dirty="0" smtClean="0">
                <a:solidFill>
                  <a:schemeClr val="tx1"/>
                </a:solidFill>
              </a:rPr>
              <a:t> </a:t>
            </a:r>
            <a:r>
              <a:rPr lang="en-US" sz="2500" i="1" dirty="0" err="1" smtClean="0">
                <a:solidFill>
                  <a:schemeClr val="tx1"/>
                </a:solidFill>
              </a:rPr>
              <a:t>vederea</a:t>
            </a:r>
            <a:r>
              <a:rPr lang="en-US" sz="2500" i="1" dirty="0" smtClean="0">
                <a:solidFill>
                  <a:schemeClr val="tx1"/>
                </a:solidFill>
              </a:rPr>
              <a:t> </a:t>
            </a:r>
            <a:r>
              <a:rPr lang="en-US" sz="2500" i="1" dirty="0" err="1" smtClean="0">
                <a:solidFill>
                  <a:schemeClr val="tx1"/>
                </a:solidFill>
              </a:rPr>
              <a:t>accesului</a:t>
            </a:r>
            <a:r>
              <a:rPr lang="en-US" sz="2500" i="1" dirty="0" smtClean="0">
                <a:solidFill>
                  <a:schemeClr val="tx1"/>
                </a:solidFill>
              </a:rPr>
              <a:t> </a:t>
            </a:r>
            <a:r>
              <a:rPr lang="en-US" sz="2500" i="1" dirty="0" err="1" smtClean="0">
                <a:solidFill>
                  <a:schemeClr val="tx1"/>
                </a:solidFill>
              </a:rPr>
              <a:t>către</a:t>
            </a:r>
            <a:r>
              <a:rPr lang="en-US" sz="2500" i="1" dirty="0" smtClean="0">
                <a:solidFill>
                  <a:schemeClr val="tx1"/>
                </a:solidFill>
              </a:rPr>
              <a:t> </a:t>
            </a:r>
            <a:r>
              <a:rPr lang="en-US" sz="2500" i="1" dirty="0" err="1" smtClean="0">
                <a:solidFill>
                  <a:schemeClr val="tx1"/>
                </a:solidFill>
              </a:rPr>
              <a:t>programe</a:t>
            </a:r>
            <a:r>
              <a:rPr lang="en-US" sz="2500" i="1" dirty="0" smtClean="0">
                <a:solidFill>
                  <a:schemeClr val="tx1"/>
                </a:solidFill>
              </a:rPr>
              <a:t> de </a:t>
            </a:r>
            <a:r>
              <a:rPr lang="en-US" sz="2500" i="1" dirty="0" err="1" smtClean="0">
                <a:solidFill>
                  <a:schemeClr val="tx1"/>
                </a:solidFill>
              </a:rPr>
              <a:t>educație</a:t>
            </a:r>
            <a:r>
              <a:rPr lang="en-US" sz="2500" i="1" dirty="0" smtClean="0">
                <a:solidFill>
                  <a:schemeClr val="tx1"/>
                </a:solidFill>
              </a:rPr>
              <a:t> la </a:t>
            </a:r>
            <a:r>
              <a:rPr lang="en-US" sz="2500" i="1" dirty="0" err="1" smtClean="0">
                <a:solidFill>
                  <a:schemeClr val="tx1"/>
                </a:solidFill>
              </a:rPr>
              <a:t>același</a:t>
            </a:r>
            <a:r>
              <a:rPr lang="en-US" sz="2500" i="1" dirty="0" smtClean="0">
                <a:solidFill>
                  <a:schemeClr val="tx1"/>
                </a:solidFill>
              </a:rPr>
              <a:t> </a:t>
            </a:r>
            <a:r>
              <a:rPr lang="en-US" sz="2500" i="1" dirty="0" err="1" smtClean="0">
                <a:solidFill>
                  <a:schemeClr val="tx1"/>
                </a:solidFill>
              </a:rPr>
              <a:t>nivel</a:t>
            </a:r>
            <a:r>
              <a:rPr lang="en-US" sz="2500" i="1" dirty="0" smtClean="0">
                <a:solidFill>
                  <a:schemeClr val="tx1"/>
                </a:solidFill>
              </a:rPr>
              <a:t> ISCED </a:t>
            </a:r>
            <a:r>
              <a:rPr lang="en-US" sz="2500" i="1" dirty="0" err="1" smtClean="0">
                <a:solidFill>
                  <a:schemeClr val="tx1"/>
                </a:solidFill>
              </a:rPr>
              <a:t>sau</a:t>
            </a:r>
            <a:r>
              <a:rPr lang="en-US" sz="2500" i="1" dirty="0" smtClean="0">
                <a:solidFill>
                  <a:schemeClr val="tx1"/>
                </a:solidFill>
              </a:rPr>
              <a:t> </a:t>
            </a:r>
            <a:r>
              <a:rPr lang="en-US" sz="2500" i="1" dirty="0" err="1" smtClean="0">
                <a:solidFill>
                  <a:schemeClr val="tx1"/>
                </a:solidFill>
              </a:rPr>
              <a:t>mai</a:t>
            </a:r>
            <a:r>
              <a:rPr lang="en-US" sz="2500" i="1" dirty="0" smtClean="0">
                <a:solidFill>
                  <a:schemeClr val="tx1"/>
                </a:solidFill>
              </a:rPr>
              <a:t> </a:t>
            </a:r>
            <a:r>
              <a:rPr lang="en-US" sz="2500" i="1" dirty="0" err="1" smtClean="0">
                <a:solidFill>
                  <a:schemeClr val="tx1"/>
                </a:solidFill>
              </a:rPr>
              <a:t>avansate</a:t>
            </a:r>
            <a:r>
              <a:rPr lang="en-US" sz="2500" i="1" dirty="0" smtClean="0">
                <a:solidFill>
                  <a:schemeClr val="tx1"/>
                </a:solidFill>
              </a:rPr>
              <a:t> </a:t>
            </a:r>
            <a:r>
              <a:rPr lang="en-US" sz="2500" i="1" dirty="0" err="1" smtClean="0">
                <a:solidFill>
                  <a:schemeClr val="tx1"/>
                </a:solidFill>
              </a:rPr>
              <a:t>și</a:t>
            </a:r>
            <a:r>
              <a:rPr lang="en-US" sz="2500" i="1" dirty="0" smtClean="0">
                <a:solidFill>
                  <a:schemeClr val="tx1"/>
                </a:solidFill>
              </a:rPr>
              <a:t> </a:t>
            </a:r>
            <a:r>
              <a:rPr lang="en-US" sz="2500" i="1" dirty="0" err="1" smtClean="0">
                <a:solidFill>
                  <a:schemeClr val="tx1"/>
                </a:solidFill>
              </a:rPr>
              <a:t>pentru</a:t>
            </a:r>
            <a:r>
              <a:rPr lang="en-US" sz="2500" i="1" dirty="0" smtClean="0">
                <a:solidFill>
                  <a:schemeClr val="tx1"/>
                </a:solidFill>
              </a:rPr>
              <a:t> a </a:t>
            </a:r>
            <a:r>
              <a:rPr lang="en-US" sz="2500" i="1" dirty="0" err="1" smtClean="0">
                <a:solidFill>
                  <a:schemeClr val="tx1"/>
                </a:solidFill>
              </a:rPr>
              <a:t>pune</a:t>
            </a:r>
            <a:r>
              <a:rPr lang="en-US" sz="2500" i="1" dirty="0" smtClean="0">
                <a:solidFill>
                  <a:schemeClr val="tx1"/>
                </a:solidFill>
              </a:rPr>
              <a:t> </a:t>
            </a:r>
            <a:r>
              <a:rPr lang="en-US" sz="2500" i="1" dirty="0" err="1" smtClean="0">
                <a:solidFill>
                  <a:schemeClr val="tx1"/>
                </a:solidFill>
              </a:rPr>
              <a:t>bazele</a:t>
            </a:r>
            <a:r>
              <a:rPr lang="en-US" sz="2500" i="1" dirty="0" smtClean="0">
                <a:solidFill>
                  <a:schemeClr val="tx1"/>
                </a:solidFill>
              </a:rPr>
              <a:t> </a:t>
            </a:r>
            <a:r>
              <a:rPr lang="en-US" sz="2500" i="1" dirty="0" err="1" smtClean="0">
                <a:solidFill>
                  <a:schemeClr val="tx1"/>
                </a:solidFill>
              </a:rPr>
              <a:t>învățării</a:t>
            </a:r>
            <a:r>
              <a:rPr lang="en-US" sz="2500" i="1" dirty="0" smtClean="0">
                <a:solidFill>
                  <a:schemeClr val="tx1"/>
                </a:solidFill>
              </a:rPr>
              <a:t> </a:t>
            </a:r>
            <a:r>
              <a:rPr lang="en-US" sz="2500" i="1" dirty="0" err="1" smtClean="0">
                <a:solidFill>
                  <a:schemeClr val="tx1"/>
                </a:solidFill>
              </a:rPr>
              <a:t>pe</a:t>
            </a:r>
            <a:r>
              <a:rPr lang="en-US" sz="2500" i="1" dirty="0" smtClean="0">
                <a:solidFill>
                  <a:schemeClr val="tx1"/>
                </a:solidFill>
              </a:rPr>
              <a:t> tot </a:t>
            </a:r>
            <a:r>
              <a:rPr lang="en-US" sz="2500" i="1" dirty="0" err="1" smtClean="0">
                <a:solidFill>
                  <a:schemeClr val="tx1"/>
                </a:solidFill>
              </a:rPr>
              <a:t>parcursul</a:t>
            </a:r>
            <a:r>
              <a:rPr lang="en-US" sz="2500" i="1" dirty="0" smtClean="0">
                <a:solidFill>
                  <a:schemeClr val="tx1"/>
                </a:solidFill>
              </a:rPr>
              <a:t> </a:t>
            </a:r>
            <a:r>
              <a:rPr lang="en-US" sz="2500" i="1" dirty="0" err="1" smtClean="0">
                <a:solidFill>
                  <a:schemeClr val="tx1"/>
                </a:solidFill>
              </a:rPr>
              <a:t>vieții</a:t>
            </a:r>
            <a:r>
              <a:rPr lang="en-US" sz="2500" i="1" dirty="0" smtClean="0">
                <a:solidFill>
                  <a:schemeClr val="tx1"/>
                </a:solidFill>
              </a:rPr>
              <a:t>.</a:t>
            </a:r>
          </a:p>
          <a:p>
            <a:r>
              <a:rPr lang="en-US" sz="2500" dirty="0" err="1" smtClean="0"/>
              <a:t>În</a:t>
            </a:r>
            <a:r>
              <a:rPr lang="en-US" sz="2500" dirty="0" smtClean="0"/>
              <a:t> special, </a:t>
            </a:r>
            <a:r>
              <a:rPr lang="en-US" sz="2500" dirty="0" err="1" smtClean="0"/>
              <a:t>învățământul</a:t>
            </a:r>
            <a:r>
              <a:rPr lang="en-US" sz="2500" dirty="0" smtClean="0"/>
              <a:t> general </a:t>
            </a:r>
            <a:r>
              <a:rPr lang="en-US" sz="2500" dirty="0" err="1" smtClean="0"/>
              <a:t>sau</a:t>
            </a:r>
            <a:r>
              <a:rPr lang="en-US" sz="2500" dirty="0" smtClean="0"/>
              <a:t> academic de </a:t>
            </a:r>
            <a:r>
              <a:rPr lang="en-US" sz="2500" dirty="0" err="1" smtClean="0"/>
              <a:t>nivel</a:t>
            </a:r>
            <a:r>
              <a:rPr lang="en-US" sz="2500" dirty="0" smtClean="0"/>
              <a:t> </a:t>
            </a:r>
            <a:r>
              <a:rPr lang="en-US" sz="2500" dirty="0" err="1" smtClean="0"/>
              <a:t>terțiar</a:t>
            </a:r>
            <a:r>
              <a:rPr lang="en-US" sz="2500" dirty="0" smtClean="0"/>
              <a:t> </a:t>
            </a:r>
            <a:r>
              <a:rPr lang="en-US" sz="2500" dirty="0" err="1" smtClean="0"/>
              <a:t>ar</a:t>
            </a:r>
            <a:r>
              <a:rPr lang="en-US" sz="2500" dirty="0" smtClean="0"/>
              <a:t> </a:t>
            </a:r>
            <a:r>
              <a:rPr lang="en-US" sz="2500" dirty="0" err="1" smtClean="0"/>
              <a:t>trebui</a:t>
            </a:r>
            <a:r>
              <a:rPr lang="en-US" sz="2500" dirty="0" smtClean="0"/>
              <a:t> </a:t>
            </a:r>
            <a:r>
              <a:rPr lang="en-US" sz="2500" dirty="0" err="1" smtClean="0"/>
              <a:t>numai</a:t>
            </a:r>
            <a:r>
              <a:rPr lang="en-US" sz="2500" dirty="0" smtClean="0"/>
              <a:t>, </a:t>
            </a:r>
            <a:r>
              <a:rPr lang="en-US" sz="2500" b="1" dirty="0" err="1" smtClean="0"/>
              <a:t>în</a:t>
            </a:r>
            <a:r>
              <a:rPr lang="en-US" sz="2500" b="1" dirty="0" smtClean="0"/>
              <a:t> mod </a:t>
            </a:r>
            <a:r>
              <a:rPr lang="en-US" sz="2500" b="1" dirty="0" err="1" smtClean="0"/>
              <a:t>excepțional</a:t>
            </a:r>
            <a:r>
              <a:rPr lang="en-US" sz="2500" dirty="0" smtClean="0"/>
              <a:t>, </a:t>
            </a:r>
            <a:r>
              <a:rPr lang="en-US" sz="2500" dirty="0" err="1" smtClean="0"/>
              <a:t>să</a:t>
            </a:r>
            <a:r>
              <a:rPr lang="en-US" sz="2500" dirty="0" smtClean="0"/>
              <a:t> fie </a:t>
            </a:r>
            <a:r>
              <a:rPr lang="en-US" sz="2500" dirty="0" err="1" smtClean="0"/>
              <a:t>clasificat</a:t>
            </a:r>
            <a:r>
              <a:rPr lang="en-US" sz="2500" dirty="0" smtClean="0"/>
              <a:t> </a:t>
            </a:r>
            <a:r>
              <a:rPr lang="en-US" sz="2500" dirty="0" err="1" smtClean="0"/>
              <a:t>în</a:t>
            </a:r>
            <a:r>
              <a:rPr lang="en-US" sz="2500" dirty="0" smtClean="0"/>
              <a:t> </a:t>
            </a:r>
            <a:r>
              <a:rPr lang="en-US" sz="2500" dirty="0" err="1" smtClean="0"/>
              <a:t>domeniul</a:t>
            </a:r>
            <a:r>
              <a:rPr lang="en-US" sz="2500" dirty="0" smtClean="0"/>
              <a:t> general "</a:t>
            </a:r>
            <a:r>
              <a:rPr lang="en-US" sz="2500" dirty="0" err="1" smtClean="0"/>
              <a:t>Programe</a:t>
            </a:r>
            <a:r>
              <a:rPr lang="en-US" sz="2500" dirty="0" smtClean="0"/>
              <a:t> </a:t>
            </a:r>
            <a:r>
              <a:rPr lang="en-US" sz="2500" dirty="0" err="1" smtClean="0"/>
              <a:t>și</a:t>
            </a:r>
            <a:r>
              <a:rPr lang="en-US" sz="2500" dirty="0" smtClean="0"/>
              <a:t> </a:t>
            </a:r>
            <a:r>
              <a:rPr lang="en-US" sz="2500" dirty="0" err="1" smtClean="0"/>
              <a:t>calificări</a:t>
            </a:r>
            <a:r>
              <a:rPr lang="en-US" sz="2500" dirty="0" smtClean="0"/>
              <a:t> </a:t>
            </a:r>
            <a:r>
              <a:rPr lang="en-US" sz="2500" dirty="0" err="1" smtClean="0"/>
              <a:t>generice</a:t>
            </a:r>
            <a:r>
              <a:rPr lang="en-US" sz="2500" dirty="0" smtClean="0"/>
              <a:t>".</a:t>
            </a:r>
            <a:endParaRPr lang="en-US"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hema ESCO.jpg"/>
          <p:cNvPicPr>
            <a:picLocks noChangeAspect="1"/>
          </p:cNvPicPr>
          <p:nvPr/>
        </p:nvPicPr>
        <p:blipFill>
          <a:blip r:embed="rId2" cstate="print"/>
          <a:stretch>
            <a:fillRect/>
          </a:stretch>
        </p:blipFill>
        <p:spPr>
          <a:xfrm>
            <a:off x="0" y="73665"/>
            <a:ext cx="9144000" cy="6710669"/>
          </a:xfrm>
          <a:prstGeom prst="rect">
            <a:avLst/>
          </a:prstGeom>
        </p:spPr>
      </p:pic>
    </p:spTree>
    <p:extLst>
      <p:ext uri="{BB962C8B-B14F-4D97-AF65-F5344CB8AC3E}">
        <p14:creationId xmlns:p14="http://schemas.microsoft.com/office/powerpoint/2010/main" val="46528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a:solidFill>
            <a:schemeClr val="bg1"/>
          </a:solidFill>
        </p:spPr>
        <p:txBody>
          <a:bodyPr>
            <a:noAutofit/>
          </a:bodyPr>
          <a:lstStyle/>
          <a:p>
            <a:r>
              <a:rPr lang="ro-RO" sz="2600" b="1" dirty="0" smtClean="0">
                <a:solidFill>
                  <a:srgbClr val="0070C0"/>
                </a:solidFill>
              </a:rPr>
              <a:t>Relația </a:t>
            </a:r>
            <a:r>
              <a:rPr lang="en-US" sz="2600" b="1" dirty="0" smtClean="0">
                <a:solidFill>
                  <a:srgbClr val="0070C0"/>
                </a:solidFill>
              </a:rPr>
              <a:t>cu </a:t>
            </a:r>
            <a:r>
              <a:rPr lang="en-US" sz="2600" b="1" dirty="0" err="1" smtClean="0">
                <a:solidFill>
                  <a:srgbClr val="0070C0"/>
                </a:solidFill>
              </a:rPr>
              <a:t>Domeniile</a:t>
            </a:r>
            <a:r>
              <a:rPr lang="en-US" sz="2600" b="1" dirty="0" smtClean="0">
                <a:solidFill>
                  <a:srgbClr val="0070C0"/>
                </a:solidFill>
              </a:rPr>
              <a:t> de </a:t>
            </a:r>
            <a:r>
              <a:rPr lang="en-US" sz="2600" b="1" dirty="0" err="1" smtClean="0">
                <a:solidFill>
                  <a:srgbClr val="0070C0"/>
                </a:solidFill>
              </a:rPr>
              <a:t>formare</a:t>
            </a:r>
            <a:r>
              <a:rPr lang="en-US" sz="2600" b="1" dirty="0" smtClean="0">
                <a:solidFill>
                  <a:srgbClr val="0070C0"/>
                </a:solidFill>
              </a:rPr>
              <a:t> </a:t>
            </a:r>
            <a:r>
              <a:rPr lang="ro-RO" sz="2600" b="1" dirty="0" smtClean="0">
                <a:solidFill>
                  <a:srgbClr val="0070C0"/>
                </a:solidFill>
              </a:rPr>
              <a:t>ale </a:t>
            </a:r>
            <a:r>
              <a:rPr lang="en-US" sz="2600" b="1" dirty="0" err="1" smtClean="0">
                <a:solidFill>
                  <a:srgbClr val="0070C0"/>
                </a:solidFill>
              </a:rPr>
              <a:t>Uniunii</a:t>
            </a:r>
            <a:r>
              <a:rPr lang="en-US" sz="2600" b="1" dirty="0" smtClean="0">
                <a:solidFill>
                  <a:srgbClr val="0070C0"/>
                </a:solidFill>
              </a:rPr>
              <a:t> </a:t>
            </a:r>
            <a:r>
              <a:rPr lang="en-US" sz="2600" b="1" dirty="0" err="1" smtClean="0">
                <a:solidFill>
                  <a:srgbClr val="0070C0"/>
                </a:solidFill>
              </a:rPr>
              <a:t>Europene</a:t>
            </a:r>
            <a:r>
              <a:rPr lang="en-US" sz="2600" b="1" dirty="0" smtClean="0">
                <a:solidFill>
                  <a:srgbClr val="0070C0"/>
                </a:solidFill>
              </a:rPr>
              <a:t> (</a:t>
            </a:r>
            <a:r>
              <a:rPr lang="en-US" sz="2600" b="1" dirty="0" err="1" smtClean="0">
                <a:solidFill>
                  <a:srgbClr val="0070C0"/>
                </a:solidFill>
              </a:rPr>
              <a:t>FoT</a:t>
            </a:r>
            <a:r>
              <a:rPr lang="en-US" sz="2600" b="1" dirty="0" smtClean="0">
                <a:solidFill>
                  <a:srgbClr val="0070C0"/>
                </a:solidFill>
              </a:rPr>
              <a:t> 1997) </a:t>
            </a:r>
            <a:r>
              <a:rPr lang="en-US" sz="2600" b="1" dirty="0" err="1" smtClean="0">
                <a:solidFill>
                  <a:srgbClr val="0070C0"/>
                </a:solidFill>
              </a:rPr>
              <a:t>și</a:t>
            </a:r>
            <a:r>
              <a:rPr lang="en-US" sz="2600" b="1" dirty="0" smtClean="0">
                <a:solidFill>
                  <a:srgbClr val="0070C0"/>
                </a:solidFill>
              </a:rPr>
              <a:t> </a:t>
            </a:r>
            <a:r>
              <a:rPr lang="en-US" sz="2600" b="1" dirty="0" err="1" smtClean="0">
                <a:solidFill>
                  <a:srgbClr val="0070C0"/>
                </a:solidFill>
              </a:rPr>
              <a:t>Domeniile</a:t>
            </a:r>
            <a:r>
              <a:rPr lang="en-US" sz="2600" b="1" dirty="0" smtClean="0">
                <a:solidFill>
                  <a:srgbClr val="0070C0"/>
                </a:solidFill>
              </a:rPr>
              <a:t> </a:t>
            </a:r>
            <a:r>
              <a:rPr lang="en-US" sz="2600" b="1" dirty="0" err="1" smtClean="0">
                <a:solidFill>
                  <a:srgbClr val="0070C0"/>
                </a:solidFill>
              </a:rPr>
              <a:t>Educației</a:t>
            </a:r>
            <a:r>
              <a:rPr lang="en-US" sz="2600" b="1" dirty="0" smtClean="0">
                <a:solidFill>
                  <a:srgbClr val="0070C0"/>
                </a:solidFill>
              </a:rPr>
              <a:t> </a:t>
            </a:r>
            <a:r>
              <a:rPr lang="en-US" sz="2600" b="1" dirty="0" err="1" smtClean="0">
                <a:solidFill>
                  <a:srgbClr val="0070C0"/>
                </a:solidFill>
              </a:rPr>
              <a:t>și</a:t>
            </a:r>
            <a:r>
              <a:rPr lang="en-US" sz="2600" b="1" dirty="0" smtClean="0">
                <a:solidFill>
                  <a:srgbClr val="0070C0"/>
                </a:solidFill>
              </a:rPr>
              <a:t> </a:t>
            </a:r>
            <a:r>
              <a:rPr lang="en-US" sz="2600" b="1" dirty="0" err="1" smtClean="0">
                <a:solidFill>
                  <a:srgbClr val="0070C0"/>
                </a:solidFill>
              </a:rPr>
              <a:t>Formării</a:t>
            </a:r>
            <a:r>
              <a:rPr lang="en-US" sz="2600" b="1" dirty="0" smtClean="0">
                <a:solidFill>
                  <a:srgbClr val="0070C0"/>
                </a:solidFill>
              </a:rPr>
              <a:t> (</a:t>
            </a:r>
            <a:r>
              <a:rPr lang="en-US" sz="2600" b="1" dirty="0" err="1" smtClean="0">
                <a:solidFill>
                  <a:srgbClr val="0070C0"/>
                </a:solidFill>
              </a:rPr>
              <a:t>FoET</a:t>
            </a:r>
            <a:r>
              <a:rPr lang="en-US" sz="2600" b="1" dirty="0" smtClean="0">
                <a:solidFill>
                  <a:srgbClr val="0070C0"/>
                </a:solidFill>
              </a:rPr>
              <a:t> 1999)</a:t>
            </a:r>
            <a:endParaRPr lang="en-US" sz="2600" b="1" dirty="0">
              <a:solidFill>
                <a:srgbClr val="0070C0"/>
              </a:solidFill>
            </a:endParaRPr>
          </a:p>
        </p:txBody>
      </p:sp>
      <p:sp>
        <p:nvSpPr>
          <p:cNvPr id="3" name="Content Placeholder 2"/>
          <p:cNvSpPr>
            <a:spLocks noGrp="1"/>
          </p:cNvSpPr>
          <p:nvPr>
            <p:ph sz="quarter" idx="1"/>
          </p:nvPr>
        </p:nvSpPr>
        <p:spPr>
          <a:xfrm>
            <a:off x="152400" y="1600200"/>
            <a:ext cx="8839200" cy="5029200"/>
          </a:xfrm>
        </p:spPr>
        <p:txBody>
          <a:bodyPr>
            <a:noAutofit/>
          </a:bodyPr>
          <a:lstStyle/>
          <a:p>
            <a:r>
              <a:rPr lang="en-US" sz="2400" dirty="0" err="1" smtClean="0"/>
              <a:t>Clasificarea</a:t>
            </a:r>
            <a:r>
              <a:rPr lang="en-US" sz="2400" dirty="0" smtClean="0"/>
              <a:t> </a:t>
            </a:r>
            <a:r>
              <a:rPr lang="en-US" sz="2400" dirty="0" err="1" smtClean="0"/>
              <a:t>Domeniilor</a:t>
            </a:r>
            <a:r>
              <a:rPr lang="en-US" sz="2400" dirty="0" smtClean="0"/>
              <a:t> de </a:t>
            </a:r>
            <a:r>
              <a:rPr lang="en-US" sz="2400" dirty="0" err="1" smtClean="0"/>
              <a:t>formare</a:t>
            </a:r>
            <a:r>
              <a:rPr lang="en-US" sz="2400" dirty="0" smtClean="0"/>
              <a:t> ale </a:t>
            </a:r>
            <a:r>
              <a:rPr lang="en-US" sz="2400" dirty="0" err="1" smtClean="0"/>
              <a:t>Uniunii</a:t>
            </a:r>
            <a:r>
              <a:rPr lang="en-US" sz="2400" dirty="0" smtClean="0"/>
              <a:t> </a:t>
            </a:r>
            <a:r>
              <a:rPr lang="en-US" sz="2400" dirty="0" err="1" smtClean="0"/>
              <a:t>Europene</a:t>
            </a:r>
            <a:r>
              <a:rPr lang="en-US" sz="2400" dirty="0" smtClean="0"/>
              <a:t> (</a:t>
            </a:r>
            <a:r>
              <a:rPr lang="en-US" sz="2400" dirty="0" err="1" smtClean="0"/>
              <a:t>FoT</a:t>
            </a:r>
            <a:r>
              <a:rPr lang="en-US" sz="2400" dirty="0" smtClean="0"/>
              <a:t> 1997) </a:t>
            </a:r>
            <a:r>
              <a:rPr lang="en-US" sz="2400" dirty="0" err="1" smtClean="0"/>
              <a:t>și</a:t>
            </a:r>
            <a:r>
              <a:rPr lang="en-US" sz="2400" dirty="0" smtClean="0"/>
              <a:t> </a:t>
            </a:r>
            <a:r>
              <a:rPr lang="ro-RO" sz="2400" dirty="0" smtClean="0"/>
              <a:t>a </a:t>
            </a:r>
            <a:r>
              <a:rPr lang="en-US" sz="2400" dirty="0" err="1" smtClean="0"/>
              <a:t>Domeniilor</a:t>
            </a:r>
            <a:r>
              <a:rPr lang="en-US" sz="2400" dirty="0" smtClean="0"/>
              <a:t> </a:t>
            </a:r>
            <a:r>
              <a:rPr lang="en-US" sz="2400" dirty="0" err="1" smtClean="0"/>
              <a:t>Educației</a:t>
            </a:r>
            <a:r>
              <a:rPr lang="en-US" sz="2400" dirty="0" smtClean="0"/>
              <a:t> </a:t>
            </a:r>
            <a:r>
              <a:rPr lang="en-US" sz="2400" dirty="0" err="1" smtClean="0"/>
              <a:t>și</a:t>
            </a:r>
            <a:r>
              <a:rPr lang="en-US" sz="2400" dirty="0" smtClean="0"/>
              <a:t> </a:t>
            </a:r>
            <a:r>
              <a:rPr lang="en-US" sz="2400" dirty="0" err="1" smtClean="0"/>
              <a:t>Formării</a:t>
            </a:r>
            <a:r>
              <a:rPr lang="en-US" sz="2400" dirty="0" smtClean="0"/>
              <a:t> (</a:t>
            </a:r>
            <a:r>
              <a:rPr lang="en-US" sz="2400" dirty="0" err="1" smtClean="0"/>
              <a:t>FoET</a:t>
            </a:r>
            <a:r>
              <a:rPr lang="en-US" sz="2400" dirty="0" smtClean="0"/>
              <a:t> 1999) </a:t>
            </a:r>
            <a:r>
              <a:rPr lang="en-US" sz="2400" b="1" dirty="0" smtClean="0"/>
              <a:t>au </a:t>
            </a:r>
            <a:r>
              <a:rPr lang="en-US" sz="2400" b="1" dirty="0" err="1" smtClean="0"/>
              <a:t>fost</a:t>
            </a:r>
            <a:r>
              <a:rPr lang="en-US" sz="2400" b="1" dirty="0" smtClean="0"/>
              <a:t> </a:t>
            </a:r>
            <a:r>
              <a:rPr lang="en-US" sz="2400" b="1" dirty="0" err="1" smtClean="0"/>
              <a:t>dezvoltate</a:t>
            </a:r>
            <a:r>
              <a:rPr lang="en-US" sz="2400" b="1" dirty="0" smtClean="0"/>
              <a:t> din </a:t>
            </a:r>
            <a:r>
              <a:rPr lang="en-US" sz="2400" b="1" dirty="0" err="1" smtClean="0"/>
              <a:t>clasificarea</a:t>
            </a:r>
            <a:r>
              <a:rPr lang="en-US" sz="2400" b="1" dirty="0" smtClean="0"/>
              <a:t> </a:t>
            </a:r>
            <a:r>
              <a:rPr lang="en-US" sz="2400" b="1" dirty="0" err="1" smtClean="0"/>
              <a:t>domeniilor</a:t>
            </a:r>
            <a:r>
              <a:rPr lang="en-US" sz="2400" b="1" dirty="0" smtClean="0"/>
              <a:t> de </a:t>
            </a:r>
            <a:r>
              <a:rPr lang="en-US" sz="2400" b="1" dirty="0" err="1" smtClean="0"/>
              <a:t>educație</a:t>
            </a:r>
            <a:r>
              <a:rPr lang="en-US" sz="2400" b="1" dirty="0" smtClean="0"/>
              <a:t> ISCED 1997 </a:t>
            </a:r>
            <a:r>
              <a:rPr lang="en-US" sz="2400" dirty="0" err="1" smtClean="0"/>
              <a:t>și</a:t>
            </a:r>
            <a:r>
              <a:rPr lang="en-US" sz="2400" dirty="0" smtClean="0"/>
              <a:t> </a:t>
            </a:r>
            <a:r>
              <a:rPr lang="en-US" sz="2400" dirty="0" err="1" smtClean="0"/>
              <a:t>sunt</a:t>
            </a:r>
            <a:r>
              <a:rPr lang="en-US" sz="2400" dirty="0" smtClean="0"/>
              <a:t> </a:t>
            </a:r>
            <a:r>
              <a:rPr lang="en-US" sz="2400" dirty="0" err="1" smtClean="0"/>
              <a:t>în</a:t>
            </a:r>
            <a:r>
              <a:rPr lang="en-US" sz="2400" dirty="0" smtClean="0"/>
              <a:t> </a:t>
            </a:r>
            <a:r>
              <a:rPr lang="en-US" sz="2400" dirty="0" err="1" smtClean="0"/>
              <a:t>concordanță</a:t>
            </a:r>
            <a:r>
              <a:rPr lang="en-US" sz="2400" dirty="0" smtClean="0"/>
              <a:t> cu </a:t>
            </a:r>
            <a:r>
              <a:rPr lang="en-US" sz="2400" dirty="0" err="1" smtClean="0"/>
              <a:t>acesta</a:t>
            </a:r>
            <a:r>
              <a:rPr lang="en-US" sz="2400" dirty="0" smtClean="0"/>
              <a:t>, cu </a:t>
            </a:r>
            <a:r>
              <a:rPr lang="en-US" sz="2400" dirty="0" err="1" smtClean="0"/>
              <a:t>excepția</a:t>
            </a:r>
            <a:r>
              <a:rPr lang="en-US" sz="2400" dirty="0" smtClean="0"/>
              <a:t> </a:t>
            </a:r>
            <a:r>
              <a:rPr lang="en-US" sz="2400" dirty="0" err="1" smtClean="0"/>
              <a:t>unor</a:t>
            </a:r>
            <a:r>
              <a:rPr lang="en-US" sz="2400" dirty="0" smtClean="0"/>
              <a:t> </a:t>
            </a:r>
            <a:r>
              <a:rPr lang="en-US" sz="2400" dirty="0" err="1" smtClean="0"/>
              <a:t>schimbări</a:t>
            </a:r>
            <a:r>
              <a:rPr lang="en-US" sz="2400" dirty="0" smtClean="0"/>
              <a:t> </a:t>
            </a:r>
            <a:r>
              <a:rPr lang="en-US" sz="2400" dirty="0" err="1" smtClean="0"/>
              <a:t>minore</a:t>
            </a:r>
            <a:r>
              <a:rPr lang="en-US" sz="2400" dirty="0" smtClean="0"/>
              <a:t> </a:t>
            </a:r>
            <a:r>
              <a:rPr lang="en-US" sz="2400" dirty="0" err="1" smtClean="0"/>
              <a:t>în</a:t>
            </a:r>
            <a:r>
              <a:rPr lang="en-US" sz="2400" dirty="0" smtClean="0"/>
              <a:t> </a:t>
            </a:r>
            <a:r>
              <a:rPr lang="en-US" sz="2400" dirty="0" err="1" smtClean="0"/>
              <a:t>formulare</a:t>
            </a:r>
            <a:r>
              <a:rPr lang="en-US" sz="2400" dirty="0" smtClean="0"/>
              <a:t>, la </a:t>
            </a:r>
            <a:r>
              <a:rPr lang="en-US" sz="2400" dirty="0" err="1" smtClean="0"/>
              <a:t>nivelurile</a:t>
            </a:r>
            <a:r>
              <a:rPr lang="en-US" sz="2400" dirty="0" smtClean="0"/>
              <a:t> 1 </a:t>
            </a:r>
            <a:r>
              <a:rPr lang="en-US" sz="2400" dirty="0" err="1" smtClean="0"/>
              <a:t>și</a:t>
            </a:r>
            <a:r>
              <a:rPr lang="en-US" sz="2400" dirty="0" smtClean="0"/>
              <a:t> 2 ale </a:t>
            </a:r>
            <a:r>
              <a:rPr lang="en-US" sz="2400" dirty="0" err="1" smtClean="0"/>
              <a:t>ierarhiei</a:t>
            </a:r>
            <a:r>
              <a:rPr lang="en-US" sz="2400" dirty="0" smtClean="0"/>
              <a:t>. </a:t>
            </a:r>
            <a:r>
              <a:rPr lang="en-US" sz="2400" dirty="0" err="1" smtClean="0"/>
              <a:t>FoET</a:t>
            </a:r>
            <a:r>
              <a:rPr lang="en-US" sz="2400" dirty="0" smtClean="0"/>
              <a:t> 1999 a </a:t>
            </a:r>
            <a:r>
              <a:rPr lang="en-US" sz="2400" dirty="0" err="1" smtClean="0"/>
              <a:t>fost</a:t>
            </a:r>
            <a:r>
              <a:rPr lang="en-US" sz="2400" dirty="0" smtClean="0"/>
              <a:t> </a:t>
            </a:r>
            <a:r>
              <a:rPr lang="en-US" sz="2400" dirty="0" err="1" smtClean="0"/>
              <a:t>dezvoltat</a:t>
            </a:r>
            <a:r>
              <a:rPr lang="en-US" sz="2400" dirty="0" smtClean="0"/>
              <a:t> din </a:t>
            </a:r>
            <a:r>
              <a:rPr lang="en-US" sz="2400" dirty="0" err="1" smtClean="0"/>
              <a:t>FoT</a:t>
            </a:r>
            <a:r>
              <a:rPr lang="en-US" sz="2400" dirty="0" smtClean="0"/>
              <a:t> 1997 </a:t>
            </a:r>
            <a:r>
              <a:rPr lang="en-US" sz="2400" dirty="0" err="1" smtClean="0"/>
              <a:t>și</a:t>
            </a:r>
            <a:r>
              <a:rPr lang="en-US" sz="2400" dirty="0" smtClean="0"/>
              <a:t> </a:t>
            </a:r>
            <a:r>
              <a:rPr lang="en-US" sz="2400" dirty="0" err="1" smtClean="0"/>
              <a:t>înlocuit</a:t>
            </a:r>
            <a:r>
              <a:rPr lang="en-US" sz="2400" dirty="0" smtClean="0"/>
              <a:t>. </a:t>
            </a:r>
            <a:r>
              <a:rPr lang="en-US" sz="2400" dirty="0" err="1" smtClean="0"/>
              <a:t>FoET</a:t>
            </a:r>
            <a:r>
              <a:rPr lang="en-US" sz="2400" dirty="0" smtClean="0"/>
              <a:t> 1999 </a:t>
            </a:r>
            <a:r>
              <a:rPr lang="en-US" sz="2400" dirty="0" err="1" smtClean="0"/>
              <a:t>este</a:t>
            </a:r>
            <a:r>
              <a:rPr lang="en-US" sz="2400" dirty="0" smtClean="0"/>
              <a:t> o </a:t>
            </a:r>
            <a:r>
              <a:rPr lang="en-US" sz="2400" dirty="0" err="1" smtClean="0"/>
              <a:t>clasificare</a:t>
            </a:r>
            <a:r>
              <a:rPr lang="en-US" sz="2400" dirty="0" smtClean="0"/>
              <a:t> </a:t>
            </a:r>
            <a:r>
              <a:rPr lang="en-US" sz="2400" dirty="0" err="1" smtClean="0"/>
              <a:t>ierarhică</a:t>
            </a:r>
            <a:r>
              <a:rPr lang="en-US" sz="2400" dirty="0" smtClean="0"/>
              <a:t> </a:t>
            </a:r>
            <a:r>
              <a:rPr lang="en-US" sz="2400" dirty="0" err="1" smtClean="0"/>
              <a:t>pe</a:t>
            </a:r>
            <a:r>
              <a:rPr lang="en-US" sz="2400" dirty="0" smtClean="0"/>
              <a:t> 3 </a:t>
            </a:r>
            <a:r>
              <a:rPr lang="en-US" sz="2400" dirty="0" err="1" smtClean="0"/>
              <a:t>niveluri</a:t>
            </a:r>
            <a:r>
              <a:rPr lang="en-US" sz="2400" dirty="0" smtClean="0"/>
              <a:t> </a:t>
            </a:r>
            <a:r>
              <a:rPr lang="en-US" sz="2400" dirty="0" err="1" smtClean="0"/>
              <a:t>și</a:t>
            </a:r>
            <a:r>
              <a:rPr lang="en-US" sz="2400" dirty="0" smtClean="0"/>
              <a:t> a </a:t>
            </a:r>
            <a:r>
              <a:rPr lang="en-US" sz="2400" dirty="0" err="1" smtClean="0"/>
              <a:t>fost</a:t>
            </a:r>
            <a:r>
              <a:rPr lang="en-US" sz="2400" dirty="0" smtClean="0"/>
              <a:t> </a:t>
            </a:r>
            <a:r>
              <a:rPr lang="en-US" sz="2400" dirty="0" err="1" smtClean="0"/>
              <a:t>punctul</a:t>
            </a:r>
            <a:r>
              <a:rPr lang="en-US" sz="2400" dirty="0" smtClean="0"/>
              <a:t> de start </a:t>
            </a:r>
            <a:r>
              <a:rPr lang="en-US" sz="2400" dirty="0" err="1" smtClean="0"/>
              <a:t>inițial</a:t>
            </a:r>
            <a:r>
              <a:rPr lang="en-US" sz="2400" dirty="0" smtClean="0"/>
              <a:t> a </a:t>
            </a:r>
            <a:r>
              <a:rPr lang="en-US" sz="2400" dirty="0" err="1" smtClean="0"/>
              <a:t>curentei</a:t>
            </a:r>
            <a:r>
              <a:rPr lang="en-US" sz="2400" dirty="0" smtClean="0"/>
              <a:t> </a:t>
            </a:r>
            <a:r>
              <a:rPr lang="en-US" sz="2400" dirty="0" err="1" smtClean="0"/>
              <a:t>revizuiri</a:t>
            </a:r>
            <a:r>
              <a:rPr lang="en-US" sz="2400" dirty="0" smtClean="0"/>
              <a:t> a ISCED-F.</a:t>
            </a:r>
          </a:p>
          <a:p>
            <a:r>
              <a:rPr lang="en-US" sz="2400" dirty="0" err="1" smtClean="0"/>
              <a:t>FoET</a:t>
            </a:r>
            <a:r>
              <a:rPr lang="en-US" sz="2400" dirty="0" smtClean="0"/>
              <a:t> 1999 </a:t>
            </a:r>
            <a:r>
              <a:rPr lang="en-US" sz="2400" dirty="0" err="1" smtClean="0"/>
              <a:t>este</a:t>
            </a:r>
            <a:r>
              <a:rPr lang="en-US" sz="2400" dirty="0" smtClean="0"/>
              <a:t> </a:t>
            </a:r>
            <a:r>
              <a:rPr lang="en-US" sz="2400" dirty="0" err="1" smtClean="0"/>
              <a:t>utilizat</a:t>
            </a:r>
            <a:r>
              <a:rPr lang="en-US" sz="2400" dirty="0" smtClean="0"/>
              <a:t> </a:t>
            </a:r>
            <a:r>
              <a:rPr lang="en-US" sz="2400" dirty="0" err="1" smtClean="0"/>
              <a:t>internațional</a:t>
            </a:r>
            <a:r>
              <a:rPr lang="en-US" sz="2400" dirty="0" smtClean="0"/>
              <a:t> </a:t>
            </a:r>
            <a:r>
              <a:rPr lang="en-US" sz="2400" dirty="0" err="1" smtClean="0"/>
              <a:t>în</a:t>
            </a:r>
            <a:r>
              <a:rPr lang="en-US" sz="2400" dirty="0" smtClean="0"/>
              <a:t> </a:t>
            </a:r>
            <a:r>
              <a:rPr lang="en-US" sz="2400" dirty="0" err="1" smtClean="0"/>
              <a:t>diferite</a:t>
            </a:r>
            <a:r>
              <a:rPr lang="en-US" sz="2400" dirty="0" smtClean="0"/>
              <a:t> </a:t>
            </a:r>
            <a:r>
              <a:rPr lang="en-US" sz="2400" dirty="0" err="1" smtClean="0"/>
              <a:t>colecții</a:t>
            </a:r>
            <a:r>
              <a:rPr lang="en-US" sz="2400" dirty="0" smtClean="0"/>
              <a:t> de date, ca de </a:t>
            </a:r>
            <a:r>
              <a:rPr lang="en-US" sz="2400" dirty="0" err="1" smtClean="0"/>
              <a:t>exemplu</a:t>
            </a:r>
            <a:r>
              <a:rPr lang="en-US" sz="2400" dirty="0" smtClean="0"/>
              <a:t>:</a:t>
            </a:r>
          </a:p>
          <a:p>
            <a:pPr lvl="1"/>
            <a:r>
              <a:rPr lang="en-US" sz="2300" i="1" dirty="0" smtClean="0">
                <a:solidFill>
                  <a:schemeClr val="tx1"/>
                </a:solidFill>
              </a:rPr>
              <a:t>Date administrative </a:t>
            </a:r>
            <a:r>
              <a:rPr lang="en-US" sz="2300" i="1" dirty="0" err="1" smtClean="0">
                <a:solidFill>
                  <a:schemeClr val="tx1"/>
                </a:solidFill>
              </a:rPr>
              <a:t>privind</a:t>
            </a:r>
            <a:r>
              <a:rPr lang="en-US" sz="2300" i="1" dirty="0" smtClean="0">
                <a:solidFill>
                  <a:schemeClr val="tx1"/>
                </a:solidFill>
              </a:rPr>
              <a:t> </a:t>
            </a:r>
            <a:r>
              <a:rPr lang="en-US" sz="2300" i="1" dirty="0" err="1" smtClean="0">
                <a:solidFill>
                  <a:schemeClr val="tx1"/>
                </a:solidFill>
              </a:rPr>
              <a:t>înscrierile</a:t>
            </a:r>
            <a:r>
              <a:rPr lang="en-US" sz="2300" i="1" dirty="0" smtClean="0">
                <a:solidFill>
                  <a:schemeClr val="tx1"/>
                </a:solidFill>
              </a:rPr>
              <a:t> </a:t>
            </a:r>
            <a:r>
              <a:rPr lang="en-US" sz="2300" i="1" dirty="0" err="1" smtClean="0">
                <a:solidFill>
                  <a:schemeClr val="tx1"/>
                </a:solidFill>
              </a:rPr>
              <a:t>și</a:t>
            </a:r>
            <a:r>
              <a:rPr lang="en-US" sz="2300" i="1" dirty="0" smtClean="0">
                <a:solidFill>
                  <a:schemeClr val="tx1"/>
                </a:solidFill>
              </a:rPr>
              <a:t> </a:t>
            </a:r>
            <a:r>
              <a:rPr lang="en-US" sz="2300" i="1" dirty="0" err="1" smtClean="0">
                <a:solidFill>
                  <a:schemeClr val="tx1"/>
                </a:solidFill>
              </a:rPr>
              <a:t>absolvenții</a:t>
            </a:r>
            <a:r>
              <a:rPr lang="en-US" sz="2300" i="1" dirty="0" smtClean="0">
                <a:solidFill>
                  <a:schemeClr val="tx1"/>
                </a:solidFill>
              </a:rPr>
              <a:t>;</a:t>
            </a:r>
          </a:p>
          <a:p>
            <a:pPr lvl="1"/>
            <a:r>
              <a:rPr lang="en-US" sz="2300" i="1" dirty="0" err="1" smtClean="0">
                <a:solidFill>
                  <a:schemeClr val="tx1"/>
                </a:solidFill>
              </a:rPr>
              <a:t>Anumite</a:t>
            </a:r>
            <a:r>
              <a:rPr lang="en-US" sz="2300" i="1" dirty="0" smtClean="0">
                <a:solidFill>
                  <a:schemeClr val="tx1"/>
                </a:solidFill>
              </a:rPr>
              <a:t> </a:t>
            </a:r>
            <a:r>
              <a:rPr lang="en-US" sz="2300" i="1" dirty="0" err="1" smtClean="0">
                <a:solidFill>
                  <a:schemeClr val="tx1"/>
                </a:solidFill>
              </a:rPr>
              <a:t>studii</a:t>
            </a:r>
            <a:r>
              <a:rPr lang="en-US" sz="2300" i="1" dirty="0" smtClean="0">
                <a:solidFill>
                  <a:schemeClr val="tx1"/>
                </a:solidFill>
              </a:rPr>
              <a:t> administrative; </a:t>
            </a:r>
            <a:r>
              <a:rPr lang="ro-RO" sz="2300" i="1" dirty="0" smtClean="0">
                <a:solidFill>
                  <a:schemeClr val="tx1"/>
                </a:solidFill>
              </a:rPr>
              <a:t>ș</a:t>
            </a:r>
            <a:r>
              <a:rPr lang="en-US" sz="2300" i="1" dirty="0" err="1" smtClean="0">
                <a:solidFill>
                  <a:schemeClr val="tx1"/>
                </a:solidFill>
              </a:rPr>
              <a:t>i</a:t>
            </a:r>
            <a:r>
              <a:rPr lang="ro-RO" sz="2300" i="1" dirty="0" smtClean="0">
                <a:solidFill>
                  <a:schemeClr val="tx1"/>
                </a:solidFill>
              </a:rPr>
              <a:t> </a:t>
            </a:r>
            <a:endParaRPr lang="en-US" sz="2300" i="1" dirty="0" smtClean="0">
              <a:solidFill>
                <a:schemeClr val="tx1"/>
              </a:solidFill>
            </a:endParaRPr>
          </a:p>
          <a:p>
            <a:pPr lvl="1"/>
            <a:r>
              <a:rPr lang="en-US" sz="2300" i="1" dirty="0" err="1" smtClean="0">
                <a:solidFill>
                  <a:schemeClr val="tx1"/>
                </a:solidFill>
              </a:rPr>
              <a:t>Sondaje</a:t>
            </a:r>
            <a:r>
              <a:rPr lang="en-US" sz="2300" i="1" dirty="0" smtClean="0">
                <a:solidFill>
                  <a:schemeClr val="tx1"/>
                </a:solidFill>
              </a:rPr>
              <a:t> de </a:t>
            </a:r>
            <a:r>
              <a:rPr lang="en-US" sz="2300" i="1" dirty="0" err="1" smtClean="0">
                <a:solidFill>
                  <a:schemeClr val="tx1"/>
                </a:solidFill>
              </a:rPr>
              <a:t>evaluare</a:t>
            </a:r>
            <a:r>
              <a:rPr lang="en-US" sz="2300" i="1" dirty="0" smtClean="0">
                <a:solidFill>
                  <a:schemeClr val="tx1"/>
                </a:solidFill>
              </a:rPr>
              <a:t> a </a:t>
            </a:r>
            <a:r>
              <a:rPr lang="en-US" sz="2300" i="1" dirty="0" err="1" smtClean="0">
                <a:solidFill>
                  <a:schemeClr val="tx1"/>
                </a:solidFill>
              </a:rPr>
              <a:t>studenților</a:t>
            </a:r>
            <a:r>
              <a:rPr lang="en-US" sz="2300" i="1" dirty="0" smtClean="0">
                <a:solidFill>
                  <a:schemeClr val="tx1"/>
                </a:solidFill>
              </a:rPr>
              <a:t>.</a:t>
            </a:r>
          </a:p>
          <a:p>
            <a:endParaRPr lang="en-US" sz="2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a:solidFill>
            <a:schemeClr val="bg1"/>
          </a:solidFill>
        </p:spPr>
        <p:txBody>
          <a:bodyPr>
            <a:noAutofit/>
          </a:bodyPr>
          <a:lstStyle/>
          <a:p>
            <a:r>
              <a:rPr lang="ro-RO" b="1" dirty="0" smtClean="0">
                <a:solidFill>
                  <a:srgbClr val="0070C0"/>
                </a:solidFill>
              </a:rPr>
              <a:t>Relația </a:t>
            </a:r>
            <a:r>
              <a:rPr lang="en-US" b="1" dirty="0" smtClean="0">
                <a:solidFill>
                  <a:srgbClr val="0070C0"/>
                </a:solidFill>
              </a:rPr>
              <a:t>cu</a:t>
            </a:r>
            <a:r>
              <a:rPr lang="ro-RO" b="1" dirty="0" smtClean="0">
                <a:solidFill>
                  <a:srgbClr val="0070C0"/>
                </a:solidFill>
              </a:rPr>
              <a:t> Clasificarea Internațională Standard a Ocupațiilor - ISCO 08</a:t>
            </a:r>
            <a:endParaRPr lang="en-US" b="1" dirty="0">
              <a:solidFill>
                <a:srgbClr val="0070C0"/>
              </a:solidFill>
            </a:endParaRPr>
          </a:p>
        </p:txBody>
      </p:sp>
      <p:sp>
        <p:nvSpPr>
          <p:cNvPr id="3" name="Content Placeholder 2"/>
          <p:cNvSpPr>
            <a:spLocks noGrp="1"/>
          </p:cNvSpPr>
          <p:nvPr>
            <p:ph sz="quarter" idx="1"/>
          </p:nvPr>
        </p:nvSpPr>
        <p:spPr>
          <a:xfrm>
            <a:off x="152400" y="1371600"/>
            <a:ext cx="8839200" cy="5257800"/>
          </a:xfrm>
        </p:spPr>
        <p:txBody>
          <a:bodyPr>
            <a:noAutofit/>
          </a:bodyPr>
          <a:lstStyle/>
          <a:p>
            <a:r>
              <a:rPr lang="en-US" sz="2400" b="1" dirty="0" smtClean="0">
                <a:solidFill>
                  <a:srgbClr val="0070C0"/>
                </a:solidFill>
              </a:rPr>
              <a:t>ISCO 08 </a:t>
            </a:r>
            <a:r>
              <a:rPr lang="en-US" sz="2400" dirty="0" err="1" smtClean="0"/>
              <a:t>este</a:t>
            </a:r>
            <a:r>
              <a:rPr lang="en-US" sz="2400" dirty="0" smtClean="0"/>
              <a:t> un </a:t>
            </a:r>
            <a:r>
              <a:rPr lang="en-US" sz="2400" dirty="0" err="1" smtClean="0"/>
              <a:t>sistem</a:t>
            </a:r>
            <a:r>
              <a:rPr lang="en-US" sz="2400" dirty="0" smtClean="0"/>
              <a:t> de </a:t>
            </a:r>
            <a:r>
              <a:rPr lang="en-US" sz="2400" dirty="0" err="1" smtClean="0"/>
              <a:t>clasificare</a:t>
            </a:r>
            <a:r>
              <a:rPr lang="en-US" sz="2400" dirty="0" smtClean="0"/>
              <a:t> a </a:t>
            </a:r>
            <a:r>
              <a:rPr lang="en-US" sz="2400" dirty="0" err="1" smtClean="0"/>
              <a:t>informațiilor</a:t>
            </a:r>
            <a:r>
              <a:rPr lang="en-US" sz="2400" dirty="0" smtClean="0"/>
              <a:t> </a:t>
            </a:r>
            <a:r>
              <a:rPr lang="en-US" sz="2400" dirty="0" err="1" smtClean="0"/>
              <a:t>obținute</a:t>
            </a:r>
            <a:r>
              <a:rPr lang="en-US" sz="2400" dirty="0" smtClean="0"/>
              <a:t> </a:t>
            </a:r>
            <a:r>
              <a:rPr lang="ro-RO" sz="2400" dirty="0" smtClean="0"/>
              <a:t>prin</a:t>
            </a:r>
            <a:r>
              <a:rPr lang="en-US" sz="2400" dirty="0" smtClean="0"/>
              <a:t> </a:t>
            </a:r>
            <a:r>
              <a:rPr lang="en-US" sz="2400" dirty="0" err="1" smtClean="0"/>
              <a:t>recensământul</a:t>
            </a:r>
            <a:r>
              <a:rPr lang="en-US" sz="2400" dirty="0" smtClean="0"/>
              <a:t> </a:t>
            </a:r>
            <a:r>
              <a:rPr lang="en-US" sz="2400" dirty="0" err="1" smtClean="0"/>
              <a:t>populației</a:t>
            </a:r>
            <a:r>
              <a:rPr lang="en-US" sz="2400" dirty="0" smtClean="0"/>
              <a:t> </a:t>
            </a:r>
            <a:r>
              <a:rPr lang="en-US" sz="2400" dirty="0" err="1" smtClean="0"/>
              <a:t>și</a:t>
            </a:r>
            <a:r>
              <a:rPr lang="en-US" sz="2400" dirty="0" smtClean="0"/>
              <a:t> </a:t>
            </a:r>
            <a:r>
              <a:rPr lang="en-US" sz="2400" dirty="0" err="1" smtClean="0"/>
              <a:t>alte</a:t>
            </a:r>
            <a:r>
              <a:rPr lang="en-US" sz="2400" dirty="0" smtClean="0"/>
              <a:t> </a:t>
            </a:r>
            <a:r>
              <a:rPr lang="en-US" sz="2400" dirty="0" err="1" smtClean="0"/>
              <a:t>studii</a:t>
            </a:r>
            <a:r>
              <a:rPr lang="en-US" sz="2400" dirty="0" smtClean="0"/>
              <a:t> </a:t>
            </a:r>
            <a:r>
              <a:rPr lang="en-US" sz="2400" dirty="0" err="1" smtClean="0"/>
              <a:t>statistice</a:t>
            </a:r>
            <a:r>
              <a:rPr lang="en-US" sz="2400" dirty="0" smtClean="0"/>
              <a:t>, </a:t>
            </a:r>
            <a:r>
              <a:rPr lang="en-US" sz="2400" dirty="0" err="1" smtClean="0"/>
              <a:t>precum</a:t>
            </a:r>
            <a:r>
              <a:rPr lang="en-US" sz="2400" dirty="0" smtClean="0"/>
              <a:t> </a:t>
            </a:r>
            <a:r>
              <a:rPr lang="en-US" sz="2400" dirty="0" err="1" smtClean="0"/>
              <a:t>și</a:t>
            </a:r>
            <a:r>
              <a:rPr lang="en-US" sz="2400" dirty="0" smtClean="0"/>
              <a:t> din </a:t>
            </a:r>
            <a:r>
              <a:rPr lang="en-US" sz="2400" dirty="0" err="1" smtClean="0"/>
              <a:t>registrele</a:t>
            </a:r>
            <a:r>
              <a:rPr lang="en-US" sz="2400" dirty="0" smtClean="0"/>
              <a:t> administrative. </a:t>
            </a:r>
            <a:r>
              <a:rPr lang="en-US" sz="2400" dirty="0" err="1" smtClean="0">
                <a:solidFill>
                  <a:srgbClr val="FF0000"/>
                </a:solidFill>
              </a:rPr>
              <a:t>Scopul</a:t>
            </a:r>
            <a:r>
              <a:rPr lang="en-US" sz="2400" dirty="0" smtClean="0">
                <a:solidFill>
                  <a:srgbClr val="FF0000"/>
                </a:solidFill>
              </a:rPr>
              <a:t> principal </a:t>
            </a:r>
            <a:r>
              <a:rPr lang="en-US" sz="2400" dirty="0" err="1" smtClean="0">
                <a:solidFill>
                  <a:srgbClr val="FF0000"/>
                </a:solidFill>
              </a:rPr>
              <a:t>este</a:t>
            </a:r>
            <a:r>
              <a:rPr lang="en-US" sz="2400" dirty="0" smtClean="0">
                <a:solidFill>
                  <a:srgbClr val="FF0000"/>
                </a:solidFill>
              </a:rPr>
              <a:t> de a </a:t>
            </a:r>
            <a:r>
              <a:rPr lang="en-US" sz="2400" dirty="0" err="1" smtClean="0">
                <a:solidFill>
                  <a:srgbClr val="FF0000"/>
                </a:solidFill>
              </a:rPr>
              <a:t>furniza</a:t>
            </a:r>
            <a:r>
              <a:rPr lang="en-US" sz="2400" dirty="0" smtClean="0">
                <a:solidFill>
                  <a:srgbClr val="FF0000"/>
                </a:solidFill>
              </a:rPr>
              <a:t> o </a:t>
            </a:r>
            <a:r>
              <a:rPr lang="en-US" sz="2400" dirty="0" err="1" smtClean="0">
                <a:solidFill>
                  <a:srgbClr val="FF0000"/>
                </a:solidFill>
              </a:rPr>
              <a:t>bază</a:t>
            </a:r>
            <a:r>
              <a:rPr lang="en-US" sz="2400" dirty="0" smtClean="0">
                <a:solidFill>
                  <a:srgbClr val="FF0000"/>
                </a:solidFill>
              </a:rPr>
              <a:t> </a:t>
            </a:r>
            <a:r>
              <a:rPr lang="en-US" sz="2400" dirty="0" err="1" smtClean="0">
                <a:solidFill>
                  <a:srgbClr val="FF0000"/>
                </a:solidFill>
              </a:rPr>
              <a:t>pentru</a:t>
            </a:r>
            <a:r>
              <a:rPr lang="en-US" sz="2400" dirty="0" smtClean="0">
                <a:solidFill>
                  <a:srgbClr val="FF0000"/>
                </a:solidFill>
              </a:rPr>
              <a:t> </a:t>
            </a:r>
            <a:r>
              <a:rPr lang="en-US" sz="2400" dirty="0" err="1" smtClean="0">
                <a:solidFill>
                  <a:srgbClr val="FF0000"/>
                </a:solidFill>
              </a:rPr>
              <a:t>raportarea</a:t>
            </a:r>
            <a:r>
              <a:rPr lang="en-US" sz="2400" dirty="0" smtClean="0">
                <a:solidFill>
                  <a:srgbClr val="FF0000"/>
                </a:solidFill>
              </a:rPr>
              <a:t> </a:t>
            </a:r>
            <a:r>
              <a:rPr lang="en-US" sz="2400" dirty="0" err="1" smtClean="0">
                <a:solidFill>
                  <a:srgbClr val="FF0000"/>
                </a:solidFill>
              </a:rPr>
              <a:t>internațională</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compararea</a:t>
            </a:r>
            <a:r>
              <a:rPr lang="en-US" sz="2400" dirty="0" smtClean="0">
                <a:solidFill>
                  <a:srgbClr val="FF0000"/>
                </a:solidFill>
              </a:rPr>
              <a:t> </a:t>
            </a:r>
            <a:r>
              <a:rPr lang="en-US" sz="2400" dirty="0" err="1" smtClean="0">
                <a:solidFill>
                  <a:srgbClr val="FF0000"/>
                </a:solidFill>
              </a:rPr>
              <a:t>informațiilor</a:t>
            </a:r>
            <a:r>
              <a:rPr lang="en-US" sz="2400" dirty="0" smtClean="0">
                <a:solidFill>
                  <a:srgbClr val="FF0000"/>
                </a:solidFill>
              </a:rPr>
              <a:t> </a:t>
            </a:r>
            <a:r>
              <a:rPr lang="en-US" sz="2400" dirty="0" err="1" smtClean="0">
                <a:solidFill>
                  <a:srgbClr val="FF0000"/>
                </a:solidFill>
              </a:rPr>
              <a:t>despre</a:t>
            </a:r>
            <a:r>
              <a:rPr lang="en-US" sz="2400" dirty="0" smtClean="0">
                <a:solidFill>
                  <a:srgbClr val="FF0000"/>
                </a:solidFill>
              </a:rPr>
              <a:t> </a:t>
            </a:r>
            <a:r>
              <a:rPr lang="ro-RO" sz="2400" dirty="0" smtClean="0">
                <a:solidFill>
                  <a:srgbClr val="FF0000"/>
                </a:solidFill>
              </a:rPr>
              <a:t>locuri de muncă</a:t>
            </a:r>
            <a:r>
              <a:rPr lang="en-US" sz="2400" dirty="0" smtClean="0">
                <a:solidFill>
                  <a:srgbClr val="FF0000"/>
                </a:solidFill>
              </a:rPr>
              <a:t> </a:t>
            </a:r>
            <a:r>
              <a:rPr lang="en-US" sz="2400" dirty="0" err="1" smtClean="0">
                <a:solidFill>
                  <a:srgbClr val="FF0000"/>
                </a:solidFill>
              </a:rPr>
              <a:t>și</a:t>
            </a:r>
            <a:r>
              <a:rPr lang="en-US" sz="2400" dirty="0" smtClean="0">
                <a:solidFill>
                  <a:srgbClr val="FF0000"/>
                </a:solidFill>
              </a:rPr>
              <a:t> </a:t>
            </a:r>
            <a:r>
              <a:rPr lang="en-US" sz="2400" dirty="0" err="1" smtClean="0">
                <a:solidFill>
                  <a:srgbClr val="FF0000"/>
                </a:solidFill>
              </a:rPr>
              <a:t>ocupații</a:t>
            </a:r>
            <a:r>
              <a:rPr lang="en-US" sz="2400" dirty="0" smtClean="0"/>
              <a:t>.</a:t>
            </a:r>
          </a:p>
          <a:p>
            <a:r>
              <a:rPr lang="en-US" sz="2400" dirty="0" smtClean="0"/>
              <a:t>a. </a:t>
            </a:r>
            <a:r>
              <a:rPr lang="ro-RO" sz="2400" dirty="0" smtClean="0"/>
              <a:t>Un loc de muncă </a:t>
            </a:r>
            <a:r>
              <a:rPr lang="en-US" sz="2400" dirty="0" err="1" smtClean="0"/>
              <a:t>este</a:t>
            </a:r>
            <a:r>
              <a:rPr lang="en-US" sz="2400" dirty="0" smtClean="0"/>
              <a:t> </a:t>
            </a:r>
            <a:r>
              <a:rPr lang="en-US" sz="2400" dirty="0" err="1" smtClean="0"/>
              <a:t>definită</a:t>
            </a:r>
            <a:r>
              <a:rPr lang="en-US" sz="2400" dirty="0" smtClean="0"/>
              <a:t> ca </a:t>
            </a:r>
            <a:r>
              <a:rPr lang="en-US" sz="2400" b="1" i="1" dirty="0" smtClean="0">
                <a:solidFill>
                  <a:srgbClr val="0070C0"/>
                </a:solidFill>
              </a:rPr>
              <a:t>„un set de </a:t>
            </a:r>
            <a:r>
              <a:rPr lang="en-US" sz="2400" b="1" i="1" dirty="0" err="1" smtClean="0">
                <a:solidFill>
                  <a:srgbClr val="0070C0"/>
                </a:solidFill>
              </a:rPr>
              <a:t>sarcini</a:t>
            </a:r>
            <a:r>
              <a:rPr lang="en-US" sz="2400" b="1" i="1" dirty="0" smtClean="0">
                <a:solidFill>
                  <a:srgbClr val="0070C0"/>
                </a:solidFill>
              </a:rPr>
              <a:t> </a:t>
            </a:r>
            <a:r>
              <a:rPr lang="en-US" sz="2400" b="1" i="1" dirty="0" err="1" smtClean="0">
                <a:solidFill>
                  <a:srgbClr val="0070C0"/>
                </a:solidFill>
              </a:rPr>
              <a:t>și</a:t>
            </a:r>
            <a:r>
              <a:rPr lang="en-US" sz="2400" b="1" i="1" dirty="0" smtClean="0">
                <a:solidFill>
                  <a:srgbClr val="0070C0"/>
                </a:solidFill>
              </a:rPr>
              <a:t> </a:t>
            </a:r>
            <a:r>
              <a:rPr lang="en-US" sz="2400" b="1" i="1" dirty="0" err="1" smtClean="0">
                <a:solidFill>
                  <a:srgbClr val="0070C0"/>
                </a:solidFill>
              </a:rPr>
              <a:t>atribuții</a:t>
            </a:r>
            <a:r>
              <a:rPr lang="en-US" sz="2400" b="1" i="1" dirty="0" smtClean="0">
                <a:solidFill>
                  <a:srgbClr val="0070C0"/>
                </a:solidFill>
              </a:rPr>
              <a:t> </a:t>
            </a:r>
            <a:r>
              <a:rPr lang="en-US" sz="2400" b="1" i="1" dirty="0" err="1" smtClean="0">
                <a:solidFill>
                  <a:srgbClr val="0070C0"/>
                </a:solidFill>
              </a:rPr>
              <a:t>efectuate</a:t>
            </a:r>
            <a:r>
              <a:rPr lang="en-US" sz="2400" b="1" i="1" dirty="0" smtClean="0">
                <a:solidFill>
                  <a:srgbClr val="0070C0"/>
                </a:solidFill>
              </a:rPr>
              <a:t> </a:t>
            </a:r>
            <a:r>
              <a:rPr lang="en-US" sz="2400" b="1" i="1" dirty="0" err="1" smtClean="0">
                <a:solidFill>
                  <a:srgbClr val="0070C0"/>
                </a:solidFill>
              </a:rPr>
              <a:t>sau</a:t>
            </a:r>
            <a:r>
              <a:rPr lang="en-US" sz="2400" b="1" i="1" dirty="0" smtClean="0">
                <a:solidFill>
                  <a:srgbClr val="0070C0"/>
                </a:solidFill>
              </a:rPr>
              <a:t> </a:t>
            </a:r>
            <a:r>
              <a:rPr lang="en-US" sz="2400" b="1" i="1" dirty="0" err="1" smtClean="0">
                <a:solidFill>
                  <a:srgbClr val="0070C0"/>
                </a:solidFill>
              </a:rPr>
              <a:t>destinate</a:t>
            </a:r>
            <a:r>
              <a:rPr lang="en-US" sz="2400" b="1" i="1" dirty="0" smtClean="0">
                <a:solidFill>
                  <a:srgbClr val="0070C0"/>
                </a:solidFill>
              </a:rPr>
              <a:t> </a:t>
            </a:r>
            <a:r>
              <a:rPr lang="en-US" sz="2400" b="1" i="1" dirty="0" err="1" smtClean="0">
                <a:solidFill>
                  <a:srgbClr val="0070C0"/>
                </a:solidFill>
              </a:rPr>
              <a:t>spre</a:t>
            </a:r>
            <a:r>
              <a:rPr lang="en-US" sz="2400" b="1" i="1" dirty="0" smtClean="0">
                <a:solidFill>
                  <a:srgbClr val="0070C0"/>
                </a:solidFill>
              </a:rPr>
              <a:t> a </a:t>
            </a:r>
            <a:r>
              <a:rPr lang="en-US" sz="2400" b="1" i="1" dirty="0" err="1" smtClean="0">
                <a:solidFill>
                  <a:srgbClr val="0070C0"/>
                </a:solidFill>
              </a:rPr>
              <a:t>fi</a:t>
            </a:r>
            <a:r>
              <a:rPr lang="en-US" sz="2400" b="1" i="1" dirty="0" smtClean="0">
                <a:solidFill>
                  <a:srgbClr val="0070C0"/>
                </a:solidFill>
              </a:rPr>
              <a:t> </a:t>
            </a:r>
            <a:r>
              <a:rPr lang="en-US" sz="2400" b="1" i="1" dirty="0" err="1" smtClean="0">
                <a:solidFill>
                  <a:srgbClr val="0070C0"/>
                </a:solidFill>
              </a:rPr>
              <a:t>efectuate</a:t>
            </a:r>
            <a:r>
              <a:rPr lang="en-US" sz="2400" b="1" i="1" dirty="0" smtClean="0">
                <a:solidFill>
                  <a:srgbClr val="0070C0"/>
                </a:solidFill>
              </a:rPr>
              <a:t> de </a:t>
            </a:r>
            <a:r>
              <a:rPr lang="en-US" sz="2400" b="1" i="1" dirty="0" err="1" smtClean="0">
                <a:solidFill>
                  <a:srgbClr val="0070C0"/>
                </a:solidFill>
              </a:rPr>
              <a:t>către</a:t>
            </a:r>
            <a:r>
              <a:rPr lang="en-US" sz="2400" b="1" i="1" dirty="0" smtClean="0">
                <a:solidFill>
                  <a:srgbClr val="0070C0"/>
                </a:solidFill>
              </a:rPr>
              <a:t> o </a:t>
            </a:r>
            <a:r>
              <a:rPr lang="en-US" sz="2400" b="1" i="1" dirty="0" err="1" smtClean="0">
                <a:solidFill>
                  <a:srgbClr val="0070C0"/>
                </a:solidFill>
              </a:rPr>
              <a:t>persoană</a:t>
            </a:r>
            <a:r>
              <a:rPr lang="en-US" sz="2400" b="1" i="1" dirty="0" smtClean="0">
                <a:solidFill>
                  <a:srgbClr val="0070C0"/>
                </a:solidFill>
              </a:rPr>
              <a:t> </a:t>
            </a:r>
            <a:r>
              <a:rPr lang="en-US" sz="2400" b="1" i="1" dirty="0" err="1" smtClean="0">
                <a:solidFill>
                  <a:srgbClr val="0070C0"/>
                </a:solidFill>
              </a:rPr>
              <a:t>pentru</a:t>
            </a:r>
            <a:r>
              <a:rPr lang="en-US" sz="2400" b="1" i="1" dirty="0" smtClean="0">
                <a:solidFill>
                  <a:srgbClr val="0070C0"/>
                </a:solidFill>
              </a:rPr>
              <a:t> un </a:t>
            </a:r>
            <a:r>
              <a:rPr lang="en-US" sz="2400" b="1" i="1" dirty="0" err="1" smtClean="0">
                <a:solidFill>
                  <a:srgbClr val="0070C0"/>
                </a:solidFill>
              </a:rPr>
              <a:t>angajator</a:t>
            </a:r>
            <a:r>
              <a:rPr lang="en-US" sz="2400" b="1" i="1" dirty="0" smtClean="0">
                <a:solidFill>
                  <a:srgbClr val="0070C0"/>
                </a:solidFill>
              </a:rPr>
              <a:t> </a:t>
            </a:r>
            <a:r>
              <a:rPr lang="en-US" sz="2400" b="1" i="1" dirty="0" err="1" smtClean="0">
                <a:solidFill>
                  <a:srgbClr val="0070C0"/>
                </a:solidFill>
              </a:rPr>
              <a:t>sau</a:t>
            </a:r>
            <a:r>
              <a:rPr lang="en-US" sz="2400" b="1" i="1" dirty="0" smtClean="0">
                <a:solidFill>
                  <a:srgbClr val="0070C0"/>
                </a:solidFill>
              </a:rPr>
              <a:t> </a:t>
            </a:r>
            <a:r>
              <a:rPr lang="ro-RO" sz="2400" b="1" i="1" dirty="0" smtClean="0">
                <a:solidFill>
                  <a:srgbClr val="0070C0"/>
                </a:solidFill>
              </a:rPr>
              <a:t>fiind propriul angajator</a:t>
            </a:r>
            <a:r>
              <a:rPr lang="en-US" sz="2400" b="1" i="1" dirty="0" smtClean="0">
                <a:solidFill>
                  <a:srgbClr val="0070C0"/>
                </a:solidFill>
              </a:rPr>
              <a:t>".</a:t>
            </a:r>
          </a:p>
          <a:p>
            <a:r>
              <a:rPr lang="en-US" sz="2400" dirty="0" smtClean="0"/>
              <a:t>b. O </a:t>
            </a:r>
            <a:r>
              <a:rPr lang="en-US" sz="2400" dirty="0" err="1" smtClean="0"/>
              <a:t>ocupație</a:t>
            </a:r>
            <a:r>
              <a:rPr lang="en-US" sz="2400" dirty="0" smtClean="0"/>
              <a:t> </a:t>
            </a:r>
            <a:r>
              <a:rPr lang="en-US" sz="2400" dirty="0" err="1" smtClean="0"/>
              <a:t>este</a:t>
            </a:r>
            <a:r>
              <a:rPr lang="en-US" sz="2400" dirty="0" smtClean="0"/>
              <a:t> </a:t>
            </a:r>
            <a:r>
              <a:rPr lang="en-US" sz="2400" b="1" dirty="0" smtClean="0">
                <a:solidFill>
                  <a:srgbClr val="0070C0"/>
                </a:solidFill>
              </a:rPr>
              <a:t>„un set de </a:t>
            </a:r>
            <a:r>
              <a:rPr lang="ro-RO" sz="2400" b="1" dirty="0" smtClean="0">
                <a:solidFill>
                  <a:srgbClr val="0070C0"/>
                </a:solidFill>
              </a:rPr>
              <a:t>locuri de muncă</a:t>
            </a:r>
            <a:r>
              <a:rPr lang="en-US" sz="2400" b="1" dirty="0" smtClean="0">
                <a:solidFill>
                  <a:srgbClr val="0070C0"/>
                </a:solidFill>
              </a:rPr>
              <a:t> ale </a:t>
            </a:r>
            <a:r>
              <a:rPr lang="en-US" sz="2400" b="1" dirty="0" err="1" smtClean="0">
                <a:solidFill>
                  <a:srgbClr val="0070C0"/>
                </a:solidFill>
              </a:rPr>
              <a:t>căror</a:t>
            </a:r>
            <a:r>
              <a:rPr lang="en-US" sz="2400" b="1" dirty="0" smtClean="0">
                <a:solidFill>
                  <a:srgbClr val="0070C0"/>
                </a:solidFill>
              </a:rPr>
              <a:t> </a:t>
            </a:r>
            <a:r>
              <a:rPr lang="en-US" sz="2400" b="1" dirty="0" err="1" smtClean="0">
                <a:solidFill>
                  <a:srgbClr val="0070C0"/>
                </a:solidFill>
              </a:rPr>
              <a:t>sarcini</a:t>
            </a:r>
            <a:r>
              <a:rPr lang="en-US" sz="2400" b="1" dirty="0" smtClean="0">
                <a:solidFill>
                  <a:srgbClr val="0070C0"/>
                </a:solidFill>
              </a:rPr>
              <a:t> </a:t>
            </a:r>
            <a:r>
              <a:rPr lang="en-US" sz="2400" b="1" dirty="0" err="1" smtClean="0">
                <a:solidFill>
                  <a:srgbClr val="0070C0"/>
                </a:solidFill>
              </a:rPr>
              <a:t>și</a:t>
            </a:r>
            <a:r>
              <a:rPr lang="en-US" sz="2400" b="1" dirty="0" smtClean="0">
                <a:solidFill>
                  <a:srgbClr val="0070C0"/>
                </a:solidFill>
              </a:rPr>
              <a:t> </a:t>
            </a:r>
            <a:r>
              <a:rPr lang="en-US" sz="2400" b="1" dirty="0" err="1" smtClean="0">
                <a:solidFill>
                  <a:srgbClr val="0070C0"/>
                </a:solidFill>
              </a:rPr>
              <a:t>atribuții</a:t>
            </a:r>
            <a:r>
              <a:rPr lang="en-US" sz="2400" b="1" dirty="0" smtClean="0">
                <a:solidFill>
                  <a:srgbClr val="0070C0"/>
                </a:solidFill>
              </a:rPr>
              <a:t> </a:t>
            </a:r>
            <a:r>
              <a:rPr lang="en-US" sz="2400" b="1" dirty="0" err="1" smtClean="0">
                <a:solidFill>
                  <a:srgbClr val="0070C0"/>
                </a:solidFill>
              </a:rPr>
              <a:t>principale</a:t>
            </a:r>
            <a:r>
              <a:rPr lang="en-US" sz="2400" b="1" dirty="0" smtClean="0">
                <a:solidFill>
                  <a:srgbClr val="0070C0"/>
                </a:solidFill>
              </a:rPr>
              <a:t> </a:t>
            </a:r>
            <a:r>
              <a:rPr lang="en-US" sz="2400" b="1" dirty="0" err="1" smtClean="0">
                <a:solidFill>
                  <a:srgbClr val="0070C0"/>
                </a:solidFill>
              </a:rPr>
              <a:t>sunt</a:t>
            </a:r>
            <a:r>
              <a:rPr lang="en-US" sz="2400" b="1" dirty="0" smtClean="0">
                <a:solidFill>
                  <a:srgbClr val="0070C0"/>
                </a:solidFill>
              </a:rPr>
              <a:t> </a:t>
            </a:r>
            <a:r>
              <a:rPr lang="en-US" sz="2400" b="1" dirty="0" err="1" smtClean="0">
                <a:solidFill>
                  <a:srgbClr val="0070C0"/>
                </a:solidFill>
              </a:rPr>
              <a:t>cara</a:t>
            </a:r>
            <a:r>
              <a:rPr lang="ro-RO" sz="2400" b="1" dirty="0" smtClean="0">
                <a:solidFill>
                  <a:srgbClr val="0070C0"/>
                </a:solidFill>
              </a:rPr>
              <a:t>c</a:t>
            </a:r>
            <a:r>
              <a:rPr lang="en-US" sz="2400" b="1" dirty="0" err="1" smtClean="0">
                <a:solidFill>
                  <a:srgbClr val="0070C0"/>
                </a:solidFill>
              </a:rPr>
              <a:t>terizate</a:t>
            </a:r>
            <a:r>
              <a:rPr lang="en-US" sz="2400" b="1" dirty="0" smtClean="0">
                <a:solidFill>
                  <a:srgbClr val="0070C0"/>
                </a:solidFill>
              </a:rPr>
              <a:t> </a:t>
            </a:r>
            <a:r>
              <a:rPr lang="en-US" sz="2400" b="1" dirty="0" err="1" smtClean="0">
                <a:solidFill>
                  <a:srgbClr val="0070C0"/>
                </a:solidFill>
              </a:rPr>
              <a:t>printr</a:t>
            </a:r>
            <a:r>
              <a:rPr lang="en-US" sz="2400" b="1" dirty="0" smtClean="0">
                <a:solidFill>
                  <a:srgbClr val="0070C0"/>
                </a:solidFill>
              </a:rPr>
              <a:t>-un grad </a:t>
            </a:r>
            <a:r>
              <a:rPr lang="en-US" sz="2400" b="1" dirty="0" err="1" smtClean="0">
                <a:solidFill>
                  <a:srgbClr val="0070C0"/>
                </a:solidFill>
              </a:rPr>
              <a:t>ridicat</a:t>
            </a:r>
            <a:r>
              <a:rPr lang="en-US" sz="2400" b="1" dirty="0" smtClean="0">
                <a:solidFill>
                  <a:srgbClr val="0070C0"/>
                </a:solidFill>
              </a:rPr>
              <a:t> de </a:t>
            </a:r>
            <a:r>
              <a:rPr lang="en-US" sz="2400" b="1" dirty="0" err="1" smtClean="0">
                <a:solidFill>
                  <a:srgbClr val="0070C0"/>
                </a:solidFill>
              </a:rPr>
              <a:t>similitudine</a:t>
            </a:r>
            <a:r>
              <a:rPr lang="en-US" sz="2400" b="1" dirty="0" smtClean="0">
                <a:solidFill>
                  <a:srgbClr val="0070C0"/>
                </a:solidFill>
              </a:rPr>
              <a:t>”. </a:t>
            </a:r>
            <a:r>
              <a:rPr lang="en-US" sz="2400" dirty="0" smtClean="0"/>
              <a:t>O </a:t>
            </a:r>
            <a:r>
              <a:rPr lang="en-US" sz="2400" dirty="0" err="1" smtClean="0"/>
              <a:t>persoană</a:t>
            </a:r>
            <a:r>
              <a:rPr lang="en-US" sz="2400" dirty="0" smtClean="0"/>
              <a:t> </a:t>
            </a:r>
            <a:r>
              <a:rPr lang="en-US" sz="2400" dirty="0" err="1" smtClean="0"/>
              <a:t>poate</a:t>
            </a:r>
            <a:r>
              <a:rPr lang="en-US" sz="2400" dirty="0" smtClean="0"/>
              <a:t> </a:t>
            </a:r>
            <a:r>
              <a:rPr lang="en-US" sz="2400" dirty="0" err="1" smtClean="0"/>
              <a:t>fi</a:t>
            </a:r>
            <a:r>
              <a:rPr lang="en-US" sz="2400" dirty="0" smtClean="0"/>
              <a:t> </a:t>
            </a:r>
            <a:r>
              <a:rPr lang="en-US" sz="2400" dirty="0" err="1" smtClean="0"/>
              <a:t>asociată</a:t>
            </a:r>
            <a:r>
              <a:rPr lang="en-US" sz="2400" dirty="0" smtClean="0"/>
              <a:t> cu o </a:t>
            </a:r>
            <a:r>
              <a:rPr lang="en-US" sz="2400" dirty="0" err="1" smtClean="0"/>
              <a:t>ocupație</a:t>
            </a:r>
            <a:r>
              <a:rPr lang="en-US" sz="2400" dirty="0" smtClean="0"/>
              <a:t> </a:t>
            </a:r>
            <a:r>
              <a:rPr lang="en-US" sz="2400" dirty="0" err="1" smtClean="0"/>
              <a:t>prin</a:t>
            </a:r>
            <a:r>
              <a:rPr lang="en-US" sz="2400" dirty="0" smtClean="0"/>
              <a:t> </a:t>
            </a:r>
            <a:r>
              <a:rPr lang="en-US" sz="2400" dirty="0" err="1" smtClean="0"/>
              <a:t>relația</a:t>
            </a:r>
            <a:r>
              <a:rPr lang="en-US" sz="2400" dirty="0" smtClean="0"/>
              <a:t> cu un </a:t>
            </a:r>
            <a:r>
              <a:rPr lang="ro-RO" sz="2400" dirty="0" smtClean="0"/>
              <a:t>loc de muncă </a:t>
            </a:r>
            <a:r>
              <a:rPr lang="en-US" sz="2400" dirty="0" err="1" smtClean="0"/>
              <a:t>trecut</a:t>
            </a:r>
            <a:r>
              <a:rPr lang="en-US" sz="2400" dirty="0" smtClean="0"/>
              <a:t>, </a:t>
            </a:r>
            <a:r>
              <a:rPr lang="en-US" sz="2400" dirty="0" err="1" smtClean="0"/>
              <a:t>prezent</a:t>
            </a:r>
            <a:r>
              <a:rPr lang="en-US" sz="2400" dirty="0" smtClean="0"/>
              <a:t> </a:t>
            </a:r>
            <a:r>
              <a:rPr lang="en-US" sz="2400" dirty="0" err="1" smtClean="0"/>
              <a:t>sau</a:t>
            </a:r>
            <a:r>
              <a:rPr lang="en-US" sz="2400" dirty="0" smtClean="0"/>
              <a:t> </a:t>
            </a:r>
            <a:r>
              <a:rPr lang="en-US" sz="2400" dirty="0" err="1" smtClean="0"/>
              <a:t>viitor</a:t>
            </a:r>
            <a:r>
              <a:rPr lang="en-US" sz="2400" dirty="0" smtClean="0"/>
              <a:t>.</a:t>
            </a:r>
          </a:p>
          <a:p>
            <a:endParaRPr lang="en-US" sz="2400" dirty="0" smtClean="0"/>
          </a:p>
          <a:p>
            <a:endParaRPr lang="en-US" sz="2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a:solidFill>
            <a:schemeClr val="bg1"/>
          </a:solidFill>
        </p:spPr>
        <p:txBody>
          <a:bodyPr>
            <a:noAutofit/>
          </a:bodyPr>
          <a:lstStyle/>
          <a:p>
            <a:r>
              <a:rPr lang="ro-RO" b="1" dirty="0" smtClean="0">
                <a:solidFill>
                  <a:srgbClr val="0070C0"/>
                </a:solidFill>
              </a:rPr>
              <a:t>Relația </a:t>
            </a:r>
            <a:r>
              <a:rPr lang="en-US" b="1" dirty="0" smtClean="0">
                <a:solidFill>
                  <a:srgbClr val="0070C0"/>
                </a:solidFill>
              </a:rPr>
              <a:t>cu</a:t>
            </a:r>
            <a:r>
              <a:rPr lang="ro-RO" b="1" dirty="0" smtClean="0">
                <a:solidFill>
                  <a:srgbClr val="0070C0"/>
                </a:solidFill>
              </a:rPr>
              <a:t> ISCO 08</a:t>
            </a:r>
            <a:endParaRPr lang="en-US" b="1" dirty="0">
              <a:solidFill>
                <a:srgbClr val="0070C0"/>
              </a:solidFill>
            </a:endParaRPr>
          </a:p>
        </p:txBody>
      </p:sp>
      <p:sp>
        <p:nvSpPr>
          <p:cNvPr id="3" name="Content Placeholder 2"/>
          <p:cNvSpPr>
            <a:spLocks noGrp="1"/>
          </p:cNvSpPr>
          <p:nvPr>
            <p:ph sz="quarter" idx="1"/>
          </p:nvPr>
        </p:nvSpPr>
        <p:spPr>
          <a:xfrm>
            <a:off x="152400" y="1447800"/>
            <a:ext cx="8839200" cy="5181600"/>
          </a:xfrm>
        </p:spPr>
        <p:txBody>
          <a:bodyPr>
            <a:noAutofit/>
          </a:bodyPr>
          <a:lstStyle/>
          <a:p>
            <a:r>
              <a:rPr lang="en-US" sz="2500" b="1" dirty="0" smtClean="0">
                <a:solidFill>
                  <a:srgbClr val="0070C0"/>
                </a:solidFill>
              </a:rPr>
              <a:t>ISCO-08</a:t>
            </a:r>
            <a:r>
              <a:rPr lang="en-US" sz="2500" dirty="0" smtClean="0"/>
              <a:t> </a:t>
            </a:r>
            <a:r>
              <a:rPr lang="en-US" sz="2500" dirty="0" err="1" smtClean="0"/>
              <a:t>folosește</a:t>
            </a:r>
            <a:r>
              <a:rPr lang="en-US" sz="2500" dirty="0" smtClean="0"/>
              <a:t> </a:t>
            </a:r>
            <a:r>
              <a:rPr lang="en-US" sz="2500" dirty="0" err="1" smtClean="0"/>
              <a:t>două</a:t>
            </a:r>
            <a:r>
              <a:rPr lang="en-US" sz="2500" dirty="0" smtClean="0"/>
              <a:t> </a:t>
            </a:r>
            <a:r>
              <a:rPr lang="en-US" sz="2500" dirty="0" err="1" smtClean="0"/>
              <a:t>criterii</a:t>
            </a:r>
            <a:r>
              <a:rPr lang="en-US" sz="2500" dirty="0" smtClean="0"/>
              <a:t> de </a:t>
            </a:r>
            <a:r>
              <a:rPr lang="en-US" sz="2500" dirty="0" err="1" smtClean="0"/>
              <a:t>bază</a:t>
            </a:r>
            <a:r>
              <a:rPr lang="en-US" sz="2500" dirty="0" smtClean="0"/>
              <a:t> </a:t>
            </a:r>
            <a:r>
              <a:rPr lang="en-US" sz="2500" dirty="0" err="1" smtClean="0"/>
              <a:t>pentru</a:t>
            </a:r>
            <a:r>
              <a:rPr lang="en-US" sz="2500" dirty="0" smtClean="0"/>
              <a:t> a </a:t>
            </a:r>
            <a:r>
              <a:rPr lang="en-US" sz="2500" dirty="0" err="1" smtClean="0"/>
              <a:t>clasifica</a:t>
            </a:r>
            <a:r>
              <a:rPr lang="en-US" sz="2500" dirty="0" smtClean="0"/>
              <a:t> </a:t>
            </a:r>
            <a:r>
              <a:rPr lang="en-US" sz="2500" dirty="0" err="1" smtClean="0"/>
              <a:t>ocupațiile</a:t>
            </a:r>
            <a:r>
              <a:rPr lang="en-US" sz="2500" dirty="0" smtClean="0"/>
              <a:t> </a:t>
            </a:r>
            <a:r>
              <a:rPr lang="en-US" sz="2500" dirty="0" err="1" smtClean="0"/>
              <a:t>în</a:t>
            </a:r>
            <a:r>
              <a:rPr lang="en-US" sz="2500" dirty="0" smtClean="0"/>
              <a:t> </a:t>
            </a:r>
            <a:r>
              <a:rPr lang="en-US" sz="2500" dirty="0" err="1" smtClean="0"/>
              <a:t>grupe</a:t>
            </a:r>
            <a:r>
              <a:rPr lang="en-US" sz="2500" dirty="0" smtClean="0"/>
              <a:t>: </a:t>
            </a:r>
            <a:r>
              <a:rPr lang="en-US" sz="2500" dirty="0" err="1" smtClean="0">
                <a:solidFill>
                  <a:srgbClr val="FF0000"/>
                </a:solidFill>
              </a:rPr>
              <a:t>nivelul</a:t>
            </a:r>
            <a:r>
              <a:rPr lang="en-US" sz="2500" dirty="0" smtClean="0">
                <a:solidFill>
                  <a:srgbClr val="FF0000"/>
                </a:solidFill>
              </a:rPr>
              <a:t> de </a:t>
            </a:r>
            <a:r>
              <a:rPr lang="en-US" sz="2500" dirty="0" err="1" smtClean="0">
                <a:solidFill>
                  <a:srgbClr val="FF0000"/>
                </a:solidFill>
              </a:rPr>
              <a:t>competență</a:t>
            </a:r>
            <a:r>
              <a:rPr lang="en-US" sz="2500" dirty="0" smtClean="0">
                <a:solidFill>
                  <a:srgbClr val="FF0000"/>
                </a:solidFill>
              </a:rPr>
              <a:t> </a:t>
            </a:r>
            <a:r>
              <a:rPr lang="en-US" sz="2500" dirty="0" err="1" smtClean="0">
                <a:solidFill>
                  <a:srgbClr val="FF0000"/>
                </a:solidFill>
              </a:rPr>
              <a:t>și</a:t>
            </a:r>
            <a:r>
              <a:rPr lang="en-US" sz="2500" dirty="0" smtClean="0">
                <a:solidFill>
                  <a:srgbClr val="FF0000"/>
                </a:solidFill>
              </a:rPr>
              <a:t> </a:t>
            </a:r>
            <a:r>
              <a:rPr lang="en-US" sz="2500" dirty="0" err="1" smtClean="0">
                <a:solidFill>
                  <a:srgbClr val="FF0000"/>
                </a:solidFill>
              </a:rPr>
              <a:t>specializarea</a:t>
            </a:r>
            <a:r>
              <a:rPr lang="en-US" sz="2500" dirty="0" smtClean="0"/>
              <a:t>.</a:t>
            </a:r>
          </a:p>
          <a:p>
            <a:r>
              <a:rPr lang="en-US" sz="2500" dirty="0" smtClean="0"/>
              <a:t>a. </a:t>
            </a:r>
            <a:r>
              <a:rPr lang="en-US" sz="2500" dirty="0" err="1" smtClean="0"/>
              <a:t>Competența</a:t>
            </a:r>
            <a:r>
              <a:rPr lang="en-US" sz="2500" dirty="0" smtClean="0"/>
              <a:t> </a:t>
            </a:r>
            <a:r>
              <a:rPr lang="en-US" sz="2500" dirty="0" err="1" smtClean="0"/>
              <a:t>este</a:t>
            </a:r>
            <a:r>
              <a:rPr lang="en-US" sz="2500" dirty="0" smtClean="0"/>
              <a:t> </a:t>
            </a:r>
            <a:r>
              <a:rPr lang="en-US" sz="2500" dirty="0" err="1" smtClean="0"/>
              <a:t>definită</a:t>
            </a:r>
            <a:r>
              <a:rPr lang="en-US" sz="2500" dirty="0" smtClean="0"/>
              <a:t> </a:t>
            </a:r>
            <a:r>
              <a:rPr lang="en-US" sz="2500" dirty="0" err="1" smtClean="0"/>
              <a:t>astfel</a:t>
            </a:r>
            <a:r>
              <a:rPr lang="en-US" sz="2500" dirty="0" smtClean="0"/>
              <a:t> </a:t>
            </a:r>
            <a:r>
              <a:rPr lang="en-US" sz="2500" b="1" dirty="0" smtClean="0">
                <a:solidFill>
                  <a:srgbClr val="0070C0"/>
                </a:solidFill>
              </a:rPr>
              <a:t>“</a:t>
            </a:r>
            <a:r>
              <a:rPr lang="en-US" sz="2500" b="1" dirty="0" err="1" smtClean="0">
                <a:solidFill>
                  <a:srgbClr val="0070C0"/>
                </a:solidFill>
              </a:rPr>
              <a:t>capacitatea</a:t>
            </a:r>
            <a:r>
              <a:rPr lang="en-US" sz="2500" b="1" dirty="0" smtClean="0">
                <a:solidFill>
                  <a:srgbClr val="0070C0"/>
                </a:solidFill>
              </a:rPr>
              <a:t> de a </a:t>
            </a:r>
            <a:r>
              <a:rPr lang="en-US" sz="2500" b="1" dirty="0" err="1" smtClean="0">
                <a:solidFill>
                  <a:srgbClr val="0070C0"/>
                </a:solidFill>
              </a:rPr>
              <a:t>îndeplini</a:t>
            </a:r>
            <a:r>
              <a:rPr lang="en-US" sz="2500" b="1" dirty="0" smtClean="0">
                <a:solidFill>
                  <a:srgbClr val="0070C0"/>
                </a:solidFill>
              </a:rPr>
              <a:t> </a:t>
            </a:r>
            <a:r>
              <a:rPr lang="en-US" sz="2500" b="1" dirty="0" err="1" smtClean="0">
                <a:solidFill>
                  <a:srgbClr val="0070C0"/>
                </a:solidFill>
              </a:rPr>
              <a:t>sarcinile</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a:t>
            </a:r>
            <a:r>
              <a:rPr lang="en-US" sz="2500" b="1" dirty="0" err="1" smtClean="0">
                <a:solidFill>
                  <a:srgbClr val="0070C0"/>
                </a:solidFill>
              </a:rPr>
              <a:t>atribuțiile</a:t>
            </a:r>
            <a:r>
              <a:rPr lang="en-US" sz="2500" b="1" dirty="0" smtClean="0">
                <a:solidFill>
                  <a:srgbClr val="0070C0"/>
                </a:solidFill>
              </a:rPr>
              <a:t> </a:t>
            </a:r>
            <a:r>
              <a:rPr lang="en-US" sz="2500" b="1" dirty="0" err="1" smtClean="0">
                <a:solidFill>
                  <a:srgbClr val="0070C0"/>
                </a:solidFill>
              </a:rPr>
              <a:t>unui</a:t>
            </a:r>
            <a:r>
              <a:rPr lang="en-US" sz="2500" b="1" dirty="0" smtClean="0">
                <a:solidFill>
                  <a:srgbClr val="0070C0"/>
                </a:solidFill>
              </a:rPr>
              <a:t> loc de </a:t>
            </a:r>
            <a:r>
              <a:rPr lang="en-US" sz="2500" b="1" dirty="0" err="1" smtClean="0">
                <a:solidFill>
                  <a:srgbClr val="0070C0"/>
                </a:solidFill>
              </a:rPr>
              <a:t>muncă</a:t>
            </a:r>
            <a:r>
              <a:rPr lang="en-US" sz="2500" b="1" dirty="0" smtClean="0">
                <a:solidFill>
                  <a:srgbClr val="0070C0"/>
                </a:solidFill>
              </a:rPr>
              <a:t> </a:t>
            </a:r>
            <a:r>
              <a:rPr lang="en-US" sz="2500" b="1" dirty="0" err="1" smtClean="0">
                <a:solidFill>
                  <a:srgbClr val="0070C0"/>
                </a:solidFill>
              </a:rPr>
              <a:t>dat</a:t>
            </a:r>
            <a:r>
              <a:rPr lang="en-US" sz="2500" b="1" dirty="0" smtClean="0">
                <a:solidFill>
                  <a:srgbClr val="0070C0"/>
                </a:solidFill>
              </a:rPr>
              <a:t>”. </a:t>
            </a:r>
          </a:p>
          <a:p>
            <a:r>
              <a:rPr lang="en-US" sz="2500" dirty="0" smtClean="0"/>
              <a:t>b. </a:t>
            </a:r>
            <a:r>
              <a:rPr lang="en-US" sz="2500" dirty="0" err="1" smtClean="0"/>
              <a:t>Nivelul</a:t>
            </a:r>
            <a:r>
              <a:rPr lang="en-US" sz="2500" dirty="0" smtClean="0"/>
              <a:t> de </a:t>
            </a:r>
            <a:r>
              <a:rPr lang="en-US" sz="2500" dirty="0" err="1" smtClean="0"/>
              <a:t>competen</a:t>
            </a:r>
            <a:r>
              <a:rPr lang="ro-RO" sz="2500" dirty="0" smtClean="0"/>
              <a:t>ță </a:t>
            </a:r>
            <a:r>
              <a:rPr lang="en-US" sz="2500" dirty="0" err="1" smtClean="0"/>
              <a:t>reprezintă</a:t>
            </a:r>
            <a:r>
              <a:rPr lang="en-US" sz="2500" dirty="0" smtClean="0"/>
              <a:t> </a:t>
            </a:r>
            <a:r>
              <a:rPr lang="en-US" sz="2500" b="1" dirty="0" smtClean="0">
                <a:solidFill>
                  <a:srgbClr val="0070C0"/>
                </a:solidFill>
              </a:rPr>
              <a:t>„</a:t>
            </a:r>
            <a:r>
              <a:rPr lang="en-US" sz="2500" b="1" dirty="0" err="1" smtClean="0">
                <a:solidFill>
                  <a:srgbClr val="0070C0"/>
                </a:solidFill>
              </a:rPr>
              <a:t>nivelul</a:t>
            </a:r>
            <a:r>
              <a:rPr lang="en-US" sz="2500" b="1" dirty="0" smtClean="0">
                <a:solidFill>
                  <a:srgbClr val="0070C0"/>
                </a:solidFill>
              </a:rPr>
              <a:t> de </a:t>
            </a:r>
            <a:r>
              <a:rPr lang="en-US" sz="2500" b="1" dirty="0" err="1" smtClean="0">
                <a:solidFill>
                  <a:srgbClr val="0070C0"/>
                </a:solidFill>
              </a:rPr>
              <a:t>complexitate</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o </a:t>
            </a:r>
            <a:r>
              <a:rPr lang="en-US" sz="2500" b="1" dirty="0" err="1" smtClean="0">
                <a:solidFill>
                  <a:srgbClr val="0070C0"/>
                </a:solidFill>
              </a:rPr>
              <a:t>serie</a:t>
            </a:r>
            <a:r>
              <a:rPr lang="en-US" sz="2500" b="1" dirty="0" smtClean="0">
                <a:solidFill>
                  <a:srgbClr val="0070C0"/>
                </a:solidFill>
              </a:rPr>
              <a:t> de </a:t>
            </a:r>
            <a:r>
              <a:rPr lang="en-US" sz="2500" b="1" dirty="0" err="1" smtClean="0">
                <a:solidFill>
                  <a:srgbClr val="0070C0"/>
                </a:solidFill>
              </a:rPr>
              <a:t>sarcini</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a:t>
            </a:r>
            <a:r>
              <a:rPr lang="en-US" sz="2500" b="1" dirty="0" err="1" smtClean="0">
                <a:solidFill>
                  <a:srgbClr val="0070C0"/>
                </a:solidFill>
              </a:rPr>
              <a:t>îndatoriri</a:t>
            </a:r>
            <a:r>
              <a:rPr lang="en-US" sz="2500" b="1" dirty="0" smtClean="0">
                <a:solidFill>
                  <a:srgbClr val="0070C0"/>
                </a:solidFill>
              </a:rPr>
              <a:t> care </a:t>
            </a:r>
            <a:r>
              <a:rPr lang="en-US" sz="2500" b="1" dirty="0" err="1" smtClean="0">
                <a:solidFill>
                  <a:srgbClr val="0070C0"/>
                </a:solidFill>
              </a:rPr>
              <a:t>trebuie</a:t>
            </a:r>
            <a:r>
              <a:rPr lang="en-US" sz="2500" b="1" dirty="0" smtClean="0">
                <a:solidFill>
                  <a:srgbClr val="0070C0"/>
                </a:solidFill>
              </a:rPr>
              <a:t> </a:t>
            </a:r>
            <a:r>
              <a:rPr lang="en-US" sz="2500" b="1" dirty="0" err="1" smtClean="0">
                <a:solidFill>
                  <a:srgbClr val="0070C0"/>
                </a:solidFill>
              </a:rPr>
              <a:t>îndeplinite</a:t>
            </a:r>
            <a:r>
              <a:rPr lang="en-US" sz="2500" b="1" dirty="0" smtClean="0">
                <a:solidFill>
                  <a:srgbClr val="0070C0"/>
                </a:solidFill>
              </a:rPr>
              <a:t>”.</a:t>
            </a:r>
          </a:p>
          <a:p>
            <a:r>
              <a:rPr lang="en-US" sz="2500" dirty="0" smtClean="0"/>
              <a:t>c. </a:t>
            </a:r>
            <a:r>
              <a:rPr lang="en-US" sz="2500" dirty="0" err="1" smtClean="0"/>
              <a:t>Specializarea</a:t>
            </a:r>
            <a:r>
              <a:rPr lang="en-US" sz="2500" dirty="0" smtClean="0"/>
              <a:t> </a:t>
            </a:r>
            <a:r>
              <a:rPr lang="en-US" sz="2500" dirty="0" err="1" smtClean="0"/>
              <a:t>este</a:t>
            </a:r>
            <a:r>
              <a:rPr lang="en-US" sz="2500" dirty="0" smtClean="0"/>
              <a:t> </a:t>
            </a:r>
            <a:r>
              <a:rPr lang="en-US" sz="2500" dirty="0" err="1" smtClean="0"/>
              <a:t>considerată</a:t>
            </a:r>
            <a:r>
              <a:rPr lang="en-US" sz="2500" dirty="0" smtClean="0"/>
              <a:t> </a:t>
            </a:r>
            <a:r>
              <a:rPr lang="en-US" sz="2500" dirty="0" err="1" smtClean="0"/>
              <a:t>în</a:t>
            </a:r>
            <a:r>
              <a:rPr lang="en-US" sz="2500" dirty="0" smtClean="0"/>
              <a:t> </a:t>
            </a:r>
            <a:r>
              <a:rPr lang="en-US" sz="2500" dirty="0" err="1" smtClean="0"/>
              <a:t>termeni</a:t>
            </a:r>
            <a:r>
              <a:rPr lang="en-US" sz="2500" dirty="0" smtClean="0"/>
              <a:t> de </a:t>
            </a:r>
            <a:r>
              <a:rPr lang="en-US" sz="2500" b="1" dirty="0" smtClean="0">
                <a:solidFill>
                  <a:srgbClr val="0070C0"/>
                </a:solidFill>
              </a:rPr>
              <a:t>„</a:t>
            </a:r>
            <a:r>
              <a:rPr lang="en-US" sz="2500" b="1" dirty="0" err="1" smtClean="0">
                <a:solidFill>
                  <a:srgbClr val="0070C0"/>
                </a:solidFill>
              </a:rPr>
              <a:t>cunoștințe</a:t>
            </a:r>
            <a:r>
              <a:rPr lang="en-US" sz="2500" b="1" dirty="0" smtClean="0">
                <a:solidFill>
                  <a:srgbClr val="0070C0"/>
                </a:solidFill>
              </a:rPr>
              <a:t> din </a:t>
            </a:r>
            <a:r>
              <a:rPr lang="en-US" sz="2500" b="1" dirty="0" err="1" smtClean="0">
                <a:solidFill>
                  <a:srgbClr val="0070C0"/>
                </a:solidFill>
              </a:rPr>
              <a:t>domeniu</a:t>
            </a:r>
            <a:r>
              <a:rPr lang="en-US" sz="2500" b="1" dirty="0" smtClean="0">
                <a:solidFill>
                  <a:srgbClr val="0070C0"/>
                </a:solidFill>
              </a:rPr>
              <a:t> </a:t>
            </a:r>
            <a:r>
              <a:rPr lang="en-US" sz="2500" b="1" dirty="0" err="1" smtClean="0">
                <a:solidFill>
                  <a:srgbClr val="0070C0"/>
                </a:solidFill>
              </a:rPr>
              <a:t>necesare</a:t>
            </a:r>
            <a:r>
              <a:rPr lang="en-US" sz="2500" b="1" dirty="0" smtClean="0">
                <a:solidFill>
                  <a:srgbClr val="0070C0"/>
                </a:solidFill>
              </a:rPr>
              <a:t>, </a:t>
            </a:r>
            <a:r>
              <a:rPr lang="en-US" sz="2500" b="1" dirty="0" err="1" smtClean="0">
                <a:solidFill>
                  <a:srgbClr val="0070C0"/>
                </a:solidFill>
              </a:rPr>
              <a:t>instrumente</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a:t>
            </a:r>
            <a:r>
              <a:rPr lang="en-US" sz="2500" b="1" dirty="0" err="1" smtClean="0">
                <a:solidFill>
                  <a:srgbClr val="0070C0"/>
                </a:solidFill>
              </a:rPr>
              <a:t>utilaje</a:t>
            </a:r>
            <a:r>
              <a:rPr lang="en-US" sz="2500" b="1" dirty="0" smtClean="0">
                <a:solidFill>
                  <a:srgbClr val="0070C0"/>
                </a:solidFill>
              </a:rPr>
              <a:t> </a:t>
            </a:r>
            <a:r>
              <a:rPr lang="en-US" sz="2500" b="1" dirty="0" err="1" smtClean="0">
                <a:solidFill>
                  <a:srgbClr val="0070C0"/>
                </a:solidFill>
              </a:rPr>
              <a:t>folosite</a:t>
            </a:r>
            <a:r>
              <a:rPr lang="en-US" sz="2500" b="1" dirty="0" smtClean="0">
                <a:solidFill>
                  <a:srgbClr val="0070C0"/>
                </a:solidFill>
              </a:rPr>
              <a:t>, </a:t>
            </a:r>
            <a:r>
              <a:rPr lang="en-US" sz="2500" b="1" dirty="0" err="1" smtClean="0">
                <a:solidFill>
                  <a:srgbClr val="0070C0"/>
                </a:solidFill>
              </a:rPr>
              <a:t>materialele</a:t>
            </a:r>
            <a:r>
              <a:rPr lang="en-US" sz="2500" b="1" dirty="0" smtClean="0">
                <a:solidFill>
                  <a:srgbClr val="0070C0"/>
                </a:solidFill>
              </a:rPr>
              <a:t> cu care se </a:t>
            </a:r>
            <a:r>
              <a:rPr lang="en-US" sz="2500" b="1" dirty="0" err="1" smtClean="0">
                <a:solidFill>
                  <a:srgbClr val="0070C0"/>
                </a:solidFill>
              </a:rPr>
              <a:t>lucrează</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a:t>
            </a:r>
            <a:r>
              <a:rPr lang="en-US" sz="2500" b="1" dirty="0" err="1" smtClean="0">
                <a:solidFill>
                  <a:srgbClr val="0070C0"/>
                </a:solidFill>
              </a:rPr>
              <a:t>tipuri</a:t>
            </a:r>
            <a:r>
              <a:rPr lang="en-US" sz="2500" b="1" dirty="0" smtClean="0">
                <a:solidFill>
                  <a:srgbClr val="0070C0"/>
                </a:solidFill>
              </a:rPr>
              <a:t> de </a:t>
            </a:r>
            <a:r>
              <a:rPr lang="en-US" sz="2500" b="1" dirty="0" err="1" smtClean="0">
                <a:solidFill>
                  <a:srgbClr val="0070C0"/>
                </a:solidFill>
              </a:rPr>
              <a:t>bunuri</a:t>
            </a:r>
            <a:r>
              <a:rPr lang="en-US" sz="2500" b="1" dirty="0" smtClean="0">
                <a:solidFill>
                  <a:srgbClr val="0070C0"/>
                </a:solidFill>
              </a:rPr>
              <a:t> </a:t>
            </a:r>
            <a:r>
              <a:rPr lang="en-US" sz="2500" b="1" dirty="0" err="1" smtClean="0">
                <a:solidFill>
                  <a:srgbClr val="0070C0"/>
                </a:solidFill>
              </a:rPr>
              <a:t>și</a:t>
            </a:r>
            <a:r>
              <a:rPr lang="en-US" sz="2500" b="1" dirty="0" smtClean="0">
                <a:solidFill>
                  <a:srgbClr val="0070C0"/>
                </a:solidFill>
              </a:rPr>
              <a:t> </a:t>
            </a:r>
            <a:r>
              <a:rPr lang="en-US" sz="2500" b="1" dirty="0" err="1" smtClean="0">
                <a:solidFill>
                  <a:srgbClr val="0070C0"/>
                </a:solidFill>
              </a:rPr>
              <a:t>servicii</a:t>
            </a:r>
            <a:r>
              <a:rPr lang="en-US" sz="2500" b="1" dirty="0" smtClean="0">
                <a:solidFill>
                  <a:srgbClr val="0070C0"/>
                </a:solidFill>
              </a:rPr>
              <a:t> </a:t>
            </a:r>
            <a:r>
              <a:rPr lang="en-US" sz="2500" b="1" dirty="0" err="1" smtClean="0">
                <a:solidFill>
                  <a:srgbClr val="0070C0"/>
                </a:solidFill>
              </a:rPr>
              <a:t>produse</a:t>
            </a:r>
            <a:r>
              <a:rPr lang="en-US" sz="2500" b="1" dirty="0" smtClean="0">
                <a:solidFill>
                  <a:srgbClr val="0070C0"/>
                </a:solidFill>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a:solidFill>
            <a:schemeClr val="bg1"/>
          </a:solidFill>
        </p:spPr>
        <p:txBody>
          <a:bodyPr>
            <a:noAutofit/>
          </a:bodyPr>
          <a:lstStyle/>
          <a:p>
            <a:r>
              <a:rPr lang="ro-RO" b="1" dirty="0" smtClean="0">
                <a:solidFill>
                  <a:srgbClr val="0070C0"/>
                </a:solidFill>
              </a:rPr>
              <a:t>Relația </a:t>
            </a:r>
            <a:r>
              <a:rPr lang="en-US" b="1" dirty="0" smtClean="0">
                <a:solidFill>
                  <a:srgbClr val="0070C0"/>
                </a:solidFill>
              </a:rPr>
              <a:t>cu</a:t>
            </a:r>
            <a:r>
              <a:rPr lang="ro-RO" b="1" dirty="0" smtClean="0">
                <a:solidFill>
                  <a:srgbClr val="0070C0"/>
                </a:solidFill>
              </a:rPr>
              <a:t> ISCO 08</a:t>
            </a:r>
            <a:endParaRPr lang="en-US" b="1" dirty="0">
              <a:solidFill>
                <a:srgbClr val="0070C0"/>
              </a:solidFill>
            </a:endParaRPr>
          </a:p>
        </p:txBody>
      </p:sp>
      <p:sp>
        <p:nvSpPr>
          <p:cNvPr id="3" name="Content Placeholder 2"/>
          <p:cNvSpPr>
            <a:spLocks noGrp="1"/>
          </p:cNvSpPr>
          <p:nvPr>
            <p:ph sz="quarter" idx="1"/>
          </p:nvPr>
        </p:nvSpPr>
        <p:spPr>
          <a:xfrm>
            <a:off x="152400" y="1447800"/>
            <a:ext cx="8839200" cy="5181600"/>
          </a:xfrm>
        </p:spPr>
        <p:txBody>
          <a:bodyPr>
            <a:noAutofit/>
          </a:bodyPr>
          <a:lstStyle/>
          <a:p>
            <a:r>
              <a:rPr lang="en-US" sz="2400" b="1" dirty="0" err="1" smtClean="0"/>
              <a:t>Conceptul</a:t>
            </a:r>
            <a:r>
              <a:rPr lang="en-US" sz="2400" b="1" dirty="0" smtClean="0"/>
              <a:t> de </a:t>
            </a:r>
            <a:r>
              <a:rPr lang="en-US" sz="2400" b="1" dirty="0" err="1" smtClean="0"/>
              <a:t>specializare</a:t>
            </a:r>
            <a:r>
              <a:rPr lang="en-US" sz="2400" b="1" dirty="0" smtClean="0"/>
              <a:t> </a:t>
            </a:r>
            <a:r>
              <a:rPr lang="en-US" sz="2400" b="1" dirty="0" err="1" smtClean="0"/>
              <a:t>în</a:t>
            </a:r>
            <a:r>
              <a:rPr lang="en-US" sz="2400" b="1" dirty="0" smtClean="0"/>
              <a:t> ISCO-08 are </a:t>
            </a:r>
            <a:r>
              <a:rPr lang="en-US" sz="2400" b="1" dirty="0" err="1" smtClean="0"/>
              <a:t>unele</a:t>
            </a:r>
            <a:r>
              <a:rPr lang="en-US" sz="2400" b="1" dirty="0" smtClean="0"/>
              <a:t> </a:t>
            </a:r>
            <a:r>
              <a:rPr lang="en-US" sz="2400" b="1" dirty="0" err="1" smtClean="0"/>
              <a:t>similitudini</a:t>
            </a:r>
            <a:r>
              <a:rPr lang="en-US" sz="2400" b="1" dirty="0" smtClean="0"/>
              <a:t> cu </a:t>
            </a:r>
            <a:r>
              <a:rPr lang="en-US" sz="2400" b="1" dirty="0" err="1" smtClean="0"/>
              <a:t>domeniul</a:t>
            </a:r>
            <a:r>
              <a:rPr lang="en-US" sz="2400" b="1" dirty="0" smtClean="0"/>
              <a:t> </a:t>
            </a:r>
            <a:r>
              <a:rPr lang="en-US" sz="2400" b="1" dirty="0" err="1" smtClean="0"/>
              <a:t>educației</a:t>
            </a:r>
            <a:r>
              <a:rPr lang="en-US" sz="2400" b="1" dirty="0" smtClean="0"/>
              <a:t> </a:t>
            </a:r>
            <a:r>
              <a:rPr lang="en-US" sz="2400" b="1" dirty="0" err="1" smtClean="0"/>
              <a:t>și</a:t>
            </a:r>
            <a:r>
              <a:rPr lang="en-US" sz="2400" b="1" dirty="0" smtClean="0"/>
              <a:t> </a:t>
            </a:r>
            <a:r>
              <a:rPr lang="en-US" sz="2400" b="1" dirty="0" err="1" smtClean="0"/>
              <a:t>formării</a:t>
            </a:r>
            <a:r>
              <a:rPr lang="en-US" sz="2400" b="1" dirty="0" smtClean="0"/>
              <a:t> din </a:t>
            </a:r>
            <a:r>
              <a:rPr lang="en-US" sz="2400" b="1" dirty="0" err="1" smtClean="0"/>
              <a:t>cadrul</a:t>
            </a:r>
            <a:r>
              <a:rPr lang="en-US" sz="2400" b="1" dirty="0" smtClean="0"/>
              <a:t> ISCED. Cu </a:t>
            </a:r>
            <a:r>
              <a:rPr lang="en-US" sz="2400" b="1" dirty="0" err="1" smtClean="0"/>
              <a:t>toate</a:t>
            </a:r>
            <a:r>
              <a:rPr lang="en-US" sz="2400" b="1" dirty="0" smtClean="0"/>
              <a:t> </a:t>
            </a:r>
            <a:r>
              <a:rPr lang="en-US" sz="2400" b="1" dirty="0" err="1" smtClean="0"/>
              <a:t>acestea</a:t>
            </a:r>
            <a:r>
              <a:rPr lang="en-US" sz="2400" b="1" dirty="0" smtClean="0"/>
              <a:t>, ISCO-08 </a:t>
            </a:r>
            <a:r>
              <a:rPr lang="en-US" sz="2400" b="1" dirty="0" err="1" smtClean="0"/>
              <a:t>și</a:t>
            </a:r>
            <a:r>
              <a:rPr lang="en-US" sz="2400" b="1" dirty="0" smtClean="0"/>
              <a:t> ISCED </a:t>
            </a:r>
            <a:r>
              <a:rPr lang="en-US" sz="2400" b="1" dirty="0" err="1" smtClean="0"/>
              <a:t>clasifică</a:t>
            </a:r>
            <a:r>
              <a:rPr lang="en-US" sz="2400" b="1" dirty="0" smtClean="0"/>
              <a:t> </a:t>
            </a:r>
            <a:r>
              <a:rPr lang="en-US" sz="2400" b="1" dirty="0" err="1" smtClean="0"/>
              <a:t>unități</a:t>
            </a:r>
            <a:r>
              <a:rPr lang="en-US" sz="2400" b="1" dirty="0" smtClean="0"/>
              <a:t> </a:t>
            </a:r>
            <a:r>
              <a:rPr lang="en-US" sz="2400" b="1" dirty="0" err="1" smtClean="0"/>
              <a:t>statistice</a:t>
            </a:r>
            <a:r>
              <a:rPr lang="en-US" sz="2400" b="1" dirty="0" smtClean="0"/>
              <a:t> </a:t>
            </a:r>
            <a:r>
              <a:rPr lang="en-US" sz="2400" b="1" dirty="0" err="1" smtClean="0"/>
              <a:t>diferite</a:t>
            </a:r>
            <a:r>
              <a:rPr lang="en-US" sz="2400" b="1" dirty="0" smtClean="0"/>
              <a:t>, </a:t>
            </a:r>
            <a:r>
              <a:rPr lang="en-US" sz="2400" b="1" dirty="0" err="1" smtClean="0"/>
              <a:t>folosind</a:t>
            </a:r>
            <a:r>
              <a:rPr lang="en-US" sz="2400" b="1" dirty="0" smtClean="0"/>
              <a:t> </a:t>
            </a:r>
            <a:r>
              <a:rPr lang="en-US" sz="2400" b="1" dirty="0" err="1" smtClean="0"/>
              <a:t>criterii</a:t>
            </a:r>
            <a:r>
              <a:rPr lang="en-US" sz="2400" b="1" dirty="0" smtClean="0"/>
              <a:t> </a:t>
            </a:r>
            <a:r>
              <a:rPr lang="en-US" sz="2400" b="1" dirty="0" err="1" smtClean="0"/>
              <a:t>diferite</a:t>
            </a:r>
            <a:r>
              <a:rPr lang="en-US" sz="2400" dirty="0" smtClean="0"/>
              <a:t>. </a:t>
            </a:r>
            <a:endParaRPr lang="ro-RO" sz="2400" dirty="0" smtClean="0"/>
          </a:p>
          <a:p>
            <a:r>
              <a:rPr lang="en-US" sz="2400" dirty="0" err="1" smtClean="0"/>
              <a:t>Domeniile</a:t>
            </a:r>
            <a:r>
              <a:rPr lang="en-US" sz="2400" dirty="0" smtClean="0"/>
              <a:t> de </a:t>
            </a:r>
            <a:r>
              <a:rPr lang="en-US" sz="2400" dirty="0" err="1" smtClean="0"/>
              <a:t>educație</a:t>
            </a:r>
            <a:r>
              <a:rPr lang="en-US" sz="2400" dirty="0" smtClean="0"/>
              <a:t> </a:t>
            </a:r>
            <a:r>
              <a:rPr lang="en-US" sz="2400" dirty="0" err="1" smtClean="0"/>
              <a:t>și</a:t>
            </a:r>
            <a:r>
              <a:rPr lang="en-US" sz="2400" dirty="0" smtClean="0"/>
              <a:t> </a:t>
            </a:r>
            <a:r>
              <a:rPr lang="en-US" sz="2400" dirty="0" err="1" smtClean="0"/>
              <a:t>formare</a:t>
            </a:r>
            <a:r>
              <a:rPr lang="en-US" sz="2400" dirty="0" smtClean="0"/>
              <a:t> ISCED </a:t>
            </a:r>
            <a:r>
              <a:rPr lang="en-US" sz="2400" b="1" dirty="0" err="1" smtClean="0"/>
              <a:t>clasifică</a:t>
            </a:r>
            <a:r>
              <a:rPr lang="en-US" sz="2400" b="1" dirty="0" smtClean="0"/>
              <a:t> </a:t>
            </a:r>
            <a:r>
              <a:rPr lang="en-US" sz="2400" b="1" dirty="0" err="1" smtClean="0"/>
              <a:t>programele</a:t>
            </a:r>
            <a:r>
              <a:rPr lang="en-US" sz="2400" b="1" dirty="0" smtClean="0"/>
              <a:t> </a:t>
            </a:r>
            <a:r>
              <a:rPr lang="en-US" sz="2400" b="1" dirty="0" err="1" smtClean="0"/>
              <a:t>educaționale</a:t>
            </a:r>
            <a:r>
              <a:rPr lang="en-US" sz="2400" b="1" dirty="0" smtClean="0"/>
              <a:t> </a:t>
            </a:r>
            <a:r>
              <a:rPr lang="en-US" sz="2400" b="1" dirty="0" err="1" smtClean="0"/>
              <a:t>și</a:t>
            </a:r>
            <a:r>
              <a:rPr lang="en-US" sz="2400" b="1" dirty="0" smtClean="0"/>
              <a:t> </a:t>
            </a:r>
            <a:r>
              <a:rPr lang="en-US" sz="2400" b="1" dirty="0" err="1" smtClean="0"/>
              <a:t>calificările</a:t>
            </a:r>
            <a:r>
              <a:rPr lang="en-US" sz="2400" b="1" dirty="0" smtClean="0"/>
              <a:t> </a:t>
            </a:r>
            <a:r>
              <a:rPr lang="en-US" sz="2400" b="1" dirty="0" err="1" smtClean="0"/>
              <a:t>bazate</a:t>
            </a:r>
            <a:r>
              <a:rPr lang="en-US" sz="2400" b="1" dirty="0" smtClean="0"/>
              <a:t> </a:t>
            </a:r>
            <a:r>
              <a:rPr lang="en-US" sz="2400" b="1" dirty="0" err="1" smtClean="0"/>
              <a:t>pe</a:t>
            </a:r>
            <a:r>
              <a:rPr lang="en-US" sz="2400" b="1" dirty="0" smtClean="0"/>
              <a:t> </a:t>
            </a:r>
            <a:r>
              <a:rPr lang="en-US" sz="2400" b="1" dirty="0" err="1" smtClean="0"/>
              <a:t>tematica</a:t>
            </a:r>
            <a:r>
              <a:rPr lang="en-US" sz="2400" b="1" dirty="0" smtClean="0"/>
              <a:t>/</a:t>
            </a:r>
            <a:r>
              <a:rPr lang="en-US" sz="2400" b="1" dirty="0" err="1" smtClean="0"/>
              <a:t>subiectul</a:t>
            </a:r>
            <a:r>
              <a:rPr lang="en-US" sz="2400" b="1" dirty="0" smtClean="0"/>
              <a:t> </a:t>
            </a:r>
            <a:r>
              <a:rPr lang="en-US" sz="2400" dirty="0" smtClean="0"/>
              <a:t>principal, </a:t>
            </a:r>
            <a:r>
              <a:rPr lang="en-US" sz="2400" dirty="0" err="1" smtClean="0"/>
              <a:t>în</a:t>
            </a:r>
            <a:r>
              <a:rPr lang="en-US" sz="2400" dirty="0" smtClean="0"/>
              <a:t> </a:t>
            </a:r>
            <a:r>
              <a:rPr lang="en-US" sz="2400" dirty="0" err="1" smtClean="0"/>
              <a:t>timp</a:t>
            </a:r>
            <a:r>
              <a:rPr lang="en-US" sz="2400" dirty="0" smtClean="0"/>
              <a:t> de ISCO 08 </a:t>
            </a:r>
            <a:r>
              <a:rPr lang="en-US" sz="2400" dirty="0" err="1" smtClean="0"/>
              <a:t>clasifică</a:t>
            </a:r>
            <a:r>
              <a:rPr lang="en-US" sz="2400" dirty="0" smtClean="0"/>
              <a:t> </a:t>
            </a:r>
            <a:r>
              <a:rPr lang="en-US" sz="2400" dirty="0" err="1" smtClean="0"/>
              <a:t>locurile</a:t>
            </a:r>
            <a:r>
              <a:rPr lang="en-US" sz="2400" dirty="0" smtClean="0"/>
              <a:t> de </a:t>
            </a:r>
            <a:r>
              <a:rPr lang="en-US" sz="2400" dirty="0" err="1" smtClean="0"/>
              <a:t>muncă</a:t>
            </a:r>
            <a:r>
              <a:rPr lang="en-US" sz="2400" dirty="0" smtClean="0"/>
              <a:t> </a:t>
            </a:r>
            <a:r>
              <a:rPr lang="en-US" sz="2400" dirty="0" err="1" smtClean="0"/>
              <a:t>bazate</a:t>
            </a:r>
            <a:r>
              <a:rPr lang="en-US" sz="2400" dirty="0" smtClean="0"/>
              <a:t> </a:t>
            </a:r>
            <a:r>
              <a:rPr lang="en-US" sz="2400" dirty="0" err="1" smtClean="0"/>
              <a:t>pe</a:t>
            </a:r>
            <a:r>
              <a:rPr lang="en-US" sz="2400" dirty="0" smtClean="0"/>
              <a:t> </a:t>
            </a:r>
            <a:r>
              <a:rPr lang="en-US" sz="2400" dirty="0" err="1" smtClean="0"/>
              <a:t>nivelul</a:t>
            </a:r>
            <a:r>
              <a:rPr lang="en-US" sz="2400" dirty="0" smtClean="0"/>
              <a:t> de </a:t>
            </a:r>
            <a:r>
              <a:rPr lang="en-US" sz="2400" dirty="0" err="1" smtClean="0"/>
              <a:t>competență</a:t>
            </a:r>
            <a:r>
              <a:rPr lang="en-US" sz="2400" dirty="0" smtClean="0"/>
              <a:t> </a:t>
            </a:r>
            <a:r>
              <a:rPr lang="en-US" sz="2400" dirty="0" err="1" smtClean="0"/>
              <a:t>și</a:t>
            </a:r>
            <a:r>
              <a:rPr lang="en-US" sz="2400" dirty="0" smtClean="0"/>
              <a:t> </a:t>
            </a:r>
            <a:r>
              <a:rPr lang="en-US" sz="2400" dirty="0" err="1" smtClean="0"/>
              <a:t>specializarea</a:t>
            </a:r>
            <a:r>
              <a:rPr lang="en-US" sz="2400" dirty="0" smtClean="0"/>
              <a:t> </a:t>
            </a:r>
            <a:r>
              <a:rPr lang="en-US" sz="2400" dirty="0" err="1" smtClean="0"/>
              <a:t>necesară</a:t>
            </a:r>
            <a:r>
              <a:rPr lang="en-US" sz="2400" dirty="0" smtClean="0"/>
              <a:t> </a:t>
            </a:r>
            <a:r>
              <a:rPr lang="en-US" sz="2400" dirty="0" err="1" smtClean="0"/>
              <a:t>pentru</a:t>
            </a:r>
            <a:r>
              <a:rPr lang="en-US" sz="2400" dirty="0" smtClean="0"/>
              <a:t> a le </a:t>
            </a:r>
            <a:r>
              <a:rPr lang="en-US" sz="2400" dirty="0" err="1" smtClean="0"/>
              <a:t>ocupa</a:t>
            </a:r>
            <a:r>
              <a:rPr lang="en-US" sz="2400" dirty="0" smtClean="0"/>
              <a:t>. </a:t>
            </a:r>
            <a:endParaRPr lang="ro-RO" sz="2400" dirty="0" smtClean="0"/>
          </a:p>
          <a:p>
            <a:r>
              <a:rPr lang="en-US" sz="2400" dirty="0" err="1" smtClean="0"/>
              <a:t>Așadar</a:t>
            </a:r>
            <a:r>
              <a:rPr lang="en-US" sz="2400" dirty="0" smtClean="0"/>
              <a:t> nu </a:t>
            </a:r>
            <a:r>
              <a:rPr lang="en-US" sz="2400" dirty="0" err="1" smtClean="0"/>
              <a:t>există</a:t>
            </a:r>
            <a:r>
              <a:rPr lang="en-US" sz="2400" dirty="0" smtClean="0"/>
              <a:t> </a:t>
            </a:r>
            <a:r>
              <a:rPr lang="en-US" sz="2400" dirty="0" err="1" smtClean="0"/>
              <a:t>întotdeauna</a:t>
            </a:r>
            <a:r>
              <a:rPr lang="en-US" sz="2400" dirty="0" smtClean="0"/>
              <a:t> o </a:t>
            </a:r>
            <a:r>
              <a:rPr lang="en-US" sz="2400" dirty="0" err="1" smtClean="0"/>
              <a:t>corespondență</a:t>
            </a:r>
            <a:r>
              <a:rPr lang="en-US" sz="2400" dirty="0" smtClean="0"/>
              <a:t> </a:t>
            </a:r>
            <a:r>
              <a:rPr lang="en-US" sz="2400" dirty="0" err="1" smtClean="0"/>
              <a:t>directă</a:t>
            </a:r>
            <a:r>
              <a:rPr lang="en-US" sz="2400" dirty="0" smtClean="0"/>
              <a:t> </a:t>
            </a:r>
            <a:r>
              <a:rPr lang="en-US" sz="2400" dirty="0" err="1" smtClean="0"/>
              <a:t>între</a:t>
            </a:r>
            <a:r>
              <a:rPr lang="en-US" sz="2400" dirty="0" smtClean="0"/>
              <a:t> </a:t>
            </a:r>
            <a:r>
              <a:rPr lang="en-US" sz="2400" dirty="0" err="1" smtClean="0"/>
              <a:t>cele</a:t>
            </a:r>
            <a:r>
              <a:rPr lang="en-US" sz="2400" dirty="0" smtClean="0"/>
              <a:t> </a:t>
            </a:r>
            <a:r>
              <a:rPr lang="en-US" sz="2400" dirty="0" err="1" smtClean="0"/>
              <a:t>două</a:t>
            </a:r>
            <a:r>
              <a:rPr lang="en-US" sz="2400" dirty="0" smtClean="0"/>
              <a:t> </a:t>
            </a:r>
            <a:r>
              <a:rPr lang="en-US" sz="2400" dirty="0" err="1" smtClean="0"/>
              <a:t>clasificări</a:t>
            </a:r>
            <a:r>
              <a:rPr lang="en-US" sz="2400" dirty="0" smtClean="0"/>
              <a:t> ale </a:t>
            </a:r>
            <a:r>
              <a:rPr lang="en-US" sz="2400" dirty="0" err="1" smtClean="0"/>
              <a:t>grupurilor</a:t>
            </a:r>
            <a:r>
              <a:rPr lang="en-US" sz="2400" dirty="0" smtClean="0"/>
              <a:t> </a:t>
            </a:r>
            <a:r>
              <a:rPr lang="en-US" sz="2400" dirty="0" err="1" smtClean="0"/>
              <a:t>și</a:t>
            </a:r>
            <a:r>
              <a:rPr lang="en-US" sz="2400" dirty="0" smtClean="0"/>
              <a:t> </a:t>
            </a:r>
            <a:r>
              <a:rPr lang="en-US" sz="2400" dirty="0" err="1" smtClean="0"/>
              <a:t>domeniilor</a:t>
            </a:r>
            <a:r>
              <a:rPr lang="en-US" sz="2400" dirty="0" smtClean="0"/>
              <a:t> </a:t>
            </a:r>
            <a:r>
              <a:rPr lang="en-US" sz="2400" dirty="0" err="1" smtClean="0"/>
              <a:t>ocupaționale</a:t>
            </a:r>
            <a:r>
              <a:rPr lang="en-US" sz="2400" dirty="0" smtClean="0"/>
              <a:t>, </a:t>
            </a:r>
            <a:r>
              <a:rPr lang="en-US" sz="2400" dirty="0" err="1" smtClean="0"/>
              <a:t>deși</a:t>
            </a:r>
            <a:r>
              <a:rPr lang="en-US" sz="2400" dirty="0" smtClean="0"/>
              <a:t> </a:t>
            </a:r>
            <a:r>
              <a:rPr lang="en-US" sz="2400" b="1" dirty="0" err="1" smtClean="0"/>
              <a:t>legăturile</a:t>
            </a:r>
            <a:r>
              <a:rPr lang="en-US" sz="2400" b="1" dirty="0" smtClean="0"/>
              <a:t> </a:t>
            </a:r>
            <a:r>
              <a:rPr lang="en-US" sz="2400" b="1" dirty="0" err="1" smtClean="0"/>
              <a:t>există</a:t>
            </a:r>
            <a:r>
              <a:rPr lang="en-US" sz="2400" b="1" dirty="0" smtClean="0"/>
              <a:t> </a:t>
            </a:r>
            <a:r>
              <a:rPr lang="en-US" sz="2400" b="1" dirty="0" err="1" smtClean="0"/>
              <a:t>în</a:t>
            </a:r>
            <a:r>
              <a:rPr lang="en-US" sz="2400" b="1" dirty="0" smtClean="0"/>
              <a:t> mod </a:t>
            </a:r>
            <a:r>
              <a:rPr lang="en-US" sz="2400" b="1" dirty="0" err="1" smtClean="0"/>
              <a:t>clar</a:t>
            </a:r>
            <a:r>
              <a:rPr lang="en-US" sz="2400" dirty="0" smtClean="0"/>
              <a:t>.</a:t>
            </a:r>
          </a:p>
          <a:p>
            <a:endParaRPr lang="en-US" sz="2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a:solidFill>
            <a:schemeClr val="bg1"/>
          </a:solidFill>
        </p:spPr>
        <p:txBody>
          <a:bodyPr>
            <a:noAutofit/>
          </a:bodyPr>
          <a:lstStyle/>
          <a:p>
            <a:r>
              <a:rPr lang="ro-RO" b="1" dirty="0" smtClean="0">
                <a:solidFill>
                  <a:srgbClr val="0070C0"/>
                </a:solidFill>
              </a:rPr>
              <a:t>Relația </a:t>
            </a:r>
            <a:r>
              <a:rPr lang="en-US" b="1" dirty="0" smtClean="0">
                <a:solidFill>
                  <a:srgbClr val="0070C0"/>
                </a:solidFill>
              </a:rPr>
              <a:t>cu </a:t>
            </a:r>
            <a:r>
              <a:rPr lang="en-US" b="1" dirty="0" err="1" smtClean="0">
                <a:solidFill>
                  <a:srgbClr val="0070C0"/>
                </a:solidFill>
              </a:rPr>
              <a:t>clasificarea</a:t>
            </a:r>
            <a:r>
              <a:rPr lang="en-US" b="1" dirty="0" smtClean="0">
                <a:solidFill>
                  <a:srgbClr val="0070C0"/>
                </a:solidFill>
              </a:rPr>
              <a:t> </a:t>
            </a:r>
            <a:r>
              <a:rPr lang="en-US" b="1" dirty="0" err="1" smtClean="0">
                <a:solidFill>
                  <a:srgbClr val="0070C0"/>
                </a:solidFill>
              </a:rPr>
              <a:t>Domeniilor</a:t>
            </a:r>
            <a:r>
              <a:rPr lang="en-US" b="1" dirty="0" smtClean="0">
                <a:solidFill>
                  <a:srgbClr val="0070C0"/>
                </a:solidFill>
              </a:rPr>
              <a:t> </a:t>
            </a:r>
            <a:r>
              <a:rPr lang="en-US" b="1" dirty="0" err="1" smtClean="0">
                <a:solidFill>
                  <a:srgbClr val="0070C0"/>
                </a:solidFill>
              </a:rPr>
              <a:t>Știință</a:t>
            </a:r>
            <a:r>
              <a:rPr lang="en-US" b="1" dirty="0" smtClean="0">
                <a:solidFill>
                  <a:srgbClr val="0070C0"/>
                </a:solidFill>
              </a:rPr>
              <a:t> </a:t>
            </a:r>
            <a:r>
              <a:rPr lang="en-US" b="1" dirty="0" err="1" smtClean="0">
                <a:solidFill>
                  <a:srgbClr val="0070C0"/>
                </a:solidFill>
              </a:rPr>
              <a:t>și</a:t>
            </a:r>
            <a:r>
              <a:rPr lang="en-US" b="1" dirty="0" smtClean="0">
                <a:solidFill>
                  <a:srgbClr val="0070C0"/>
                </a:solidFill>
              </a:rPr>
              <a:t> </a:t>
            </a:r>
            <a:r>
              <a:rPr lang="en-US" b="1" dirty="0" err="1" smtClean="0">
                <a:solidFill>
                  <a:srgbClr val="0070C0"/>
                </a:solidFill>
              </a:rPr>
              <a:t>Tehnologie</a:t>
            </a:r>
            <a:r>
              <a:rPr lang="en-US" b="1" dirty="0" smtClean="0">
                <a:solidFill>
                  <a:srgbClr val="0070C0"/>
                </a:solidFill>
              </a:rPr>
              <a:t> 2007 (</a:t>
            </a:r>
            <a:r>
              <a:rPr lang="en-US" b="1" dirty="0" err="1" smtClean="0">
                <a:solidFill>
                  <a:srgbClr val="0070C0"/>
                </a:solidFill>
              </a:rPr>
              <a:t>FoS</a:t>
            </a:r>
            <a:r>
              <a:rPr lang="en-US" b="1" dirty="0" smtClean="0">
                <a:solidFill>
                  <a:srgbClr val="0070C0"/>
                </a:solidFill>
              </a:rPr>
              <a:t> 2007)</a:t>
            </a:r>
            <a:endParaRPr lang="en-US" b="1" dirty="0">
              <a:solidFill>
                <a:srgbClr val="0070C0"/>
              </a:solidFill>
            </a:endParaRPr>
          </a:p>
        </p:txBody>
      </p:sp>
      <p:sp>
        <p:nvSpPr>
          <p:cNvPr id="3" name="Content Placeholder 2"/>
          <p:cNvSpPr>
            <a:spLocks noGrp="1"/>
          </p:cNvSpPr>
          <p:nvPr>
            <p:ph sz="quarter" idx="1"/>
          </p:nvPr>
        </p:nvSpPr>
        <p:spPr>
          <a:xfrm>
            <a:off x="152400" y="1447800"/>
            <a:ext cx="8839200" cy="5181600"/>
          </a:xfrm>
        </p:spPr>
        <p:txBody>
          <a:bodyPr>
            <a:noAutofit/>
          </a:bodyPr>
          <a:lstStyle/>
          <a:p>
            <a:r>
              <a:rPr lang="en-US" sz="2400" dirty="0" err="1" smtClean="0"/>
              <a:t>Domeniile</a:t>
            </a:r>
            <a:r>
              <a:rPr lang="en-US" sz="2400" dirty="0" smtClean="0"/>
              <a:t> </a:t>
            </a:r>
            <a:r>
              <a:rPr lang="en-US" sz="2400" dirty="0" err="1" smtClean="0"/>
              <a:t>Știință</a:t>
            </a:r>
            <a:r>
              <a:rPr lang="en-US" sz="2400" dirty="0" smtClean="0"/>
              <a:t> </a:t>
            </a:r>
            <a:r>
              <a:rPr lang="en-US" sz="2400" dirty="0" err="1" smtClean="0"/>
              <a:t>și</a:t>
            </a:r>
            <a:r>
              <a:rPr lang="en-US" sz="2400" dirty="0" smtClean="0"/>
              <a:t> </a:t>
            </a:r>
            <a:r>
              <a:rPr lang="en-US" sz="2400" dirty="0" err="1" smtClean="0"/>
              <a:t>Tehnologie</a:t>
            </a:r>
            <a:r>
              <a:rPr lang="en-US" sz="2400" dirty="0" smtClean="0"/>
              <a:t> 2007 (</a:t>
            </a:r>
            <a:r>
              <a:rPr lang="en-US" sz="2400" dirty="0" err="1" smtClean="0"/>
              <a:t>FoS</a:t>
            </a:r>
            <a:r>
              <a:rPr lang="en-US" sz="2400" dirty="0" smtClean="0"/>
              <a:t> 2007) </a:t>
            </a:r>
            <a:r>
              <a:rPr lang="en-US" sz="2400" dirty="0" err="1" smtClean="0"/>
              <a:t>clasifică</a:t>
            </a:r>
            <a:r>
              <a:rPr lang="en-US" sz="2400" dirty="0" smtClean="0"/>
              <a:t> </a:t>
            </a:r>
            <a:r>
              <a:rPr lang="en-US" sz="2400" dirty="0" err="1" smtClean="0"/>
              <a:t>cercetarea</a:t>
            </a:r>
            <a:r>
              <a:rPr lang="en-US" sz="2400" dirty="0" smtClean="0"/>
              <a:t> </a:t>
            </a:r>
            <a:r>
              <a:rPr lang="en-US" sz="2400" dirty="0" err="1" smtClean="0"/>
              <a:t>și</a:t>
            </a:r>
            <a:r>
              <a:rPr lang="en-US" sz="2400" dirty="0" smtClean="0"/>
              <a:t> </a:t>
            </a:r>
            <a:r>
              <a:rPr lang="en-US" sz="2400" dirty="0" err="1" smtClean="0"/>
              <a:t>dezvoltarea</a:t>
            </a:r>
            <a:r>
              <a:rPr lang="en-US" sz="2400" dirty="0" smtClean="0"/>
              <a:t> </a:t>
            </a:r>
            <a:r>
              <a:rPr lang="en-US" sz="2400" dirty="0" err="1" smtClean="0"/>
              <a:t>experimentală</a:t>
            </a:r>
            <a:r>
              <a:rPr lang="en-US" sz="2400" dirty="0" smtClean="0"/>
              <a:t> </a:t>
            </a:r>
            <a:r>
              <a:rPr lang="en-US" sz="2400" dirty="0" err="1" smtClean="0"/>
              <a:t>și</a:t>
            </a:r>
            <a:r>
              <a:rPr lang="en-US" sz="2400" dirty="0" smtClean="0"/>
              <a:t> </a:t>
            </a:r>
            <a:r>
              <a:rPr lang="en-US" sz="2400" dirty="0" err="1" smtClean="0"/>
              <a:t>este</a:t>
            </a:r>
            <a:r>
              <a:rPr lang="en-US" sz="2400" dirty="0" smtClean="0"/>
              <a:t> o parte a OECD </a:t>
            </a:r>
            <a:r>
              <a:rPr lang="en-US" sz="2400" dirty="0" err="1" smtClean="0"/>
              <a:t>Frascati</a:t>
            </a:r>
            <a:r>
              <a:rPr lang="en-US" sz="2400" dirty="0" smtClean="0"/>
              <a:t> Manual. </a:t>
            </a:r>
            <a:r>
              <a:rPr lang="en-US" sz="2400" dirty="0" err="1" smtClean="0"/>
              <a:t>FoS</a:t>
            </a:r>
            <a:r>
              <a:rPr lang="en-US" sz="2400" dirty="0" smtClean="0"/>
              <a:t> a </a:t>
            </a:r>
            <a:r>
              <a:rPr lang="en-US" sz="2400" dirty="0" err="1" smtClean="0"/>
              <a:t>fost</a:t>
            </a:r>
            <a:r>
              <a:rPr lang="en-US" sz="2400" dirty="0" smtClean="0"/>
              <a:t> </a:t>
            </a:r>
            <a:r>
              <a:rPr lang="en-US" sz="2400" dirty="0" err="1" smtClean="0"/>
              <a:t>ultima</a:t>
            </a:r>
            <a:r>
              <a:rPr lang="en-US" sz="2400" dirty="0" smtClean="0"/>
              <a:t> </a:t>
            </a:r>
            <a:r>
              <a:rPr lang="en-US" sz="2400" dirty="0" err="1" smtClean="0"/>
              <a:t>dată</a:t>
            </a:r>
            <a:r>
              <a:rPr lang="en-US" sz="2400" dirty="0" smtClean="0"/>
              <a:t> </a:t>
            </a:r>
            <a:r>
              <a:rPr lang="en-US" sz="2400" dirty="0" err="1" smtClean="0"/>
              <a:t>revizuit</a:t>
            </a:r>
            <a:r>
              <a:rPr lang="en-US" sz="2400" dirty="0" smtClean="0"/>
              <a:t> </a:t>
            </a:r>
            <a:r>
              <a:rPr lang="en-US" sz="2400" dirty="0" err="1" smtClean="0"/>
              <a:t>în</a:t>
            </a:r>
            <a:r>
              <a:rPr lang="en-US" sz="2400" dirty="0" smtClean="0"/>
              <a:t> 2007 </a:t>
            </a:r>
            <a:r>
              <a:rPr lang="en-US" sz="2400" dirty="0" err="1" smtClean="0"/>
              <a:t>și</a:t>
            </a:r>
            <a:r>
              <a:rPr lang="en-US" sz="2400" dirty="0" smtClean="0"/>
              <a:t> </a:t>
            </a:r>
            <a:r>
              <a:rPr lang="en-US" sz="2400" dirty="0" err="1" smtClean="0"/>
              <a:t>este</a:t>
            </a:r>
            <a:r>
              <a:rPr lang="en-US" sz="2400" dirty="0" smtClean="0"/>
              <a:t> </a:t>
            </a:r>
            <a:r>
              <a:rPr lang="en-US" sz="2400" dirty="0" err="1" smtClean="0"/>
              <a:t>disponibil</a:t>
            </a:r>
            <a:r>
              <a:rPr lang="en-US" sz="2400" dirty="0" smtClean="0"/>
              <a:t> ca o </a:t>
            </a:r>
            <a:r>
              <a:rPr lang="en-US" sz="2400" dirty="0" err="1" smtClean="0"/>
              <a:t>anexă</a:t>
            </a:r>
            <a:r>
              <a:rPr lang="en-US" sz="2400" dirty="0" smtClean="0"/>
              <a:t> </a:t>
            </a:r>
            <a:r>
              <a:rPr lang="en-US" sz="2400" dirty="0" err="1" smtClean="0"/>
              <a:t>electronică</a:t>
            </a:r>
            <a:r>
              <a:rPr lang="en-US" sz="2400" dirty="0" smtClean="0"/>
              <a:t>. </a:t>
            </a:r>
            <a:r>
              <a:rPr lang="en-US" sz="2400" dirty="0" err="1" smtClean="0"/>
              <a:t>FoS</a:t>
            </a:r>
            <a:r>
              <a:rPr lang="en-US" sz="2400" dirty="0" smtClean="0"/>
              <a:t> </a:t>
            </a:r>
            <a:r>
              <a:rPr lang="en-US" sz="2400" dirty="0" err="1" smtClean="0"/>
              <a:t>este</a:t>
            </a:r>
            <a:r>
              <a:rPr lang="en-US" sz="2400" dirty="0" smtClean="0"/>
              <a:t> </a:t>
            </a:r>
            <a:r>
              <a:rPr lang="en-US" sz="2400" dirty="0" err="1" smtClean="0"/>
              <a:t>ierarhizat</a:t>
            </a:r>
            <a:r>
              <a:rPr lang="en-US" sz="2400" dirty="0" smtClean="0"/>
              <a:t> </a:t>
            </a:r>
            <a:r>
              <a:rPr lang="en-US" sz="2400" dirty="0" err="1" smtClean="0"/>
              <a:t>pe</a:t>
            </a:r>
            <a:r>
              <a:rPr lang="en-US" sz="2400" dirty="0" smtClean="0"/>
              <a:t> 2 </a:t>
            </a:r>
            <a:r>
              <a:rPr lang="en-US" sz="2400" dirty="0" err="1" smtClean="0"/>
              <a:t>niveluri</a:t>
            </a:r>
            <a:r>
              <a:rPr lang="en-US" sz="2400" dirty="0" smtClean="0"/>
              <a:t> cu 6 </a:t>
            </a:r>
            <a:r>
              <a:rPr lang="en-US" sz="2400" dirty="0" err="1" smtClean="0"/>
              <a:t>domenii</a:t>
            </a:r>
            <a:r>
              <a:rPr lang="en-US" sz="2400" dirty="0" smtClean="0"/>
              <a:t> </a:t>
            </a:r>
            <a:r>
              <a:rPr lang="en-US" sz="2400" dirty="0" err="1" smtClean="0"/>
              <a:t>majore</a:t>
            </a:r>
            <a:r>
              <a:rPr lang="en-US" sz="2400" dirty="0" smtClean="0"/>
              <a:t>:</a:t>
            </a:r>
          </a:p>
          <a:p>
            <a:pPr lvl="1">
              <a:buNone/>
            </a:pPr>
            <a:r>
              <a:rPr lang="en-US" sz="2400" b="1" i="1" dirty="0" smtClean="0">
                <a:solidFill>
                  <a:srgbClr val="0070C0"/>
                </a:solidFill>
              </a:rPr>
              <a:t>1. </a:t>
            </a:r>
            <a:r>
              <a:rPr lang="en-US" sz="2400" b="1" i="1" dirty="0" err="1" smtClean="0">
                <a:solidFill>
                  <a:srgbClr val="0070C0"/>
                </a:solidFill>
              </a:rPr>
              <a:t>Științele</a:t>
            </a:r>
            <a:r>
              <a:rPr lang="en-US" sz="2400" b="1" i="1" dirty="0" smtClean="0">
                <a:solidFill>
                  <a:srgbClr val="0070C0"/>
                </a:solidFill>
              </a:rPr>
              <a:t> </a:t>
            </a:r>
            <a:r>
              <a:rPr lang="en-US" sz="2400" b="1" i="1" dirty="0" err="1" smtClean="0">
                <a:solidFill>
                  <a:srgbClr val="0070C0"/>
                </a:solidFill>
              </a:rPr>
              <a:t>naturii</a:t>
            </a:r>
            <a:endParaRPr lang="en-US" sz="2400" b="1" i="1" dirty="0" smtClean="0">
              <a:solidFill>
                <a:srgbClr val="0070C0"/>
              </a:solidFill>
            </a:endParaRPr>
          </a:p>
          <a:p>
            <a:pPr lvl="1">
              <a:buNone/>
            </a:pPr>
            <a:r>
              <a:rPr lang="en-US" sz="2400" b="1" i="1" dirty="0" smtClean="0">
                <a:solidFill>
                  <a:srgbClr val="0070C0"/>
                </a:solidFill>
              </a:rPr>
              <a:t>2. </a:t>
            </a:r>
            <a:r>
              <a:rPr lang="en-US" sz="2400" b="1" i="1" dirty="0" err="1" smtClean="0">
                <a:solidFill>
                  <a:srgbClr val="0070C0"/>
                </a:solidFill>
              </a:rPr>
              <a:t>Inginerie</a:t>
            </a:r>
            <a:r>
              <a:rPr lang="en-US" sz="2400" b="1" i="1" dirty="0" smtClean="0">
                <a:solidFill>
                  <a:srgbClr val="0070C0"/>
                </a:solidFill>
              </a:rPr>
              <a:t> </a:t>
            </a:r>
            <a:r>
              <a:rPr lang="en-US" sz="2400" b="1" i="1" dirty="0" err="1" smtClean="0">
                <a:solidFill>
                  <a:srgbClr val="0070C0"/>
                </a:solidFill>
              </a:rPr>
              <a:t>și</a:t>
            </a:r>
            <a:r>
              <a:rPr lang="en-US" sz="2400" b="1" i="1" dirty="0" smtClean="0">
                <a:solidFill>
                  <a:srgbClr val="0070C0"/>
                </a:solidFill>
              </a:rPr>
              <a:t> </a:t>
            </a:r>
            <a:r>
              <a:rPr lang="en-US" sz="2400" b="1" i="1" dirty="0" err="1" smtClean="0">
                <a:solidFill>
                  <a:srgbClr val="0070C0"/>
                </a:solidFill>
              </a:rPr>
              <a:t>tehnologie</a:t>
            </a:r>
            <a:endParaRPr lang="en-US" sz="2400" b="1" i="1" dirty="0" smtClean="0">
              <a:solidFill>
                <a:srgbClr val="0070C0"/>
              </a:solidFill>
            </a:endParaRPr>
          </a:p>
          <a:p>
            <a:pPr lvl="1">
              <a:buNone/>
            </a:pPr>
            <a:r>
              <a:rPr lang="en-US" sz="2400" b="1" i="1" dirty="0" smtClean="0">
                <a:solidFill>
                  <a:srgbClr val="0070C0"/>
                </a:solidFill>
              </a:rPr>
              <a:t>3. </a:t>
            </a:r>
            <a:r>
              <a:rPr lang="en-US" sz="2400" b="1" i="1" dirty="0" err="1" smtClean="0">
                <a:solidFill>
                  <a:srgbClr val="0070C0"/>
                </a:solidFill>
              </a:rPr>
              <a:t>Științe</a:t>
            </a:r>
            <a:r>
              <a:rPr lang="en-US" sz="2400" b="1" i="1" dirty="0" smtClean="0">
                <a:solidFill>
                  <a:srgbClr val="0070C0"/>
                </a:solidFill>
              </a:rPr>
              <a:t> </a:t>
            </a:r>
            <a:r>
              <a:rPr lang="en-US" sz="2400" b="1" i="1" dirty="0" err="1" smtClean="0">
                <a:solidFill>
                  <a:srgbClr val="0070C0"/>
                </a:solidFill>
              </a:rPr>
              <a:t>medicale</a:t>
            </a:r>
            <a:r>
              <a:rPr lang="en-US" sz="2400" b="1" i="1" dirty="0" smtClean="0">
                <a:solidFill>
                  <a:srgbClr val="0070C0"/>
                </a:solidFill>
              </a:rPr>
              <a:t> </a:t>
            </a:r>
            <a:r>
              <a:rPr lang="en-US" sz="2400" b="1" i="1" dirty="0" err="1" smtClean="0">
                <a:solidFill>
                  <a:srgbClr val="0070C0"/>
                </a:solidFill>
              </a:rPr>
              <a:t>și</a:t>
            </a:r>
            <a:r>
              <a:rPr lang="en-US" sz="2400" b="1" i="1" dirty="0" smtClean="0">
                <a:solidFill>
                  <a:srgbClr val="0070C0"/>
                </a:solidFill>
              </a:rPr>
              <a:t> de </a:t>
            </a:r>
            <a:r>
              <a:rPr lang="en-US" sz="2400" b="1" i="1" dirty="0" err="1" smtClean="0">
                <a:solidFill>
                  <a:srgbClr val="0070C0"/>
                </a:solidFill>
              </a:rPr>
              <a:t>sănătate</a:t>
            </a:r>
            <a:endParaRPr lang="en-US" sz="2400" b="1" i="1" dirty="0" smtClean="0">
              <a:solidFill>
                <a:srgbClr val="0070C0"/>
              </a:solidFill>
            </a:endParaRPr>
          </a:p>
          <a:p>
            <a:r>
              <a:rPr lang="en-US" sz="2400" dirty="0" err="1" smtClean="0"/>
              <a:t>Cele</a:t>
            </a:r>
            <a:r>
              <a:rPr lang="en-US" sz="2400" dirty="0" smtClean="0"/>
              <a:t> </a:t>
            </a:r>
            <a:r>
              <a:rPr lang="en-US" sz="2400" dirty="0" err="1" smtClean="0"/>
              <a:t>șase</a:t>
            </a:r>
            <a:r>
              <a:rPr lang="en-US" sz="2400" dirty="0" smtClean="0"/>
              <a:t> </a:t>
            </a:r>
            <a:r>
              <a:rPr lang="en-US" sz="2400" dirty="0" err="1" smtClean="0"/>
              <a:t>domenii</a:t>
            </a:r>
            <a:r>
              <a:rPr lang="en-US" sz="2400" dirty="0" smtClean="0"/>
              <a:t> </a:t>
            </a:r>
            <a:r>
              <a:rPr lang="en-US" sz="2400" dirty="0" err="1" smtClean="0"/>
              <a:t>majore</a:t>
            </a:r>
            <a:r>
              <a:rPr lang="en-US" sz="2400" dirty="0" smtClean="0"/>
              <a:t> </a:t>
            </a:r>
            <a:r>
              <a:rPr lang="en-US" sz="2400" dirty="0" err="1" smtClean="0"/>
              <a:t>sunt</a:t>
            </a:r>
            <a:r>
              <a:rPr lang="en-US" sz="2400" dirty="0" smtClean="0"/>
              <a:t> </a:t>
            </a:r>
            <a:r>
              <a:rPr lang="en-US" sz="2400" dirty="0" err="1" smtClean="0"/>
              <a:t>divizate</a:t>
            </a:r>
            <a:r>
              <a:rPr lang="en-US" sz="2400" dirty="0" smtClean="0"/>
              <a:t> </a:t>
            </a:r>
            <a:r>
              <a:rPr lang="en-US" sz="2400" dirty="0" err="1" smtClean="0"/>
              <a:t>în</a:t>
            </a:r>
            <a:r>
              <a:rPr lang="en-US" sz="2400" dirty="0" smtClean="0"/>
              <a:t> </a:t>
            </a:r>
            <a:r>
              <a:rPr lang="en-US" sz="2400" dirty="0" err="1" smtClean="0"/>
              <a:t>aproximativ</a:t>
            </a:r>
            <a:r>
              <a:rPr lang="en-US" sz="2400" dirty="0" smtClean="0"/>
              <a:t> 40 de </a:t>
            </a:r>
            <a:r>
              <a:rPr lang="en-US" sz="2400" dirty="0" err="1" smtClean="0"/>
              <a:t>domenii</a:t>
            </a:r>
            <a:r>
              <a:rPr lang="en-US" sz="2400" dirty="0" smtClean="0"/>
              <a:t> </a:t>
            </a:r>
            <a:r>
              <a:rPr lang="en-US" sz="2400" dirty="0" err="1" smtClean="0"/>
              <a:t>secundare</a:t>
            </a:r>
            <a:r>
              <a:rPr lang="en-US" sz="2400" dirty="0" smtClean="0"/>
              <a:t>.</a:t>
            </a:r>
            <a:endParaRPr lang="ro-RO" sz="2400" dirty="0" smtClean="0"/>
          </a:p>
          <a:p>
            <a:r>
              <a:rPr lang="en-US" sz="2400" b="1" dirty="0" err="1" smtClean="0"/>
              <a:t>Atât</a:t>
            </a:r>
            <a:r>
              <a:rPr lang="en-US" sz="2400" b="1" dirty="0" smtClean="0"/>
              <a:t> ISCO-08 </a:t>
            </a:r>
            <a:r>
              <a:rPr lang="en-US" sz="2400" b="1" dirty="0" err="1" smtClean="0"/>
              <a:t>și</a:t>
            </a:r>
            <a:r>
              <a:rPr lang="en-US" sz="2400" b="1" dirty="0" smtClean="0"/>
              <a:t> </a:t>
            </a:r>
            <a:r>
              <a:rPr lang="en-US" sz="2400" b="1" dirty="0" err="1" smtClean="0"/>
              <a:t>FoS</a:t>
            </a:r>
            <a:r>
              <a:rPr lang="en-US" sz="2400" b="1" dirty="0" smtClean="0"/>
              <a:t> 2007 au </a:t>
            </a:r>
            <a:r>
              <a:rPr lang="en-US" sz="2400" b="1" dirty="0" err="1" smtClean="0"/>
              <a:t>fost</a:t>
            </a:r>
            <a:r>
              <a:rPr lang="en-US" sz="2400" b="1" dirty="0" smtClean="0"/>
              <a:t> </a:t>
            </a:r>
            <a:r>
              <a:rPr lang="en-US" sz="2400" b="1" dirty="0" err="1" smtClean="0"/>
              <a:t>utilizate</a:t>
            </a:r>
            <a:r>
              <a:rPr lang="en-US" sz="2400" b="1" dirty="0" smtClean="0"/>
              <a:t> </a:t>
            </a:r>
            <a:r>
              <a:rPr lang="en-US" sz="2400" b="1" dirty="0" err="1" smtClean="0"/>
              <a:t>pentru</a:t>
            </a:r>
            <a:r>
              <a:rPr lang="en-US" sz="2400" b="1" dirty="0" smtClean="0"/>
              <a:t> a </a:t>
            </a:r>
            <a:r>
              <a:rPr lang="en-US" sz="2400" b="1" dirty="0" err="1" smtClean="0"/>
              <a:t>identifica</a:t>
            </a:r>
            <a:r>
              <a:rPr lang="en-US" sz="2400" b="1" dirty="0" smtClean="0"/>
              <a:t> </a:t>
            </a:r>
            <a:r>
              <a:rPr lang="en-US" sz="2400" b="1" dirty="0" err="1" smtClean="0"/>
              <a:t>noile</a:t>
            </a:r>
            <a:r>
              <a:rPr lang="en-US" sz="2400" b="1" dirty="0" smtClean="0"/>
              <a:t> </a:t>
            </a:r>
            <a:r>
              <a:rPr lang="en-US" sz="2400" b="1" dirty="0" err="1" smtClean="0"/>
              <a:t>domenii</a:t>
            </a:r>
            <a:r>
              <a:rPr lang="en-US" sz="2400" b="1" dirty="0" smtClean="0"/>
              <a:t> </a:t>
            </a:r>
            <a:r>
              <a:rPr lang="en-US" sz="2400" b="1" dirty="0" err="1" smtClean="0"/>
              <a:t>apărute</a:t>
            </a:r>
            <a:r>
              <a:rPr lang="en-US" sz="2400" b="1" dirty="0" smtClean="0"/>
              <a:t> </a:t>
            </a:r>
            <a:r>
              <a:rPr lang="en-US" sz="2400" b="1" dirty="0" err="1" smtClean="0"/>
              <a:t>pentru</a:t>
            </a:r>
            <a:r>
              <a:rPr lang="en-US" sz="2400" b="1" dirty="0" smtClean="0"/>
              <a:t> a le include </a:t>
            </a:r>
            <a:r>
              <a:rPr lang="en-US" sz="2400" b="1" dirty="0" err="1" smtClean="0"/>
              <a:t>în</a:t>
            </a:r>
            <a:r>
              <a:rPr lang="en-US" sz="2400" b="1" dirty="0" smtClean="0"/>
              <a:t> ISCED-F</a:t>
            </a:r>
            <a:r>
              <a:rPr lang="en-US" sz="2400" dirty="0" smtClean="0"/>
              <a:t>.</a:t>
            </a:r>
            <a:endParaRPr lang="en-US" sz="2400" dirty="0"/>
          </a:p>
        </p:txBody>
      </p:sp>
      <p:sp>
        <p:nvSpPr>
          <p:cNvPr id="4" name="Rectangle 3"/>
          <p:cNvSpPr/>
          <p:nvPr/>
        </p:nvSpPr>
        <p:spPr>
          <a:xfrm>
            <a:off x="5257800" y="3400961"/>
            <a:ext cx="3886200" cy="1323439"/>
          </a:xfrm>
          <a:prstGeom prst="rect">
            <a:avLst/>
          </a:prstGeom>
        </p:spPr>
        <p:txBody>
          <a:bodyPr wrap="square">
            <a:spAutoFit/>
          </a:bodyPr>
          <a:lstStyle/>
          <a:p>
            <a:pPr lvl="1">
              <a:lnSpc>
                <a:spcPts val="3200"/>
              </a:lnSpc>
            </a:pPr>
            <a:r>
              <a:rPr lang="en-US" sz="2400" b="1" i="1" dirty="0" smtClean="0">
                <a:solidFill>
                  <a:srgbClr val="0070C0"/>
                </a:solidFill>
              </a:rPr>
              <a:t>4. </a:t>
            </a:r>
            <a:r>
              <a:rPr lang="en-US" sz="2400" b="1" i="1" dirty="0" err="1" smtClean="0">
                <a:solidFill>
                  <a:srgbClr val="0070C0"/>
                </a:solidFill>
              </a:rPr>
              <a:t>Științele</a:t>
            </a:r>
            <a:r>
              <a:rPr lang="en-US" sz="2400" b="1" i="1" dirty="0" smtClean="0">
                <a:solidFill>
                  <a:srgbClr val="0070C0"/>
                </a:solidFill>
              </a:rPr>
              <a:t> </a:t>
            </a:r>
            <a:r>
              <a:rPr lang="en-US" sz="2400" b="1" i="1" dirty="0" err="1" smtClean="0">
                <a:solidFill>
                  <a:srgbClr val="0070C0"/>
                </a:solidFill>
              </a:rPr>
              <a:t>agricole</a:t>
            </a:r>
            <a:endParaRPr lang="en-US" sz="2400" b="1" i="1" dirty="0" smtClean="0">
              <a:solidFill>
                <a:srgbClr val="0070C0"/>
              </a:solidFill>
            </a:endParaRPr>
          </a:p>
          <a:p>
            <a:pPr lvl="1">
              <a:lnSpc>
                <a:spcPts val="3200"/>
              </a:lnSpc>
            </a:pPr>
            <a:r>
              <a:rPr lang="en-US" sz="2400" b="1" i="1" dirty="0" smtClean="0">
                <a:solidFill>
                  <a:srgbClr val="0070C0"/>
                </a:solidFill>
              </a:rPr>
              <a:t>5. </a:t>
            </a:r>
            <a:r>
              <a:rPr lang="en-US" sz="2400" b="1" i="1" dirty="0" err="1" smtClean="0">
                <a:solidFill>
                  <a:srgbClr val="0070C0"/>
                </a:solidFill>
              </a:rPr>
              <a:t>Științe</a:t>
            </a:r>
            <a:r>
              <a:rPr lang="en-US" sz="2400" b="1" i="1" dirty="0" smtClean="0">
                <a:solidFill>
                  <a:srgbClr val="0070C0"/>
                </a:solidFill>
              </a:rPr>
              <a:t> </a:t>
            </a:r>
            <a:r>
              <a:rPr lang="en-US" sz="2400" b="1" i="1" dirty="0" err="1" smtClean="0">
                <a:solidFill>
                  <a:srgbClr val="0070C0"/>
                </a:solidFill>
              </a:rPr>
              <a:t>Sociale</a:t>
            </a:r>
            <a:endParaRPr lang="en-US" sz="2400" b="1" i="1" dirty="0" smtClean="0">
              <a:solidFill>
                <a:srgbClr val="0070C0"/>
              </a:solidFill>
            </a:endParaRPr>
          </a:p>
          <a:p>
            <a:pPr lvl="1">
              <a:lnSpc>
                <a:spcPts val="3200"/>
              </a:lnSpc>
            </a:pPr>
            <a:r>
              <a:rPr lang="en-US" sz="2400" b="1" i="1" dirty="0" smtClean="0">
                <a:solidFill>
                  <a:srgbClr val="0070C0"/>
                </a:solidFill>
              </a:rPr>
              <a:t>6. </a:t>
            </a:r>
            <a:r>
              <a:rPr lang="en-US" sz="2400" b="1" i="1" dirty="0" err="1" smtClean="0">
                <a:solidFill>
                  <a:srgbClr val="0070C0"/>
                </a:solidFill>
              </a:rPr>
              <a:t>Științe</a:t>
            </a:r>
            <a:r>
              <a:rPr lang="en-US" sz="2400" b="1" i="1" dirty="0" smtClean="0">
                <a:solidFill>
                  <a:srgbClr val="0070C0"/>
                </a:solidFill>
              </a:rPr>
              <a:t> </a:t>
            </a:r>
            <a:r>
              <a:rPr lang="en-US" sz="2400" b="1" i="1" dirty="0" err="1" smtClean="0">
                <a:solidFill>
                  <a:srgbClr val="0070C0"/>
                </a:solidFill>
              </a:rPr>
              <a:t>umaniste</a:t>
            </a:r>
            <a:endParaRPr lang="en-US" sz="2400" b="1" i="1" dirty="0" smtClean="0">
              <a:solidFill>
                <a:srgbClr val="0070C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b="1" dirty="0" smtClean="0">
                <a:solidFill>
                  <a:srgbClr val="0070C0"/>
                </a:solidFill>
              </a:rPr>
              <a:t>ISCED  -  International   Standard </a:t>
            </a:r>
            <a:r>
              <a:rPr lang="en-US" b="1" dirty="0">
                <a:solidFill>
                  <a:srgbClr val="0070C0"/>
                </a:solidFill>
              </a:rPr>
              <a:t>Classification </a:t>
            </a:r>
            <a:r>
              <a:rPr lang="en-US" b="1" dirty="0" smtClean="0">
                <a:solidFill>
                  <a:srgbClr val="0070C0"/>
                </a:solidFill>
              </a:rPr>
              <a:t>  of   Education</a:t>
            </a:r>
            <a:endParaRPr lang="en-US" b="1" dirty="0">
              <a:solidFill>
                <a:srgbClr val="0070C0"/>
              </a:solidFill>
            </a:endParaRPr>
          </a:p>
        </p:txBody>
      </p:sp>
      <p:sp>
        <p:nvSpPr>
          <p:cNvPr id="3" name="Content Placeholder 2"/>
          <p:cNvSpPr>
            <a:spLocks noGrp="1"/>
          </p:cNvSpPr>
          <p:nvPr>
            <p:ph sz="quarter" idx="1"/>
          </p:nvPr>
        </p:nvSpPr>
        <p:spPr>
          <a:xfrm>
            <a:off x="301752" y="1447800"/>
            <a:ext cx="8503920" cy="5181600"/>
          </a:xfrm>
        </p:spPr>
        <p:txBody>
          <a:bodyPr>
            <a:normAutofit/>
          </a:bodyPr>
          <a:lstStyle/>
          <a:p>
            <a:r>
              <a:rPr lang="ro-RO" sz="3600" b="1" dirty="0" smtClean="0">
                <a:solidFill>
                  <a:srgbClr val="002060"/>
                </a:solidFill>
              </a:rPr>
              <a:t>ISCED</a:t>
            </a:r>
            <a:r>
              <a:rPr lang="ro-RO" sz="3600" dirty="0" smtClean="0"/>
              <a:t> permite comparabilitatea internaţională </a:t>
            </a:r>
          </a:p>
          <a:p>
            <a:pPr lvl="1"/>
            <a:r>
              <a:rPr lang="ro-RO" sz="3600" b="1" dirty="0" smtClean="0">
                <a:solidFill>
                  <a:srgbClr val="002060"/>
                </a:solidFill>
              </a:rPr>
              <a:t>RECUNOAŞTERE</a:t>
            </a:r>
          </a:p>
          <a:p>
            <a:pPr lvl="1"/>
            <a:r>
              <a:rPr lang="ro-RO" sz="3600" b="1" dirty="0" smtClean="0">
                <a:solidFill>
                  <a:srgbClr val="002060"/>
                </a:solidFill>
              </a:rPr>
              <a:t>MOBILITATE</a:t>
            </a:r>
          </a:p>
          <a:p>
            <a:r>
              <a:rPr lang="ro-RO" sz="4000" dirty="0" smtClean="0">
                <a:solidFill>
                  <a:srgbClr val="0070C0"/>
                </a:solidFill>
              </a:rPr>
              <a:t>EUROPA </a:t>
            </a:r>
            <a:r>
              <a:rPr lang="ro-RO" sz="4000" dirty="0" smtClean="0"/>
              <a:t>VS </a:t>
            </a:r>
            <a:r>
              <a:rPr lang="ro-RO" sz="4000" dirty="0" smtClean="0">
                <a:solidFill>
                  <a:srgbClr val="0070C0"/>
                </a:solidFill>
              </a:rPr>
              <a:t>AMERICA</a:t>
            </a:r>
            <a:r>
              <a:rPr lang="ro-RO" sz="4000" dirty="0" smtClean="0"/>
              <a:t> VS </a:t>
            </a:r>
            <a:r>
              <a:rPr lang="ro-RO" sz="4000" dirty="0" smtClean="0">
                <a:solidFill>
                  <a:srgbClr val="0070C0"/>
                </a:solidFill>
              </a:rPr>
              <a:t>ASIA</a:t>
            </a:r>
            <a:r>
              <a:rPr lang="ro-RO" sz="4000" dirty="0" smtClean="0"/>
              <a:t> VS </a:t>
            </a:r>
            <a:r>
              <a:rPr lang="ro-RO" sz="4000" dirty="0" smtClean="0">
                <a:solidFill>
                  <a:srgbClr val="0070C0"/>
                </a:solidFill>
              </a:rPr>
              <a:t>AUSTRALIA PACIFIC </a:t>
            </a:r>
            <a:r>
              <a:rPr lang="ro-RO" sz="4000" dirty="0" smtClean="0"/>
              <a:t>VS </a:t>
            </a:r>
            <a:r>
              <a:rPr lang="ro-RO" sz="4000" dirty="0" smtClean="0">
                <a:solidFill>
                  <a:srgbClr val="0070C0"/>
                </a:solidFill>
              </a:rPr>
              <a:t>AFRICA</a:t>
            </a:r>
            <a:endParaRPr lang="en-US" sz="4000" dirty="0">
              <a:solidFill>
                <a:srgbClr val="0070C0"/>
              </a:solidFill>
            </a:endParaRPr>
          </a:p>
          <a:p>
            <a:pPr indent="457200">
              <a:spcAft>
                <a:spcPts val="1200"/>
              </a:spcAft>
            </a:pPr>
            <a:endParaRPr lang="ro-RO" sz="3200" dirty="0" smtClean="0"/>
          </a:p>
        </p:txBody>
      </p:sp>
    </p:spTree>
    <p:extLst>
      <p:ext uri="{BB962C8B-B14F-4D97-AF65-F5344CB8AC3E}">
        <p14:creationId xmlns:p14="http://schemas.microsoft.com/office/powerpoint/2010/main" val="857651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nual Operation 4"/>
          <p:cNvSpPr/>
          <p:nvPr/>
        </p:nvSpPr>
        <p:spPr>
          <a:xfrm>
            <a:off x="1143000" y="152400"/>
            <a:ext cx="6705600" cy="2743200"/>
          </a:xfrm>
          <a:prstGeom prst="flowChartManualOperati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2362200" y="304800"/>
            <a:ext cx="4876800" cy="2819400"/>
          </a:xfrm>
          <a:noFill/>
        </p:spPr>
        <p:txBody>
          <a:bodyPr>
            <a:normAutofit/>
          </a:bodyPr>
          <a:lstStyle/>
          <a:p>
            <a:r>
              <a:rPr lang="ro-RO" sz="3200" b="1" dirty="0" smtClean="0"/>
              <a:t>Universitate</a:t>
            </a:r>
          </a:p>
          <a:p>
            <a:r>
              <a:rPr lang="ro-RO" sz="3200" b="1" dirty="0" smtClean="0"/>
              <a:t>Facultăţi</a:t>
            </a:r>
          </a:p>
          <a:p>
            <a:r>
              <a:rPr lang="ro-RO" sz="3200" b="1" dirty="0" smtClean="0"/>
              <a:t>Programe de studiu</a:t>
            </a:r>
          </a:p>
          <a:p>
            <a:r>
              <a:rPr lang="ro-RO" sz="3200" b="1" dirty="0" smtClean="0"/>
              <a:t>Specializare</a:t>
            </a:r>
            <a:endParaRPr lang="en-US" sz="3200" dirty="0"/>
          </a:p>
          <a:p>
            <a:pPr indent="457200">
              <a:spcAft>
                <a:spcPts val="1200"/>
              </a:spcAft>
            </a:pPr>
            <a:endParaRPr lang="ro-RO" sz="3200" dirty="0" smtClean="0"/>
          </a:p>
        </p:txBody>
      </p:sp>
      <p:sp>
        <p:nvSpPr>
          <p:cNvPr id="6" name="Rectangle 5"/>
          <p:cNvSpPr/>
          <p:nvPr/>
        </p:nvSpPr>
        <p:spPr>
          <a:xfrm>
            <a:off x="3505200" y="2895600"/>
            <a:ext cx="2057400" cy="13716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33400" y="4267200"/>
            <a:ext cx="8153400" cy="990600"/>
          </a:xfrm>
          <a:prstGeom prst="rect">
            <a:avLst/>
          </a:prstGeom>
          <a:solidFill>
            <a:schemeClr val="accent4">
              <a:lumMod val="60000"/>
              <a:lumOff val="40000"/>
            </a:schemeClr>
          </a:solidFill>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ro-RO" b="1" dirty="0" smtClean="0">
                <a:solidFill>
                  <a:srgbClr val="002060"/>
                </a:solidFill>
              </a:rPr>
              <a:t>Sistem european de informare, monitorizare, statistică</a:t>
            </a:r>
            <a:endParaRPr lang="en-US" b="1" dirty="0">
              <a:solidFill>
                <a:srgbClr val="002060"/>
              </a:solidFill>
            </a:endParaRPr>
          </a:p>
        </p:txBody>
      </p:sp>
      <p:sp>
        <p:nvSpPr>
          <p:cNvPr id="2" name="Title 1"/>
          <p:cNvSpPr>
            <a:spLocks noGrp="1"/>
          </p:cNvSpPr>
          <p:nvPr>
            <p:ph type="title"/>
          </p:nvPr>
        </p:nvSpPr>
        <p:spPr>
          <a:xfrm>
            <a:off x="3276600" y="3238500"/>
            <a:ext cx="2590800" cy="685800"/>
          </a:xfrm>
        </p:spPr>
        <p:txBody>
          <a:bodyPr>
            <a:noAutofit/>
          </a:bodyPr>
          <a:lstStyle/>
          <a:p>
            <a:r>
              <a:rPr lang="en-US" sz="4400" b="1" dirty="0" smtClean="0">
                <a:solidFill>
                  <a:schemeClr val="bg1"/>
                </a:solidFill>
              </a:rPr>
              <a:t>ISCED</a:t>
            </a:r>
            <a:endParaRPr lang="en-US" sz="4400" b="1" dirty="0">
              <a:solidFill>
                <a:schemeClr val="bg1"/>
              </a:solidFill>
            </a:endParaRPr>
          </a:p>
        </p:txBody>
      </p:sp>
      <p:sp>
        <p:nvSpPr>
          <p:cNvPr id="8" name="Down Arrow 7"/>
          <p:cNvSpPr/>
          <p:nvPr/>
        </p:nvSpPr>
        <p:spPr>
          <a:xfrm>
            <a:off x="4267200" y="5257800"/>
            <a:ext cx="609600" cy="914400"/>
          </a:xfrm>
          <a:prstGeom prst="down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0" y="6172200"/>
            <a:ext cx="9144000" cy="685800"/>
          </a:xfrm>
          <a:prstGeom prst="rect">
            <a:avLst/>
          </a:prstGeom>
          <a:solidFill>
            <a:schemeClr val="bg1"/>
          </a:solidFill>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ro-RO" sz="3000" b="1" dirty="0" smtClean="0">
                <a:solidFill>
                  <a:srgbClr val="002060"/>
                </a:solidFill>
              </a:rPr>
              <a:t>Statistică de ţară, domenii de activitate etc.</a:t>
            </a:r>
            <a:endParaRPr lang="en-US" sz="3000" b="1" dirty="0">
              <a:solidFill>
                <a:srgbClr val="002060"/>
              </a:solidFill>
            </a:endParaRPr>
          </a:p>
        </p:txBody>
      </p:sp>
    </p:spTree>
    <p:extLst>
      <p:ext uri="{BB962C8B-B14F-4D97-AF65-F5344CB8AC3E}">
        <p14:creationId xmlns:p14="http://schemas.microsoft.com/office/powerpoint/2010/main" val="1024358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534400" cy="1752600"/>
          </a:xfrm>
        </p:spPr>
        <p:txBody>
          <a:bodyPr>
            <a:noAutofit/>
          </a:bodyPr>
          <a:lstStyle/>
          <a:p>
            <a:r>
              <a:rPr lang="ro-RO" sz="5400" b="1" dirty="0" smtClean="0">
                <a:solidFill>
                  <a:srgbClr val="002060"/>
                </a:solidFill>
              </a:rPr>
              <a:t>ISCED 2013 F</a:t>
            </a:r>
            <a:endParaRPr lang="en-US" sz="5400" b="1" dirty="0">
              <a:solidFill>
                <a:srgbClr val="0070C0"/>
              </a:solidFill>
            </a:endParaRPr>
          </a:p>
        </p:txBody>
      </p:sp>
    </p:spTree>
    <p:extLst>
      <p:ext uri="{BB962C8B-B14F-4D97-AF65-F5344CB8AC3E}">
        <p14:creationId xmlns:p14="http://schemas.microsoft.com/office/powerpoint/2010/main" val="1027565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89507466"/>
              </p:ext>
            </p:extLst>
          </p:nvPr>
        </p:nvGraphicFramePr>
        <p:xfrm>
          <a:off x="228600" y="228600"/>
          <a:ext cx="8762999" cy="6651625"/>
        </p:xfrm>
        <a:graphic>
          <a:graphicData uri="http://schemas.openxmlformats.org/drawingml/2006/table">
            <a:tbl>
              <a:tblPr firstRow="1" firstCol="1" bandRow="1">
                <a:tableStyleId>{5C22544A-7EE6-4342-B048-85BDC9FD1C3A}</a:tableStyleId>
              </a:tblPr>
              <a:tblGrid>
                <a:gridCol w="2286000"/>
                <a:gridCol w="3124200"/>
                <a:gridCol w="3352799"/>
              </a:tblGrid>
              <a:tr h="762000">
                <a:tc>
                  <a:txBody>
                    <a:bodyPr/>
                    <a:lstStyle/>
                    <a:p>
                      <a:pPr>
                        <a:lnSpc>
                          <a:spcPct val="107000"/>
                        </a:lnSpc>
                        <a:spcAft>
                          <a:spcPts val="800"/>
                        </a:spcAft>
                      </a:pPr>
                      <a:r>
                        <a:rPr lang="en-US" sz="2300" dirty="0" err="1">
                          <a:effectLst/>
                        </a:rPr>
                        <a:t>Domeniu</a:t>
                      </a:r>
                      <a:r>
                        <a:rPr lang="en-US" sz="2300" dirty="0">
                          <a:effectLst/>
                        </a:rPr>
                        <a:t> </a:t>
                      </a:r>
                      <a:r>
                        <a:rPr lang="en-US" sz="2300" dirty="0" smtClean="0">
                          <a:effectLst/>
                        </a:rPr>
                        <a:t>general</a:t>
                      </a:r>
                      <a:endParaRPr lang="en-US" sz="23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300">
                          <a:effectLst/>
                        </a:rPr>
                        <a:t>Domeniu restrâns</a:t>
                      </a:r>
                      <a:endParaRPr lang="en-US" sz="230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err="1">
                          <a:effectLst/>
                        </a:rPr>
                        <a:t>Domeniu</a:t>
                      </a:r>
                      <a:r>
                        <a:rPr lang="en-US" sz="2300" dirty="0">
                          <a:effectLst/>
                        </a:rPr>
                        <a:t> </a:t>
                      </a:r>
                      <a:r>
                        <a:rPr lang="en-US" sz="2300" dirty="0" err="1">
                          <a:effectLst/>
                        </a:rPr>
                        <a:t>detaliat</a:t>
                      </a:r>
                      <a:endParaRPr lang="en-US" sz="2300" dirty="0">
                        <a:effectLst/>
                        <a:latin typeface="Calibri"/>
                        <a:ea typeface="Calibri"/>
                        <a:cs typeface="Times New Roman"/>
                      </a:endParaRPr>
                    </a:p>
                  </a:txBody>
                  <a:tcPr marL="68580" marR="68580" marT="0" marB="0"/>
                </a:tc>
              </a:tr>
              <a:tr h="2341499">
                <a:tc>
                  <a:txBody>
                    <a:bodyPr/>
                    <a:lstStyle/>
                    <a:p>
                      <a:pPr>
                        <a:lnSpc>
                          <a:spcPct val="107000"/>
                        </a:lnSpc>
                        <a:spcAft>
                          <a:spcPts val="800"/>
                        </a:spcAft>
                      </a:pPr>
                      <a:r>
                        <a:rPr lang="en-US" sz="2400" dirty="0">
                          <a:effectLst/>
                        </a:rPr>
                        <a:t>00 </a:t>
                      </a:r>
                      <a:r>
                        <a:rPr lang="en-US" sz="2400" dirty="0" err="1">
                          <a:effectLst/>
                        </a:rPr>
                        <a:t>Programe</a:t>
                      </a:r>
                      <a:r>
                        <a:rPr lang="en-US" sz="2400" dirty="0">
                          <a:effectLst/>
                        </a:rPr>
                        <a:t> </a:t>
                      </a:r>
                      <a:r>
                        <a:rPr lang="en-US" sz="2400" dirty="0" err="1">
                          <a:effectLst/>
                        </a:rPr>
                        <a:t>și</a:t>
                      </a:r>
                      <a:r>
                        <a:rPr lang="en-US" sz="2400" dirty="0">
                          <a:effectLst/>
                        </a:rPr>
                        <a:t> </a:t>
                      </a:r>
                      <a:r>
                        <a:rPr lang="en-US" sz="2400" dirty="0" err="1">
                          <a:effectLst/>
                        </a:rPr>
                        <a:t>calificări</a:t>
                      </a:r>
                      <a:r>
                        <a:rPr lang="en-US" sz="2400" dirty="0">
                          <a:effectLst/>
                        </a:rPr>
                        <a:t> </a:t>
                      </a:r>
                      <a:r>
                        <a:rPr lang="en-US" sz="2400" dirty="0" err="1">
                          <a:effectLst/>
                        </a:rPr>
                        <a:t>generice</a:t>
                      </a:r>
                      <a:endParaRPr lang="en-US" sz="24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200" dirty="0">
                          <a:effectLst/>
                        </a:rPr>
                        <a:t>001 </a:t>
                      </a:r>
                      <a:r>
                        <a:rPr lang="en-US" sz="2200" dirty="0" err="1">
                          <a:effectLst/>
                        </a:rPr>
                        <a:t>Programe</a:t>
                      </a:r>
                      <a:r>
                        <a:rPr lang="en-US" sz="2200" dirty="0">
                          <a:effectLst/>
                        </a:rPr>
                        <a:t> </a:t>
                      </a:r>
                      <a:r>
                        <a:rPr lang="en-US" sz="2200" dirty="0" err="1">
                          <a:effectLst/>
                        </a:rPr>
                        <a:t>și</a:t>
                      </a:r>
                      <a:r>
                        <a:rPr lang="en-US" sz="2200" dirty="0">
                          <a:effectLst/>
                        </a:rPr>
                        <a:t> </a:t>
                      </a:r>
                      <a:r>
                        <a:rPr lang="en-US" sz="2200" dirty="0" err="1">
                          <a:effectLst/>
                        </a:rPr>
                        <a:t>calificări</a:t>
                      </a:r>
                      <a:r>
                        <a:rPr lang="en-US" sz="2200" dirty="0">
                          <a:effectLst/>
                        </a:rPr>
                        <a:t> de </a:t>
                      </a:r>
                      <a:r>
                        <a:rPr lang="en-US" sz="2200" dirty="0" err="1">
                          <a:effectLst/>
                        </a:rPr>
                        <a:t>bază</a:t>
                      </a:r>
                      <a:endParaRPr lang="en-US" sz="2200" dirty="0">
                        <a:effectLst/>
                      </a:endParaRPr>
                    </a:p>
                    <a:p>
                      <a:pPr>
                        <a:lnSpc>
                          <a:spcPct val="107000"/>
                        </a:lnSpc>
                        <a:spcAft>
                          <a:spcPts val="800"/>
                        </a:spcAft>
                      </a:pPr>
                      <a:r>
                        <a:rPr lang="en-US" sz="2200" dirty="0">
                          <a:effectLst/>
                        </a:rPr>
                        <a:t>002 </a:t>
                      </a:r>
                      <a:r>
                        <a:rPr lang="en-US" sz="2200" dirty="0" err="1">
                          <a:effectLst/>
                        </a:rPr>
                        <a:t>Competențe</a:t>
                      </a:r>
                      <a:r>
                        <a:rPr lang="en-US" sz="2200" dirty="0">
                          <a:effectLst/>
                        </a:rPr>
                        <a:t> </a:t>
                      </a:r>
                      <a:r>
                        <a:rPr lang="en-US" sz="2200" dirty="0" err="1">
                          <a:effectLst/>
                        </a:rPr>
                        <a:t>lingvistice</a:t>
                      </a:r>
                      <a:r>
                        <a:rPr lang="en-US" sz="2200" dirty="0">
                          <a:effectLst/>
                        </a:rPr>
                        <a:t> </a:t>
                      </a:r>
                      <a:r>
                        <a:rPr lang="en-US" sz="2200" dirty="0" err="1">
                          <a:effectLst/>
                        </a:rPr>
                        <a:t>și</a:t>
                      </a:r>
                      <a:r>
                        <a:rPr lang="en-US" sz="2200" dirty="0">
                          <a:effectLst/>
                        </a:rPr>
                        <a:t> </a:t>
                      </a:r>
                      <a:r>
                        <a:rPr lang="en-US" sz="2200" dirty="0" err="1">
                          <a:effectLst/>
                        </a:rPr>
                        <a:t>numerice</a:t>
                      </a:r>
                      <a:endParaRPr lang="en-US" sz="2200" dirty="0">
                        <a:effectLst/>
                      </a:endParaRPr>
                    </a:p>
                    <a:p>
                      <a:pPr>
                        <a:lnSpc>
                          <a:spcPct val="107000"/>
                        </a:lnSpc>
                        <a:spcAft>
                          <a:spcPts val="800"/>
                        </a:spcAft>
                      </a:pPr>
                      <a:r>
                        <a:rPr lang="en-US" sz="2200" dirty="0">
                          <a:effectLst/>
                        </a:rPr>
                        <a:t>003 </a:t>
                      </a:r>
                      <a:r>
                        <a:rPr lang="en-US" sz="2200" dirty="0" err="1">
                          <a:effectLst/>
                        </a:rPr>
                        <a:t>Dezvoltarea</a:t>
                      </a:r>
                      <a:r>
                        <a:rPr lang="en-US" sz="2200" dirty="0">
                          <a:effectLst/>
                        </a:rPr>
                        <a:t> </a:t>
                      </a:r>
                      <a:r>
                        <a:rPr lang="en-US" sz="2200" dirty="0" err="1">
                          <a:effectLst/>
                        </a:rPr>
                        <a:t>și</a:t>
                      </a:r>
                      <a:r>
                        <a:rPr lang="en-US" sz="2200" dirty="0">
                          <a:effectLst/>
                        </a:rPr>
                        <a:t> </a:t>
                      </a:r>
                      <a:r>
                        <a:rPr lang="en-US" sz="2200" dirty="0" err="1">
                          <a:effectLst/>
                        </a:rPr>
                        <a:t>competențele</a:t>
                      </a:r>
                      <a:r>
                        <a:rPr lang="en-US" sz="2200" dirty="0">
                          <a:effectLst/>
                        </a:rPr>
                        <a:t> </a:t>
                      </a:r>
                      <a:r>
                        <a:rPr lang="en-US" sz="2200" dirty="0" err="1">
                          <a:effectLst/>
                        </a:rPr>
                        <a:t>personale</a:t>
                      </a:r>
                      <a:endParaRPr lang="en-US" sz="22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200" dirty="0">
                          <a:effectLst/>
                        </a:rPr>
                        <a:t>0011 </a:t>
                      </a:r>
                      <a:r>
                        <a:rPr lang="en-US" sz="2200" dirty="0" err="1">
                          <a:effectLst/>
                        </a:rPr>
                        <a:t>Programe</a:t>
                      </a:r>
                      <a:r>
                        <a:rPr lang="en-US" sz="2200" dirty="0">
                          <a:effectLst/>
                        </a:rPr>
                        <a:t> </a:t>
                      </a:r>
                      <a:r>
                        <a:rPr lang="en-US" sz="2200" dirty="0" err="1">
                          <a:effectLst/>
                        </a:rPr>
                        <a:t>și</a:t>
                      </a:r>
                      <a:r>
                        <a:rPr lang="en-US" sz="2200" dirty="0">
                          <a:effectLst/>
                        </a:rPr>
                        <a:t> </a:t>
                      </a:r>
                      <a:r>
                        <a:rPr lang="en-US" sz="2200" dirty="0" err="1">
                          <a:effectLst/>
                        </a:rPr>
                        <a:t>calificări</a:t>
                      </a:r>
                      <a:r>
                        <a:rPr lang="en-US" sz="2200" dirty="0">
                          <a:effectLst/>
                        </a:rPr>
                        <a:t> de </a:t>
                      </a:r>
                      <a:r>
                        <a:rPr lang="en-US" sz="2200" dirty="0" err="1">
                          <a:effectLst/>
                        </a:rPr>
                        <a:t>bază</a:t>
                      </a:r>
                      <a:endParaRPr lang="en-US" sz="2200" dirty="0">
                        <a:effectLst/>
                      </a:endParaRPr>
                    </a:p>
                    <a:p>
                      <a:pPr>
                        <a:lnSpc>
                          <a:spcPct val="107000"/>
                        </a:lnSpc>
                        <a:spcAft>
                          <a:spcPts val="800"/>
                        </a:spcAft>
                      </a:pPr>
                      <a:r>
                        <a:rPr lang="en-US" sz="2200" dirty="0" smtClean="0">
                          <a:effectLst/>
                        </a:rPr>
                        <a:t>0021 </a:t>
                      </a:r>
                      <a:r>
                        <a:rPr lang="en-US" sz="2200" dirty="0" err="1" smtClean="0">
                          <a:effectLst/>
                        </a:rPr>
                        <a:t>Competențe</a:t>
                      </a:r>
                      <a:r>
                        <a:rPr lang="en-US" sz="2200" dirty="0" smtClean="0">
                          <a:effectLst/>
                        </a:rPr>
                        <a:t> </a:t>
                      </a:r>
                      <a:r>
                        <a:rPr lang="en-US" sz="2200" dirty="0" err="1">
                          <a:effectLst/>
                        </a:rPr>
                        <a:t>lingvistice</a:t>
                      </a:r>
                      <a:r>
                        <a:rPr lang="en-US" sz="2200" dirty="0">
                          <a:effectLst/>
                        </a:rPr>
                        <a:t> </a:t>
                      </a:r>
                      <a:r>
                        <a:rPr lang="en-US" sz="2200" dirty="0" err="1">
                          <a:effectLst/>
                        </a:rPr>
                        <a:t>și</a:t>
                      </a:r>
                      <a:r>
                        <a:rPr lang="en-US" sz="2200" dirty="0">
                          <a:effectLst/>
                        </a:rPr>
                        <a:t> </a:t>
                      </a:r>
                      <a:r>
                        <a:rPr lang="en-US" sz="2200" dirty="0" err="1">
                          <a:effectLst/>
                        </a:rPr>
                        <a:t>numerice</a:t>
                      </a:r>
                      <a:endParaRPr lang="en-US" sz="2200" dirty="0">
                        <a:effectLst/>
                      </a:endParaRPr>
                    </a:p>
                    <a:p>
                      <a:pPr>
                        <a:lnSpc>
                          <a:spcPct val="107000"/>
                        </a:lnSpc>
                        <a:spcAft>
                          <a:spcPts val="800"/>
                        </a:spcAft>
                      </a:pPr>
                      <a:r>
                        <a:rPr lang="en-US" sz="2200" dirty="0">
                          <a:effectLst/>
                        </a:rPr>
                        <a:t>0031 </a:t>
                      </a:r>
                      <a:r>
                        <a:rPr lang="en-US" sz="2200" dirty="0" err="1">
                          <a:effectLst/>
                        </a:rPr>
                        <a:t>Dezvoltarea</a:t>
                      </a:r>
                      <a:r>
                        <a:rPr lang="en-US" sz="2200" dirty="0">
                          <a:effectLst/>
                        </a:rPr>
                        <a:t> </a:t>
                      </a:r>
                      <a:r>
                        <a:rPr lang="en-US" sz="2200" dirty="0" smtClean="0">
                          <a:effectLst/>
                        </a:rPr>
                        <a:t>personal</a:t>
                      </a:r>
                      <a:r>
                        <a:rPr lang="ro-RO" sz="2200" dirty="0" smtClean="0">
                          <a:effectLst/>
                        </a:rPr>
                        <a:t>ă și competențele</a:t>
                      </a:r>
                      <a:endParaRPr lang="en-US" sz="2200" dirty="0">
                        <a:effectLst/>
                        <a:latin typeface="Calibri"/>
                        <a:ea typeface="Calibri"/>
                        <a:cs typeface="Times New Roman"/>
                      </a:endParaRPr>
                    </a:p>
                  </a:txBody>
                  <a:tcPr marL="68580" marR="68580" marT="0" marB="0"/>
                </a:tc>
              </a:tr>
              <a:tr h="3350498">
                <a:tc>
                  <a:txBody>
                    <a:bodyPr/>
                    <a:lstStyle/>
                    <a:p>
                      <a:pPr>
                        <a:lnSpc>
                          <a:spcPct val="107000"/>
                        </a:lnSpc>
                        <a:spcAft>
                          <a:spcPts val="800"/>
                        </a:spcAft>
                      </a:pPr>
                      <a:r>
                        <a:rPr lang="en-US" sz="2400" dirty="0">
                          <a:effectLst/>
                        </a:rPr>
                        <a:t>01 </a:t>
                      </a:r>
                      <a:r>
                        <a:rPr lang="en-US" sz="2400" dirty="0" err="1">
                          <a:effectLst/>
                        </a:rPr>
                        <a:t>Educația</a:t>
                      </a:r>
                      <a:endParaRPr lang="en-US" sz="24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200" dirty="0">
                          <a:effectLst/>
                        </a:rPr>
                        <a:t>011Educația</a:t>
                      </a:r>
                      <a:endParaRPr lang="en-US" sz="22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200" dirty="0">
                          <a:effectLst/>
                        </a:rPr>
                        <a:t>0111 </a:t>
                      </a:r>
                      <a:r>
                        <a:rPr lang="en-US" sz="2200" dirty="0" err="1">
                          <a:effectLst/>
                        </a:rPr>
                        <a:t>Științele</a:t>
                      </a:r>
                      <a:r>
                        <a:rPr lang="en-US" sz="2200" dirty="0">
                          <a:effectLst/>
                        </a:rPr>
                        <a:t> </a:t>
                      </a:r>
                      <a:r>
                        <a:rPr lang="en-US" sz="2200" dirty="0" err="1">
                          <a:effectLst/>
                        </a:rPr>
                        <a:t>educației</a:t>
                      </a:r>
                      <a:endParaRPr lang="en-US" sz="2200" dirty="0">
                        <a:effectLst/>
                      </a:endParaRPr>
                    </a:p>
                    <a:p>
                      <a:pPr>
                        <a:lnSpc>
                          <a:spcPct val="107000"/>
                        </a:lnSpc>
                        <a:spcAft>
                          <a:spcPts val="800"/>
                        </a:spcAft>
                      </a:pPr>
                      <a:r>
                        <a:rPr lang="en-US" sz="2200" dirty="0">
                          <a:effectLst/>
                        </a:rPr>
                        <a:t>0112 </a:t>
                      </a:r>
                      <a:r>
                        <a:rPr lang="en-US" sz="2200" dirty="0" err="1">
                          <a:effectLst/>
                        </a:rPr>
                        <a:t>Formarea</a:t>
                      </a:r>
                      <a:r>
                        <a:rPr lang="en-US" sz="2200" dirty="0">
                          <a:effectLst/>
                        </a:rPr>
                        <a:t> </a:t>
                      </a:r>
                      <a:r>
                        <a:rPr lang="en-US" sz="2200" dirty="0" err="1">
                          <a:effectLst/>
                        </a:rPr>
                        <a:t>cadrelor</a:t>
                      </a:r>
                      <a:r>
                        <a:rPr lang="en-US" sz="2200" dirty="0">
                          <a:effectLst/>
                        </a:rPr>
                        <a:t> </a:t>
                      </a:r>
                      <a:r>
                        <a:rPr lang="en-US" sz="2200" dirty="0" err="1">
                          <a:effectLst/>
                        </a:rPr>
                        <a:t>didactice</a:t>
                      </a:r>
                      <a:r>
                        <a:rPr lang="en-US" sz="2200" dirty="0">
                          <a:effectLst/>
                        </a:rPr>
                        <a:t> </a:t>
                      </a:r>
                      <a:r>
                        <a:rPr lang="en-US" sz="2200" dirty="0" smtClean="0">
                          <a:effectLst/>
                        </a:rPr>
                        <a:t>pre</a:t>
                      </a:r>
                      <a:r>
                        <a:rPr lang="ro-RO" sz="2200" dirty="0" smtClean="0">
                          <a:effectLst/>
                        </a:rPr>
                        <a:t>ș</a:t>
                      </a:r>
                      <a:r>
                        <a:rPr lang="en-US" sz="2200" dirty="0" err="1" smtClean="0">
                          <a:effectLst/>
                        </a:rPr>
                        <a:t>colare</a:t>
                      </a:r>
                      <a:endParaRPr lang="en-US" sz="2200" dirty="0">
                        <a:effectLst/>
                      </a:endParaRPr>
                    </a:p>
                    <a:p>
                      <a:pPr>
                        <a:lnSpc>
                          <a:spcPct val="107000"/>
                        </a:lnSpc>
                        <a:spcAft>
                          <a:spcPts val="800"/>
                        </a:spcAft>
                      </a:pPr>
                      <a:r>
                        <a:rPr lang="en-US" sz="2200" dirty="0">
                          <a:effectLst/>
                        </a:rPr>
                        <a:t>0113 </a:t>
                      </a:r>
                      <a:r>
                        <a:rPr lang="en-US" sz="2200" dirty="0" err="1">
                          <a:effectLst/>
                        </a:rPr>
                        <a:t>Formarea</a:t>
                      </a:r>
                      <a:r>
                        <a:rPr lang="en-US" sz="2200" dirty="0">
                          <a:effectLst/>
                        </a:rPr>
                        <a:t> </a:t>
                      </a:r>
                      <a:r>
                        <a:rPr lang="en-US" sz="2200" dirty="0" err="1">
                          <a:effectLst/>
                        </a:rPr>
                        <a:t>profesorilor</a:t>
                      </a:r>
                      <a:r>
                        <a:rPr lang="en-US" sz="2200" dirty="0">
                          <a:effectLst/>
                        </a:rPr>
                        <a:t> </a:t>
                      </a:r>
                      <a:r>
                        <a:rPr lang="en-US" sz="2200" dirty="0" err="1">
                          <a:effectLst/>
                        </a:rPr>
                        <a:t>fără</a:t>
                      </a:r>
                      <a:r>
                        <a:rPr lang="en-US" sz="2200" dirty="0">
                          <a:effectLst/>
                        </a:rPr>
                        <a:t> </a:t>
                      </a:r>
                      <a:r>
                        <a:rPr lang="en-US" sz="2200" dirty="0" err="1">
                          <a:effectLst/>
                        </a:rPr>
                        <a:t>obiectul</a:t>
                      </a:r>
                      <a:r>
                        <a:rPr lang="en-US" sz="2200" dirty="0">
                          <a:effectLst/>
                        </a:rPr>
                        <a:t> </a:t>
                      </a:r>
                      <a:r>
                        <a:rPr lang="en-US" sz="2200" dirty="0" err="1">
                          <a:effectLst/>
                        </a:rPr>
                        <a:t>specializării</a:t>
                      </a:r>
                      <a:endParaRPr lang="en-US" sz="2200" dirty="0">
                        <a:effectLst/>
                      </a:endParaRPr>
                    </a:p>
                    <a:p>
                      <a:pPr>
                        <a:lnSpc>
                          <a:spcPct val="107000"/>
                        </a:lnSpc>
                        <a:spcAft>
                          <a:spcPts val="800"/>
                        </a:spcAft>
                      </a:pPr>
                      <a:r>
                        <a:rPr lang="en-US" sz="2200" dirty="0">
                          <a:effectLst/>
                        </a:rPr>
                        <a:t>0114 </a:t>
                      </a:r>
                      <a:r>
                        <a:rPr lang="en-US" sz="2200" dirty="0" err="1">
                          <a:effectLst/>
                        </a:rPr>
                        <a:t>Formarea</a:t>
                      </a:r>
                      <a:r>
                        <a:rPr lang="en-US" sz="2200" dirty="0">
                          <a:effectLst/>
                        </a:rPr>
                        <a:t> </a:t>
                      </a:r>
                      <a:r>
                        <a:rPr lang="en-US" sz="2200" dirty="0" err="1">
                          <a:effectLst/>
                        </a:rPr>
                        <a:t>profesorilor</a:t>
                      </a:r>
                      <a:r>
                        <a:rPr lang="en-US" sz="2200" dirty="0">
                          <a:effectLst/>
                        </a:rPr>
                        <a:t> cu </a:t>
                      </a:r>
                      <a:r>
                        <a:rPr lang="en-US" sz="2200" dirty="0" err="1">
                          <a:effectLst/>
                        </a:rPr>
                        <a:t>obiectul</a:t>
                      </a:r>
                      <a:r>
                        <a:rPr lang="en-US" sz="2200" dirty="0">
                          <a:effectLst/>
                        </a:rPr>
                        <a:t> </a:t>
                      </a:r>
                      <a:r>
                        <a:rPr lang="en-US" sz="2200" dirty="0" err="1">
                          <a:effectLst/>
                        </a:rPr>
                        <a:t>specializării</a:t>
                      </a:r>
                      <a:endParaRPr lang="en-US" sz="2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69909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8914949"/>
              </p:ext>
            </p:extLst>
          </p:nvPr>
        </p:nvGraphicFramePr>
        <p:xfrm>
          <a:off x="82550" y="333345"/>
          <a:ext cx="9061449" cy="6378258"/>
        </p:xfrm>
        <a:graphic>
          <a:graphicData uri="http://schemas.openxmlformats.org/drawingml/2006/table">
            <a:tbl>
              <a:tblPr firstRow="1" firstCol="1" bandRow="1">
                <a:tableStyleId>{5C22544A-7EE6-4342-B048-85BDC9FD1C3A}</a:tableStyleId>
              </a:tblPr>
              <a:tblGrid>
                <a:gridCol w="2432050"/>
                <a:gridCol w="2209800"/>
                <a:gridCol w="4419599"/>
              </a:tblGrid>
              <a:tr h="3362007">
                <a:tc>
                  <a:txBody>
                    <a:bodyPr/>
                    <a:lstStyle/>
                    <a:p>
                      <a:pPr>
                        <a:lnSpc>
                          <a:spcPct val="107000"/>
                        </a:lnSpc>
                        <a:spcAft>
                          <a:spcPts val="800"/>
                        </a:spcAft>
                      </a:pPr>
                      <a:r>
                        <a:rPr lang="en-US" sz="2400" dirty="0">
                          <a:effectLst/>
                        </a:rPr>
                        <a:t>02 Arte </a:t>
                      </a:r>
                      <a:r>
                        <a:rPr lang="en-US" sz="2400" dirty="0" err="1">
                          <a:effectLst/>
                        </a:rPr>
                        <a:t>și</a:t>
                      </a:r>
                      <a:r>
                        <a:rPr lang="en-US" sz="2400" dirty="0">
                          <a:effectLst/>
                        </a:rPr>
                        <a:t> </a:t>
                      </a:r>
                      <a:r>
                        <a:rPr lang="en-US" sz="2400" dirty="0" err="1">
                          <a:effectLst/>
                        </a:rPr>
                        <a:t>Științe</a:t>
                      </a:r>
                      <a:r>
                        <a:rPr lang="en-US" sz="2400" dirty="0">
                          <a:effectLst/>
                        </a:rPr>
                        <a:t> </a:t>
                      </a:r>
                      <a:r>
                        <a:rPr lang="en-US" sz="2400" dirty="0" err="1">
                          <a:effectLst/>
                        </a:rPr>
                        <a:t>umaniste</a:t>
                      </a:r>
                      <a:endParaRPr lang="en-US" sz="24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400" b="0" dirty="0" smtClean="0">
                          <a:solidFill>
                            <a:schemeClr val="tx1"/>
                          </a:solidFill>
                          <a:effectLst/>
                        </a:rPr>
                        <a:t>021 </a:t>
                      </a:r>
                      <a:r>
                        <a:rPr lang="en-US" sz="2400" b="0" dirty="0">
                          <a:solidFill>
                            <a:schemeClr val="tx1"/>
                          </a:solidFill>
                          <a:effectLst/>
                        </a:rPr>
                        <a:t>Arte</a:t>
                      </a:r>
                      <a:endParaRPr lang="en-US" sz="24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US" sz="2400" b="0" dirty="0">
                          <a:solidFill>
                            <a:schemeClr val="tx1"/>
                          </a:solidFill>
                          <a:effectLst/>
                        </a:rPr>
                        <a:t>0211 </a:t>
                      </a:r>
                      <a:r>
                        <a:rPr lang="en-US" sz="2400" b="0" dirty="0" err="1" smtClean="0">
                          <a:solidFill>
                            <a:schemeClr val="tx1"/>
                          </a:solidFill>
                          <a:effectLst/>
                        </a:rPr>
                        <a:t>Tehn</a:t>
                      </a:r>
                      <a:r>
                        <a:rPr lang="ro-RO" sz="2400" b="0" dirty="0" smtClean="0">
                          <a:solidFill>
                            <a:schemeClr val="tx1"/>
                          </a:solidFill>
                          <a:effectLst/>
                        </a:rPr>
                        <a:t>ici</a:t>
                      </a:r>
                      <a:r>
                        <a:rPr lang="en-US" sz="2400" b="0" dirty="0" smtClean="0">
                          <a:solidFill>
                            <a:schemeClr val="tx1"/>
                          </a:solidFill>
                          <a:effectLst/>
                        </a:rPr>
                        <a:t> </a:t>
                      </a:r>
                      <a:r>
                        <a:rPr lang="ro-RO" sz="2400" b="0" dirty="0" smtClean="0">
                          <a:solidFill>
                            <a:schemeClr val="tx1"/>
                          </a:solidFill>
                          <a:effectLst/>
                        </a:rPr>
                        <a:t>a</a:t>
                      </a:r>
                      <a:r>
                        <a:rPr lang="en-US" sz="2400" b="0" dirty="0" err="1" smtClean="0">
                          <a:solidFill>
                            <a:schemeClr val="tx1"/>
                          </a:solidFill>
                          <a:effectLst/>
                        </a:rPr>
                        <a:t>udiovizual</a:t>
                      </a:r>
                      <a:r>
                        <a:rPr lang="ro-RO" sz="2400" b="0" dirty="0" smtClean="0">
                          <a:solidFill>
                            <a:schemeClr val="tx1"/>
                          </a:solidFill>
                          <a:effectLst/>
                        </a:rPr>
                        <a:t>e</a:t>
                      </a:r>
                      <a:r>
                        <a:rPr lang="en-US" sz="2400" b="0" dirty="0" smtClean="0">
                          <a:solidFill>
                            <a:schemeClr val="tx1"/>
                          </a:solidFill>
                          <a:effectLst/>
                        </a:rPr>
                        <a:t> </a:t>
                      </a:r>
                      <a:r>
                        <a:rPr lang="en-US" sz="2400" b="0" dirty="0" err="1">
                          <a:solidFill>
                            <a:schemeClr val="tx1"/>
                          </a:solidFill>
                          <a:effectLst/>
                        </a:rPr>
                        <a:t>și</a:t>
                      </a:r>
                      <a:r>
                        <a:rPr lang="en-US" sz="2400" b="0" dirty="0">
                          <a:solidFill>
                            <a:schemeClr val="tx1"/>
                          </a:solidFill>
                          <a:effectLst/>
                        </a:rPr>
                        <a:t> </a:t>
                      </a:r>
                      <a:r>
                        <a:rPr lang="en-US" sz="2400" b="0" dirty="0" err="1">
                          <a:solidFill>
                            <a:schemeClr val="tx1"/>
                          </a:solidFill>
                          <a:effectLst/>
                        </a:rPr>
                        <a:t>producția</a:t>
                      </a:r>
                      <a:r>
                        <a:rPr lang="en-US" sz="2400" b="0" dirty="0">
                          <a:solidFill>
                            <a:schemeClr val="tx1"/>
                          </a:solidFill>
                          <a:effectLst/>
                        </a:rPr>
                        <a:t> media</a:t>
                      </a:r>
                    </a:p>
                    <a:p>
                      <a:pPr>
                        <a:lnSpc>
                          <a:spcPct val="107000"/>
                        </a:lnSpc>
                        <a:spcAft>
                          <a:spcPts val="800"/>
                        </a:spcAft>
                      </a:pPr>
                      <a:r>
                        <a:rPr lang="en-US" sz="2400" b="0" dirty="0" smtClean="0">
                          <a:solidFill>
                            <a:schemeClr val="tx1"/>
                          </a:solidFill>
                          <a:effectLst/>
                        </a:rPr>
                        <a:t>0212 </a:t>
                      </a:r>
                      <a:r>
                        <a:rPr lang="en-US" sz="2400" b="0" dirty="0" err="1" smtClean="0">
                          <a:solidFill>
                            <a:schemeClr val="tx1"/>
                          </a:solidFill>
                          <a:effectLst/>
                        </a:rPr>
                        <a:t>Modă</a:t>
                      </a:r>
                      <a:r>
                        <a:rPr lang="en-US" sz="2400" b="0" dirty="0">
                          <a:solidFill>
                            <a:schemeClr val="tx1"/>
                          </a:solidFill>
                          <a:effectLst/>
                        </a:rPr>
                        <a:t>, Design interior </a:t>
                      </a:r>
                      <a:r>
                        <a:rPr lang="en-US" sz="2400" b="0" dirty="0" err="1">
                          <a:solidFill>
                            <a:schemeClr val="tx1"/>
                          </a:solidFill>
                          <a:effectLst/>
                        </a:rPr>
                        <a:t>și</a:t>
                      </a:r>
                      <a:r>
                        <a:rPr lang="en-US" sz="2400" b="0" dirty="0">
                          <a:solidFill>
                            <a:schemeClr val="tx1"/>
                          </a:solidFill>
                          <a:effectLst/>
                        </a:rPr>
                        <a:t> industrial</a:t>
                      </a:r>
                    </a:p>
                    <a:p>
                      <a:pPr>
                        <a:lnSpc>
                          <a:spcPct val="107000"/>
                        </a:lnSpc>
                        <a:spcAft>
                          <a:spcPts val="800"/>
                        </a:spcAft>
                      </a:pPr>
                      <a:r>
                        <a:rPr lang="en-US" sz="2400" b="0" dirty="0">
                          <a:solidFill>
                            <a:schemeClr val="tx1"/>
                          </a:solidFill>
                          <a:effectLst/>
                        </a:rPr>
                        <a:t>0213 </a:t>
                      </a:r>
                      <a:r>
                        <a:rPr lang="ro-RO" sz="2400" b="0" dirty="0" smtClean="0">
                          <a:solidFill>
                            <a:schemeClr val="tx1"/>
                          </a:solidFill>
                          <a:effectLst/>
                        </a:rPr>
                        <a:t>Arte frumoase</a:t>
                      </a:r>
                      <a:endParaRPr lang="en-US" sz="2400" b="0" dirty="0">
                        <a:solidFill>
                          <a:schemeClr val="tx1"/>
                        </a:solidFill>
                        <a:effectLst/>
                      </a:endParaRPr>
                    </a:p>
                    <a:p>
                      <a:pPr>
                        <a:lnSpc>
                          <a:spcPct val="107000"/>
                        </a:lnSpc>
                        <a:spcAft>
                          <a:spcPts val="800"/>
                        </a:spcAft>
                      </a:pPr>
                      <a:r>
                        <a:rPr lang="en-US" sz="2400" b="0" dirty="0">
                          <a:solidFill>
                            <a:schemeClr val="tx1"/>
                          </a:solidFill>
                          <a:effectLst/>
                        </a:rPr>
                        <a:t>0214 </a:t>
                      </a:r>
                      <a:r>
                        <a:rPr lang="ro-RO" sz="2400" b="0" dirty="0" smtClean="0">
                          <a:solidFill>
                            <a:schemeClr val="tx1"/>
                          </a:solidFill>
                          <a:effectLst/>
                        </a:rPr>
                        <a:t>Meșteșuguri</a:t>
                      </a:r>
                      <a:endParaRPr lang="en-US" sz="2400" b="0" dirty="0">
                        <a:solidFill>
                          <a:schemeClr val="tx1"/>
                        </a:solidFill>
                        <a:effectLst/>
                      </a:endParaRPr>
                    </a:p>
                    <a:p>
                      <a:pPr>
                        <a:lnSpc>
                          <a:spcPct val="107000"/>
                        </a:lnSpc>
                        <a:spcAft>
                          <a:spcPts val="800"/>
                        </a:spcAft>
                      </a:pPr>
                      <a:r>
                        <a:rPr lang="en-US" sz="2400" b="0" dirty="0" smtClean="0">
                          <a:solidFill>
                            <a:schemeClr val="tx1"/>
                          </a:solidFill>
                          <a:effectLst/>
                        </a:rPr>
                        <a:t>0215</a:t>
                      </a:r>
                      <a:r>
                        <a:rPr lang="ro-RO" sz="2400" b="0" dirty="0" smtClean="0">
                          <a:solidFill>
                            <a:schemeClr val="tx1"/>
                          </a:solidFill>
                          <a:effectLst/>
                        </a:rPr>
                        <a:t> </a:t>
                      </a:r>
                      <a:r>
                        <a:rPr kumimoji="0" lang="pt-BR" sz="2400" b="0" kern="1200" dirty="0" smtClean="0">
                          <a:solidFill>
                            <a:schemeClr val="tx1"/>
                          </a:solidFill>
                          <a:latin typeface="+mn-lt"/>
                          <a:ea typeface="+mn-ea"/>
                          <a:cs typeface="+mn-cs"/>
                        </a:rPr>
                        <a:t>Arte performante</a:t>
                      </a:r>
                      <a:r>
                        <a:rPr kumimoji="0" lang="ro-RO" sz="2400" b="0" kern="1200" dirty="0" smtClean="0">
                          <a:solidFill>
                            <a:schemeClr val="tx1"/>
                          </a:solidFill>
                          <a:latin typeface="+mn-lt"/>
                          <a:ea typeface="+mn-ea"/>
                          <a:cs typeface="+mn-cs"/>
                        </a:rPr>
                        <a:t> și</a:t>
                      </a:r>
                      <a:r>
                        <a:rPr kumimoji="0" lang="pt-BR" sz="2400" b="0" kern="1200" dirty="0" smtClean="0">
                          <a:solidFill>
                            <a:schemeClr val="tx1"/>
                          </a:solidFill>
                          <a:latin typeface="+mn-lt"/>
                          <a:ea typeface="+mn-ea"/>
                          <a:cs typeface="+mn-cs"/>
                        </a:rPr>
                        <a:t> muzică</a:t>
                      </a:r>
                      <a:endParaRPr lang="en-US" sz="24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r>
              <a:tr h="1496086">
                <a:tc>
                  <a:txBody>
                    <a:bodyPr/>
                    <a:lstStyle/>
                    <a:p>
                      <a:pPr>
                        <a:lnSpc>
                          <a:spcPct val="107000"/>
                        </a:lnSpc>
                        <a:spcAft>
                          <a:spcPts val="800"/>
                        </a:spcAft>
                      </a:pPr>
                      <a:r>
                        <a:rPr lang="en-US" sz="2400">
                          <a:effectLst/>
                        </a:rPr>
                        <a:t> </a:t>
                      </a:r>
                      <a:endParaRPr lang="en-US" sz="2400">
                        <a:effectLst/>
                        <a:latin typeface="Calibri"/>
                        <a:ea typeface="Calibri"/>
                        <a:cs typeface="Times New Roman"/>
                      </a:endParaRPr>
                    </a:p>
                  </a:txBody>
                  <a:tcPr marL="68580" marR="68580" marT="0" marB="0"/>
                </a:tc>
                <a:tc>
                  <a:txBody>
                    <a:bodyPr/>
                    <a:lstStyle/>
                    <a:p>
                      <a:pPr>
                        <a:lnSpc>
                          <a:spcPct val="107000"/>
                        </a:lnSpc>
                        <a:spcAft>
                          <a:spcPts val="800"/>
                        </a:spcAft>
                      </a:pPr>
                      <a:r>
                        <a:rPr lang="en-US" sz="2400" dirty="0">
                          <a:effectLst/>
                        </a:rPr>
                        <a:t>022 </a:t>
                      </a:r>
                      <a:r>
                        <a:rPr lang="en-US" sz="2400" dirty="0" err="1" smtClean="0">
                          <a:effectLst/>
                        </a:rPr>
                        <a:t>Științe</a:t>
                      </a:r>
                      <a:r>
                        <a:rPr lang="en-US" sz="2400" dirty="0" smtClean="0">
                          <a:effectLst/>
                        </a:rPr>
                        <a:t> </a:t>
                      </a:r>
                      <a:r>
                        <a:rPr lang="en-US" sz="2400" dirty="0" err="1" smtClean="0">
                          <a:effectLst/>
                        </a:rPr>
                        <a:t>umaniste</a:t>
                      </a:r>
                      <a:r>
                        <a:rPr lang="en-US" sz="2400" dirty="0" smtClean="0">
                          <a:effectLst/>
                        </a:rPr>
                        <a:t> </a:t>
                      </a:r>
                      <a:r>
                        <a:rPr lang="en-US" sz="2400" dirty="0">
                          <a:effectLst/>
                        </a:rPr>
                        <a:t>(</a:t>
                      </a:r>
                      <a:r>
                        <a:rPr lang="en-US" sz="2400" dirty="0" err="1">
                          <a:effectLst/>
                        </a:rPr>
                        <a:t>exceptând</a:t>
                      </a:r>
                      <a:r>
                        <a:rPr lang="en-US" sz="2400" dirty="0">
                          <a:effectLst/>
                        </a:rPr>
                        <a:t> </a:t>
                      </a:r>
                      <a:r>
                        <a:rPr lang="en-US" sz="2400" dirty="0" err="1">
                          <a:effectLst/>
                        </a:rPr>
                        <a:t>limbile</a:t>
                      </a:r>
                      <a:r>
                        <a:rPr lang="en-US" sz="2400" dirty="0">
                          <a:effectLst/>
                        </a:rPr>
                        <a:t>)</a:t>
                      </a:r>
                      <a:endParaRPr lang="en-US" sz="2400" dirty="0">
                        <a:effectLst/>
                        <a:latin typeface="Calibri"/>
                        <a:ea typeface="Calibri"/>
                        <a:cs typeface="Times New Roman"/>
                      </a:endParaRPr>
                    </a:p>
                  </a:txBody>
                  <a:tcPr marL="68580" marR="68580" marT="0" marB="0"/>
                </a:tc>
                <a:tc>
                  <a:txBody>
                    <a:bodyPr/>
                    <a:lstStyle/>
                    <a:p>
                      <a:pPr>
                        <a:lnSpc>
                          <a:spcPct val="107000"/>
                        </a:lnSpc>
                        <a:spcAft>
                          <a:spcPts val="800"/>
                        </a:spcAft>
                      </a:pPr>
                      <a:r>
                        <a:rPr lang="de-DE" sz="2400" dirty="0">
                          <a:effectLst/>
                        </a:rPr>
                        <a:t>0221 Religie și teologie</a:t>
                      </a:r>
                      <a:endParaRPr lang="en-US" sz="2400" dirty="0">
                        <a:effectLst/>
                      </a:endParaRPr>
                    </a:p>
                    <a:p>
                      <a:pPr>
                        <a:lnSpc>
                          <a:spcPct val="107000"/>
                        </a:lnSpc>
                        <a:spcAft>
                          <a:spcPts val="800"/>
                        </a:spcAft>
                      </a:pPr>
                      <a:r>
                        <a:rPr lang="de-DE" sz="2400" dirty="0">
                          <a:effectLst/>
                        </a:rPr>
                        <a:t>0222 Istorie și arheologie</a:t>
                      </a:r>
                      <a:endParaRPr lang="en-US" sz="2400" dirty="0">
                        <a:effectLst/>
                      </a:endParaRPr>
                    </a:p>
                    <a:p>
                      <a:pPr>
                        <a:lnSpc>
                          <a:spcPct val="107000"/>
                        </a:lnSpc>
                        <a:spcAft>
                          <a:spcPts val="800"/>
                        </a:spcAft>
                      </a:pPr>
                      <a:r>
                        <a:rPr lang="en-US" sz="2400" dirty="0">
                          <a:effectLst/>
                        </a:rPr>
                        <a:t>0223 </a:t>
                      </a:r>
                      <a:r>
                        <a:rPr lang="en-US" sz="2400" dirty="0" err="1">
                          <a:effectLst/>
                        </a:rPr>
                        <a:t>Filosofie</a:t>
                      </a:r>
                      <a:r>
                        <a:rPr lang="en-US" sz="2400" dirty="0">
                          <a:effectLst/>
                        </a:rPr>
                        <a:t> </a:t>
                      </a:r>
                      <a:r>
                        <a:rPr lang="en-US" sz="2400" dirty="0" err="1">
                          <a:effectLst/>
                        </a:rPr>
                        <a:t>și</a:t>
                      </a:r>
                      <a:r>
                        <a:rPr lang="en-US" sz="2400" dirty="0">
                          <a:effectLst/>
                        </a:rPr>
                        <a:t> </a:t>
                      </a:r>
                      <a:r>
                        <a:rPr lang="en-US" sz="2400" dirty="0" err="1">
                          <a:effectLst/>
                        </a:rPr>
                        <a:t>etică</a:t>
                      </a:r>
                      <a:endParaRPr lang="en-US" sz="2400" dirty="0">
                        <a:effectLst/>
                        <a:latin typeface="Calibri"/>
                        <a:ea typeface="Calibri"/>
                        <a:cs typeface="Times New Roman"/>
                      </a:endParaRPr>
                    </a:p>
                  </a:txBody>
                  <a:tcPr marL="68580" marR="68580" marT="0" marB="0"/>
                </a:tc>
              </a:tr>
              <a:tr h="1209362">
                <a:tc>
                  <a:txBody>
                    <a:bodyPr/>
                    <a:lstStyle/>
                    <a:p>
                      <a:pPr>
                        <a:lnSpc>
                          <a:spcPct val="107000"/>
                        </a:lnSpc>
                        <a:spcAft>
                          <a:spcPts val="800"/>
                        </a:spcAft>
                      </a:pPr>
                      <a:r>
                        <a:rPr lang="en-US" sz="2400">
                          <a:effectLst/>
                        </a:rPr>
                        <a:t> </a:t>
                      </a:r>
                      <a:endParaRPr lang="en-US" sz="2400">
                        <a:effectLst/>
                        <a:latin typeface="Calibri"/>
                        <a:ea typeface="Calibri"/>
                        <a:cs typeface="Times New Roman"/>
                      </a:endParaRPr>
                    </a:p>
                  </a:txBody>
                  <a:tcPr marL="68580" marR="68580" marT="0" marB="0"/>
                </a:tc>
                <a:tc>
                  <a:txBody>
                    <a:bodyPr/>
                    <a:lstStyle/>
                    <a:p>
                      <a:pPr>
                        <a:lnSpc>
                          <a:spcPct val="107000"/>
                        </a:lnSpc>
                        <a:spcAft>
                          <a:spcPts val="800"/>
                        </a:spcAft>
                      </a:pPr>
                      <a:r>
                        <a:rPr lang="en-US" sz="2400">
                          <a:effectLst/>
                        </a:rPr>
                        <a:t>023 Limbi</a:t>
                      </a:r>
                      <a:endParaRPr lang="en-US" sz="2400">
                        <a:effectLst/>
                        <a:latin typeface="Calibri"/>
                        <a:ea typeface="Calibri"/>
                        <a:cs typeface="Times New Roman"/>
                      </a:endParaRPr>
                    </a:p>
                  </a:txBody>
                  <a:tcPr marL="68580" marR="68580" marT="0" marB="0"/>
                </a:tc>
                <a:tc>
                  <a:txBody>
                    <a:bodyPr/>
                    <a:lstStyle/>
                    <a:p>
                      <a:pPr>
                        <a:lnSpc>
                          <a:spcPct val="107000"/>
                        </a:lnSpc>
                        <a:spcAft>
                          <a:spcPts val="800"/>
                        </a:spcAft>
                      </a:pPr>
                      <a:r>
                        <a:rPr lang="en-US" sz="2400" dirty="0">
                          <a:effectLst/>
                        </a:rPr>
                        <a:t>0231 </a:t>
                      </a:r>
                      <a:r>
                        <a:rPr lang="en-US" sz="2400" dirty="0" err="1" smtClean="0">
                          <a:effectLst/>
                        </a:rPr>
                        <a:t>Achizi</a:t>
                      </a:r>
                      <a:r>
                        <a:rPr lang="ro-RO" sz="2400" dirty="0" smtClean="0">
                          <a:effectLst/>
                        </a:rPr>
                        <a:t>ția</a:t>
                      </a:r>
                      <a:r>
                        <a:rPr lang="ro-RO" sz="2400" baseline="0" dirty="0" smtClean="0">
                          <a:effectLst/>
                        </a:rPr>
                        <a:t> de competențe lingvistice</a:t>
                      </a:r>
                      <a:endParaRPr lang="en-US" sz="2400" dirty="0">
                        <a:effectLst/>
                      </a:endParaRPr>
                    </a:p>
                    <a:p>
                      <a:pPr>
                        <a:lnSpc>
                          <a:spcPct val="107000"/>
                        </a:lnSpc>
                        <a:spcAft>
                          <a:spcPts val="800"/>
                        </a:spcAft>
                      </a:pPr>
                      <a:r>
                        <a:rPr lang="en-US" sz="2400" dirty="0">
                          <a:effectLst/>
                        </a:rPr>
                        <a:t>0232 </a:t>
                      </a:r>
                      <a:r>
                        <a:rPr lang="en-US" sz="2400" dirty="0" err="1">
                          <a:effectLst/>
                        </a:rPr>
                        <a:t>Literatură</a:t>
                      </a:r>
                      <a:r>
                        <a:rPr lang="en-US" sz="2400" dirty="0">
                          <a:effectLst/>
                        </a:rPr>
                        <a:t> </a:t>
                      </a:r>
                      <a:r>
                        <a:rPr lang="en-US" sz="2400" dirty="0" err="1">
                          <a:effectLst/>
                        </a:rPr>
                        <a:t>și</a:t>
                      </a:r>
                      <a:r>
                        <a:rPr lang="en-US" sz="2400" dirty="0">
                          <a:effectLst/>
                        </a:rPr>
                        <a:t> </a:t>
                      </a:r>
                      <a:r>
                        <a:rPr lang="en-US" sz="2400" dirty="0" err="1">
                          <a:effectLst/>
                        </a:rPr>
                        <a:t>lingvistică</a:t>
                      </a:r>
                      <a:endParaRPr lang="en-US"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3057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ro-RO" sz="4400" b="1" dirty="0" smtClean="0">
                <a:solidFill>
                  <a:srgbClr val="0070C0"/>
                </a:solidFill>
              </a:rPr>
              <a:t>Rezultatele învăţării</a:t>
            </a:r>
            <a:endParaRPr lang="en-US" sz="4400" b="1" dirty="0">
              <a:solidFill>
                <a:srgbClr val="0070C0"/>
              </a:solidFill>
            </a:endParaRPr>
          </a:p>
        </p:txBody>
      </p:sp>
      <p:sp>
        <p:nvSpPr>
          <p:cNvPr id="3" name="Content Placeholder 2"/>
          <p:cNvSpPr>
            <a:spLocks noGrp="1"/>
          </p:cNvSpPr>
          <p:nvPr>
            <p:ph sz="quarter" idx="1"/>
          </p:nvPr>
        </p:nvSpPr>
        <p:spPr>
          <a:xfrm>
            <a:off x="301752" y="2209800"/>
            <a:ext cx="8503920" cy="3889248"/>
          </a:xfrm>
        </p:spPr>
        <p:txBody>
          <a:bodyPr>
            <a:normAutofit/>
          </a:bodyPr>
          <a:lstStyle/>
          <a:p>
            <a:r>
              <a:rPr lang="ro-RO" sz="4000" dirty="0" smtClean="0"/>
              <a:t>Recunoaşterea actelor de studii</a:t>
            </a:r>
          </a:p>
          <a:p>
            <a:r>
              <a:rPr lang="ro-RO" sz="4000" dirty="0" smtClean="0"/>
              <a:t>Mobilitate pe piaţa muncii</a:t>
            </a:r>
            <a:endParaRPr lang="en-US" sz="4000" dirty="0"/>
          </a:p>
        </p:txBody>
      </p:sp>
    </p:spTree>
    <p:extLst>
      <p:ext uri="{BB962C8B-B14F-4D97-AF65-F5344CB8AC3E}">
        <p14:creationId xmlns:p14="http://schemas.microsoft.com/office/powerpoint/2010/main" val="2810126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27316051"/>
              </p:ext>
            </p:extLst>
          </p:nvPr>
        </p:nvGraphicFramePr>
        <p:xfrm>
          <a:off x="76200" y="525690"/>
          <a:ext cx="8915401" cy="5875110"/>
        </p:xfrm>
        <a:graphic>
          <a:graphicData uri="http://schemas.openxmlformats.org/drawingml/2006/table">
            <a:tbl>
              <a:tblPr firstRow="1" firstCol="1" bandRow="1">
                <a:tableStyleId>{5C22544A-7EE6-4342-B048-85BDC9FD1C3A}</a:tableStyleId>
              </a:tblPr>
              <a:tblGrid>
                <a:gridCol w="2971165"/>
                <a:gridCol w="2972118"/>
                <a:gridCol w="2972118"/>
              </a:tblGrid>
              <a:tr h="3125116">
                <a:tc>
                  <a:txBody>
                    <a:bodyPr/>
                    <a:lstStyle/>
                    <a:p>
                      <a:pPr>
                        <a:lnSpc>
                          <a:spcPct val="107000"/>
                        </a:lnSpc>
                        <a:spcAft>
                          <a:spcPts val="800"/>
                        </a:spcAft>
                      </a:pPr>
                      <a:r>
                        <a:rPr lang="en-US" sz="2600" dirty="0">
                          <a:effectLst/>
                        </a:rPr>
                        <a:t>03 </a:t>
                      </a:r>
                      <a:r>
                        <a:rPr lang="en-US" sz="2600" dirty="0" err="1">
                          <a:effectLst/>
                        </a:rPr>
                        <a:t>Științe</a:t>
                      </a:r>
                      <a:r>
                        <a:rPr lang="en-US" sz="2600" dirty="0">
                          <a:effectLst/>
                        </a:rPr>
                        <a:t> </a:t>
                      </a:r>
                      <a:r>
                        <a:rPr lang="en-US" sz="2600" dirty="0" err="1">
                          <a:effectLst/>
                        </a:rPr>
                        <a:t>sociale</a:t>
                      </a:r>
                      <a:r>
                        <a:rPr lang="en-US" sz="2600" dirty="0">
                          <a:effectLst/>
                        </a:rPr>
                        <a:t>, </a:t>
                      </a:r>
                      <a:r>
                        <a:rPr lang="en-US" sz="2600" dirty="0" err="1">
                          <a:effectLst/>
                        </a:rPr>
                        <a:t>jurnalism</a:t>
                      </a:r>
                      <a:r>
                        <a:rPr lang="en-US" sz="2600" dirty="0">
                          <a:effectLst/>
                        </a:rPr>
                        <a:t> </a:t>
                      </a:r>
                      <a:r>
                        <a:rPr lang="en-US" sz="2600" dirty="0" err="1">
                          <a:effectLst/>
                        </a:rPr>
                        <a:t>și</a:t>
                      </a:r>
                      <a:r>
                        <a:rPr lang="en-US" sz="2600" dirty="0">
                          <a:effectLst/>
                        </a:rPr>
                        <a:t> </a:t>
                      </a:r>
                      <a:r>
                        <a:rPr lang="en-US" sz="2600" dirty="0" err="1">
                          <a:effectLst/>
                        </a:rPr>
                        <a:t>informație</a:t>
                      </a:r>
                      <a:endParaRPr lang="en-US" sz="26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600" b="0" dirty="0">
                          <a:solidFill>
                            <a:schemeClr val="tx1"/>
                          </a:solidFill>
                          <a:effectLst/>
                        </a:rPr>
                        <a:t>031 </a:t>
                      </a:r>
                      <a:r>
                        <a:rPr lang="en-US" sz="2600" b="0" dirty="0" err="1">
                          <a:solidFill>
                            <a:schemeClr val="tx1"/>
                          </a:solidFill>
                          <a:effectLst/>
                        </a:rPr>
                        <a:t>Științele</a:t>
                      </a:r>
                      <a:r>
                        <a:rPr lang="en-US" sz="2600" b="0" dirty="0">
                          <a:solidFill>
                            <a:schemeClr val="tx1"/>
                          </a:solidFill>
                          <a:effectLst/>
                        </a:rPr>
                        <a:t> </a:t>
                      </a:r>
                      <a:r>
                        <a:rPr lang="en-US" sz="2600" b="0" dirty="0" err="1">
                          <a:solidFill>
                            <a:schemeClr val="tx1"/>
                          </a:solidFill>
                          <a:effectLst/>
                        </a:rPr>
                        <a:t>sociale</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comportamentale</a:t>
                      </a:r>
                      <a:endParaRPr lang="en-US" sz="26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US" sz="2600" b="0" dirty="0">
                          <a:solidFill>
                            <a:schemeClr val="tx1"/>
                          </a:solidFill>
                          <a:effectLst/>
                        </a:rPr>
                        <a:t>0311 </a:t>
                      </a:r>
                      <a:r>
                        <a:rPr lang="en-US" sz="2600" b="0" dirty="0" err="1">
                          <a:solidFill>
                            <a:schemeClr val="tx1"/>
                          </a:solidFill>
                          <a:effectLst/>
                        </a:rPr>
                        <a:t>Economie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0312 </a:t>
                      </a:r>
                      <a:r>
                        <a:rPr lang="ro-RO" sz="2600" b="0" dirty="0" smtClean="0">
                          <a:solidFill>
                            <a:schemeClr val="tx1"/>
                          </a:solidFill>
                          <a:effectLst/>
                        </a:rPr>
                        <a:t>Ș</a:t>
                      </a:r>
                      <a:r>
                        <a:rPr lang="en-US" sz="2600" b="0" dirty="0" err="1" smtClean="0">
                          <a:solidFill>
                            <a:schemeClr val="tx1"/>
                          </a:solidFill>
                          <a:effectLst/>
                        </a:rPr>
                        <a:t>tiințe</a:t>
                      </a:r>
                      <a:r>
                        <a:rPr lang="en-US" sz="2600" b="0" dirty="0" smtClean="0">
                          <a:solidFill>
                            <a:schemeClr val="tx1"/>
                          </a:solidFill>
                          <a:effectLst/>
                        </a:rPr>
                        <a:t> </a:t>
                      </a:r>
                      <a:r>
                        <a:rPr lang="en-US" sz="2600" b="0" dirty="0" err="1" smtClean="0">
                          <a:solidFill>
                            <a:schemeClr val="tx1"/>
                          </a:solidFill>
                          <a:effectLst/>
                        </a:rPr>
                        <a:t>politice</a:t>
                      </a:r>
                      <a:r>
                        <a:rPr lang="ro-RO" sz="2600" b="0" dirty="0" smtClean="0">
                          <a:solidFill>
                            <a:schemeClr val="tx1"/>
                          </a:solidFill>
                          <a:effectLst/>
                        </a:rPr>
                        <a:t> și c</a:t>
                      </a:r>
                      <a:r>
                        <a:rPr lang="en-US" sz="2600" b="0" dirty="0" err="1" smtClean="0">
                          <a:solidFill>
                            <a:schemeClr val="tx1"/>
                          </a:solidFill>
                          <a:effectLst/>
                        </a:rPr>
                        <a:t>ivic</a:t>
                      </a:r>
                      <a:r>
                        <a:rPr lang="ro-RO" sz="2600" b="0" dirty="0" smtClean="0">
                          <a:solidFill>
                            <a:schemeClr val="tx1"/>
                          </a:solidFill>
                          <a:effectLst/>
                        </a:rPr>
                        <a:t>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0313 </a:t>
                      </a:r>
                      <a:r>
                        <a:rPr lang="en-US" sz="2600" b="0" dirty="0" err="1">
                          <a:solidFill>
                            <a:schemeClr val="tx1"/>
                          </a:solidFill>
                          <a:effectLst/>
                        </a:rPr>
                        <a:t>Psihologie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0314 </a:t>
                      </a:r>
                      <a:r>
                        <a:rPr lang="en-US" sz="2600" b="0" dirty="0" err="1">
                          <a:solidFill>
                            <a:schemeClr val="tx1"/>
                          </a:solidFill>
                          <a:effectLst/>
                        </a:rPr>
                        <a:t>Sociologie</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studii</a:t>
                      </a:r>
                      <a:r>
                        <a:rPr lang="en-US" sz="2600" b="0" dirty="0">
                          <a:solidFill>
                            <a:schemeClr val="tx1"/>
                          </a:solidFill>
                          <a:effectLst/>
                        </a:rPr>
                        <a:t> </a:t>
                      </a:r>
                      <a:r>
                        <a:rPr lang="en-US" sz="2600" b="0" dirty="0" err="1">
                          <a:solidFill>
                            <a:schemeClr val="tx1"/>
                          </a:solidFill>
                          <a:effectLst/>
                        </a:rPr>
                        <a:t>culturale</a:t>
                      </a:r>
                      <a:endParaRPr lang="en-US" sz="26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r>
              <a:tr h="2749994">
                <a:tc>
                  <a:txBody>
                    <a:bodyPr/>
                    <a:lstStyle/>
                    <a:p>
                      <a:pPr>
                        <a:lnSpc>
                          <a:spcPct val="107000"/>
                        </a:lnSpc>
                        <a:spcAft>
                          <a:spcPts val="800"/>
                        </a:spcAft>
                      </a:pPr>
                      <a:r>
                        <a:rPr lang="en-US" sz="2600">
                          <a:effectLst/>
                        </a:rPr>
                        <a:t> </a:t>
                      </a:r>
                      <a:endParaRPr lang="en-US" sz="2600">
                        <a:effectLst/>
                        <a:latin typeface="Calibri"/>
                        <a:ea typeface="Calibri"/>
                        <a:cs typeface="Times New Roman"/>
                      </a:endParaRPr>
                    </a:p>
                  </a:txBody>
                  <a:tcPr marL="68580" marR="68580" marT="0" marB="0"/>
                </a:tc>
                <a:tc>
                  <a:txBody>
                    <a:bodyPr/>
                    <a:lstStyle/>
                    <a:p>
                      <a:pPr>
                        <a:lnSpc>
                          <a:spcPct val="107000"/>
                        </a:lnSpc>
                        <a:spcAft>
                          <a:spcPts val="800"/>
                        </a:spcAft>
                      </a:pPr>
                      <a:r>
                        <a:rPr lang="en-US" sz="2600">
                          <a:effectLst/>
                        </a:rPr>
                        <a:t>032 Jurnalism și informație</a:t>
                      </a:r>
                      <a:endParaRPr lang="en-US" sz="2600">
                        <a:effectLst/>
                        <a:latin typeface="Calibri"/>
                        <a:ea typeface="Calibri"/>
                        <a:cs typeface="Times New Roman"/>
                      </a:endParaRPr>
                    </a:p>
                  </a:txBody>
                  <a:tcPr marL="68580" marR="68580" marT="0" marB="0"/>
                </a:tc>
                <a:tc>
                  <a:txBody>
                    <a:bodyPr/>
                    <a:lstStyle/>
                    <a:p>
                      <a:pPr>
                        <a:lnSpc>
                          <a:spcPct val="107000"/>
                        </a:lnSpc>
                        <a:spcAft>
                          <a:spcPts val="800"/>
                        </a:spcAft>
                      </a:pPr>
                      <a:r>
                        <a:rPr lang="en-US" sz="2600" dirty="0">
                          <a:effectLst/>
                        </a:rPr>
                        <a:t>0321 </a:t>
                      </a:r>
                      <a:r>
                        <a:rPr lang="en-US" sz="2600" dirty="0" err="1">
                          <a:effectLst/>
                        </a:rPr>
                        <a:t>Jurnalism</a:t>
                      </a:r>
                      <a:r>
                        <a:rPr lang="en-US" sz="2600" dirty="0">
                          <a:effectLst/>
                        </a:rPr>
                        <a:t> </a:t>
                      </a:r>
                      <a:r>
                        <a:rPr lang="en-US" sz="2600" dirty="0" err="1">
                          <a:effectLst/>
                        </a:rPr>
                        <a:t>și</a:t>
                      </a:r>
                      <a:r>
                        <a:rPr lang="en-US" sz="2600" dirty="0">
                          <a:effectLst/>
                        </a:rPr>
                        <a:t> </a:t>
                      </a:r>
                      <a:r>
                        <a:rPr lang="en-US" sz="2600" dirty="0" err="1">
                          <a:effectLst/>
                        </a:rPr>
                        <a:t>reportaje</a:t>
                      </a:r>
                      <a:endParaRPr lang="en-US" sz="2600" dirty="0">
                        <a:effectLst/>
                      </a:endParaRPr>
                    </a:p>
                    <a:p>
                      <a:pPr>
                        <a:lnSpc>
                          <a:spcPct val="107000"/>
                        </a:lnSpc>
                        <a:spcAft>
                          <a:spcPts val="800"/>
                        </a:spcAft>
                      </a:pPr>
                      <a:r>
                        <a:rPr lang="en-US" sz="2600" dirty="0">
                          <a:effectLst/>
                        </a:rPr>
                        <a:t>0322 </a:t>
                      </a:r>
                      <a:r>
                        <a:rPr lang="en-US" sz="2600" dirty="0" err="1">
                          <a:effectLst/>
                        </a:rPr>
                        <a:t>Bibliotecă</a:t>
                      </a:r>
                      <a:r>
                        <a:rPr lang="en-US" sz="2600" dirty="0">
                          <a:effectLst/>
                        </a:rPr>
                        <a:t>, </a:t>
                      </a:r>
                      <a:r>
                        <a:rPr lang="en-US" sz="2600" dirty="0" err="1">
                          <a:effectLst/>
                        </a:rPr>
                        <a:t>studii</a:t>
                      </a:r>
                      <a:r>
                        <a:rPr lang="en-US" sz="2600" dirty="0">
                          <a:effectLst/>
                        </a:rPr>
                        <a:t> de </a:t>
                      </a:r>
                      <a:r>
                        <a:rPr lang="en-US" sz="2600" dirty="0" err="1">
                          <a:effectLst/>
                        </a:rPr>
                        <a:t>informații</a:t>
                      </a:r>
                      <a:r>
                        <a:rPr lang="en-US" sz="2600" dirty="0">
                          <a:effectLst/>
                        </a:rPr>
                        <a:t> </a:t>
                      </a:r>
                      <a:r>
                        <a:rPr lang="en-US" sz="2600" dirty="0" err="1">
                          <a:effectLst/>
                        </a:rPr>
                        <a:t>și</a:t>
                      </a:r>
                      <a:r>
                        <a:rPr lang="en-US" sz="2600" dirty="0">
                          <a:effectLst/>
                        </a:rPr>
                        <a:t> </a:t>
                      </a:r>
                      <a:r>
                        <a:rPr lang="en-US" sz="2600" dirty="0" err="1">
                          <a:effectLst/>
                        </a:rPr>
                        <a:t>arhive</a:t>
                      </a:r>
                      <a:endParaRPr lang="en-US" sz="2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58919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31557617"/>
              </p:ext>
            </p:extLst>
          </p:nvPr>
        </p:nvGraphicFramePr>
        <p:xfrm>
          <a:off x="152400" y="152400"/>
          <a:ext cx="8839200" cy="6215190"/>
        </p:xfrm>
        <a:graphic>
          <a:graphicData uri="http://schemas.openxmlformats.org/drawingml/2006/table">
            <a:tbl>
              <a:tblPr firstRow="1" firstCol="1" bandRow="1">
                <a:tableStyleId>{5C22544A-7EE6-4342-B048-85BDC9FD1C3A}</a:tableStyleId>
              </a:tblPr>
              <a:tblGrid>
                <a:gridCol w="2590800"/>
                <a:gridCol w="2438400"/>
                <a:gridCol w="3810000"/>
              </a:tblGrid>
              <a:tr h="5791200">
                <a:tc>
                  <a:txBody>
                    <a:bodyPr/>
                    <a:lstStyle/>
                    <a:p>
                      <a:pPr>
                        <a:lnSpc>
                          <a:spcPct val="107000"/>
                        </a:lnSpc>
                        <a:spcAft>
                          <a:spcPts val="800"/>
                        </a:spcAft>
                      </a:pPr>
                      <a:r>
                        <a:rPr lang="en-US" sz="2600" dirty="0">
                          <a:effectLst/>
                        </a:rPr>
                        <a:t>04 </a:t>
                      </a:r>
                      <a:r>
                        <a:rPr lang="en-US" sz="2600" dirty="0" err="1">
                          <a:effectLst/>
                        </a:rPr>
                        <a:t>Afaceri</a:t>
                      </a:r>
                      <a:r>
                        <a:rPr lang="en-US" sz="2600" dirty="0">
                          <a:effectLst/>
                        </a:rPr>
                        <a:t>, </a:t>
                      </a:r>
                      <a:r>
                        <a:rPr lang="en-US" sz="2600" dirty="0" err="1">
                          <a:effectLst/>
                        </a:rPr>
                        <a:t>administrație</a:t>
                      </a:r>
                      <a:r>
                        <a:rPr lang="en-US" sz="2600" dirty="0">
                          <a:effectLst/>
                        </a:rPr>
                        <a:t> </a:t>
                      </a:r>
                      <a:r>
                        <a:rPr lang="en-US" sz="2600" dirty="0" err="1">
                          <a:effectLst/>
                        </a:rPr>
                        <a:t>și</a:t>
                      </a:r>
                      <a:r>
                        <a:rPr lang="en-US" sz="2600" dirty="0">
                          <a:effectLst/>
                        </a:rPr>
                        <a:t> </a:t>
                      </a:r>
                      <a:r>
                        <a:rPr lang="en-US" sz="2600" dirty="0" err="1">
                          <a:effectLst/>
                        </a:rPr>
                        <a:t>drept</a:t>
                      </a:r>
                      <a:endParaRPr lang="en-US" sz="26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600" b="0" dirty="0">
                          <a:solidFill>
                            <a:schemeClr val="tx1"/>
                          </a:solidFill>
                          <a:effectLst/>
                        </a:rPr>
                        <a:t>041 </a:t>
                      </a:r>
                      <a:r>
                        <a:rPr lang="en-US" sz="2600" b="0" dirty="0" err="1">
                          <a:solidFill>
                            <a:schemeClr val="tx1"/>
                          </a:solidFill>
                          <a:effectLst/>
                        </a:rPr>
                        <a:t>Afaceri</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administrație</a:t>
                      </a:r>
                      <a:endParaRPr lang="en-US" sz="26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US" sz="2600" b="0" dirty="0">
                          <a:solidFill>
                            <a:schemeClr val="tx1"/>
                          </a:solidFill>
                          <a:effectLst/>
                        </a:rPr>
                        <a:t>0411 </a:t>
                      </a:r>
                      <a:r>
                        <a:rPr lang="en-US" sz="2600" b="0" dirty="0" err="1">
                          <a:solidFill>
                            <a:schemeClr val="tx1"/>
                          </a:solidFill>
                          <a:effectLst/>
                        </a:rPr>
                        <a:t>Contabilitate</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taxe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0412 </a:t>
                      </a:r>
                      <a:r>
                        <a:rPr lang="en-US" sz="2600" b="0" dirty="0" err="1">
                          <a:solidFill>
                            <a:schemeClr val="tx1"/>
                          </a:solidFill>
                          <a:effectLst/>
                        </a:rPr>
                        <a:t>Finanțe</a:t>
                      </a:r>
                      <a:r>
                        <a:rPr lang="en-US" sz="2600" b="0" dirty="0">
                          <a:solidFill>
                            <a:schemeClr val="tx1"/>
                          </a:solidFill>
                          <a:effectLst/>
                        </a:rPr>
                        <a:t>, </a:t>
                      </a:r>
                      <a:r>
                        <a:rPr lang="en-US" sz="2600" b="0" dirty="0" err="1">
                          <a:solidFill>
                            <a:schemeClr val="tx1"/>
                          </a:solidFill>
                          <a:effectLst/>
                        </a:rPr>
                        <a:t>bănci</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asigurări</a:t>
                      </a:r>
                      <a:endParaRPr lang="en-US" sz="2600" b="0" dirty="0">
                        <a:solidFill>
                          <a:schemeClr val="tx1"/>
                        </a:solidFill>
                        <a:effectLst/>
                      </a:endParaRPr>
                    </a:p>
                    <a:p>
                      <a:pPr>
                        <a:lnSpc>
                          <a:spcPct val="107000"/>
                        </a:lnSpc>
                        <a:spcAft>
                          <a:spcPts val="800"/>
                        </a:spcAft>
                      </a:pPr>
                      <a:r>
                        <a:rPr lang="en-US" sz="2600" b="0" dirty="0">
                          <a:solidFill>
                            <a:schemeClr val="tx1"/>
                          </a:solidFill>
                          <a:effectLst/>
                        </a:rPr>
                        <a:t>0413 Management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administrație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0414 Marketing </a:t>
                      </a:r>
                      <a:r>
                        <a:rPr lang="en-US" sz="2600" b="0" dirty="0" err="1">
                          <a:solidFill>
                            <a:schemeClr val="tx1"/>
                          </a:solidFill>
                          <a:effectLst/>
                        </a:rPr>
                        <a:t>și</a:t>
                      </a:r>
                      <a:r>
                        <a:rPr lang="en-US" sz="2600" b="0" dirty="0">
                          <a:solidFill>
                            <a:schemeClr val="tx1"/>
                          </a:solidFill>
                          <a:effectLst/>
                        </a:rPr>
                        <a:t> </a:t>
                      </a:r>
                      <a:r>
                        <a:rPr lang="en-US" sz="2600" b="0" dirty="0" err="1">
                          <a:solidFill>
                            <a:schemeClr val="tx1"/>
                          </a:solidFill>
                          <a:effectLst/>
                        </a:rPr>
                        <a:t>publicitate</a:t>
                      </a:r>
                      <a:endParaRPr lang="en-US" sz="2600" b="0" dirty="0">
                        <a:solidFill>
                          <a:schemeClr val="tx1"/>
                        </a:solidFill>
                        <a:effectLst/>
                      </a:endParaRPr>
                    </a:p>
                    <a:p>
                      <a:pPr>
                        <a:lnSpc>
                          <a:spcPct val="107000"/>
                        </a:lnSpc>
                        <a:spcAft>
                          <a:spcPts val="800"/>
                        </a:spcAft>
                      </a:pPr>
                      <a:r>
                        <a:rPr lang="en-US" sz="2600" b="0" dirty="0">
                          <a:solidFill>
                            <a:schemeClr val="tx1"/>
                          </a:solidFill>
                          <a:effectLst/>
                        </a:rPr>
                        <a:t>0415 Secretariat </a:t>
                      </a:r>
                      <a:r>
                        <a:rPr lang="en-US" sz="2600" b="0" dirty="0" err="1">
                          <a:solidFill>
                            <a:schemeClr val="tx1"/>
                          </a:solidFill>
                          <a:effectLst/>
                        </a:rPr>
                        <a:t>și</a:t>
                      </a:r>
                      <a:r>
                        <a:rPr lang="en-US" sz="2600" b="0" dirty="0">
                          <a:solidFill>
                            <a:schemeClr val="tx1"/>
                          </a:solidFill>
                          <a:effectLst/>
                        </a:rPr>
                        <a:t> office</a:t>
                      </a:r>
                    </a:p>
                    <a:p>
                      <a:pPr>
                        <a:lnSpc>
                          <a:spcPct val="107000"/>
                        </a:lnSpc>
                        <a:spcAft>
                          <a:spcPts val="800"/>
                        </a:spcAft>
                      </a:pPr>
                      <a:r>
                        <a:rPr lang="en-US" sz="2600" b="0" dirty="0">
                          <a:solidFill>
                            <a:schemeClr val="tx1"/>
                          </a:solidFill>
                          <a:effectLst/>
                        </a:rPr>
                        <a:t>0416 </a:t>
                      </a:r>
                      <a:r>
                        <a:rPr lang="en-US" sz="2600" b="0" dirty="0" err="1">
                          <a:solidFill>
                            <a:schemeClr val="tx1"/>
                          </a:solidFill>
                          <a:effectLst/>
                        </a:rPr>
                        <a:t>Vânzările</a:t>
                      </a:r>
                      <a:r>
                        <a:rPr lang="en-US" sz="2600" b="0" dirty="0">
                          <a:solidFill>
                            <a:schemeClr val="tx1"/>
                          </a:solidFill>
                          <a:effectLst/>
                        </a:rPr>
                        <a:t> cu </a:t>
                      </a:r>
                      <a:r>
                        <a:rPr lang="en-US" sz="2600" b="0" dirty="0" err="1">
                          <a:solidFill>
                            <a:schemeClr val="tx1"/>
                          </a:solidFill>
                          <a:effectLst/>
                        </a:rPr>
                        <a:t>ridicata</a:t>
                      </a:r>
                      <a:r>
                        <a:rPr lang="en-US" sz="2600" b="0" dirty="0">
                          <a:solidFill>
                            <a:schemeClr val="tx1"/>
                          </a:solidFill>
                          <a:effectLst/>
                        </a:rPr>
                        <a:t> </a:t>
                      </a:r>
                      <a:r>
                        <a:rPr lang="en-US" sz="2600" b="0" dirty="0" err="1">
                          <a:solidFill>
                            <a:schemeClr val="tx1"/>
                          </a:solidFill>
                          <a:effectLst/>
                        </a:rPr>
                        <a:t>și</a:t>
                      </a:r>
                      <a:r>
                        <a:rPr lang="en-US" sz="2600" b="0" dirty="0">
                          <a:solidFill>
                            <a:schemeClr val="tx1"/>
                          </a:solidFill>
                          <a:effectLst/>
                        </a:rPr>
                        <a:t> cu </a:t>
                      </a:r>
                      <a:r>
                        <a:rPr lang="en-US" sz="2600" b="0" dirty="0" err="1">
                          <a:solidFill>
                            <a:schemeClr val="tx1"/>
                          </a:solidFill>
                          <a:effectLst/>
                        </a:rPr>
                        <a:t>amănuntul</a:t>
                      </a:r>
                      <a:endParaRPr lang="en-US" sz="2600" b="0" dirty="0">
                        <a:solidFill>
                          <a:schemeClr val="tx1"/>
                        </a:solidFill>
                        <a:effectLst/>
                      </a:endParaRPr>
                    </a:p>
                    <a:p>
                      <a:pPr>
                        <a:lnSpc>
                          <a:spcPct val="107000"/>
                        </a:lnSpc>
                        <a:spcAft>
                          <a:spcPts val="800"/>
                        </a:spcAft>
                      </a:pPr>
                      <a:r>
                        <a:rPr lang="en-US" sz="2600" b="0" dirty="0">
                          <a:solidFill>
                            <a:schemeClr val="tx1"/>
                          </a:solidFill>
                          <a:effectLst/>
                        </a:rPr>
                        <a:t>0417 </a:t>
                      </a:r>
                      <a:r>
                        <a:rPr lang="en-US" sz="2600" b="0" dirty="0" err="1">
                          <a:solidFill>
                            <a:schemeClr val="tx1"/>
                          </a:solidFill>
                          <a:effectLst/>
                        </a:rPr>
                        <a:t>Competențe</a:t>
                      </a:r>
                      <a:r>
                        <a:rPr lang="en-US" sz="2600" b="0" dirty="0">
                          <a:solidFill>
                            <a:schemeClr val="tx1"/>
                          </a:solidFill>
                          <a:effectLst/>
                        </a:rPr>
                        <a:t> de </a:t>
                      </a:r>
                      <a:r>
                        <a:rPr lang="en-US" sz="2600" b="0" dirty="0" err="1">
                          <a:solidFill>
                            <a:schemeClr val="tx1"/>
                          </a:solidFill>
                          <a:effectLst/>
                        </a:rPr>
                        <a:t>muncă</a:t>
                      </a:r>
                      <a:endParaRPr lang="en-US" sz="26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r>
              <a:tr h="323707">
                <a:tc>
                  <a:txBody>
                    <a:bodyPr/>
                    <a:lstStyle/>
                    <a:p>
                      <a:pPr>
                        <a:lnSpc>
                          <a:spcPct val="107000"/>
                        </a:lnSpc>
                        <a:spcAft>
                          <a:spcPts val="800"/>
                        </a:spcAft>
                      </a:pPr>
                      <a:r>
                        <a:rPr lang="en-US" sz="2600">
                          <a:effectLst/>
                        </a:rPr>
                        <a:t> </a:t>
                      </a:r>
                      <a:endParaRPr lang="en-US" sz="2600">
                        <a:effectLst/>
                        <a:latin typeface="Calibri"/>
                        <a:ea typeface="Calibri"/>
                        <a:cs typeface="Times New Roman"/>
                      </a:endParaRPr>
                    </a:p>
                  </a:txBody>
                  <a:tcPr marL="68580" marR="68580" marT="0" marB="0"/>
                </a:tc>
                <a:tc>
                  <a:txBody>
                    <a:bodyPr/>
                    <a:lstStyle/>
                    <a:p>
                      <a:pPr>
                        <a:lnSpc>
                          <a:spcPct val="107000"/>
                        </a:lnSpc>
                        <a:spcAft>
                          <a:spcPts val="800"/>
                        </a:spcAft>
                      </a:pPr>
                      <a:r>
                        <a:rPr lang="en-US" sz="2600">
                          <a:effectLst/>
                        </a:rPr>
                        <a:t>042 Drept</a:t>
                      </a:r>
                      <a:endParaRPr lang="en-US" sz="2600">
                        <a:effectLst/>
                        <a:latin typeface="Calibri"/>
                        <a:ea typeface="Calibri"/>
                        <a:cs typeface="Times New Roman"/>
                      </a:endParaRPr>
                    </a:p>
                  </a:txBody>
                  <a:tcPr marL="68580" marR="68580" marT="0" marB="0"/>
                </a:tc>
                <a:tc>
                  <a:txBody>
                    <a:bodyPr/>
                    <a:lstStyle/>
                    <a:p>
                      <a:pPr>
                        <a:lnSpc>
                          <a:spcPct val="107000"/>
                        </a:lnSpc>
                        <a:spcAft>
                          <a:spcPts val="800"/>
                        </a:spcAft>
                      </a:pPr>
                      <a:r>
                        <a:rPr lang="en-US" sz="2600" dirty="0">
                          <a:effectLst/>
                        </a:rPr>
                        <a:t>0421 </a:t>
                      </a:r>
                      <a:r>
                        <a:rPr lang="en-US" sz="2600" dirty="0" err="1">
                          <a:effectLst/>
                        </a:rPr>
                        <a:t>Drept</a:t>
                      </a:r>
                      <a:endParaRPr lang="en-US" sz="2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64014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89609868"/>
              </p:ext>
            </p:extLst>
          </p:nvPr>
        </p:nvGraphicFramePr>
        <p:xfrm>
          <a:off x="82550" y="48957"/>
          <a:ext cx="9061449" cy="6625580"/>
        </p:xfrm>
        <a:graphic>
          <a:graphicData uri="http://schemas.openxmlformats.org/drawingml/2006/table">
            <a:tbl>
              <a:tblPr firstRow="1" firstCol="1" bandRow="1">
                <a:tableStyleId>{5C22544A-7EE6-4342-B048-85BDC9FD1C3A}</a:tableStyleId>
              </a:tblPr>
              <a:tblGrid>
                <a:gridCol w="2889250"/>
                <a:gridCol w="2438400"/>
                <a:gridCol w="3733799"/>
              </a:tblGrid>
              <a:tr h="928517">
                <a:tc>
                  <a:txBody>
                    <a:bodyPr/>
                    <a:lstStyle/>
                    <a:p>
                      <a:pPr>
                        <a:lnSpc>
                          <a:spcPct val="107000"/>
                        </a:lnSpc>
                        <a:spcAft>
                          <a:spcPts val="800"/>
                        </a:spcAft>
                      </a:pPr>
                      <a:r>
                        <a:rPr lang="en-US" sz="2100" dirty="0">
                          <a:effectLst/>
                        </a:rPr>
                        <a:t>05 </a:t>
                      </a:r>
                      <a:r>
                        <a:rPr lang="en-US" sz="2100" dirty="0" err="1">
                          <a:effectLst/>
                        </a:rPr>
                        <a:t>Științe</a:t>
                      </a:r>
                      <a:r>
                        <a:rPr lang="en-US" sz="2100" dirty="0">
                          <a:effectLst/>
                        </a:rPr>
                        <a:t> </a:t>
                      </a:r>
                      <a:r>
                        <a:rPr lang="en-US" sz="2100" dirty="0" err="1">
                          <a:effectLst/>
                        </a:rPr>
                        <a:t>naturale</a:t>
                      </a:r>
                      <a:r>
                        <a:rPr lang="en-US" sz="2100" dirty="0">
                          <a:effectLst/>
                        </a:rPr>
                        <a:t>, </a:t>
                      </a:r>
                      <a:r>
                        <a:rPr lang="en-US" sz="2100" dirty="0" err="1">
                          <a:effectLst/>
                        </a:rPr>
                        <a:t>matematică</a:t>
                      </a:r>
                      <a:r>
                        <a:rPr lang="en-US" sz="2100" dirty="0">
                          <a:effectLst/>
                        </a:rPr>
                        <a:t> </a:t>
                      </a:r>
                      <a:r>
                        <a:rPr lang="en-US" sz="2100" dirty="0" err="1">
                          <a:effectLst/>
                        </a:rPr>
                        <a:t>și</a:t>
                      </a:r>
                      <a:r>
                        <a:rPr lang="en-US" sz="2100" dirty="0">
                          <a:effectLst/>
                        </a:rPr>
                        <a:t> </a:t>
                      </a:r>
                      <a:r>
                        <a:rPr lang="en-US" sz="2100" dirty="0" err="1">
                          <a:effectLst/>
                        </a:rPr>
                        <a:t>statistică</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b="0">
                          <a:solidFill>
                            <a:schemeClr val="tx1"/>
                          </a:solidFill>
                          <a:effectLst/>
                        </a:rPr>
                        <a:t>051 Biologie și științele conexe</a:t>
                      </a:r>
                      <a:endParaRPr lang="en-US" sz="2100" b="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07000"/>
                        </a:lnSpc>
                        <a:spcAft>
                          <a:spcPts val="800"/>
                        </a:spcAft>
                      </a:pPr>
                      <a:r>
                        <a:rPr lang="en-US" sz="2100" b="0" dirty="0">
                          <a:solidFill>
                            <a:schemeClr val="tx1"/>
                          </a:solidFill>
                          <a:effectLst/>
                        </a:rPr>
                        <a:t>0511 </a:t>
                      </a:r>
                      <a:r>
                        <a:rPr lang="en-US" sz="2100" b="0" dirty="0" err="1">
                          <a:solidFill>
                            <a:schemeClr val="tx1"/>
                          </a:solidFill>
                          <a:effectLst/>
                        </a:rPr>
                        <a:t>Biologie</a:t>
                      </a:r>
                      <a:endParaRPr lang="en-US" sz="2100" b="0" dirty="0">
                        <a:solidFill>
                          <a:schemeClr val="tx1"/>
                        </a:solidFill>
                        <a:effectLst/>
                      </a:endParaRPr>
                    </a:p>
                    <a:p>
                      <a:pPr>
                        <a:lnSpc>
                          <a:spcPct val="107000"/>
                        </a:lnSpc>
                        <a:spcAft>
                          <a:spcPts val="800"/>
                        </a:spcAft>
                      </a:pPr>
                      <a:r>
                        <a:rPr lang="en-US" sz="2100" b="0" dirty="0">
                          <a:solidFill>
                            <a:schemeClr val="tx1"/>
                          </a:solidFill>
                          <a:effectLst/>
                        </a:rPr>
                        <a:t>0512 </a:t>
                      </a:r>
                      <a:r>
                        <a:rPr lang="en-US" sz="2100" b="0" dirty="0" err="1">
                          <a:solidFill>
                            <a:schemeClr val="tx1"/>
                          </a:solidFill>
                          <a:effectLst/>
                        </a:rPr>
                        <a:t>Biochimie</a:t>
                      </a:r>
                      <a:endParaRPr lang="en-US" sz="2100" b="0" dirty="0">
                        <a:solidFill>
                          <a:schemeClr val="tx1"/>
                        </a:solidFill>
                        <a:effectLst/>
                        <a:latin typeface="Calibri"/>
                        <a:ea typeface="Calibri"/>
                        <a:cs typeface="Times New Roman"/>
                      </a:endParaRPr>
                    </a:p>
                  </a:txBody>
                  <a:tcPr marL="68580" marR="68580" marT="0" marB="0">
                    <a:solidFill>
                      <a:schemeClr val="accent1">
                        <a:lumMod val="40000"/>
                        <a:lumOff val="60000"/>
                      </a:schemeClr>
                    </a:solidFill>
                  </a:tcPr>
                </a:tc>
              </a:tr>
              <a:tr h="1064987">
                <a:tc>
                  <a:txBody>
                    <a:bodyPr/>
                    <a:lstStyle/>
                    <a:p>
                      <a:pPr>
                        <a:lnSpc>
                          <a:spcPct val="107000"/>
                        </a:lnSpc>
                        <a:spcAft>
                          <a:spcPts val="800"/>
                        </a:spcAft>
                      </a:pPr>
                      <a:r>
                        <a:rPr lang="en-US" sz="2100" dirty="0">
                          <a:effectLst/>
                        </a:rPr>
                        <a:t> </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052 </a:t>
                      </a:r>
                      <a:r>
                        <a:rPr lang="en-US" sz="2100" dirty="0" err="1">
                          <a:effectLst/>
                        </a:rPr>
                        <a:t>Mediu</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0521 </a:t>
                      </a:r>
                      <a:r>
                        <a:rPr lang="en-US" sz="2100" dirty="0" err="1">
                          <a:effectLst/>
                        </a:rPr>
                        <a:t>Științele</a:t>
                      </a:r>
                      <a:r>
                        <a:rPr lang="en-US" sz="2100" dirty="0">
                          <a:effectLst/>
                        </a:rPr>
                        <a:t> </a:t>
                      </a:r>
                      <a:r>
                        <a:rPr lang="en-US" sz="2100" dirty="0" err="1">
                          <a:effectLst/>
                        </a:rPr>
                        <a:t>mediului</a:t>
                      </a:r>
                      <a:endParaRPr lang="en-US" sz="2100" dirty="0">
                        <a:effectLst/>
                      </a:endParaRPr>
                    </a:p>
                    <a:p>
                      <a:pPr>
                        <a:lnSpc>
                          <a:spcPct val="107000"/>
                        </a:lnSpc>
                        <a:spcAft>
                          <a:spcPts val="800"/>
                        </a:spcAft>
                      </a:pPr>
                      <a:r>
                        <a:rPr lang="en-US" sz="2100" dirty="0">
                          <a:effectLst/>
                        </a:rPr>
                        <a:t>0522 </a:t>
                      </a:r>
                      <a:r>
                        <a:rPr lang="en-US" sz="2100" dirty="0" err="1">
                          <a:effectLst/>
                        </a:rPr>
                        <a:t>Mediu</a:t>
                      </a:r>
                      <a:r>
                        <a:rPr lang="en-US" sz="2100" dirty="0">
                          <a:effectLst/>
                        </a:rPr>
                        <a:t> natural </a:t>
                      </a:r>
                      <a:r>
                        <a:rPr lang="en-US" sz="2100" dirty="0" err="1">
                          <a:effectLst/>
                        </a:rPr>
                        <a:t>și</a:t>
                      </a:r>
                      <a:r>
                        <a:rPr lang="en-US" sz="2100" dirty="0">
                          <a:effectLst/>
                        </a:rPr>
                        <a:t> </a:t>
                      </a:r>
                      <a:r>
                        <a:rPr lang="en-US" sz="2100" dirty="0" err="1" smtClean="0">
                          <a:effectLst/>
                        </a:rPr>
                        <a:t>sălbatici</a:t>
                      </a:r>
                      <a:r>
                        <a:rPr lang="ro-RO" sz="2100" dirty="0" smtClean="0">
                          <a:effectLst/>
                        </a:rPr>
                        <a:t>e</a:t>
                      </a:r>
                      <a:endParaRPr lang="en-US" sz="2100" dirty="0">
                        <a:effectLst/>
                        <a:latin typeface="Calibri"/>
                        <a:ea typeface="Calibri"/>
                        <a:cs typeface="Times New Roman"/>
                      </a:endParaRPr>
                    </a:p>
                  </a:txBody>
                  <a:tcPr marL="68580" marR="68580" marT="0" marB="0"/>
                </a:tc>
              </a:tr>
              <a:tr h="1224341">
                <a:tc>
                  <a:txBody>
                    <a:bodyPr/>
                    <a:lstStyle/>
                    <a:p>
                      <a:pPr>
                        <a:lnSpc>
                          <a:spcPct val="107000"/>
                        </a:lnSpc>
                        <a:spcAft>
                          <a:spcPts val="800"/>
                        </a:spcAft>
                      </a:pPr>
                      <a:r>
                        <a:rPr lang="en-US" sz="2100">
                          <a:effectLst/>
                        </a:rPr>
                        <a:t> </a:t>
                      </a:r>
                      <a:endParaRPr lang="en-US" sz="210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053 </a:t>
                      </a:r>
                      <a:r>
                        <a:rPr lang="en-US" sz="2100" dirty="0" err="1" smtClean="0">
                          <a:effectLst/>
                        </a:rPr>
                        <a:t>Științe</a:t>
                      </a:r>
                      <a:r>
                        <a:rPr lang="en-US" sz="2100" dirty="0" smtClean="0">
                          <a:effectLst/>
                        </a:rPr>
                        <a:t> </a:t>
                      </a:r>
                      <a:r>
                        <a:rPr lang="ro-RO" sz="2100" dirty="0" smtClean="0">
                          <a:effectLst/>
                        </a:rPr>
                        <a:t>fizice</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a:effectLst/>
                        </a:rPr>
                        <a:t>0531 Chimie</a:t>
                      </a:r>
                    </a:p>
                    <a:p>
                      <a:pPr>
                        <a:lnSpc>
                          <a:spcPct val="107000"/>
                        </a:lnSpc>
                        <a:spcAft>
                          <a:spcPts val="800"/>
                        </a:spcAft>
                      </a:pPr>
                      <a:r>
                        <a:rPr lang="en-US" sz="2100">
                          <a:effectLst/>
                        </a:rPr>
                        <a:t>0532 Științele Pământului</a:t>
                      </a:r>
                    </a:p>
                    <a:p>
                      <a:pPr>
                        <a:lnSpc>
                          <a:spcPct val="107000"/>
                        </a:lnSpc>
                        <a:spcAft>
                          <a:spcPts val="800"/>
                        </a:spcAft>
                      </a:pPr>
                      <a:r>
                        <a:rPr lang="en-US" sz="2100">
                          <a:effectLst/>
                        </a:rPr>
                        <a:t>0533 Fizică</a:t>
                      </a:r>
                      <a:endParaRPr lang="en-US" sz="2100">
                        <a:effectLst/>
                        <a:latin typeface="Calibri"/>
                        <a:ea typeface="Calibri"/>
                        <a:cs typeface="Times New Roman"/>
                      </a:endParaRPr>
                    </a:p>
                  </a:txBody>
                  <a:tcPr marL="68580" marR="68580" marT="0" marB="0"/>
                </a:tc>
              </a:tr>
              <a:tr h="758031">
                <a:tc>
                  <a:txBody>
                    <a:bodyPr/>
                    <a:lstStyle/>
                    <a:p>
                      <a:pPr>
                        <a:lnSpc>
                          <a:spcPct val="107000"/>
                        </a:lnSpc>
                        <a:spcAft>
                          <a:spcPts val="800"/>
                        </a:spcAft>
                      </a:pPr>
                      <a:r>
                        <a:rPr lang="en-US" sz="2100">
                          <a:effectLst/>
                        </a:rPr>
                        <a:t> </a:t>
                      </a:r>
                      <a:endParaRPr lang="en-US" sz="210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054 </a:t>
                      </a:r>
                      <a:r>
                        <a:rPr lang="en-US" sz="2100" dirty="0" err="1">
                          <a:effectLst/>
                        </a:rPr>
                        <a:t>Matematică</a:t>
                      </a:r>
                      <a:r>
                        <a:rPr lang="en-US" sz="2100" dirty="0">
                          <a:effectLst/>
                        </a:rPr>
                        <a:t> </a:t>
                      </a:r>
                      <a:r>
                        <a:rPr lang="en-US" sz="2100" dirty="0" err="1">
                          <a:effectLst/>
                        </a:rPr>
                        <a:t>și</a:t>
                      </a:r>
                      <a:r>
                        <a:rPr lang="en-US" sz="2100" dirty="0">
                          <a:effectLst/>
                        </a:rPr>
                        <a:t> </a:t>
                      </a:r>
                      <a:r>
                        <a:rPr lang="en-US" sz="2100" dirty="0" err="1">
                          <a:effectLst/>
                        </a:rPr>
                        <a:t>statistică</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0541 </a:t>
                      </a:r>
                      <a:r>
                        <a:rPr lang="en-US" sz="2100" dirty="0" err="1">
                          <a:effectLst/>
                        </a:rPr>
                        <a:t>Matematică</a:t>
                      </a:r>
                      <a:endParaRPr lang="en-US" sz="2100" dirty="0">
                        <a:effectLst/>
                      </a:endParaRPr>
                    </a:p>
                    <a:p>
                      <a:pPr>
                        <a:lnSpc>
                          <a:spcPct val="107000"/>
                        </a:lnSpc>
                        <a:spcAft>
                          <a:spcPts val="800"/>
                        </a:spcAft>
                      </a:pPr>
                      <a:r>
                        <a:rPr lang="en-US" sz="2100" dirty="0">
                          <a:effectLst/>
                        </a:rPr>
                        <a:t>0542 </a:t>
                      </a:r>
                      <a:r>
                        <a:rPr lang="en-US" sz="2100" dirty="0" err="1">
                          <a:effectLst/>
                        </a:rPr>
                        <a:t>Statistică</a:t>
                      </a:r>
                      <a:endParaRPr lang="en-US" sz="2100" dirty="0">
                        <a:effectLst/>
                        <a:latin typeface="Calibri"/>
                        <a:ea typeface="Calibri"/>
                        <a:cs typeface="Times New Roman"/>
                      </a:endParaRPr>
                    </a:p>
                  </a:txBody>
                  <a:tcPr marL="68580" marR="68580" marT="0" marB="0"/>
                </a:tc>
              </a:tr>
              <a:tr h="2452168">
                <a:tc>
                  <a:txBody>
                    <a:bodyPr/>
                    <a:lstStyle/>
                    <a:p>
                      <a:pPr>
                        <a:lnSpc>
                          <a:spcPct val="107000"/>
                        </a:lnSpc>
                        <a:spcAft>
                          <a:spcPts val="800"/>
                        </a:spcAft>
                      </a:pPr>
                      <a:r>
                        <a:rPr lang="en-US" sz="2100" dirty="0">
                          <a:effectLst/>
                        </a:rPr>
                        <a:t>06 </a:t>
                      </a:r>
                      <a:r>
                        <a:rPr lang="en-US" sz="2100" dirty="0" err="1">
                          <a:effectLst/>
                        </a:rPr>
                        <a:t>Tehnologia</a:t>
                      </a:r>
                      <a:r>
                        <a:rPr lang="en-US" sz="2100" dirty="0">
                          <a:effectLst/>
                        </a:rPr>
                        <a:t> </a:t>
                      </a:r>
                      <a:r>
                        <a:rPr lang="en-US" sz="2100" dirty="0" err="1">
                          <a:effectLst/>
                        </a:rPr>
                        <a:t>informației</a:t>
                      </a:r>
                      <a:r>
                        <a:rPr lang="en-US" sz="2100" dirty="0">
                          <a:effectLst/>
                        </a:rPr>
                        <a:t> </a:t>
                      </a:r>
                      <a:r>
                        <a:rPr lang="en-US" sz="2100" dirty="0" err="1">
                          <a:effectLst/>
                        </a:rPr>
                        <a:t>și</a:t>
                      </a:r>
                      <a:r>
                        <a:rPr lang="en-US" sz="2100" dirty="0">
                          <a:effectLst/>
                        </a:rPr>
                        <a:t> </a:t>
                      </a:r>
                      <a:r>
                        <a:rPr lang="en-US" sz="2100" dirty="0" err="1">
                          <a:effectLst/>
                        </a:rPr>
                        <a:t>comunicației</a:t>
                      </a:r>
                      <a:endParaRPr lang="en-US" sz="21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100">
                          <a:effectLst/>
                        </a:rPr>
                        <a:t>061 Tehnologia informației și comunicației</a:t>
                      </a:r>
                      <a:endParaRPr lang="en-US" sz="2100">
                        <a:effectLst/>
                        <a:latin typeface="Calibri"/>
                        <a:ea typeface="Calibri"/>
                        <a:cs typeface="Times New Roman"/>
                      </a:endParaRPr>
                    </a:p>
                  </a:txBody>
                  <a:tcPr marL="68580" marR="68580" marT="0" marB="0"/>
                </a:tc>
                <a:tc>
                  <a:txBody>
                    <a:bodyPr/>
                    <a:lstStyle/>
                    <a:p>
                      <a:pPr>
                        <a:lnSpc>
                          <a:spcPct val="107000"/>
                        </a:lnSpc>
                        <a:spcAft>
                          <a:spcPts val="800"/>
                        </a:spcAft>
                      </a:pPr>
                      <a:r>
                        <a:rPr lang="en-US" sz="2100" dirty="0">
                          <a:effectLst/>
                        </a:rPr>
                        <a:t>0611 </a:t>
                      </a:r>
                      <a:r>
                        <a:rPr lang="en-US" sz="2100" dirty="0" err="1">
                          <a:effectLst/>
                        </a:rPr>
                        <a:t>Utilizarea</a:t>
                      </a:r>
                      <a:r>
                        <a:rPr lang="en-US" sz="2100" dirty="0">
                          <a:effectLst/>
                        </a:rPr>
                        <a:t> </a:t>
                      </a:r>
                      <a:r>
                        <a:rPr lang="en-US" sz="2100" dirty="0" err="1">
                          <a:effectLst/>
                        </a:rPr>
                        <a:t>calculatorului</a:t>
                      </a:r>
                      <a:endParaRPr lang="en-US" sz="2100" dirty="0">
                        <a:effectLst/>
                      </a:endParaRPr>
                    </a:p>
                    <a:p>
                      <a:pPr>
                        <a:lnSpc>
                          <a:spcPct val="107000"/>
                        </a:lnSpc>
                        <a:spcAft>
                          <a:spcPts val="800"/>
                        </a:spcAft>
                      </a:pPr>
                      <a:r>
                        <a:rPr lang="en-US" sz="2100" dirty="0">
                          <a:effectLst/>
                        </a:rPr>
                        <a:t>0612 </a:t>
                      </a:r>
                      <a:r>
                        <a:rPr lang="en-US" sz="2100" dirty="0" err="1">
                          <a:effectLst/>
                        </a:rPr>
                        <a:t>Baze</a:t>
                      </a:r>
                      <a:r>
                        <a:rPr lang="en-US" sz="2100" dirty="0">
                          <a:effectLst/>
                        </a:rPr>
                        <a:t> de date, design </a:t>
                      </a:r>
                      <a:r>
                        <a:rPr lang="en-US" sz="2100" dirty="0" err="1">
                          <a:effectLst/>
                        </a:rPr>
                        <a:t>și</a:t>
                      </a:r>
                      <a:r>
                        <a:rPr lang="en-US" sz="2100" dirty="0">
                          <a:effectLst/>
                        </a:rPr>
                        <a:t> </a:t>
                      </a:r>
                      <a:r>
                        <a:rPr lang="en-US" sz="2100" dirty="0" err="1">
                          <a:effectLst/>
                        </a:rPr>
                        <a:t>administrare</a:t>
                      </a:r>
                      <a:r>
                        <a:rPr lang="en-US" sz="2100" dirty="0">
                          <a:effectLst/>
                        </a:rPr>
                        <a:t> </a:t>
                      </a:r>
                      <a:r>
                        <a:rPr lang="en-US" sz="2100" dirty="0" err="1">
                          <a:effectLst/>
                        </a:rPr>
                        <a:t>rețea</a:t>
                      </a:r>
                      <a:endParaRPr lang="en-US" sz="2100" dirty="0">
                        <a:effectLst/>
                      </a:endParaRPr>
                    </a:p>
                    <a:p>
                      <a:pPr>
                        <a:lnSpc>
                          <a:spcPct val="107000"/>
                        </a:lnSpc>
                        <a:spcAft>
                          <a:spcPts val="800"/>
                        </a:spcAft>
                      </a:pPr>
                      <a:r>
                        <a:rPr lang="en-US" sz="2100" dirty="0">
                          <a:effectLst/>
                        </a:rPr>
                        <a:t>0613  </a:t>
                      </a:r>
                      <a:r>
                        <a:rPr lang="en-US" sz="2100" dirty="0" err="1">
                          <a:effectLst/>
                        </a:rPr>
                        <a:t>Dezvoltarea</a:t>
                      </a:r>
                      <a:r>
                        <a:rPr lang="en-US" sz="2100" dirty="0">
                          <a:effectLst/>
                        </a:rPr>
                        <a:t> </a:t>
                      </a:r>
                      <a:r>
                        <a:rPr lang="en-US" sz="2100" dirty="0" err="1">
                          <a:effectLst/>
                        </a:rPr>
                        <a:t>și</a:t>
                      </a:r>
                      <a:r>
                        <a:rPr lang="en-US" sz="2100" dirty="0">
                          <a:effectLst/>
                        </a:rPr>
                        <a:t> </a:t>
                      </a:r>
                      <a:r>
                        <a:rPr lang="en-US" sz="2100" dirty="0" err="1">
                          <a:effectLst/>
                        </a:rPr>
                        <a:t>analizarea</a:t>
                      </a:r>
                      <a:r>
                        <a:rPr lang="en-US" sz="2100" dirty="0">
                          <a:effectLst/>
                        </a:rPr>
                        <a:t> software </a:t>
                      </a:r>
                      <a:r>
                        <a:rPr lang="en-US" sz="2100" dirty="0" err="1">
                          <a:effectLst/>
                        </a:rPr>
                        <a:t>și</a:t>
                      </a:r>
                      <a:r>
                        <a:rPr lang="en-US" sz="2100" dirty="0">
                          <a:effectLst/>
                        </a:rPr>
                        <a:t> </a:t>
                      </a:r>
                      <a:r>
                        <a:rPr lang="en-US" sz="2100" dirty="0" err="1">
                          <a:effectLst/>
                        </a:rPr>
                        <a:t>aplicații</a:t>
                      </a:r>
                      <a:endParaRPr lang="en-US" sz="2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428389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74339703"/>
              </p:ext>
            </p:extLst>
          </p:nvPr>
        </p:nvGraphicFramePr>
        <p:xfrm>
          <a:off x="60011" y="59635"/>
          <a:ext cx="8931589" cy="6742153"/>
        </p:xfrm>
        <a:graphic>
          <a:graphicData uri="http://schemas.openxmlformats.org/drawingml/2006/table">
            <a:tbl>
              <a:tblPr firstRow="1" firstCol="1" bandRow="1">
                <a:tableStyleId>{5C22544A-7EE6-4342-B048-85BDC9FD1C3A}</a:tableStyleId>
              </a:tblPr>
              <a:tblGrid>
                <a:gridCol w="2149789"/>
                <a:gridCol w="2590800"/>
                <a:gridCol w="4191000"/>
              </a:tblGrid>
              <a:tr h="2607365">
                <a:tc>
                  <a:txBody>
                    <a:bodyPr/>
                    <a:lstStyle/>
                    <a:p>
                      <a:pPr>
                        <a:lnSpc>
                          <a:spcPct val="107000"/>
                        </a:lnSpc>
                        <a:spcAft>
                          <a:spcPts val="800"/>
                        </a:spcAft>
                      </a:pPr>
                      <a:r>
                        <a:rPr lang="en-US" sz="2100" dirty="0">
                          <a:effectLst/>
                        </a:rPr>
                        <a:t>07 </a:t>
                      </a:r>
                      <a:r>
                        <a:rPr lang="en-US" sz="2100" dirty="0" err="1">
                          <a:effectLst/>
                        </a:rPr>
                        <a:t>Inginerie</a:t>
                      </a:r>
                      <a:r>
                        <a:rPr lang="en-US" sz="2100" dirty="0">
                          <a:effectLst/>
                        </a:rPr>
                        <a:t>, </a:t>
                      </a:r>
                      <a:r>
                        <a:rPr lang="en-US" sz="2100" dirty="0" err="1">
                          <a:effectLst/>
                        </a:rPr>
                        <a:t>producție</a:t>
                      </a:r>
                      <a:r>
                        <a:rPr lang="en-US" sz="2100" dirty="0">
                          <a:effectLst/>
                        </a:rPr>
                        <a:t> </a:t>
                      </a:r>
                      <a:r>
                        <a:rPr lang="en-US" sz="2100" dirty="0" err="1">
                          <a:effectLst/>
                        </a:rPr>
                        <a:t>și</a:t>
                      </a:r>
                      <a:r>
                        <a:rPr lang="en-US" sz="2100" dirty="0">
                          <a:effectLst/>
                        </a:rPr>
                        <a:t> </a:t>
                      </a:r>
                      <a:r>
                        <a:rPr lang="en-US" sz="2100" dirty="0" err="1">
                          <a:effectLst/>
                        </a:rPr>
                        <a:t>construcții</a:t>
                      </a:r>
                      <a:endParaRPr lang="en-US" sz="2100" dirty="0">
                        <a:effectLst/>
                        <a:latin typeface="Calibri"/>
                        <a:ea typeface="Calibri"/>
                        <a:cs typeface="Times New Roman"/>
                      </a:endParaRPr>
                    </a:p>
                  </a:txBody>
                  <a:tcPr marL="65320" marR="65320" marT="0" marB="0"/>
                </a:tc>
                <a:tc>
                  <a:txBody>
                    <a:bodyPr/>
                    <a:lstStyle/>
                    <a:p>
                      <a:pPr>
                        <a:lnSpc>
                          <a:spcPct val="107000"/>
                        </a:lnSpc>
                        <a:spcAft>
                          <a:spcPts val="800"/>
                        </a:spcAft>
                      </a:pPr>
                      <a:r>
                        <a:rPr lang="en-US" sz="2100" b="0" dirty="0">
                          <a:solidFill>
                            <a:schemeClr val="tx1"/>
                          </a:solidFill>
                          <a:effectLst/>
                        </a:rPr>
                        <a:t>071 </a:t>
                      </a:r>
                      <a:r>
                        <a:rPr lang="en-US" sz="2100" b="0" dirty="0" err="1">
                          <a:solidFill>
                            <a:schemeClr val="tx1"/>
                          </a:solidFill>
                          <a:effectLst/>
                        </a:rPr>
                        <a:t>Inginerie</a:t>
                      </a:r>
                      <a:r>
                        <a:rPr lang="en-US" sz="2100" b="0" dirty="0">
                          <a:solidFill>
                            <a:schemeClr val="tx1"/>
                          </a:solidFill>
                          <a:effectLst/>
                        </a:rPr>
                        <a:t> </a:t>
                      </a:r>
                      <a:r>
                        <a:rPr lang="en-US" sz="2100" b="0" dirty="0" err="1">
                          <a:solidFill>
                            <a:schemeClr val="tx1"/>
                          </a:solidFill>
                          <a:effectLst/>
                        </a:rPr>
                        <a:t>și</a:t>
                      </a:r>
                      <a:r>
                        <a:rPr lang="en-US" sz="2100" b="0" dirty="0">
                          <a:solidFill>
                            <a:schemeClr val="tx1"/>
                          </a:solidFill>
                          <a:effectLst/>
                        </a:rPr>
                        <a:t> </a:t>
                      </a:r>
                      <a:r>
                        <a:rPr lang="ro-RO" sz="2100" b="0" dirty="0" smtClean="0">
                          <a:solidFill>
                            <a:schemeClr val="tx1"/>
                          </a:solidFill>
                          <a:effectLst/>
                        </a:rPr>
                        <a:t>profesiile</a:t>
                      </a:r>
                      <a:r>
                        <a:rPr lang="en-US" sz="2100" b="0" dirty="0" smtClean="0">
                          <a:solidFill>
                            <a:schemeClr val="tx1"/>
                          </a:solidFill>
                          <a:effectLst/>
                        </a:rPr>
                        <a:t> </a:t>
                      </a:r>
                      <a:r>
                        <a:rPr lang="en-US" sz="2100" b="0" dirty="0" err="1">
                          <a:solidFill>
                            <a:schemeClr val="tx1"/>
                          </a:solidFill>
                          <a:effectLst/>
                        </a:rPr>
                        <a:t>inginerești</a:t>
                      </a:r>
                      <a:endParaRPr lang="en-US" sz="2100" b="0" dirty="0">
                        <a:solidFill>
                          <a:schemeClr val="tx1"/>
                        </a:solidFill>
                        <a:effectLst/>
                        <a:latin typeface="Calibri"/>
                        <a:ea typeface="Calibri"/>
                        <a:cs typeface="Times New Roman"/>
                      </a:endParaRPr>
                    </a:p>
                  </a:txBody>
                  <a:tcPr marL="65320" marR="65320" marT="0" marB="0">
                    <a:solidFill>
                      <a:schemeClr val="accent1">
                        <a:lumMod val="40000"/>
                        <a:lumOff val="60000"/>
                      </a:schemeClr>
                    </a:solidFill>
                  </a:tcPr>
                </a:tc>
                <a:tc>
                  <a:txBody>
                    <a:bodyPr/>
                    <a:lstStyle/>
                    <a:p>
                      <a:pPr>
                        <a:lnSpc>
                          <a:spcPct val="107000"/>
                        </a:lnSpc>
                        <a:spcAft>
                          <a:spcPts val="800"/>
                        </a:spcAft>
                      </a:pPr>
                      <a:r>
                        <a:rPr lang="en-US" sz="2100" b="0" dirty="0">
                          <a:solidFill>
                            <a:schemeClr val="tx1"/>
                          </a:solidFill>
                          <a:effectLst/>
                        </a:rPr>
                        <a:t>0711 </a:t>
                      </a:r>
                      <a:r>
                        <a:rPr lang="en-US" sz="2100" b="0" dirty="0" err="1">
                          <a:solidFill>
                            <a:schemeClr val="tx1"/>
                          </a:solidFill>
                          <a:effectLst/>
                        </a:rPr>
                        <a:t>Inginerie</a:t>
                      </a:r>
                      <a:r>
                        <a:rPr lang="en-US" sz="2100" b="0" dirty="0">
                          <a:solidFill>
                            <a:schemeClr val="tx1"/>
                          </a:solidFill>
                          <a:effectLst/>
                        </a:rPr>
                        <a:t> </a:t>
                      </a:r>
                      <a:r>
                        <a:rPr lang="en-US" sz="2100" b="0" dirty="0" err="1">
                          <a:solidFill>
                            <a:schemeClr val="tx1"/>
                          </a:solidFill>
                          <a:effectLst/>
                        </a:rPr>
                        <a:t>chimică</a:t>
                      </a:r>
                      <a:r>
                        <a:rPr lang="en-US" sz="2100" b="0" dirty="0">
                          <a:solidFill>
                            <a:schemeClr val="tx1"/>
                          </a:solidFill>
                          <a:effectLst/>
                        </a:rPr>
                        <a:t> </a:t>
                      </a:r>
                      <a:r>
                        <a:rPr lang="en-US" sz="2100" b="0" dirty="0" err="1">
                          <a:solidFill>
                            <a:schemeClr val="tx1"/>
                          </a:solidFill>
                          <a:effectLst/>
                        </a:rPr>
                        <a:t>și</a:t>
                      </a:r>
                      <a:r>
                        <a:rPr lang="en-US" sz="2100" b="0" dirty="0">
                          <a:solidFill>
                            <a:schemeClr val="tx1"/>
                          </a:solidFill>
                          <a:effectLst/>
                        </a:rPr>
                        <a:t> </a:t>
                      </a:r>
                      <a:r>
                        <a:rPr lang="en-US" sz="2100" b="0" dirty="0" err="1">
                          <a:solidFill>
                            <a:schemeClr val="tx1"/>
                          </a:solidFill>
                          <a:effectLst/>
                        </a:rPr>
                        <a:t>procese</a:t>
                      </a:r>
                      <a:endParaRPr lang="en-US" sz="2100" b="0" dirty="0">
                        <a:solidFill>
                          <a:schemeClr val="tx1"/>
                        </a:solidFill>
                        <a:effectLst/>
                      </a:endParaRPr>
                    </a:p>
                    <a:p>
                      <a:pPr>
                        <a:lnSpc>
                          <a:spcPct val="107000"/>
                        </a:lnSpc>
                        <a:spcAft>
                          <a:spcPts val="800"/>
                        </a:spcAft>
                      </a:pPr>
                      <a:r>
                        <a:rPr lang="en-US" sz="2100" b="0" dirty="0">
                          <a:solidFill>
                            <a:schemeClr val="tx1"/>
                          </a:solidFill>
                          <a:effectLst/>
                        </a:rPr>
                        <a:t>0712 </a:t>
                      </a:r>
                      <a:r>
                        <a:rPr lang="en-US" sz="2100" b="0" dirty="0" err="1">
                          <a:solidFill>
                            <a:schemeClr val="tx1"/>
                          </a:solidFill>
                          <a:effectLst/>
                        </a:rPr>
                        <a:t>Tehnologia</a:t>
                      </a:r>
                      <a:r>
                        <a:rPr lang="en-US" sz="2100" b="0" dirty="0">
                          <a:solidFill>
                            <a:schemeClr val="tx1"/>
                          </a:solidFill>
                          <a:effectLst/>
                        </a:rPr>
                        <a:t> </a:t>
                      </a:r>
                      <a:r>
                        <a:rPr lang="en-US" sz="2100" b="0" dirty="0" err="1">
                          <a:solidFill>
                            <a:schemeClr val="tx1"/>
                          </a:solidFill>
                          <a:effectLst/>
                        </a:rPr>
                        <a:t>protecției</a:t>
                      </a:r>
                      <a:r>
                        <a:rPr lang="en-US" sz="2100" b="0" dirty="0">
                          <a:solidFill>
                            <a:schemeClr val="tx1"/>
                          </a:solidFill>
                          <a:effectLst/>
                        </a:rPr>
                        <a:t> </a:t>
                      </a:r>
                      <a:r>
                        <a:rPr lang="en-US" sz="2100" b="0" dirty="0" err="1">
                          <a:solidFill>
                            <a:schemeClr val="tx1"/>
                          </a:solidFill>
                          <a:effectLst/>
                        </a:rPr>
                        <a:t>mediului</a:t>
                      </a:r>
                      <a:endParaRPr lang="en-US" sz="2100" b="0" dirty="0">
                        <a:solidFill>
                          <a:schemeClr val="tx1"/>
                        </a:solidFill>
                        <a:effectLst/>
                      </a:endParaRPr>
                    </a:p>
                    <a:p>
                      <a:pPr>
                        <a:lnSpc>
                          <a:spcPct val="107000"/>
                        </a:lnSpc>
                        <a:spcAft>
                          <a:spcPts val="800"/>
                        </a:spcAft>
                      </a:pPr>
                      <a:r>
                        <a:rPr lang="en-US" sz="2100" b="0" dirty="0">
                          <a:solidFill>
                            <a:schemeClr val="tx1"/>
                          </a:solidFill>
                          <a:effectLst/>
                        </a:rPr>
                        <a:t>0713 </a:t>
                      </a:r>
                      <a:r>
                        <a:rPr lang="en-US" sz="2100" b="0" dirty="0" err="1">
                          <a:solidFill>
                            <a:schemeClr val="tx1"/>
                          </a:solidFill>
                          <a:effectLst/>
                        </a:rPr>
                        <a:t>Electricitate</a:t>
                      </a:r>
                      <a:r>
                        <a:rPr lang="en-US" sz="2100" b="0" dirty="0">
                          <a:solidFill>
                            <a:schemeClr val="tx1"/>
                          </a:solidFill>
                          <a:effectLst/>
                        </a:rPr>
                        <a:t> </a:t>
                      </a:r>
                      <a:r>
                        <a:rPr lang="en-US" sz="2100" b="0" dirty="0" err="1">
                          <a:solidFill>
                            <a:schemeClr val="tx1"/>
                          </a:solidFill>
                          <a:effectLst/>
                        </a:rPr>
                        <a:t>și</a:t>
                      </a:r>
                      <a:r>
                        <a:rPr lang="en-US" sz="2100" b="0" dirty="0">
                          <a:solidFill>
                            <a:schemeClr val="tx1"/>
                          </a:solidFill>
                          <a:effectLst/>
                        </a:rPr>
                        <a:t> </a:t>
                      </a:r>
                      <a:r>
                        <a:rPr lang="en-US" sz="2100" b="0" dirty="0" err="1">
                          <a:solidFill>
                            <a:schemeClr val="tx1"/>
                          </a:solidFill>
                          <a:effectLst/>
                        </a:rPr>
                        <a:t>energie</a:t>
                      </a:r>
                      <a:endParaRPr lang="en-US" sz="2100" b="0" dirty="0">
                        <a:solidFill>
                          <a:schemeClr val="tx1"/>
                        </a:solidFill>
                        <a:effectLst/>
                      </a:endParaRPr>
                    </a:p>
                    <a:p>
                      <a:pPr>
                        <a:lnSpc>
                          <a:spcPct val="107000"/>
                        </a:lnSpc>
                        <a:spcAft>
                          <a:spcPts val="800"/>
                        </a:spcAft>
                      </a:pPr>
                      <a:r>
                        <a:rPr lang="en-US" sz="2100" b="0" dirty="0">
                          <a:solidFill>
                            <a:schemeClr val="tx1"/>
                          </a:solidFill>
                          <a:effectLst/>
                        </a:rPr>
                        <a:t>0714 </a:t>
                      </a:r>
                      <a:r>
                        <a:rPr lang="en-US" sz="2100" b="0" dirty="0" err="1">
                          <a:solidFill>
                            <a:schemeClr val="tx1"/>
                          </a:solidFill>
                          <a:effectLst/>
                        </a:rPr>
                        <a:t>Electronică</a:t>
                      </a:r>
                      <a:r>
                        <a:rPr lang="en-US" sz="2100" b="0" dirty="0">
                          <a:solidFill>
                            <a:schemeClr val="tx1"/>
                          </a:solidFill>
                          <a:effectLst/>
                        </a:rPr>
                        <a:t> </a:t>
                      </a:r>
                      <a:r>
                        <a:rPr lang="en-US" sz="2100" b="0" dirty="0" err="1">
                          <a:solidFill>
                            <a:schemeClr val="tx1"/>
                          </a:solidFill>
                          <a:effectLst/>
                        </a:rPr>
                        <a:t>și</a:t>
                      </a:r>
                      <a:r>
                        <a:rPr lang="en-US" sz="2100" b="0" dirty="0">
                          <a:solidFill>
                            <a:schemeClr val="tx1"/>
                          </a:solidFill>
                          <a:effectLst/>
                        </a:rPr>
                        <a:t> </a:t>
                      </a:r>
                      <a:r>
                        <a:rPr lang="en-US" sz="2100" b="0" dirty="0" err="1">
                          <a:solidFill>
                            <a:schemeClr val="tx1"/>
                          </a:solidFill>
                          <a:effectLst/>
                        </a:rPr>
                        <a:t>automatică</a:t>
                      </a:r>
                      <a:endParaRPr lang="en-US" sz="2100" b="0" dirty="0">
                        <a:solidFill>
                          <a:schemeClr val="tx1"/>
                        </a:solidFill>
                        <a:effectLst/>
                      </a:endParaRPr>
                    </a:p>
                    <a:p>
                      <a:pPr>
                        <a:lnSpc>
                          <a:spcPct val="107000"/>
                        </a:lnSpc>
                        <a:spcAft>
                          <a:spcPts val="800"/>
                        </a:spcAft>
                      </a:pPr>
                      <a:r>
                        <a:rPr lang="en-US" sz="2100" b="0" dirty="0">
                          <a:solidFill>
                            <a:schemeClr val="tx1"/>
                          </a:solidFill>
                          <a:effectLst/>
                        </a:rPr>
                        <a:t>0715 </a:t>
                      </a:r>
                      <a:r>
                        <a:rPr lang="en-US" sz="2100" b="0" dirty="0" err="1">
                          <a:solidFill>
                            <a:schemeClr val="tx1"/>
                          </a:solidFill>
                          <a:effectLst/>
                        </a:rPr>
                        <a:t>Mecanică</a:t>
                      </a:r>
                      <a:endParaRPr lang="en-US" sz="2100" b="0" dirty="0">
                        <a:solidFill>
                          <a:schemeClr val="tx1"/>
                        </a:solidFill>
                        <a:effectLst/>
                      </a:endParaRPr>
                    </a:p>
                    <a:p>
                      <a:pPr>
                        <a:lnSpc>
                          <a:spcPct val="107000"/>
                        </a:lnSpc>
                        <a:spcAft>
                          <a:spcPts val="800"/>
                        </a:spcAft>
                      </a:pPr>
                      <a:r>
                        <a:rPr lang="en-US" sz="2100" b="0" dirty="0">
                          <a:solidFill>
                            <a:schemeClr val="tx1"/>
                          </a:solidFill>
                          <a:effectLst/>
                        </a:rPr>
                        <a:t>0716 </a:t>
                      </a:r>
                      <a:r>
                        <a:rPr lang="en-US" sz="2100" b="0" dirty="0" err="1">
                          <a:solidFill>
                            <a:schemeClr val="tx1"/>
                          </a:solidFill>
                          <a:effectLst/>
                        </a:rPr>
                        <a:t>Motoare</a:t>
                      </a:r>
                      <a:r>
                        <a:rPr lang="en-US" sz="2100" b="0" dirty="0">
                          <a:solidFill>
                            <a:schemeClr val="tx1"/>
                          </a:solidFill>
                          <a:effectLst/>
                        </a:rPr>
                        <a:t> de </a:t>
                      </a:r>
                      <a:r>
                        <a:rPr lang="en-US" sz="2100" b="0" dirty="0" err="1" smtClean="0">
                          <a:solidFill>
                            <a:schemeClr val="tx1"/>
                          </a:solidFill>
                          <a:effectLst/>
                        </a:rPr>
                        <a:t>vehic</a:t>
                      </a:r>
                      <a:r>
                        <a:rPr lang="ro-RO" sz="2100" b="0" dirty="0" smtClean="0">
                          <a:solidFill>
                            <a:schemeClr val="tx1"/>
                          </a:solidFill>
                          <a:effectLst/>
                        </a:rPr>
                        <a:t>u</a:t>
                      </a:r>
                      <a:r>
                        <a:rPr lang="en-US" sz="2100" b="0" dirty="0" smtClean="0">
                          <a:solidFill>
                            <a:schemeClr val="tx1"/>
                          </a:solidFill>
                          <a:effectLst/>
                        </a:rPr>
                        <a:t>le</a:t>
                      </a:r>
                      <a:r>
                        <a:rPr lang="en-US" sz="2100" b="0" dirty="0">
                          <a:solidFill>
                            <a:schemeClr val="tx1"/>
                          </a:solidFill>
                          <a:effectLst/>
                        </a:rPr>
                        <a:t>, nave </a:t>
                      </a:r>
                      <a:r>
                        <a:rPr lang="en-US" sz="2100" b="0" dirty="0" err="1">
                          <a:solidFill>
                            <a:schemeClr val="tx1"/>
                          </a:solidFill>
                          <a:effectLst/>
                        </a:rPr>
                        <a:t>și</a:t>
                      </a:r>
                      <a:r>
                        <a:rPr lang="en-US" sz="2100" b="0" dirty="0">
                          <a:solidFill>
                            <a:schemeClr val="tx1"/>
                          </a:solidFill>
                          <a:effectLst/>
                        </a:rPr>
                        <a:t> </a:t>
                      </a:r>
                      <a:r>
                        <a:rPr lang="en-US" sz="2100" b="0" dirty="0" err="1">
                          <a:solidFill>
                            <a:schemeClr val="tx1"/>
                          </a:solidFill>
                          <a:effectLst/>
                        </a:rPr>
                        <a:t>avioane</a:t>
                      </a:r>
                      <a:endParaRPr lang="en-US" sz="2100" b="0" dirty="0">
                        <a:solidFill>
                          <a:schemeClr val="tx1"/>
                        </a:solidFill>
                        <a:effectLst/>
                        <a:latin typeface="Calibri"/>
                        <a:ea typeface="Calibri"/>
                        <a:cs typeface="Times New Roman"/>
                      </a:endParaRPr>
                    </a:p>
                  </a:txBody>
                  <a:tcPr marL="65320" marR="65320" marT="0" marB="0">
                    <a:solidFill>
                      <a:schemeClr val="accent1">
                        <a:lumMod val="40000"/>
                        <a:lumOff val="60000"/>
                      </a:schemeClr>
                    </a:solidFill>
                  </a:tcPr>
                </a:tc>
              </a:tr>
              <a:tr h="2090565">
                <a:tc>
                  <a:txBody>
                    <a:bodyPr/>
                    <a:lstStyle/>
                    <a:p>
                      <a:pPr>
                        <a:lnSpc>
                          <a:spcPct val="107000"/>
                        </a:lnSpc>
                        <a:spcAft>
                          <a:spcPts val="800"/>
                        </a:spcAft>
                      </a:pPr>
                      <a:r>
                        <a:rPr lang="en-US" sz="2100">
                          <a:effectLst/>
                        </a:rPr>
                        <a:t> </a:t>
                      </a:r>
                      <a:endParaRPr lang="en-US" sz="2100">
                        <a:effectLst/>
                        <a:latin typeface="Calibri"/>
                        <a:ea typeface="Calibri"/>
                        <a:cs typeface="Times New Roman"/>
                      </a:endParaRPr>
                    </a:p>
                  </a:txBody>
                  <a:tcPr marL="65320" marR="65320" marT="0" marB="0"/>
                </a:tc>
                <a:tc>
                  <a:txBody>
                    <a:bodyPr/>
                    <a:lstStyle/>
                    <a:p>
                      <a:pPr>
                        <a:lnSpc>
                          <a:spcPct val="107000"/>
                        </a:lnSpc>
                        <a:spcAft>
                          <a:spcPts val="800"/>
                        </a:spcAft>
                      </a:pPr>
                      <a:r>
                        <a:rPr lang="en-US" sz="2100">
                          <a:effectLst/>
                        </a:rPr>
                        <a:t>072 Producție și procesare</a:t>
                      </a:r>
                      <a:endParaRPr lang="en-US" sz="2100">
                        <a:effectLst/>
                        <a:latin typeface="Calibri"/>
                        <a:ea typeface="Calibri"/>
                        <a:cs typeface="Times New Roman"/>
                      </a:endParaRPr>
                    </a:p>
                  </a:txBody>
                  <a:tcPr marL="65320" marR="65320" marT="0" marB="0"/>
                </a:tc>
                <a:tc>
                  <a:txBody>
                    <a:bodyPr/>
                    <a:lstStyle/>
                    <a:p>
                      <a:pPr>
                        <a:lnSpc>
                          <a:spcPct val="107000"/>
                        </a:lnSpc>
                        <a:spcAft>
                          <a:spcPts val="800"/>
                        </a:spcAft>
                      </a:pPr>
                      <a:r>
                        <a:rPr lang="en-US" sz="2100" dirty="0">
                          <a:effectLst/>
                        </a:rPr>
                        <a:t>0721 </a:t>
                      </a:r>
                      <a:r>
                        <a:rPr lang="en-US" sz="2100" dirty="0" err="1">
                          <a:effectLst/>
                        </a:rPr>
                        <a:t>Procesarea</a:t>
                      </a:r>
                      <a:r>
                        <a:rPr lang="en-US" sz="2100" dirty="0">
                          <a:effectLst/>
                        </a:rPr>
                        <a:t> </a:t>
                      </a:r>
                      <a:r>
                        <a:rPr lang="en-US" sz="2100" dirty="0" err="1">
                          <a:effectLst/>
                        </a:rPr>
                        <a:t>alimentelor</a:t>
                      </a:r>
                      <a:endParaRPr lang="en-US" sz="2100" dirty="0">
                        <a:effectLst/>
                      </a:endParaRPr>
                    </a:p>
                    <a:p>
                      <a:pPr>
                        <a:lnSpc>
                          <a:spcPct val="107000"/>
                        </a:lnSpc>
                        <a:spcAft>
                          <a:spcPts val="800"/>
                        </a:spcAft>
                      </a:pPr>
                      <a:r>
                        <a:rPr lang="en-US" sz="2100" dirty="0">
                          <a:effectLst/>
                        </a:rPr>
                        <a:t>0722 </a:t>
                      </a:r>
                      <a:r>
                        <a:rPr lang="en-US" sz="2100" dirty="0" err="1">
                          <a:effectLst/>
                        </a:rPr>
                        <a:t>Materiale</a:t>
                      </a:r>
                      <a:r>
                        <a:rPr lang="en-US" sz="2100" dirty="0">
                          <a:effectLst/>
                        </a:rPr>
                        <a:t> (</a:t>
                      </a:r>
                      <a:r>
                        <a:rPr lang="en-US" sz="2100" dirty="0" err="1">
                          <a:effectLst/>
                        </a:rPr>
                        <a:t>sticlă</a:t>
                      </a:r>
                      <a:r>
                        <a:rPr lang="en-US" sz="2100" dirty="0">
                          <a:effectLst/>
                        </a:rPr>
                        <a:t>, </a:t>
                      </a:r>
                      <a:r>
                        <a:rPr lang="en-US" sz="2100" dirty="0" err="1">
                          <a:effectLst/>
                        </a:rPr>
                        <a:t>hârtie</a:t>
                      </a:r>
                      <a:r>
                        <a:rPr lang="en-US" sz="2100" dirty="0">
                          <a:effectLst/>
                        </a:rPr>
                        <a:t>, plastic </a:t>
                      </a:r>
                      <a:r>
                        <a:rPr lang="en-US" sz="2100" dirty="0" err="1">
                          <a:effectLst/>
                        </a:rPr>
                        <a:t>și</a:t>
                      </a:r>
                      <a:r>
                        <a:rPr lang="en-US" sz="2100" dirty="0">
                          <a:effectLst/>
                        </a:rPr>
                        <a:t> </a:t>
                      </a:r>
                      <a:r>
                        <a:rPr lang="en-US" sz="2100" dirty="0" err="1">
                          <a:effectLst/>
                        </a:rPr>
                        <a:t>lemn</a:t>
                      </a:r>
                      <a:r>
                        <a:rPr lang="en-US" sz="2100" dirty="0">
                          <a:effectLst/>
                        </a:rPr>
                        <a:t>)</a:t>
                      </a:r>
                    </a:p>
                    <a:p>
                      <a:pPr>
                        <a:lnSpc>
                          <a:spcPct val="107000"/>
                        </a:lnSpc>
                        <a:spcAft>
                          <a:spcPts val="800"/>
                        </a:spcAft>
                      </a:pPr>
                      <a:r>
                        <a:rPr lang="en-US" sz="2100" dirty="0">
                          <a:effectLst/>
                        </a:rPr>
                        <a:t>0723 Textile (</a:t>
                      </a:r>
                      <a:r>
                        <a:rPr lang="en-US" sz="2100" dirty="0" err="1">
                          <a:effectLst/>
                        </a:rPr>
                        <a:t>îmbrăcăminte</a:t>
                      </a:r>
                      <a:r>
                        <a:rPr lang="en-US" sz="2100" dirty="0">
                          <a:effectLst/>
                        </a:rPr>
                        <a:t>, </a:t>
                      </a:r>
                      <a:r>
                        <a:rPr lang="en-US" sz="2100" dirty="0" err="1">
                          <a:effectLst/>
                        </a:rPr>
                        <a:t>încălțăminte</a:t>
                      </a:r>
                      <a:r>
                        <a:rPr lang="en-US" sz="2100" dirty="0">
                          <a:effectLst/>
                        </a:rPr>
                        <a:t> </a:t>
                      </a:r>
                      <a:r>
                        <a:rPr lang="en-US" sz="2100" dirty="0" err="1">
                          <a:effectLst/>
                        </a:rPr>
                        <a:t>și</a:t>
                      </a:r>
                      <a:r>
                        <a:rPr lang="en-US" sz="2100" dirty="0">
                          <a:effectLst/>
                        </a:rPr>
                        <a:t> </a:t>
                      </a:r>
                      <a:r>
                        <a:rPr lang="en-US" sz="2100" dirty="0" err="1">
                          <a:effectLst/>
                        </a:rPr>
                        <a:t>pielărie</a:t>
                      </a:r>
                      <a:r>
                        <a:rPr lang="en-US" sz="2100" dirty="0">
                          <a:effectLst/>
                        </a:rPr>
                        <a:t>)</a:t>
                      </a:r>
                    </a:p>
                    <a:p>
                      <a:pPr>
                        <a:lnSpc>
                          <a:spcPct val="107000"/>
                        </a:lnSpc>
                        <a:spcAft>
                          <a:spcPts val="800"/>
                        </a:spcAft>
                      </a:pPr>
                      <a:r>
                        <a:rPr lang="en-US" sz="2100" dirty="0">
                          <a:effectLst/>
                        </a:rPr>
                        <a:t>0724 </a:t>
                      </a:r>
                      <a:r>
                        <a:rPr lang="en-US" sz="2100" dirty="0" err="1">
                          <a:effectLst/>
                        </a:rPr>
                        <a:t>Minerit</a:t>
                      </a:r>
                      <a:r>
                        <a:rPr lang="en-US" sz="2100" dirty="0">
                          <a:effectLst/>
                        </a:rPr>
                        <a:t> </a:t>
                      </a:r>
                      <a:r>
                        <a:rPr lang="en-US" sz="2100" dirty="0" err="1">
                          <a:effectLst/>
                        </a:rPr>
                        <a:t>și</a:t>
                      </a:r>
                      <a:r>
                        <a:rPr lang="en-US" sz="2100" dirty="0">
                          <a:effectLst/>
                        </a:rPr>
                        <a:t> </a:t>
                      </a:r>
                      <a:r>
                        <a:rPr lang="en-US" sz="2100" dirty="0" err="1">
                          <a:effectLst/>
                        </a:rPr>
                        <a:t>extracție</a:t>
                      </a:r>
                      <a:endParaRPr lang="en-US" sz="2100" dirty="0">
                        <a:effectLst/>
                        <a:latin typeface="Calibri"/>
                        <a:ea typeface="Calibri"/>
                        <a:cs typeface="Times New Roman"/>
                      </a:endParaRPr>
                    </a:p>
                  </a:txBody>
                  <a:tcPr marL="65320" marR="65320" marT="0" marB="0"/>
                </a:tc>
              </a:tr>
              <a:tr h="1134976">
                <a:tc>
                  <a:txBody>
                    <a:bodyPr/>
                    <a:lstStyle/>
                    <a:p>
                      <a:pPr>
                        <a:lnSpc>
                          <a:spcPct val="107000"/>
                        </a:lnSpc>
                        <a:spcAft>
                          <a:spcPts val="800"/>
                        </a:spcAft>
                      </a:pPr>
                      <a:r>
                        <a:rPr lang="en-US" sz="2100">
                          <a:effectLst/>
                        </a:rPr>
                        <a:t> </a:t>
                      </a:r>
                      <a:endParaRPr lang="en-US" sz="2100">
                        <a:effectLst/>
                        <a:latin typeface="Calibri"/>
                        <a:ea typeface="Calibri"/>
                        <a:cs typeface="Times New Roman"/>
                      </a:endParaRPr>
                    </a:p>
                  </a:txBody>
                  <a:tcPr marL="65320" marR="65320" marT="0" marB="0"/>
                </a:tc>
                <a:tc>
                  <a:txBody>
                    <a:bodyPr/>
                    <a:lstStyle/>
                    <a:p>
                      <a:pPr>
                        <a:lnSpc>
                          <a:spcPct val="107000"/>
                        </a:lnSpc>
                        <a:spcAft>
                          <a:spcPts val="800"/>
                        </a:spcAft>
                      </a:pPr>
                      <a:r>
                        <a:rPr lang="en-US" sz="2100">
                          <a:effectLst/>
                        </a:rPr>
                        <a:t>073 Arhitectură și construcție</a:t>
                      </a:r>
                      <a:endParaRPr lang="en-US" sz="2100">
                        <a:effectLst/>
                        <a:latin typeface="Calibri"/>
                        <a:ea typeface="Calibri"/>
                        <a:cs typeface="Times New Roman"/>
                      </a:endParaRPr>
                    </a:p>
                  </a:txBody>
                  <a:tcPr marL="65320" marR="65320" marT="0" marB="0"/>
                </a:tc>
                <a:tc>
                  <a:txBody>
                    <a:bodyPr/>
                    <a:lstStyle/>
                    <a:p>
                      <a:pPr>
                        <a:lnSpc>
                          <a:spcPct val="107000"/>
                        </a:lnSpc>
                        <a:spcAft>
                          <a:spcPts val="800"/>
                        </a:spcAft>
                      </a:pPr>
                      <a:r>
                        <a:rPr lang="en-US" sz="2100" dirty="0">
                          <a:effectLst/>
                        </a:rPr>
                        <a:t>0731 </a:t>
                      </a:r>
                      <a:r>
                        <a:rPr lang="en-US" sz="2100" dirty="0" err="1">
                          <a:effectLst/>
                        </a:rPr>
                        <a:t>Arhitectură</a:t>
                      </a:r>
                      <a:r>
                        <a:rPr lang="en-US" sz="2100" dirty="0">
                          <a:effectLst/>
                        </a:rPr>
                        <a:t> </a:t>
                      </a:r>
                      <a:r>
                        <a:rPr lang="en-US" sz="2100" dirty="0" err="1">
                          <a:effectLst/>
                        </a:rPr>
                        <a:t>și</a:t>
                      </a:r>
                      <a:r>
                        <a:rPr lang="en-US" sz="2100" dirty="0">
                          <a:effectLst/>
                        </a:rPr>
                        <a:t> </a:t>
                      </a:r>
                      <a:r>
                        <a:rPr lang="en-US" sz="2100" dirty="0" err="1">
                          <a:effectLst/>
                        </a:rPr>
                        <a:t>planificare</a:t>
                      </a:r>
                      <a:r>
                        <a:rPr lang="en-US" sz="2100" dirty="0">
                          <a:effectLst/>
                        </a:rPr>
                        <a:t> </a:t>
                      </a:r>
                      <a:r>
                        <a:rPr lang="en-US" sz="2100" dirty="0" err="1">
                          <a:effectLst/>
                        </a:rPr>
                        <a:t>teritorială</a:t>
                      </a:r>
                      <a:endParaRPr lang="en-US" sz="2100" dirty="0">
                        <a:effectLst/>
                      </a:endParaRPr>
                    </a:p>
                    <a:p>
                      <a:pPr>
                        <a:lnSpc>
                          <a:spcPct val="107000"/>
                        </a:lnSpc>
                        <a:spcAft>
                          <a:spcPts val="800"/>
                        </a:spcAft>
                      </a:pPr>
                      <a:r>
                        <a:rPr lang="en-US" sz="2100" dirty="0">
                          <a:effectLst/>
                        </a:rPr>
                        <a:t>0732 </a:t>
                      </a:r>
                      <a:r>
                        <a:rPr lang="en-US" sz="2100" dirty="0" err="1">
                          <a:effectLst/>
                        </a:rPr>
                        <a:t>Clădiri</a:t>
                      </a:r>
                      <a:r>
                        <a:rPr lang="en-US" sz="2100" dirty="0">
                          <a:effectLst/>
                        </a:rPr>
                        <a:t> </a:t>
                      </a:r>
                      <a:r>
                        <a:rPr lang="en-US" sz="2100" dirty="0" err="1">
                          <a:effectLst/>
                        </a:rPr>
                        <a:t>și</a:t>
                      </a:r>
                      <a:r>
                        <a:rPr lang="en-US" sz="2100" dirty="0">
                          <a:effectLst/>
                        </a:rPr>
                        <a:t> </a:t>
                      </a:r>
                      <a:r>
                        <a:rPr lang="en-US" sz="2100" dirty="0" err="1">
                          <a:effectLst/>
                        </a:rPr>
                        <a:t>inginerie</a:t>
                      </a:r>
                      <a:r>
                        <a:rPr lang="en-US" sz="2100" dirty="0">
                          <a:effectLst/>
                        </a:rPr>
                        <a:t> </a:t>
                      </a:r>
                      <a:r>
                        <a:rPr lang="en-US" sz="2100" dirty="0" err="1">
                          <a:effectLst/>
                        </a:rPr>
                        <a:t>civilă</a:t>
                      </a:r>
                      <a:endParaRPr lang="en-US" sz="2100" dirty="0">
                        <a:effectLst/>
                        <a:latin typeface="Calibri"/>
                        <a:ea typeface="Calibri"/>
                        <a:cs typeface="Times New Roman"/>
                      </a:endParaRPr>
                    </a:p>
                  </a:txBody>
                  <a:tcPr marL="65320" marR="65320" marT="0" marB="0"/>
                </a:tc>
              </a:tr>
            </a:tbl>
          </a:graphicData>
        </a:graphic>
      </p:graphicFrame>
    </p:spTree>
    <p:extLst>
      <p:ext uri="{BB962C8B-B14F-4D97-AF65-F5344CB8AC3E}">
        <p14:creationId xmlns:p14="http://schemas.microsoft.com/office/powerpoint/2010/main" val="1459294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60213998"/>
              </p:ext>
            </p:extLst>
          </p:nvPr>
        </p:nvGraphicFramePr>
        <p:xfrm>
          <a:off x="60011" y="65273"/>
          <a:ext cx="9083988" cy="6689546"/>
        </p:xfrm>
        <a:graphic>
          <a:graphicData uri="http://schemas.openxmlformats.org/drawingml/2006/table">
            <a:tbl>
              <a:tblPr firstRow="1" firstCol="1" bandRow="1">
                <a:tableStyleId>{5C22544A-7EE6-4342-B048-85BDC9FD1C3A}</a:tableStyleId>
              </a:tblPr>
              <a:tblGrid>
                <a:gridCol w="3064189"/>
                <a:gridCol w="2362200"/>
                <a:gridCol w="3657599"/>
              </a:tblGrid>
              <a:tr h="925327">
                <a:tc>
                  <a:txBody>
                    <a:bodyPr/>
                    <a:lstStyle/>
                    <a:p>
                      <a:pPr>
                        <a:lnSpc>
                          <a:spcPct val="107000"/>
                        </a:lnSpc>
                        <a:spcAft>
                          <a:spcPts val="800"/>
                        </a:spcAft>
                      </a:pPr>
                      <a:r>
                        <a:rPr lang="en-US" sz="1800" dirty="0">
                          <a:effectLst/>
                        </a:rPr>
                        <a:t>08 </a:t>
                      </a:r>
                      <a:r>
                        <a:rPr lang="en-US" sz="1800" dirty="0" err="1">
                          <a:effectLst/>
                        </a:rPr>
                        <a:t>Agricultură</a:t>
                      </a:r>
                      <a:r>
                        <a:rPr lang="en-US" sz="1800" dirty="0">
                          <a:effectLst/>
                        </a:rPr>
                        <a:t>, </a:t>
                      </a:r>
                      <a:r>
                        <a:rPr lang="en-US" sz="1800" dirty="0" err="1">
                          <a:effectLst/>
                        </a:rPr>
                        <a:t>silvicultură</a:t>
                      </a:r>
                      <a:r>
                        <a:rPr lang="en-US" sz="1800" dirty="0">
                          <a:effectLst/>
                        </a:rPr>
                        <a:t>, </a:t>
                      </a:r>
                      <a:r>
                        <a:rPr lang="en-US" sz="1800" dirty="0" err="1">
                          <a:effectLst/>
                        </a:rPr>
                        <a:t>piscicultura</a:t>
                      </a:r>
                      <a:r>
                        <a:rPr lang="en-US" sz="1800" dirty="0">
                          <a:effectLst/>
                        </a:rPr>
                        <a:t> </a:t>
                      </a:r>
                      <a:r>
                        <a:rPr lang="en-US" sz="1800" dirty="0" err="1">
                          <a:effectLst/>
                        </a:rPr>
                        <a:t>și</a:t>
                      </a:r>
                      <a:r>
                        <a:rPr lang="en-US" sz="1800" dirty="0">
                          <a:effectLst/>
                        </a:rPr>
                        <a:t> </a:t>
                      </a:r>
                      <a:r>
                        <a:rPr lang="en-US" sz="1800" dirty="0" err="1">
                          <a:effectLst/>
                        </a:rPr>
                        <a:t>veterinar</a:t>
                      </a:r>
                      <a:endParaRPr lang="en-US" sz="1800" dirty="0">
                        <a:effectLst/>
                        <a:latin typeface="Calibri"/>
                        <a:ea typeface="Calibri"/>
                        <a:cs typeface="Times New Roman"/>
                      </a:endParaRPr>
                    </a:p>
                  </a:txBody>
                  <a:tcPr marL="65320" marR="65320" marT="0" marB="0"/>
                </a:tc>
                <a:tc>
                  <a:txBody>
                    <a:bodyPr/>
                    <a:lstStyle/>
                    <a:p>
                      <a:pPr>
                        <a:lnSpc>
                          <a:spcPct val="107000"/>
                        </a:lnSpc>
                        <a:spcAft>
                          <a:spcPts val="800"/>
                        </a:spcAft>
                      </a:pPr>
                      <a:r>
                        <a:rPr lang="en-US" sz="1800" b="0" dirty="0">
                          <a:solidFill>
                            <a:schemeClr val="tx1"/>
                          </a:solidFill>
                          <a:effectLst/>
                        </a:rPr>
                        <a:t>081 </a:t>
                      </a:r>
                      <a:r>
                        <a:rPr lang="en-US" sz="1800" b="0" dirty="0" err="1">
                          <a:solidFill>
                            <a:schemeClr val="tx1"/>
                          </a:solidFill>
                          <a:effectLst/>
                        </a:rPr>
                        <a:t>Agricultură</a:t>
                      </a:r>
                      <a:endParaRPr lang="en-US" sz="1800" b="0" dirty="0">
                        <a:solidFill>
                          <a:schemeClr val="tx1"/>
                        </a:solidFill>
                        <a:effectLst/>
                        <a:latin typeface="Calibri"/>
                        <a:ea typeface="Calibri"/>
                        <a:cs typeface="Times New Roman"/>
                      </a:endParaRPr>
                    </a:p>
                  </a:txBody>
                  <a:tcPr marL="65320" marR="65320" marT="0" marB="0">
                    <a:solidFill>
                      <a:schemeClr val="accent1">
                        <a:lumMod val="40000"/>
                        <a:lumOff val="60000"/>
                      </a:schemeClr>
                    </a:solidFill>
                  </a:tcPr>
                </a:tc>
                <a:tc>
                  <a:txBody>
                    <a:bodyPr/>
                    <a:lstStyle/>
                    <a:p>
                      <a:pPr>
                        <a:lnSpc>
                          <a:spcPct val="107000"/>
                        </a:lnSpc>
                        <a:spcAft>
                          <a:spcPts val="800"/>
                        </a:spcAft>
                      </a:pPr>
                      <a:r>
                        <a:rPr lang="en-US" sz="1800" b="0" dirty="0">
                          <a:solidFill>
                            <a:schemeClr val="tx1"/>
                          </a:solidFill>
                          <a:effectLst/>
                        </a:rPr>
                        <a:t>0811 </a:t>
                      </a:r>
                      <a:r>
                        <a:rPr lang="en-US" sz="1800" b="0" dirty="0" err="1">
                          <a:solidFill>
                            <a:schemeClr val="tx1"/>
                          </a:solidFill>
                          <a:effectLst/>
                        </a:rPr>
                        <a:t>Culturi</a:t>
                      </a:r>
                      <a:r>
                        <a:rPr lang="en-US" sz="1800" b="0" dirty="0">
                          <a:solidFill>
                            <a:schemeClr val="tx1"/>
                          </a:solidFill>
                          <a:effectLst/>
                        </a:rPr>
                        <a:t> </a:t>
                      </a:r>
                      <a:r>
                        <a:rPr lang="en-US" sz="1800" b="0" dirty="0" err="1">
                          <a:solidFill>
                            <a:schemeClr val="tx1"/>
                          </a:solidFill>
                          <a:effectLst/>
                        </a:rPr>
                        <a:t>și</a:t>
                      </a:r>
                      <a:r>
                        <a:rPr lang="en-US" sz="1800" b="0" dirty="0">
                          <a:solidFill>
                            <a:schemeClr val="tx1"/>
                          </a:solidFill>
                          <a:effectLst/>
                        </a:rPr>
                        <a:t> </a:t>
                      </a:r>
                      <a:r>
                        <a:rPr lang="en-US" sz="1800" b="0" dirty="0" err="1">
                          <a:solidFill>
                            <a:schemeClr val="tx1"/>
                          </a:solidFill>
                          <a:effectLst/>
                        </a:rPr>
                        <a:t>animale</a:t>
                      </a:r>
                      <a:r>
                        <a:rPr lang="en-US" sz="1800" b="0" dirty="0">
                          <a:solidFill>
                            <a:schemeClr val="tx1"/>
                          </a:solidFill>
                          <a:effectLst/>
                        </a:rPr>
                        <a:t> de </a:t>
                      </a:r>
                      <a:r>
                        <a:rPr lang="en-US" sz="1800" b="0" dirty="0" err="1">
                          <a:solidFill>
                            <a:schemeClr val="tx1"/>
                          </a:solidFill>
                          <a:effectLst/>
                        </a:rPr>
                        <a:t>producție</a:t>
                      </a:r>
                      <a:endParaRPr lang="en-US" sz="1800" b="0" dirty="0">
                        <a:solidFill>
                          <a:schemeClr val="tx1"/>
                        </a:solidFill>
                        <a:effectLst/>
                      </a:endParaRPr>
                    </a:p>
                    <a:p>
                      <a:pPr>
                        <a:lnSpc>
                          <a:spcPct val="107000"/>
                        </a:lnSpc>
                        <a:spcAft>
                          <a:spcPts val="800"/>
                        </a:spcAft>
                      </a:pPr>
                      <a:r>
                        <a:rPr lang="en-US" sz="1800" b="0" dirty="0">
                          <a:solidFill>
                            <a:schemeClr val="tx1"/>
                          </a:solidFill>
                          <a:effectLst/>
                        </a:rPr>
                        <a:t>0812 </a:t>
                      </a:r>
                      <a:r>
                        <a:rPr lang="en-US" sz="1800" b="0" dirty="0" err="1">
                          <a:solidFill>
                            <a:schemeClr val="tx1"/>
                          </a:solidFill>
                          <a:effectLst/>
                        </a:rPr>
                        <a:t>Horticultură</a:t>
                      </a:r>
                      <a:endParaRPr lang="en-US" sz="1800" b="0" dirty="0">
                        <a:solidFill>
                          <a:schemeClr val="tx1"/>
                        </a:solidFill>
                        <a:effectLst/>
                        <a:latin typeface="Calibri"/>
                        <a:ea typeface="Calibri"/>
                        <a:cs typeface="Times New Roman"/>
                      </a:endParaRPr>
                    </a:p>
                  </a:txBody>
                  <a:tcPr marL="65320" marR="65320" marT="0" marB="0">
                    <a:solidFill>
                      <a:schemeClr val="accent1">
                        <a:lumMod val="40000"/>
                        <a:lumOff val="60000"/>
                      </a:schemeClr>
                    </a:solidFill>
                  </a:tcPr>
                </a:tc>
              </a:tr>
              <a:tr h="286463">
                <a:tc>
                  <a:txBody>
                    <a:bodyPr/>
                    <a:lstStyle/>
                    <a:p>
                      <a:pPr>
                        <a:lnSpc>
                          <a:spcPct val="107000"/>
                        </a:lnSpc>
                        <a:spcAft>
                          <a:spcPts val="800"/>
                        </a:spcAft>
                      </a:pPr>
                      <a:r>
                        <a:rPr lang="en-US" sz="1800">
                          <a:effectLst/>
                        </a:rPr>
                        <a:t> </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082 Silvicultură</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0821 Silvicultură</a:t>
                      </a:r>
                      <a:endParaRPr lang="en-US" sz="1800">
                        <a:effectLst/>
                        <a:latin typeface="Calibri"/>
                        <a:ea typeface="Calibri"/>
                        <a:cs typeface="Times New Roman"/>
                      </a:endParaRPr>
                    </a:p>
                  </a:txBody>
                  <a:tcPr marL="65320" marR="65320" marT="0" marB="0"/>
                </a:tc>
              </a:tr>
              <a:tr h="286463">
                <a:tc>
                  <a:txBody>
                    <a:bodyPr/>
                    <a:lstStyle/>
                    <a:p>
                      <a:pPr>
                        <a:lnSpc>
                          <a:spcPct val="107000"/>
                        </a:lnSpc>
                        <a:spcAft>
                          <a:spcPts val="800"/>
                        </a:spcAft>
                      </a:pPr>
                      <a:r>
                        <a:rPr lang="en-US" sz="1800">
                          <a:effectLst/>
                        </a:rPr>
                        <a:t> </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083 Piscicultură</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0831 Piscicultură</a:t>
                      </a:r>
                      <a:endParaRPr lang="en-US" sz="1800">
                        <a:effectLst/>
                        <a:latin typeface="Calibri"/>
                        <a:ea typeface="Calibri"/>
                        <a:cs typeface="Times New Roman"/>
                      </a:endParaRPr>
                    </a:p>
                  </a:txBody>
                  <a:tcPr marL="65320" marR="65320" marT="0" marB="0"/>
                </a:tc>
              </a:tr>
              <a:tr h="286463">
                <a:tc>
                  <a:txBody>
                    <a:bodyPr/>
                    <a:lstStyle/>
                    <a:p>
                      <a:pPr>
                        <a:lnSpc>
                          <a:spcPct val="107000"/>
                        </a:lnSpc>
                        <a:spcAft>
                          <a:spcPts val="800"/>
                        </a:spcAft>
                      </a:pPr>
                      <a:r>
                        <a:rPr lang="en-US" sz="1800">
                          <a:effectLst/>
                        </a:rPr>
                        <a:t> </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084 Veterinar</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a:effectLst/>
                        </a:rPr>
                        <a:t>0841 Veterinar</a:t>
                      </a:r>
                      <a:endParaRPr lang="en-US" sz="1800">
                        <a:effectLst/>
                        <a:latin typeface="Calibri"/>
                        <a:ea typeface="Calibri"/>
                        <a:cs typeface="Times New Roman"/>
                      </a:endParaRPr>
                    </a:p>
                  </a:txBody>
                  <a:tcPr marL="65320" marR="65320" marT="0" marB="0"/>
                </a:tc>
              </a:tr>
              <a:tr h="3211593">
                <a:tc>
                  <a:txBody>
                    <a:bodyPr/>
                    <a:lstStyle/>
                    <a:p>
                      <a:pPr>
                        <a:lnSpc>
                          <a:spcPct val="107000"/>
                        </a:lnSpc>
                        <a:spcAft>
                          <a:spcPts val="800"/>
                        </a:spcAft>
                      </a:pPr>
                      <a:r>
                        <a:rPr lang="en-US" sz="1800" dirty="0">
                          <a:effectLst/>
                        </a:rPr>
                        <a:t>09 </a:t>
                      </a:r>
                      <a:r>
                        <a:rPr lang="en-US" sz="1800" dirty="0" err="1">
                          <a:effectLst/>
                        </a:rPr>
                        <a:t>Sănătate</a:t>
                      </a:r>
                      <a:r>
                        <a:rPr lang="en-US" sz="1800" dirty="0">
                          <a:effectLst/>
                        </a:rPr>
                        <a:t> </a:t>
                      </a:r>
                      <a:r>
                        <a:rPr lang="en-US" sz="1800" dirty="0" err="1">
                          <a:effectLst/>
                        </a:rPr>
                        <a:t>și</a:t>
                      </a:r>
                      <a:r>
                        <a:rPr lang="en-US" sz="1800" dirty="0">
                          <a:effectLst/>
                        </a:rPr>
                        <a:t> </a:t>
                      </a:r>
                      <a:r>
                        <a:rPr lang="en-US" sz="1800" dirty="0" err="1">
                          <a:effectLst/>
                        </a:rPr>
                        <a:t>asistență</a:t>
                      </a:r>
                      <a:r>
                        <a:rPr lang="en-US" sz="1800" dirty="0">
                          <a:effectLst/>
                        </a:rPr>
                        <a:t> </a:t>
                      </a:r>
                      <a:r>
                        <a:rPr lang="en-US" sz="1800" dirty="0" err="1">
                          <a:effectLst/>
                        </a:rPr>
                        <a:t>socială</a:t>
                      </a:r>
                      <a:endParaRPr lang="en-US" sz="1800" dirty="0">
                        <a:effectLst/>
                        <a:latin typeface="Calibri"/>
                        <a:ea typeface="Calibri"/>
                        <a:cs typeface="Times New Roman"/>
                      </a:endParaRPr>
                    </a:p>
                  </a:txBody>
                  <a:tcPr marL="65320" marR="65320" marT="0" marB="0"/>
                </a:tc>
                <a:tc>
                  <a:txBody>
                    <a:bodyPr/>
                    <a:lstStyle/>
                    <a:p>
                      <a:pPr>
                        <a:lnSpc>
                          <a:spcPct val="107000"/>
                        </a:lnSpc>
                        <a:spcAft>
                          <a:spcPts val="800"/>
                        </a:spcAft>
                      </a:pPr>
                      <a:r>
                        <a:rPr lang="en-US" sz="1800" dirty="0">
                          <a:effectLst/>
                        </a:rPr>
                        <a:t>091 </a:t>
                      </a:r>
                      <a:r>
                        <a:rPr lang="en-US" sz="1800" dirty="0" err="1">
                          <a:effectLst/>
                        </a:rPr>
                        <a:t>Sănătate</a:t>
                      </a:r>
                      <a:endParaRPr lang="en-US" sz="1800" dirty="0">
                        <a:effectLst/>
                        <a:latin typeface="Calibri"/>
                        <a:ea typeface="Calibri"/>
                        <a:cs typeface="Times New Roman"/>
                      </a:endParaRPr>
                    </a:p>
                  </a:txBody>
                  <a:tcPr marL="65320" marR="65320" marT="0" marB="0"/>
                </a:tc>
                <a:tc>
                  <a:txBody>
                    <a:bodyPr/>
                    <a:lstStyle/>
                    <a:p>
                      <a:pPr>
                        <a:lnSpc>
                          <a:spcPct val="107000"/>
                        </a:lnSpc>
                        <a:spcAft>
                          <a:spcPts val="800"/>
                        </a:spcAft>
                      </a:pPr>
                      <a:r>
                        <a:rPr lang="en-US" sz="1800" dirty="0">
                          <a:effectLst/>
                        </a:rPr>
                        <a:t>0911 </a:t>
                      </a:r>
                      <a:r>
                        <a:rPr lang="en-US" sz="1800" dirty="0" err="1">
                          <a:effectLst/>
                        </a:rPr>
                        <a:t>Stomatologie</a:t>
                      </a:r>
                      <a:endParaRPr lang="en-US" sz="1800" dirty="0">
                        <a:effectLst/>
                      </a:endParaRPr>
                    </a:p>
                    <a:p>
                      <a:pPr>
                        <a:lnSpc>
                          <a:spcPct val="107000"/>
                        </a:lnSpc>
                        <a:spcAft>
                          <a:spcPts val="800"/>
                        </a:spcAft>
                      </a:pPr>
                      <a:r>
                        <a:rPr lang="en-US" sz="1800" dirty="0">
                          <a:effectLst/>
                        </a:rPr>
                        <a:t>0912 </a:t>
                      </a:r>
                      <a:r>
                        <a:rPr lang="en-US" sz="1800" dirty="0" err="1">
                          <a:effectLst/>
                        </a:rPr>
                        <a:t>Medicină</a:t>
                      </a:r>
                      <a:endParaRPr lang="en-US" sz="1800" dirty="0">
                        <a:effectLst/>
                      </a:endParaRPr>
                    </a:p>
                    <a:p>
                      <a:pPr>
                        <a:lnSpc>
                          <a:spcPct val="107000"/>
                        </a:lnSpc>
                        <a:spcAft>
                          <a:spcPts val="800"/>
                        </a:spcAft>
                      </a:pPr>
                      <a:r>
                        <a:rPr lang="en-US" sz="1800" dirty="0">
                          <a:effectLst/>
                        </a:rPr>
                        <a:t>0913 </a:t>
                      </a:r>
                      <a:r>
                        <a:rPr lang="en-US" sz="1800" dirty="0" err="1">
                          <a:effectLst/>
                        </a:rPr>
                        <a:t>Asistente</a:t>
                      </a:r>
                      <a:r>
                        <a:rPr lang="en-US" sz="1800" dirty="0">
                          <a:effectLst/>
                        </a:rPr>
                        <a:t> </a:t>
                      </a:r>
                      <a:r>
                        <a:rPr lang="ro-RO" sz="1800" dirty="0" smtClean="0">
                          <a:effectLst/>
                        </a:rPr>
                        <a:t>medicale </a:t>
                      </a:r>
                      <a:r>
                        <a:rPr lang="en-US" sz="1800" dirty="0" err="1" smtClean="0">
                          <a:effectLst/>
                        </a:rPr>
                        <a:t>și</a:t>
                      </a:r>
                      <a:r>
                        <a:rPr lang="en-US" sz="1800" dirty="0" smtClean="0">
                          <a:effectLst/>
                        </a:rPr>
                        <a:t> </a:t>
                      </a:r>
                      <a:r>
                        <a:rPr lang="en-US" sz="1800" dirty="0" err="1">
                          <a:effectLst/>
                        </a:rPr>
                        <a:t>moașe</a:t>
                      </a:r>
                      <a:endParaRPr lang="en-US" sz="1800" dirty="0">
                        <a:effectLst/>
                      </a:endParaRPr>
                    </a:p>
                    <a:p>
                      <a:pPr>
                        <a:lnSpc>
                          <a:spcPct val="107000"/>
                        </a:lnSpc>
                        <a:spcAft>
                          <a:spcPts val="800"/>
                        </a:spcAft>
                      </a:pPr>
                      <a:r>
                        <a:rPr lang="en-US" sz="1800" dirty="0">
                          <a:effectLst/>
                        </a:rPr>
                        <a:t>0914 </a:t>
                      </a:r>
                      <a:r>
                        <a:rPr lang="en-US" sz="1800" dirty="0" err="1">
                          <a:effectLst/>
                        </a:rPr>
                        <a:t>Diagnoza</a:t>
                      </a:r>
                      <a:r>
                        <a:rPr lang="en-US" sz="1800" dirty="0">
                          <a:effectLst/>
                        </a:rPr>
                        <a:t> </a:t>
                      </a:r>
                      <a:r>
                        <a:rPr lang="en-US" sz="1800" dirty="0" err="1">
                          <a:effectLst/>
                        </a:rPr>
                        <a:t>medicală</a:t>
                      </a:r>
                      <a:r>
                        <a:rPr lang="en-US" sz="1800" dirty="0">
                          <a:effectLst/>
                        </a:rPr>
                        <a:t> </a:t>
                      </a:r>
                      <a:r>
                        <a:rPr lang="en-US" sz="1800" dirty="0" err="1">
                          <a:effectLst/>
                        </a:rPr>
                        <a:t>și</a:t>
                      </a:r>
                      <a:r>
                        <a:rPr lang="en-US" sz="1800" dirty="0">
                          <a:effectLst/>
                        </a:rPr>
                        <a:t> </a:t>
                      </a:r>
                      <a:r>
                        <a:rPr lang="en-US" sz="1800" dirty="0" err="1">
                          <a:effectLst/>
                        </a:rPr>
                        <a:t>tehnologia</a:t>
                      </a:r>
                      <a:r>
                        <a:rPr lang="en-US" sz="1800" dirty="0">
                          <a:effectLst/>
                        </a:rPr>
                        <a:t> </a:t>
                      </a:r>
                      <a:r>
                        <a:rPr lang="en-US" sz="1800" dirty="0" err="1">
                          <a:effectLst/>
                        </a:rPr>
                        <a:t>tratamentului</a:t>
                      </a:r>
                      <a:endParaRPr lang="en-US" sz="1800" dirty="0">
                        <a:effectLst/>
                      </a:endParaRPr>
                    </a:p>
                    <a:p>
                      <a:pPr>
                        <a:lnSpc>
                          <a:spcPct val="107000"/>
                        </a:lnSpc>
                        <a:spcAft>
                          <a:spcPts val="800"/>
                        </a:spcAft>
                      </a:pPr>
                      <a:r>
                        <a:rPr lang="en-US" sz="1800" dirty="0">
                          <a:effectLst/>
                        </a:rPr>
                        <a:t>0915 </a:t>
                      </a:r>
                      <a:r>
                        <a:rPr lang="en-US" sz="1800" dirty="0" err="1">
                          <a:effectLst/>
                        </a:rPr>
                        <a:t>Terapie</a:t>
                      </a:r>
                      <a:r>
                        <a:rPr lang="en-US" sz="1800" dirty="0">
                          <a:effectLst/>
                        </a:rPr>
                        <a:t> </a:t>
                      </a:r>
                      <a:r>
                        <a:rPr lang="en-US" sz="1800" dirty="0" err="1">
                          <a:effectLst/>
                        </a:rPr>
                        <a:t>și</a:t>
                      </a:r>
                      <a:r>
                        <a:rPr lang="en-US" sz="1800" dirty="0">
                          <a:effectLst/>
                        </a:rPr>
                        <a:t> </a:t>
                      </a:r>
                      <a:r>
                        <a:rPr lang="en-US" sz="1800" dirty="0" err="1">
                          <a:effectLst/>
                        </a:rPr>
                        <a:t>reabilitare</a:t>
                      </a:r>
                      <a:endParaRPr lang="en-US" sz="1800" dirty="0">
                        <a:effectLst/>
                      </a:endParaRPr>
                    </a:p>
                    <a:p>
                      <a:pPr>
                        <a:lnSpc>
                          <a:spcPct val="107000"/>
                        </a:lnSpc>
                        <a:spcAft>
                          <a:spcPts val="800"/>
                        </a:spcAft>
                      </a:pPr>
                      <a:r>
                        <a:rPr lang="en-US" sz="1800" dirty="0">
                          <a:effectLst/>
                        </a:rPr>
                        <a:t>0916 </a:t>
                      </a:r>
                      <a:r>
                        <a:rPr lang="en-US" sz="1800" dirty="0" err="1">
                          <a:effectLst/>
                        </a:rPr>
                        <a:t>Farmacie</a:t>
                      </a:r>
                      <a:endParaRPr lang="en-US" sz="1800" dirty="0">
                        <a:effectLst/>
                      </a:endParaRPr>
                    </a:p>
                    <a:p>
                      <a:pPr>
                        <a:lnSpc>
                          <a:spcPct val="107000"/>
                        </a:lnSpc>
                        <a:spcAft>
                          <a:spcPts val="800"/>
                        </a:spcAft>
                      </a:pPr>
                      <a:r>
                        <a:rPr lang="en-US" sz="1800" dirty="0">
                          <a:effectLst/>
                        </a:rPr>
                        <a:t>0917 </a:t>
                      </a:r>
                      <a:r>
                        <a:rPr lang="en-US" sz="1800" dirty="0" err="1">
                          <a:effectLst/>
                        </a:rPr>
                        <a:t>Medicina</a:t>
                      </a:r>
                      <a:r>
                        <a:rPr lang="en-US" sz="1800" dirty="0">
                          <a:effectLst/>
                        </a:rPr>
                        <a:t> </a:t>
                      </a:r>
                      <a:r>
                        <a:rPr lang="en-US" sz="1800" dirty="0" err="1">
                          <a:effectLst/>
                        </a:rPr>
                        <a:t>și</a:t>
                      </a:r>
                      <a:r>
                        <a:rPr lang="en-US" sz="1800" dirty="0">
                          <a:effectLst/>
                        </a:rPr>
                        <a:t> </a:t>
                      </a:r>
                      <a:r>
                        <a:rPr lang="en-US" sz="1800" dirty="0" err="1">
                          <a:effectLst/>
                        </a:rPr>
                        <a:t>terapia</a:t>
                      </a:r>
                      <a:r>
                        <a:rPr lang="en-US" sz="1800" dirty="0">
                          <a:effectLst/>
                        </a:rPr>
                        <a:t> </a:t>
                      </a:r>
                      <a:r>
                        <a:rPr lang="en-US" sz="1800" dirty="0" err="1">
                          <a:effectLst/>
                        </a:rPr>
                        <a:t>tradițională</a:t>
                      </a:r>
                      <a:r>
                        <a:rPr lang="en-US" sz="1800" dirty="0">
                          <a:effectLst/>
                        </a:rPr>
                        <a:t> </a:t>
                      </a:r>
                      <a:r>
                        <a:rPr lang="en-US" sz="1800" dirty="0" err="1">
                          <a:effectLst/>
                        </a:rPr>
                        <a:t>și</a:t>
                      </a:r>
                      <a:r>
                        <a:rPr lang="en-US" sz="1800" dirty="0">
                          <a:effectLst/>
                        </a:rPr>
                        <a:t> </a:t>
                      </a:r>
                      <a:r>
                        <a:rPr lang="en-US" sz="1800" dirty="0" err="1">
                          <a:effectLst/>
                        </a:rPr>
                        <a:t>complementară</a:t>
                      </a:r>
                      <a:endParaRPr lang="en-US" sz="1800" dirty="0">
                        <a:effectLst/>
                        <a:latin typeface="Calibri"/>
                        <a:ea typeface="Calibri"/>
                        <a:cs typeface="Times New Roman"/>
                      </a:endParaRPr>
                    </a:p>
                  </a:txBody>
                  <a:tcPr marL="65320" marR="65320" marT="0" marB="0"/>
                </a:tc>
              </a:tr>
              <a:tr h="1575891">
                <a:tc>
                  <a:txBody>
                    <a:bodyPr/>
                    <a:lstStyle/>
                    <a:p>
                      <a:pPr>
                        <a:lnSpc>
                          <a:spcPct val="107000"/>
                        </a:lnSpc>
                        <a:spcAft>
                          <a:spcPts val="800"/>
                        </a:spcAft>
                      </a:pPr>
                      <a:r>
                        <a:rPr lang="en-US" sz="1800">
                          <a:effectLst/>
                        </a:rPr>
                        <a:t> </a:t>
                      </a:r>
                      <a:endParaRPr lang="en-US" sz="1800">
                        <a:effectLst/>
                        <a:latin typeface="Calibri"/>
                        <a:ea typeface="Calibri"/>
                        <a:cs typeface="Times New Roman"/>
                      </a:endParaRPr>
                    </a:p>
                  </a:txBody>
                  <a:tcPr marL="65320" marR="65320" marT="0" marB="0"/>
                </a:tc>
                <a:tc>
                  <a:txBody>
                    <a:bodyPr/>
                    <a:lstStyle/>
                    <a:p>
                      <a:pPr>
                        <a:lnSpc>
                          <a:spcPct val="107000"/>
                        </a:lnSpc>
                        <a:spcAft>
                          <a:spcPts val="800"/>
                        </a:spcAft>
                      </a:pPr>
                      <a:r>
                        <a:rPr lang="en-US" sz="1800" dirty="0">
                          <a:effectLst/>
                        </a:rPr>
                        <a:t>092 </a:t>
                      </a:r>
                      <a:r>
                        <a:rPr lang="en-US" sz="1800" dirty="0" err="1">
                          <a:effectLst/>
                        </a:rPr>
                        <a:t>Asistență</a:t>
                      </a:r>
                      <a:r>
                        <a:rPr lang="en-US" sz="1800" dirty="0">
                          <a:effectLst/>
                        </a:rPr>
                        <a:t> </a:t>
                      </a:r>
                      <a:r>
                        <a:rPr lang="en-US" sz="1800" dirty="0" err="1">
                          <a:effectLst/>
                        </a:rPr>
                        <a:t>socială</a:t>
                      </a:r>
                      <a:endParaRPr lang="en-US" sz="1800" dirty="0">
                        <a:effectLst/>
                        <a:latin typeface="Calibri"/>
                        <a:ea typeface="Calibri"/>
                        <a:cs typeface="Times New Roman"/>
                      </a:endParaRPr>
                    </a:p>
                  </a:txBody>
                  <a:tcPr marL="65320" marR="65320" marT="0" marB="0"/>
                </a:tc>
                <a:tc>
                  <a:txBody>
                    <a:bodyPr/>
                    <a:lstStyle/>
                    <a:p>
                      <a:pPr>
                        <a:lnSpc>
                          <a:spcPct val="107000"/>
                        </a:lnSpc>
                        <a:spcAft>
                          <a:spcPts val="800"/>
                        </a:spcAft>
                      </a:pPr>
                      <a:r>
                        <a:rPr lang="en-US" sz="1800" dirty="0">
                          <a:effectLst/>
                        </a:rPr>
                        <a:t>0921 </a:t>
                      </a:r>
                      <a:r>
                        <a:rPr lang="en-US" sz="1800" dirty="0" err="1">
                          <a:effectLst/>
                        </a:rPr>
                        <a:t>Îngrijirea</a:t>
                      </a:r>
                      <a:r>
                        <a:rPr lang="en-US" sz="1800" dirty="0">
                          <a:effectLst/>
                        </a:rPr>
                        <a:t> </a:t>
                      </a:r>
                      <a:r>
                        <a:rPr lang="en-US" sz="1800" dirty="0" err="1">
                          <a:effectLst/>
                        </a:rPr>
                        <a:t>persoanelor</a:t>
                      </a:r>
                      <a:r>
                        <a:rPr lang="en-US" sz="1800" dirty="0">
                          <a:effectLst/>
                        </a:rPr>
                        <a:t> </a:t>
                      </a:r>
                      <a:r>
                        <a:rPr lang="en-US" sz="1800" dirty="0" err="1">
                          <a:effectLst/>
                        </a:rPr>
                        <a:t>vârstnice</a:t>
                      </a:r>
                      <a:r>
                        <a:rPr lang="en-US" sz="1800" dirty="0">
                          <a:effectLst/>
                        </a:rPr>
                        <a:t> </a:t>
                      </a:r>
                      <a:r>
                        <a:rPr lang="en-US" sz="1800" dirty="0" err="1">
                          <a:effectLst/>
                        </a:rPr>
                        <a:t>și</a:t>
                      </a:r>
                      <a:r>
                        <a:rPr lang="en-US" sz="1800" dirty="0">
                          <a:effectLst/>
                        </a:rPr>
                        <a:t> a </a:t>
                      </a:r>
                      <a:r>
                        <a:rPr lang="en-US" sz="1800" dirty="0" err="1">
                          <a:effectLst/>
                        </a:rPr>
                        <a:t>celor</a:t>
                      </a:r>
                      <a:r>
                        <a:rPr lang="en-US" sz="1800" dirty="0">
                          <a:effectLst/>
                        </a:rPr>
                        <a:t> cu </a:t>
                      </a:r>
                      <a:r>
                        <a:rPr lang="en-US" sz="1800" dirty="0" err="1">
                          <a:effectLst/>
                        </a:rPr>
                        <a:t>dezabilități</a:t>
                      </a:r>
                      <a:endParaRPr lang="en-US" sz="1800" dirty="0">
                        <a:effectLst/>
                      </a:endParaRPr>
                    </a:p>
                    <a:p>
                      <a:pPr>
                        <a:lnSpc>
                          <a:spcPct val="107000"/>
                        </a:lnSpc>
                        <a:spcAft>
                          <a:spcPts val="800"/>
                        </a:spcAft>
                      </a:pPr>
                      <a:r>
                        <a:rPr lang="en-US" sz="1800" dirty="0">
                          <a:effectLst/>
                        </a:rPr>
                        <a:t>0922 </a:t>
                      </a:r>
                      <a:r>
                        <a:rPr lang="en-US" sz="1800" dirty="0" err="1">
                          <a:effectLst/>
                        </a:rPr>
                        <a:t>Îngrijirea</a:t>
                      </a:r>
                      <a:r>
                        <a:rPr lang="en-US" sz="1800" dirty="0">
                          <a:effectLst/>
                        </a:rPr>
                        <a:t> </a:t>
                      </a:r>
                      <a:r>
                        <a:rPr lang="en-US" sz="1800" dirty="0" err="1">
                          <a:effectLst/>
                        </a:rPr>
                        <a:t>copiilor</a:t>
                      </a:r>
                      <a:endParaRPr lang="en-US" sz="1800" dirty="0">
                        <a:effectLst/>
                      </a:endParaRPr>
                    </a:p>
                    <a:p>
                      <a:pPr>
                        <a:lnSpc>
                          <a:spcPct val="107000"/>
                        </a:lnSpc>
                        <a:spcAft>
                          <a:spcPts val="800"/>
                        </a:spcAft>
                      </a:pPr>
                      <a:r>
                        <a:rPr lang="en-US" sz="1800" dirty="0">
                          <a:effectLst/>
                        </a:rPr>
                        <a:t>0923 </a:t>
                      </a:r>
                      <a:r>
                        <a:rPr lang="en-US" sz="1800" dirty="0" err="1">
                          <a:effectLst/>
                        </a:rPr>
                        <a:t>Consiliere</a:t>
                      </a:r>
                      <a:r>
                        <a:rPr lang="en-US" sz="1800" dirty="0">
                          <a:effectLst/>
                        </a:rPr>
                        <a:t> </a:t>
                      </a:r>
                      <a:r>
                        <a:rPr lang="en-US" sz="1800" dirty="0" err="1">
                          <a:effectLst/>
                        </a:rPr>
                        <a:t>socială</a:t>
                      </a:r>
                      <a:endParaRPr lang="en-US" sz="1800" dirty="0">
                        <a:effectLst/>
                        <a:latin typeface="Calibri"/>
                        <a:ea typeface="Calibri"/>
                        <a:cs typeface="Times New Roman"/>
                      </a:endParaRPr>
                    </a:p>
                  </a:txBody>
                  <a:tcPr marL="65320" marR="65320" marT="0" marB="0"/>
                </a:tc>
              </a:tr>
            </a:tbl>
          </a:graphicData>
        </a:graphic>
      </p:graphicFrame>
    </p:spTree>
    <p:extLst>
      <p:ext uri="{BB962C8B-B14F-4D97-AF65-F5344CB8AC3E}">
        <p14:creationId xmlns:p14="http://schemas.microsoft.com/office/powerpoint/2010/main" val="2514216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1634422"/>
              </p:ext>
            </p:extLst>
          </p:nvPr>
        </p:nvGraphicFramePr>
        <p:xfrm>
          <a:off x="82551" y="31748"/>
          <a:ext cx="8909050" cy="6235065"/>
        </p:xfrm>
        <a:graphic>
          <a:graphicData uri="http://schemas.openxmlformats.org/drawingml/2006/table">
            <a:tbl>
              <a:tblPr firstRow="1" firstCol="1" bandRow="1">
                <a:tableStyleId>{5C22544A-7EE6-4342-B048-85BDC9FD1C3A}</a:tableStyleId>
              </a:tblPr>
              <a:tblGrid>
                <a:gridCol w="1941636"/>
                <a:gridCol w="2771982"/>
                <a:gridCol w="4195432"/>
              </a:tblGrid>
              <a:tr h="2863852">
                <a:tc>
                  <a:txBody>
                    <a:bodyPr/>
                    <a:lstStyle/>
                    <a:p>
                      <a:pPr>
                        <a:lnSpc>
                          <a:spcPct val="107000"/>
                        </a:lnSpc>
                        <a:spcAft>
                          <a:spcPts val="800"/>
                        </a:spcAft>
                      </a:pPr>
                      <a:r>
                        <a:rPr lang="en-US" sz="2300" dirty="0">
                          <a:effectLst/>
                        </a:rPr>
                        <a:t>10 </a:t>
                      </a:r>
                      <a:r>
                        <a:rPr lang="en-US" sz="2300" dirty="0" err="1">
                          <a:effectLst/>
                        </a:rPr>
                        <a:t>Servicii</a:t>
                      </a:r>
                      <a:endParaRPr lang="en-US" sz="23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300" b="0" dirty="0">
                          <a:solidFill>
                            <a:schemeClr val="tx1"/>
                          </a:solidFill>
                          <a:effectLst/>
                        </a:rPr>
                        <a:t>101 </a:t>
                      </a:r>
                      <a:r>
                        <a:rPr lang="ro-RO" sz="2300" b="0" dirty="0" smtClean="0">
                          <a:solidFill>
                            <a:schemeClr val="tx1"/>
                          </a:solidFill>
                          <a:effectLst/>
                        </a:rPr>
                        <a:t>Furnizarea de s</a:t>
                      </a:r>
                      <a:r>
                        <a:rPr lang="en-US" sz="2300" b="0" dirty="0" err="1" smtClean="0">
                          <a:solidFill>
                            <a:schemeClr val="tx1"/>
                          </a:solidFill>
                          <a:effectLst/>
                        </a:rPr>
                        <a:t>ervicii</a:t>
                      </a:r>
                      <a:r>
                        <a:rPr lang="en-US" sz="2300" b="0" dirty="0" smtClean="0">
                          <a:solidFill>
                            <a:schemeClr val="tx1"/>
                          </a:solidFill>
                          <a:effectLst/>
                        </a:rPr>
                        <a:t> </a:t>
                      </a:r>
                      <a:r>
                        <a:rPr lang="ro-RO" sz="2300" b="0" dirty="0" smtClean="0">
                          <a:solidFill>
                            <a:schemeClr val="tx1"/>
                          </a:solidFill>
                          <a:effectLst/>
                        </a:rPr>
                        <a:t>p</a:t>
                      </a:r>
                      <a:r>
                        <a:rPr lang="en-US" sz="2300" b="0" dirty="0" err="1" smtClean="0">
                          <a:solidFill>
                            <a:schemeClr val="tx1"/>
                          </a:solidFill>
                          <a:effectLst/>
                        </a:rPr>
                        <a:t>ersonal</a:t>
                      </a:r>
                      <a:r>
                        <a:rPr lang="ro-RO" sz="2300" b="0" dirty="0" smtClean="0">
                          <a:solidFill>
                            <a:schemeClr val="tx1"/>
                          </a:solidFill>
                          <a:effectLst/>
                        </a:rPr>
                        <a:t>izate</a:t>
                      </a:r>
                      <a:endParaRPr lang="en-US" sz="23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en-US" sz="2300" b="0" dirty="0">
                          <a:solidFill>
                            <a:schemeClr val="tx1"/>
                          </a:solidFill>
                          <a:effectLst/>
                        </a:rPr>
                        <a:t>1011 </a:t>
                      </a:r>
                      <a:r>
                        <a:rPr lang="en-US" sz="2300" b="0" dirty="0" err="1">
                          <a:solidFill>
                            <a:schemeClr val="tx1"/>
                          </a:solidFill>
                          <a:effectLst/>
                        </a:rPr>
                        <a:t>Servicii</a:t>
                      </a:r>
                      <a:r>
                        <a:rPr lang="en-US" sz="2300" b="0" dirty="0">
                          <a:solidFill>
                            <a:schemeClr val="tx1"/>
                          </a:solidFill>
                          <a:effectLst/>
                        </a:rPr>
                        <a:t> </a:t>
                      </a:r>
                      <a:r>
                        <a:rPr lang="en-US" sz="2300" b="0" dirty="0" err="1">
                          <a:solidFill>
                            <a:schemeClr val="tx1"/>
                          </a:solidFill>
                          <a:effectLst/>
                        </a:rPr>
                        <a:t>domestice</a:t>
                      </a:r>
                      <a:endParaRPr lang="en-US" sz="2300" b="0" dirty="0">
                        <a:solidFill>
                          <a:schemeClr val="tx1"/>
                        </a:solidFill>
                        <a:effectLst/>
                      </a:endParaRPr>
                    </a:p>
                    <a:p>
                      <a:pPr>
                        <a:lnSpc>
                          <a:spcPct val="107000"/>
                        </a:lnSpc>
                        <a:spcAft>
                          <a:spcPts val="800"/>
                        </a:spcAft>
                      </a:pPr>
                      <a:r>
                        <a:rPr lang="en-US" sz="2300" b="0" dirty="0">
                          <a:solidFill>
                            <a:schemeClr val="tx1"/>
                          </a:solidFill>
                          <a:effectLst/>
                        </a:rPr>
                        <a:t>1012 </a:t>
                      </a:r>
                      <a:r>
                        <a:rPr lang="en-US" sz="2300" b="0" dirty="0" err="1">
                          <a:solidFill>
                            <a:schemeClr val="tx1"/>
                          </a:solidFill>
                          <a:effectLst/>
                        </a:rPr>
                        <a:t>Servicii</a:t>
                      </a:r>
                      <a:r>
                        <a:rPr lang="en-US" sz="2300" b="0" dirty="0">
                          <a:solidFill>
                            <a:schemeClr val="tx1"/>
                          </a:solidFill>
                          <a:effectLst/>
                        </a:rPr>
                        <a:t> de </a:t>
                      </a:r>
                      <a:r>
                        <a:rPr lang="en-US" sz="2300" b="0" dirty="0" err="1">
                          <a:solidFill>
                            <a:schemeClr val="tx1"/>
                          </a:solidFill>
                          <a:effectLst/>
                        </a:rPr>
                        <a:t>înfrumusețare</a:t>
                      </a:r>
                      <a:endParaRPr lang="en-US" sz="2300" b="0" dirty="0">
                        <a:solidFill>
                          <a:schemeClr val="tx1"/>
                        </a:solidFill>
                        <a:effectLst/>
                      </a:endParaRPr>
                    </a:p>
                    <a:p>
                      <a:pPr>
                        <a:lnSpc>
                          <a:spcPct val="107000"/>
                        </a:lnSpc>
                        <a:spcAft>
                          <a:spcPts val="800"/>
                        </a:spcAft>
                      </a:pPr>
                      <a:r>
                        <a:rPr lang="en-US" sz="2300" b="0" dirty="0">
                          <a:solidFill>
                            <a:schemeClr val="tx1"/>
                          </a:solidFill>
                          <a:effectLst/>
                        </a:rPr>
                        <a:t>1013 Hotel, restaurant </a:t>
                      </a:r>
                      <a:r>
                        <a:rPr lang="en-US" sz="2300" b="0" dirty="0" err="1">
                          <a:solidFill>
                            <a:schemeClr val="tx1"/>
                          </a:solidFill>
                          <a:effectLst/>
                        </a:rPr>
                        <a:t>și</a:t>
                      </a:r>
                      <a:r>
                        <a:rPr lang="en-US" sz="2300" b="0" dirty="0">
                          <a:solidFill>
                            <a:schemeClr val="tx1"/>
                          </a:solidFill>
                          <a:effectLst/>
                        </a:rPr>
                        <a:t> catering</a:t>
                      </a:r>
                    </a:p>
                    <a:p>
                      <a:pPr>
                        <a:lnSpc>
                          <a:spcPct val="107000"/>
                        </a:lnSpc>
                        <a:spcAft>
                          <a:spcPts val="800"/>
                        </a:spcAft>
                      </a:pPr>
                      <a:r>
                        <a:rPr lang="en-US" sz="2300" b="0" dirty="0">
                          <a:solidFill>
                            <a:schemeClr val="tx1"/>
                          </a:solidFill>
                          <a:effectLst/>
                        </a:rPr>
                        <a:t>1014 </a:t>
                      </a:r>
                      <a:r>
                        <a:rPr lang="en-US" sz="2300" b="0" dirty="0" err="1">
                          <a:solidFill>
                            <a:schemeClr val="tx1"/>
                          </a:solidFill>
                          <a:effectLst/>
                        </a:rPr>
                        <a:t>Sporturi</a:t>
                      </a:r>
                      <a:endParaRPr lang="en-US" sz="2300" b="0" dirty="0">
                        <a:solidFill>
                          <a:schemeClr val="tx1"/>
                        </a:solidFill>
                        <a:effectLst/>
                      </a:endParaRPr>
                    </a:p>
                    <a:p>
                      <a:pPr>
                        <a:lnSpc>
                          <a:spcPct val="107000"/>
                        </a:lnSpc>
                        <a:spcAft>
                          <a:spcPts val="800"/>
                        </a:spcAft>
                      </a:pPr>
                      <a:r>
                        <a:rPr lang="en-US" sz="2300" b="0" dirty="0">
                          <a:solidFill>
                            <a:schemeClr val="tx1"/>
                          </a:solidFill>
                          <a:effectLst/>
                        </a:rPr>
                        <a:t>1015 </a:t>
                      </a:r>
                      <a:r>
                        <a:rPr lang="en-US" sz="2300" b="0" dirty="0" err="1">
                          <a:solidFill>
                            <a:schemeClr val="tx1"/>
                          </a:solidFill>
                          <a:effectLst/>
                        </a:rPr>
                        <a:t>Călătorii</a:t>
                      </a:r>
                      <a:r>
                        <a:rPr lang="en-US" sz="2300" b="0" dirty="0">
                          <a:solidFill>
                            <a:schemeClr val="tx1"/>
                          </a:solidFill>
                          <a:effectLst/>
                        </a:rPr>
                        <a:t>, </a:t>
                      </a:r>
                      <a:r>
                        <a:rPr lang="en-US" sz="2300" b="0" dirty="0" err="1">
                          <a:solidFill>
                            <a:schemeClr val="tx1"/>
                          </a:solidFill>
                          <a:effectLst/>
                        </a:rPr>
                        <a:t>turism</a:t>
                      </a:r>
                      <a:r>
                        <a:rPr lang="en-US" sz="2300" b="0" dirty="0">
                          <a:solidFill>
                            <a:schemeClr val="tx1"/>
                          </a:solidFill>
                          <a:effectLst/>
                        </a:rPr>
                        <a:t> </a:t>
                      </a:r>
                      <a:r>
                        <a:rPr lang="en-US" sz="2300" b="0" dirty="0" err="1">
                          <a:solidFill>
                            <a:schemeClr val="tx1"/>
                          </a:solidFill>
                          <a:effectLst/>
                        </a:rPr>
                        <a:t>și</a:t>
                      </a:r>
                      <a:r>
                        <a:rPr lang="en-US" sz="2300" b="0" dirty="0">
                          <a:solidFill>
                            <a:schemeClr val="tx1"/>
                          </a:solidFill>
                          <a:effectLst/>
                        </a:rPr>
                        <a:t> </a:t>
                      </a:r>
                      <a:r>
                        <a:rPr lang="ro-RO" sz="2300" b="0" dirty="0" smtClean="0">
                          <a:solidFill>
                            <a:schemeClr val="tx1"/>
                          </a:solidFill>
                          <a:effectLst/>
                        </a:rPr>
                        <a:t>timp liber</a:t>
                      </a:r>
                      <a:endParaRPr lang="en-US" sz="23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1143000">
                <a:tc>
                  <a:txBody>
                    <a:bodyPr/>
                    <a:lstStyle/>
                    <a:p>
                      <a:pPr>
                        <a:lnSpc>
                          <a:spcPct val="107000"/>
                        </a:lnSpc>
                        <a:spcAft>
                          <a:spcPts val="800"/>
                        </a:spcAft>
                      </a:pPr>
                      <a:r>
                        <a:rPr lang="en-US" sz="2300">
                          <a:effectLst/>
                        </a:rPr>
                        <a:t> </a:t>
                      </a:r>
                      <a:endParaRPr lang="en-US" sz="230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a:effectLst/>
                        </a:rPr>
                        <a:t>102 </a:t>
                      </a:r>
                      <a:r>
                        <a:rPr lang="en-US" sz="2300" dirty="0" err="1">
                          <a:effectLst/>
                        </a:rPr>
                        <a:t>Igienă</a:t>
                      </a:r>
                      <a:r>
                        <a:rPr lang="en-US" sz="2300" dirty="0">
                          <a:effectLst/>
                        </a:rPr>
                        <a:t> </a:t>
                      </a:r>
                      <a:r>
                        <a:rPr lang="en-US" sz="2300" dirty="0" err="1">
                          <a:effectLst/>
                        </a:rPr>
                        <a:t>și</a:t>
                      </a:r>
                      <a:r>
                        <a:rPr lang="en-US" sz="2300" dirty="0">
                          <a:effectLst/>
                        </a:rPr>
                        <a:t> </a:t>
                      </a:r>
                      <a:r>
                        <a:rPr lang="en-US" sz="2300" dirty="0" err="1">
                          <a:effectLst/>
                        </a:rPr>
                        <a:t>servicii</a:t>
                      </a:r>
                      <a:r>
                        <a:rPr lang="en-US" sz="2300" dirty="0">
                          <a:effectLst/>
                        </a:rPr>
                        <a:t> de </a:t>
                      </a:r>
                      <a:r>
                        <a:rPr lang="en-US" sz="2300" dirty="0" err="1">
                          <a:effectLst/>
                        </a:rPr>
                        <a:t>sănătate</a:t>
                      </a:r>
                      <a:r>
                        <a:rPr lang="en-US" sz="2300" dirty="0">
                          <a:effectLst/>
                        </a:rPr>
                        <a:t> la </a:t>
                      </a:r>
                      <a:r>
                        <a:rPr lang="en-US" sz="2300" dirty="0" err="1">
                          <a:effectLst/>
                        </a:rPr>
                        <a:t>locul</a:t>
                      </a:r>
                      <a:r>
                        <a:rPr lang="en-US" sz="2300" dirty="0">
                          <a:effectLst/>
                        </a:rPr>
                        <a:t> de </a:t>
                      </a:r>
                      <a:r>
                        <a:rPr lang="en-US" sz="2300" dirty="0" err="1">
                          <a:effectLst/>
                        </a:rPr>
                        <a:t>muncă</a:t>
                      </a:r>
                      <a:endParaRPr lang="en-US" sz="23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a:effectLst/>
                        </a:rPr>
                        <a:t>1021 </a:t>
                      </a:r>
                      <a:r>
                        <a:rPr lang="en-US" sz="2300" dirty="0" err="1">
                          <a:effectLst/>
                        </a:rPr>
                        <a:t>Salubritate</a:t>
                      </a:r>
                      <a:r>
                        <a:rPr lang="en-US" sz="2300" dirty="0">
                          <a:effectLst/>
                        </a:rPr>
                        <a:t> </a:t>
                      </a:r>
                      <a:r>
                        <a:rPr lang="en-US" sz="2300" dirty="0" err="1">
                          <a:effectLst/>
                        </a:rPr>
                        <a:t>comunitară</a:t>
                      </a:r>
                      <a:endParaRPr lang="en-US" sz="2300" dirty="0">
                        <a:effectLst/>
                      </a:endParaRPr>
                    </a:p>
                    <a:p>
                      <a:pPr>
                        <a:lnSpc>
                          <a:spcPct val="107000"/>
                        </a:lnSpc>
                        <a:spcAft>
                          <a:spcPts val="800"/>
                        </a:spcAft>
                      </a:pPr>
                      <a:r>
                        <a:rPr lang="en-US" sz="2300" dirty="0">
                          <a:effectLst/>
                        </a:rPr>
                        <a:t>1022 </a:t>
                      </a:r>
                      <a:r>
                        <a:rPr lang="en-US" sz="2300" dirty="0" err="1">
                          <a:effectLst/>
                        </a:rPr>
                        <a:t>Siguranța</a:t>
                      </a:r>
                      <a:r>
                        <a:rPr lang="en-US" sz="2300" dirty="0">
                          <a:effectLst/>
                        </a:rPr>
                        <a:t> </a:t>
                      </a:r>
                      <a:r>
                        <a:rPr lang="en-US" sz="2300" dirty="0" err="1">
                          <a:effectLst/>
                        </a:rPr>
                        <a:t>și</a:t>
                      </a:r>
                      <a:r>
                        <a:rPr lang="en-US" sz="2300" dirty="0">
                          <a:effectLst/>
                        </a:rPr>
                        <a:t> </a:t>
                      </a:r>
                      <a:r>
                        <a:rPr lang="en-US" sz="2300" dirty="0" err="1">
                          <a:effectLst/>
                        </a:rPr>
                        <a:t>sănătatea</a:t>
                      </a:r>
                      <a:r>
                        <a:rPr lang="en-US" sz="2300" dirty="0">
                          <a:effectLst/>
                        </a:rPr>
                        <a:t> la </a:t>
                      </a:r>
                      <a:r>
                        <a:rPr lang="en-US" sz="2300" dirty="0" err="1">
                          <a:effectLst/>
                        </a:rPr>
                        <a:t>locul</a:t>
                      </a:r>
                      <a:r>
                        <a:rPr lang="en-US" sz="2300" dirty="0">
                          <a:effectLst/>
                        </a:rPr>
                        <a:t> de </a:t>
                      </a:r>
                      <a:r>
                        <a:rPr lang="en-US" sz="2300" dirty="0" err="1">
                          <a:effectLst/>
                        </a:rPr>
                        <a:t>muncă</a:t>
                      </a:r>
                      <a:endParaRPr lang="en-US" sz="2300" dirty="0">
                        <a:effectLst/>
                        <a:latin typeface="Calibri"/>
                        <a:ea typeface="Calibri"/>
                        <a:cs typeface="Times New Roman"/>
                      </a:endParaRPr>
                    </a:p>
                  </a:txBody>
                  <a:tcPr marL="68580" marR="68580" marT="0" marB="0"/>
                </a:tc>
              </a:tr>
              <a:tr h="1066800">
                <a:tc>
                  <a:txBody>
                    <a:bodyPr/>
                    <a:lstStyle/>
                    <a:p>
                      <a:pPr>
                        <a:lnSpc>
                          <a:spcPct val="107000"/>
                        </a:lnSpc>
                        <a:spcAft>
                          <a:spcPts val="800"/>
                        </a:spcAft>
                      </a:pPr>
                      <a:r>
                        <a:rPr lang="en-US" sz="2300">
                          <a:effectLst/>
                        </a:rPr>
                        <a:t> </a:t>
                      </a:r>
                      <a:endParaRPr lang="en-US" sz="230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a:effectLst/>
                        </a:rPr>
                        <a:t>103 </a:t>
                      </a:r>
                      <a:r>
                        <a:rPr lang="en-US" sz="2300" dirty="0" err="1">
                          <a:effectLst/>
                        </a:rPr>
                        <a:t>Servicii</a:t>
                      </a:r>
                      <a:r>
                        <a:rPr lang="en-US" sz="2300" dirty="0">
                          <a:effectLst/>
                        </a:rPr>
                        <a:t> de </a:t>
                      </a:r>
                      <a:r>
                        <a:rPr lang="en-US" sz="2300" dirty="0" err="1">
                          <a:effectLst/>
                        </a:rPr>
                        <a:t>securitate</a:t>
                      </a:r>
                      <a:endParaRPr lang="en-US" sz="2300" dirty="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a:effectLst/>
                        </a:rPr>
                        <a:t>1031 </a:t>
                      </a:r>
                      <a:r>
                        <a:rPr lang="en-US" sz="2300" dirty="0" err="1">
                          <a:effectLst/>
                        </a:rPr>
                        <a:t>Armată</a:t>
                      </a:r>
                      <a:r>
                        <a:rPr lang="en-US" sz="2300" dirty="0">
                          <a:effectLst/>
                        </a:rPr>
                        <a:t> </a:t>
                      </a:r>
                      <a:r>
                        <a:rPr lang="en-US" sz="2300" dirty="0" err="1">
                          <a:effectLst/>
                        </a:rPr>
                        <a:t>și</a:t>
                      </a:r>
                      <a:r>
                        <a:rPr lang="en-US" sz="2300" dirty="0">
                          <a:effectLst/>
                        </a:rPr>
                        <a:t> </a:t>
                      </a:r>
                      <a:r>
                        <a:rPr lang="en-US" sz="2300" dirty="0" err="1">
                          <a:effectLst/>
                        </a:rPr>
                        <a:t>apărare</a:t>
                      </a:r>
                      <a:endParaRPr lang="en-US" sz="2300" dirty="0">
                        <a:effectLst/>
                      </a:endParaRPr>
                    </a:p>
                    <a:p>
                      <a:pPr>
                        <a:lnSpc>
                          <a:spcPct val="107000"/>
                        </a:lnSpc>
                        <a:spcAft>
                          <a:spcPts val="800"/>
                        </a:spcAft>
                      </a:pPr>
                      <a:r>
                        <a:rPr lang="en-US" sz="2300" dirty="0">
                          <a:effectLst/>
                        </a:rPr>
                        <a:t>1032 </a:t>
                      </a:r>
                      <a:r>
                        <a:rPr lang="en-US" sz="2300" dirty="0" err="1">
                          <a:effectLst/>
                        </a:rPr>
                        <a:t>Protecția</a:t>
                      </a:r>
                      <a:r>
                        <a:rPr lang="en-US" sz="2300" dirty="0">
                          <a:effectLst/>
                        </a:rPr>
                        <a:t> </a:t>
                      </a:r>
                      <a:r>
                        <a:rPr lang="en-US" sz="2300" dirty="0" err="1">
                          <a:effectLst/>
                        </a:rPr>
                        <a:t>persoanelor</a:t>
                      </a:r>
                      <a:r>
                        <a:rPr lang="en-US" sz="2300" dirty="0">
                          <a:effectLst/>
                        </a:rPr>
                        <a:t> </a:t>
                      </a:r>
                      <a:r>
                        <a:rPr lang="en-US" sz="2300" dirty="0" err="1">
                          <a:effectLst/>
                        </a:rPr>
                        <a:t>și</a:t>
                      </a:r>
                      <a:r>
                        <a:rPr lang="en-US" sz="2300" dirty="0">
                          <a:effectLst/>
                        </a:rPr>
                        <a:t> a </a:t>
                      </a:r>
                      <a:r>
                        <a:rPr lang="en-US" sz="2300" dirty="0" err="1">
                          <a:effectLst/>
                        </a:rPr>
                        <a:t>propietății</a:t>
                      </a:r>
                      <a:endParaRPr lang="en-US" sz="2300" dirty="0">
                        <a:effectLst/>
                        <a:latin typeface="Calibri"/>
                        <a:ea typeface="Calibri"/>
                        <a:cs typeface="Times New Roman"/>
                      </a:endParaRPr>
                    </a:p>
                  </a:txBody>
                  <a:tcPr marL="68580" marR="68580" marT="0" marB="0"/>
                </a:tc>
              </a:tr>
              <a:tr h="342953">
                <a:tc>
                  <a:txBody>
                    <a:bodyPr/>
                    <a:lstStyle/>
                    <a:p>
                      <a:pPr>
                        <a:lnSpc>
                          <a:spcPct val="107000"/>
                        </a:lnSpc>
                        <a:spcAft>
                          <a:spcPts val="800"/>
                        </a:spcAft>
                      </a:pPr>
                      <a:r>
                        <a:rPr lang="en-US" sz="2300">
                          <a:effectLst/>
                        </a:rPr>
                        <a:t> </a:t>
                      </a:r>
                      <a:endParaRPr lang="en-US" sz="2300">
                        <a:effectLst/>
                        <a:latin typeface="Calibri"/>
                        <a:ea typeface="Calibri"/>
                        <a:cs typeface="Times New Roman"/>
                      </a:endParaRPr>
                    </a:p>
                  </a:txBody>
                  <a:tcPr marL="68580" marR="68580" marT="0" marB="0"/>
                </a:tc>
                <a:tc>
                  <a:txBody>
                    <a:bodyPr/>
                    <a:lstStyle/>
                    <a:p>
                      <a:pPr>
                        <a:lnSpc>
                          <a:spcPct val="107000"/>
                        </a:lnSpc>
                        <a:spcAft>
                          <a:spcPts val="800"/>
                        </a:spcAft>
                      </a:pPr>
                      <a:r>
                        <a:rPr lang="en-US" sz="2300">
                          <a:effectLst/>
                        </a:rPr>
                        <a:t>104 Servicii de transport</a:t>
                      </a:r>
                      <a:endParaRPr lang="en-US" sz="2300">
                        <a:effectLst/>
                        <a:latin typeface="Calibri"/>
                        <a:ea typeface="Calibri"/>
                        <a:cs typeface="Times New Roman"/>
                      </a:endParaRPr>
                    </a:p>
                  </a:txBody>
                  <a:tcPr marL="68580" marR="68580" marT="0" marB="0"/>
                </a:tc>
                <a:tc>
                  <a:txBody>
                    <a:bodyPr/>
                    <a:lstStyle/>
                    <a:p>
                      <a:pPr>
                        <a:lnSpc>
                          <a:spcPct val="107000"/>
                        </a:lnSpc>
                        <a:spcAft>
                          <a:spcPts val="800"/>
                        </a:spcAft>
                      </a:pPr>
                      <a:r>
                        <a:rPr lang="en-US" sz="2300" dirty="0">
                          <a:effectLst/>
                        </a:rPr>
                        <a:t>1041 </a:t>
                      </a:r>
                      <a:r>
                        <a:rPr lang="en-US" sz="2300" dirty="0" err="1">
                          <a:effectLst/>
                        </a:rPr>
                        <a:t>Servicii</a:t>
                      </a:r>
                      <a:r>
                        <a:rPr lang="en-US" sz="2300" dirty="0">
                          <a:effectLst/>
                        </a:rPr>
                        <a:t> de transport</a:t>
                      </a:r>
                      <a:endParaRPr lang="en-US" sz="23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07921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44881158"/>
              </p:ext>
            </p:extLst>
          </p:nvPr>
        </p:nvGraphicFramePr>
        <p:xfrm>
          <a:off x="228600" y="152403"/>
          <a:ext cx="8763000" cy="6400017"/>
        </p:xfrm>
        <a:graphic>
          <a:graphicData uri="http://schemas.openxmlformats.org/drawingml/2006/table">
            <a:tbl>
              <a:tblPr/>
              <a:tblGrid>
                <a:gridCol w="4419600"/>
                <a:gridCol w="4343400"/>
              </a:tblGrid>
              <a:tr h="684432">
                <a:tc>
                  <a:txBody>
                    <a:bodyPr/>
                    <a:lstStyle/>
                    <a:p>
                      <a:pPr>
                        <a:spcAft>
                          <a:spcPts val="0"/>
                        </a:spcAft>
                      </a:pPr>
                      <a:r>
                        <a:rPr lang="it-IT" sz="2600" b="1" dirty="0">
                          <a:solidFill>
                            <a:schemeClr val="bg1"/>
                          </a:solidFill>
                          <a:latin typeface="Times New Roman"/>
                          <a:ea typeface="Times New Roman"/>
                        </a:rPr>
                        <a:t>Nivel de educație ISCED 2011</a:t>
                      </a:r>
                      <a:endParaRPr lang="en-US" sz="2600" b="1"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a:spcAft>
                          <a:spcPts val="0"/>
                        </a:spcAft>
                      </a:pPr>
                      <a:r>
                        <a:rPr lang="it-IT" sz="2600" b="1" dirty="0">
                          <a:solidFill>
                            <a:schemeClr val="bg1"/>
                          </a:solidFill>
                          <a:latin typeface="Times New Roman"/>
                          <a:ea typeface="Times New Roman"/>
                        </a:rPr>
                        <a:t>Nivel de calificare EQF – CNC 2013</a:t>
                      </a:r>
                      <a:endParaRPr lang="en-US" sz="2600" b="1"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414387">
                <a:tc>
                  <a:txBody>
                    <a:bodyPr/>
                    <a:lstStyle/>
                    <a:p>
                      <a:pPr>
                        <a:spcAft>
                          <a:spcPts val="0"/>
                        </a:spcAft>
                      </a:pPr>
                      <a:r>
                        <a:rPr lang="it-IT" sz="3200" b="1" dirty="0" smtClean="0">
                          <a:solidFill>
                            <a:srgbClr val="0070C0"/>
                          </a:solidFill>
                          <a:latin typeface="Times New Roman"/>
                          <a:ea typeface="Times New Roman"/>
                        </a:rPr>
                        <a:t>0</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Educaţia timpurie</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2600" dirty="0">
                          <a:latin typeface="Times New Roman"/>
                          <a:ea typeface="Times New Roman"/>
                        </a:rPr>
                        <a:t>-</a:t>
                      </a:r>
                      <a:endParaRPr lang="en-US" sz="2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2216">
                <a:tc>
                  <a:txBody>
                    <a:bodyPr/>
                    <a:lstStyle/>
                    <a:p>
                      <a:pPr>
                        <a:spcAft>
                          <a:spcPts val="0"/>
                        </a:spcAft>
                      </a:pPr>
                      <a:r>
                        <a:rPr lang="it-IT" sz="3200" b="1" dirty="0" smtClean="0">
                          <a:solidFill>
                            <a:srgbClr val="0070C0"/>
                          </a:solidFill>
                          <a:latin typeface="Times New Roman"/>
                          <a:ea typeface="Times New Roman"/>
                        </a:rPr>
                        <a:t>1</a:t>
                      </a:r>
                      <a:r>
                        <a:rPr lang="it-IT" sz="2600" b="1" dirty="0" smtClean="0">
                          <a:solidFill>
                            <a:srgbClr val="0070C0"/>
                          </a:solidFill>
                          <a:latin typeface="Times New Roman"/>
                          <a:ea typeface="Times New Roman"/>
                        </a:rPr>
                        <a:t> </a:t>
                      </a:r>
                      <a:r>
                        <a:rPr lang="it-IT" sz="2600" i="1" dirty="0">
                          <a:latin typeface="Times New Roman"/>
                          <a:ea typeface="Times New Roman"/>
                        </a:rPr>
                        <a:t>– Învăţământ primar</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smtClean="0">
                          <a:solidFill>
                            <a:srgbClr val="0070C0"/>
                          </a:solidFill>
                          <a:latin typeface="Times New Roman"/>
                          <a:ea typeface="Times New Roman"/>
                        </a:rPr>
                        <a:t>1</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Slab calificat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78018">
                <a:tc>
                  <a:txBody>
                    <a:bodyPr/>
                    <a:lstStyle/>
                    <a:p>
                      <a:pPr>
                        <a:spcAft>
                          <a:spcPts val="0"/>
                        </a:spcAft>
                      </a:pPr>
                      <a:r>
                        <a:rPr lang="it-IT" sz="3200" b="1" dirty="0" smtClean="0">
                          <a:solidFill>
                            <a:srgbClr val="0070C0"/>
                          </a:solidFill>
                          <a:latin typeface="Times New Roman"/>
                          <a:ea typeface="Times New Roman"/>
                        </a:rPr>
                        <a:t>2</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Învăţământ gimnazial</a:t>
                      </a:r>
                      <a:r>
                        <a:rPr lang="it-IT" sz="2600" dirty="0">
                          <a:latin typeface="Times New Roman"/>
                          <a:ea typeface="Times New Roman"/>
                        </a:rPr>
                        <a:t>	  </a:t>
                      </a:r>
                      <a:endParaRPr lang="en-US" sz="2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2</a:t>
                      </a:r>
                      <a:r>
                        <a:rPr lang="it-IT" sz="2600" dirty="0">
                          <a:latin typeface="Times New Roman"/>
                          <a:ea typeface="Times New Roman"/>
                        </a:rPr>
                        <a:t> </a:t>
                      </a:r>
                      <a:r>
                        <a:rPr lang="it-IT" sz="2600" i="1" dirty="0">
                          <a:latin typeface="Times New Roman"/>
                          <a:ea typeface="Times New Roman"/>
                        </a:rPr>
                        <a:t>– Calificat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7551">
                <a:tc>
                  <a:txBody>
                    <a:bodyPr/>
                    <a:lstStyle/>
                    <a:p>
                      <a:pPr>
                        <a:spcAft>
                          <a:spcPts val="0"/>
                        </a:spcAft>
                      </a:pPr>
                      <a:r>
                        <a:rPr lang="it-IT" sz="3200" b="1" dirty="0" smtClean="0">
                          <a:solidFill>
                            <a:srgbClr val="0070C0"/>
                          </a:solidFill>
                          <a:latin typeface="Times New Roman"/>
                          <a:ea typeface="Times New Roman"/>
                        </a:rPr>
                        <a:t>3</a:t>
                      </a:r>
                      <a:r>
                        <a:rPr lang="it-IT" sz="2600" dirty="0" smtClean="0">
                          <a:latin typeface="Times New Roman"/>
                          <a:ea typeface="Times New Roman"/>
                        </a:rPr>
                        <a:t> </a:t>
                      </a:r>
                      <a:r>
                        <a:rPr lang="it-IT" sz="2600" i="1" dirty="0">
                          <a:latin typeface="Times New Roman"/>
                          <a:ea typeface="Times New Roman"/>
                        </a:rPr>
                        <a:t>– Învăţământ liceal  </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3</a:t>
                      </a:r>
                      <a:r>
                        <a:rPr lang="it-IT" sz="2600" dirty="0">
                          <a:latin typeface="Times New Roman"/>
                          <a:ea typeface="Times New Roman"/>
                        </a:rPr>
                        <a:t> – </a:t>
                      </a:r>
                      <a:r>
                        <a:rPr lang="it-IT" sz="2600" i="1" dirty="0">
                          <a:latin typeface="Times New Roman"/>
                          <a:ea typeface="Times New Roman"/>
                        </a:rPr>
                        <a:t>Înalt calificat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42216">
                <a:tc>
                  <a:txBody>
                    <a:bodyPr/>
                    <a:lstStyle/>
                    <a:p>
                      <a:pPr>
                        <a:spcAft>
                          <a:spcPts val="0"/>
                        </a:spcAft>
                      </a:pPr>
                      <a:r>
                        <a:rPr lang="it-IT" sz="3200" b="1" dirty="0" smtClean="0">
                          <a:solidFill>
                            <a:srgbClr val="0070C0"/>
                          </a:solidFill>
                          <a:latin typeface="Times New Roman"/>
                          <a:ea typeface="Times New Roman"/>
                        </a:rPr>
                        <a:t>4</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Învăţământ postliceal</a:t>
                      </a:r>
                      <a:r>
                        <a:rPr lang="it-IT" sz="2600" dirty="0">
                          <a:latin typeface="Times New Roman"/>
                          <a:ea typeface="Times New Roman"/>
                        </a:rPr>
                        <a:t>                    </a:t>
                      </a:r>
                      <a:endParaRPr lang="en-US" sz="2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4</a:t>
                      </a:r>
                      <a:r>
                        <a:rPr lang="it-IT" sz="2600" dirty="0">
                          <a:latin typeface="Times New Roman"/>
                          <a:ea typeface="Times New Roman"/>
                        </a:rPr>
                        <a:t> – </a:t>
                      </a:r>
                      <a:r>
                        <a:rPr lang="it-IT" sz="2600" i="1" dirty="0">
                          <a:latin typeface="Times New Roman"/>
                          <a:ea typeface="Times New Roman"/>
                        </a:rPr>
                        <a:t>Tehnicieni/maiștri</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1026648">
                <a:tc>
                  <a:txBody>
                    <a:bodyPr/>
                    <a:lstStyle/>
                    <a:p>
                      <a:pPr>
                        <a:spcAft>
                          <a:spcPts val="0"/>
                        </a:spcAft>
                      </a:pPr>
                      <a:r>
                        <a:rPr lang="it-IT" sz="3200" b="1" dirty="0" smtClean="0">
                          <a:solidFill>
                            <a:srgbClr val="0070C0"/>
                          </a:solidFill>
                          <a:latin typeface="Times New Roman"/>
                          <a:ea typeface="Times New Roman"/>
                        </a:rPr>
                        <a:t>5</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Învăţământ superior de scurtă </a:t>
                      </a:r>
                      <a:r>
                        <a:rPr lang="it-IT" sz="2600" i="1" dirty="0" smtClean="0">
                          <a:latin typeface="Times New Roman"/>
                          <a:ea typeface="Times New Roman"/>
                        </a:rPr>
                        <a:t>durată</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5</a:t>
                      </a:r>
                      <a:r>
                        <a:rPr lang="it-IT" sz="2600" dirty="0">
                          <a:latin typeface="Times New Roman"/>
                          <a:ea typeface="Times New Roman"/>
                        </a:rPr>
                        <a:t> – </a:t>
                      </a:r>
                      <a:r>
                        <a:rPr lang="it-IT" sz="2600" i="1" dirty="0">
                          <a:latin typeface="Times New Roman"/>
                          <a:ea typeface="Times New Roman"/>
                        </a:rPr>
                        <a:t>Tehnicieni/absolvenți de învățământ superior de scurtă </a:t>
                      </a:r>
                      <a:r>
                        <a:rPr lang="it-IT" sz="2600" i="1" dirty="0" smtClean="0">
                          <a:latin typeface="Times New Roman"/>
                          <a:ea typeface="Times New Roman"/>
                        </a:rPr>
                        <a:t>durată si postliceal</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517377">
                <a:tc>
                  <a:txBody>
                    <a:bodyPr/>
                    <a:lstStyle/>
                    <a:p>
                      <a:pPr>
                        <a:spcAft>
                          <a:spcPts val="0"/>
                        </a:spcAft>
                      </a:pPr>
                      <a:r>
                        <a:rPr lang="it-IT" sz="3200" b="1" dirty="0" smtClean="0">
                          <a:solidFill>
                            <a:srgbClr val="0070C0"/>
                          </a:solidFill>
                          <a:latin typeface="Times New Roman"/>
                          <a:ea typeface="Times New Roman"/>
                        </a:rPr>
                        <a:t>6</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Licenţă sau nivel echivalent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6 </a:t>
                      </a:r>
                      <a:r>
                        <a:rPr lang="it-IT" sz="2600" dirty="0">
                          <a:latin typeface="Times New Roman"/>
                          <a:ea typeface="Times New Roman"/>
                        </a:rPr>
                        <a:t>– </a:t>
                      </a:r>
                      <a:r>
                        <a:rPr lang="it-IT" sz="2600" i="1" dirty="0">
                          <a:latin typeface="Times New Roman"/>
                          <a:ea typeface="Times New Roman"/>
                        </a:rPr>
                        <a:t>Licență</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82776">
                <a:tc>
                  <a:txBody>
                    <a:bodyPr/>
                    <a:lstStyle/>
                    <a:p>
                      <a:pPr>
                        <a:spcAft>
                          <a:spcPts val="0"/>
                        </a:spcAft>
                      </a:pPr>
                      <a:r>
                        <a:rPr lang="it-IT" sz="3200" b="1" dirty="0" smtClean="0">
                          <a:solidFill>
                            <a:srgbClr val="0070C0"/>
                          </a:solidFill>
                          <a:latin typeface="Times New Roman"/>
                          <a:ea typeface="Times New Roman"/>
                        </a:rPr>
                        <a:t>7</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Master sau nivel echivalent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7</a:t>
                      </a:r>
                      <a:r>
                        <a:rPr lang="it-IT" sz="2600" dirty="0">
                          <a:latin typeface="Times New Roman"/>
                          <a:ea typeface="Times New Roman"/>
                        </a:rPr>
                        <a:t> – </a:t>
                      </a:r>
                      <a:r>
                        <a:rPr lang="it-IT" sz="2600" i="1" dirty="0">
                          <a:latin typeface="Times New Roman"/>
                          <a:ea typeface="Times New Roman"/>
                        </a:rPr>
                        <a:t>Master</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517377">
                <a:tc>
                  <a:txBody>
                    <a:bodyPr/>
                    <a:lstStyle/>
                    <a:p>
                      <a:pPr>
                        <a:spcAft>
                          <a:spcPts val="0"/>
                        </a:spcAft>
                      </a:pPr>
                      <a:r>
                        <a:rPr lang="it-IT" sz="3200" b="1" dirty="0" smtClean="0">
                          <a:solidFill>
                            <a:srgbClr val="0070C0"/>
                          </a:solidFill>
                          <a:latin typeface="Times New Roman"/>
                          <a:ea typeface="Times New Roman"/>
                        </a:rPr>
                        <a:t>8</a:t>
                      </a:r>
                      <a:r>
                        <a:rPr lang="it-IT" sz="2600" dirty="0" smtClean="0">
                          <a:latin typeface="Times New Roman"/>
                          <a:ea typeface="Times New Roman"/>
                        </a:rPr>
                        <a:t> </a:t>
                      </a:r>
                      <a:r>
                        <a:rPr lang="it-IT" sz="2600" dirty="0">
                          <a:latin typeface="Times New Roman"/>
                          <a:ea typeface="Times New Roman"/>
                        </a:rPr>
                        <a:t>– </a:t>
                      </a:r>
                      <a:r>
                        <a:rPr lang="it-IT" sz="2600" i="1" dirty="0">
                          <a:latin typeface="Times New Roman"/>
                          <a:ea typeface="Times New Roman"/>
                        </a:rPr>
                        <a:t>Doctorat sau nivel echivalent</a:t>
                      </a:r>
                      <a:endParaRPr lang="en-US" sz="2600" i="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it-IT" sz="3200" b="1" dirty="0">
                          <a:solidFill>
                            <a:srgbClr val="0070C0"/>
                          </a:solidFill>
                          <a:latin typeface="Times New Roman"/>
                          <a:ea typeface="Times New Roman"/>
                        </a:rPr>
                        <a:t>8</a:t>
                      </a:r>
                      <a:r>
                        <a:rPr lang="it-IT" sz="2600" dirty="0">
                          <a:latin typeface="Times New Roman"/>
                          <a:ea typeface="Times New Roman"/>
                        </a:rPr>
                        <a:t> </a:t>
                      </a:r>
                      <a:r>
                        <a:rPr lang="it-IT" sz="2600" dirty="0" smtClean="0">
                          <a:latin typeface="Times New Roman"/>
                          <a:ea typeface="Times New Roman"/>
                        </a:rPr>
                        <a:t>– </a:t>
                      </a:r>
                      <a:r>
                        <a:rPr lang="it-IT" sz="2600" i="1" dirty="0" smtClean="0">
                          <a:latin typeface="Times New Roman"/>
                          <a:ea typeface="Times New Roman"/>
                        </a:rPr>
                        <a:t>Doctorat</a:t>
                      </a:r>
                      <a:r>
                        <a:rPr lang="it-IT" sz="2600" dirty="0" smtClean="0">
                          <a:latin typeface="Times New Roman"/>
                          <a:ea typeface="Times New Roman"/>
                        </a:rPr>
                        <a:t> </a:t>
                      </a:r>
                      <a:endParaRPr lang="en-US" sz="2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534400" cy="2971800"/>
          </a:xfrm>
        </p:spPr>
        <p:txBody>
          <a:bodyPr>
            <a:noAutofit/>
          </a:bodyPr>
          <a:lstStyle/>
          <a:p>
            <a:r>
              <a:rPr lang="ro-RO" sz="4000" b="1" dirty="0" smtClean="0">
                <a:solidFill>
                  <a:srgbClr val="002060"/>
                </a:solidFill>
              </a:rPr>
              <a:t>Date suplimentare pentru fiecare domeniu detaliat</a:t>
            </a:r>
            <a:br>
              <a:rPr lang="ro-RO" sz="4000" b="1" dirty="0" smtClean="0">
                <a:solidFill>
                  <a:srgbClr val="002060"/>
                </a:solidFill>
              </a:rPr>
            </a:br>
            <a:r>
              <a:rPr lang="ro-RO" b="1" dirty="0">
                <a:solidFill>
                  <a:srgbClr val="0070C0"/>
                </a:solidFill>
              </a:rPr>
              <a:t/>
            </a:r>
            <a:br>
              <a:rPr lang="ro-RO" b="1" dirty="0">
                <a:solidFill>
                  <a:srgbClr val="0070C0"/>
                </a:solidFill>
              </a:rPr>
            </a:br>
            <a:r>
              <a:rPr lang="ro-RO" sz="3500" b="1" dirty="0" smtClean="0">
                <a:solidFill>
                  <a:srgbClr val="0070C0"/>
                </a:solidFill>
              </a:rPr>
              <a:t>modificare 2013 faţă de 1997 şi 2011</a:t>
            </a:r>
            <a:endParaRPr lang="en-US" sz="3500" b="1" dirty="0">
              <a:solidFill>
                <a:srgbClr val="0070C0"/>
              </a:solidFill>
            </a:endParaRPr>
          </a:p>
        </p:txBody>
      </p:sp>
    </p:spTree>
    <p:extLst>
      <p:ext uri="{BB962C8B-B14F-4D97-AF65-F5344CB8AC3E}">
        <p14:creationId xmlns:p14="http://schemas.microsoft.com/office/powerpoint/2010/main" val="336577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228600"/>
            <a:ext cx="8534400" cy="1066800"/>
          </a:xfrm>
        </p:spPr>
        <p:txBody>
          <a:bodyPr>
            <a:noAutofit/>
          </a:bodyPr>
          <a:lstStyle/>
          <a:p>
            <a:r>
              <a:rPr lang="it-IT" sz="2400" b="1" dirty="0">
                <a:solidFill>
                  <a:srgbClr val="002060"/>
                </a:solidFill>
              </a:rPr>
              <a:t>TABEL </a:t>
            </a:r>
            <a:r>
              <a:rPr lang="it-IT" sz="2400" b="1" dirty="0" smtClean="0">
                <a:solidFill>
                  <a:srgbClr val="002060"/>
                </a:solidFill>
              </a:rPr>
              <a:t>Corespondența domeniile </a:t>
            </a:r>
            <a:r>
              <a:rPr lang="it-IT" sz="2400" b="1" dirty="0">
                <a:solidFill>
                  <a:srgbClr val="002060"/>
                </a:solidFill>
              </a:rPr>
              <a:t>ISCED de educație și formare profesională 2013 (ISCED-F) și ISCED 1997 domenii de educație</a:t>
            </a:r>
            <a:endParaRPr lang="en-US" sz="2400" b="1"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312481841"/>
              </p:ext>
            </p:extLst>
          </p:nvPr>
        </p:nvGraphicFramePr>
        <p:xfrm>
          <a:off x="152400" y="1447800"/>
          <a:ext cx="8839200" cy="5132150"/>
        </p:xfrm>
        <a:graphic>
          <a:graphicData uri="http://schemas.openxmlformats.org/drawingml/2006/table">
            <a:tbl>
              <a:tblPr firstRow="1" firstCol="1" bandRow="1">
                <a:tableStyleId>{5C22544A-7EE6-4342-B048-85BDC9FD1C3A}</a:tableStyleId>
              </a:tblPr>
              <a:tblGrid>
                <a:gridCol w="4495800"/>
                <a:gridCol w="4343400"/>
              </a:tblGrid>
              <a:tr h="646685">
                <a:tc>
                  <a:txBody>
                    <a:bodyPr/>
                    <a:lstStyle/>
                    <a:p>
                      <a:pPr algn="l">
                        <a:lnSpc>
                          <a:spcPct val="107000"/>
                        </a:lnSpc>
                        <a:spcAft>
                          <a:spcPts val="0"/>
                        </a:spcAft>
                      </a:pPr>
                      <a:r>
                        <a:rPr lang="it-IT" sz="1900" dirty="0">
                          <a:effectLst/>
                        </a:rPr>
                        <a:t>Domeniile ISCED de educație și formare 2013</a:t>
                      </a:r>
                      <a:endParaRPr lang="en-US" sz="19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dirty="0">
                          <a:effectLst/>
                        </a:rPr>
                        <a:t>ISCED 1997 (și 2011) Domenii de educație</a:t>
                      </a:r>
                      <a:endParaRPr lang="en-US" sz="1900" dirty="0">
                        <a:effectLst/>
                        <a:latin typeface="Times New Roman"/>
                        <a:ea typeface="Times New Roman"/>
                      </a:endParaRPr>
                    </a:p>
                  </a:txBody>
                  <a:tcPr marL="68580" marR="68580" marT="0" marB="0">
                    <a:solidFill>
                      <a:schemeClr val="accent1">
                        <a:lumMod val="50000"/>
                      </a:schemeClr>
                    </a:solidFill>
                  </a:tcPr>
                </a:tc>
              </a:tr>
              <a:tr h="311995">
                <a:tc>
                  <a:txBody>
                    <a:bodyPr/>
                    <a:lstStyle/>
                    <a:p>
                      <a:pPr algn="l">
                        <a:lnSpc>
                          <a:spcPct val="107000"/>
                        </a:lnSpc>
                        <a:spcAft>
                          <a:spcPts val="0"/>
                        </a:spcAft>
                      </a:pPr>
                      <a:r>
                        <a:rPr lang="it-IT" sz="1900" dirty="0">
                          <a:effectLst/>
                        </a:rPr>
                        <a:t>00 Programe și Calificări Generice</a:t>
                      </a:r>
                      <a:endParaRPr lang="en-US" sz="19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a:effectLst/>
                        </a:rPr>
                        <a:t>0 Programe Generale</a:t>
                      </a:r>
                      <a:endParaRPr lang="en-US" sz="1900">
                        <a:effectLst/>
                        <a:latin typeface="Times New Roman"/>
                        <a:ea typeface="Times New Roman"/>
                      </a:endParaRPr>
                    </a:p>
                  </a:txBody>
                  <a:tcPr marL="68580" marR="68580" marT="0" marB="0"/>
                </a:tc>
              </a:tr>
              <a:tr h="311995">
                <a:tc>
                  <a:txBody>
                    <a:bodyPr/>
                    <a:lstStyle/>
                    <a:p>
                      <a:pPr algn="l">
                        <a:lnSpc>
                          <a:spcPct val="107000"/>
                        </a:lnSpc>
                        <a:spcAft>
                          <a:spcPts val="0"/>
                        </a:spcAft>
                      </a:pPr>
                      <a:r>
                        <a:rPr lang="it-IT" sz="1900" i="1" dirty="0">
                          <a:effectLst/>
                        </a:rPr>
                        <a:t>001 Programe și Calificări de bază</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01 Programe de Bază</a:t>
                      </a:r>
                      <a:endParaRPr lang="en-US" sz="1900" dirty="0">
                        <a:effectLst/>
                        <a:latin typeface="Times New Roman"/>
                        <a:ea typeface="Times New Roman"/>
                      </a:endParaRPr>
                    </a:p>
                  </a:txBody>
                  <a:tcPr marL="68580" marR="68580" marT="0" marB="0"/>
                </a:tc>
              </a:tr>
              <a:tr h="646685">
                <a:tc>
                  <a:txBody>
                    <a:bodyPr/>
                    <a:lstStyle/>
                    <a:p>
                      <a:pPr algn="l">
                        <a:lnSpc>
                          <a:spcPct val="107000"/>
                        </a:lnSpc>
                        <a:spcAft>
                          <a:spcPts val="0"/>
                        </a:spcAft>
                      </a:pPr>
                      <a:r>
                        <a:rPr lang="it-IT" sz="1900" i="1" dirty="0">
                          <a:effectLst/>
                        </a:rPr>
                        <a:t>002 Competențe lingvistice și numerice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08 Competențe lingvistice și numerice</a:t>
                      </a:r>
                      <a:endParaRPr lang="en-US" sz="1900" dirty="0">
                        <a:effectLst/>
                        <a:latin typeface="Times New Roman"/>
                        <a:ea typeface="Times New Roman"/>
                      </a:endParaRPr>
                    </a:p>
                  </a:txBody>
                  <a:tcPr marL="68580" marR="68580" marT="0" marB="0"/>
                </a:tc>
              </a:tr>
              <a:tr h="673440">
                <a:tc>
                  <a:txBody>
                    <a:bodyPr/>
                    <a:lstStyle/>
                    <a:p>
                      <a:pPr algn="l">
                        <a:lnSpc>
                          <a:spcPct val="107000"/>
                        </a:lnSpc>
                        <a:spcAft>
                          <a:spcPts val="0"/>
                        </a:spcAft>
                      </a:pPr>
                      <a:r>
                        <a:rPr lang="it-IT" sz="1900" i="1" dirty="0">
                          <a:effectLst/>
                        </a:rPr>
                        <a:t>003 Competențe și dezvoltare personală</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09 Dezvoltare personală</a:t>
                      </a:r>
                      <a:endParaRPr lang="en-US" sz="1900" dirty="0">
                        <a:effectLst/>
                        <a:latin typeface="Times New Roman"/>
                        <a:ea typeface="Times New Roman"/>
                      </a:endParaRPr>
                    </a:p>
                  </a:txBody>
                  <a:tcPr marL="68580" marR="68580" marT="0" marB="0"/>
                </a:tc>
              </a:tr>
              <a:tr h="311995">
                <a:tc>
                  <a:txBody>
                    <a:bodyPr/>
                    <a:lstStyle/>
                    <a:p>
                      <a:pPr algn="l">
                        <a:lnSpc>
                          <a:spcPct val="107000"/>
                        </a:lnSpc>
                        <a:spcAft>
                          <a:spcPts val="0"/>
                        </a:spcAft>
                      </a:pPr>
                      <a:r>
                        <a:rPr lang="it-IT" sz="1900" b="1" dirty="0">
                          <a:effectLst/>
                        </a:rPr>
                        <a:t>01 Educație</a:t>
                      </a:r>
                      <a:endParaRPr lang="en-US" sz="1900" b="1"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b="1" dirty="0">
                          <a:solidFill>
                            <a:schemeClr val="bg1"/>
                          </a:solidFill>
                          <a:effectLst/>
                        </a:rPr>
                        <a:t>1 Educație</a:t>
                      </a:r>
                      <a:endParaRPr lang="en-US" sz="1900" b="1" dirty="0">
                        <a:solidFill>
                          <a:schemeClr val="bg1"/>
                        </a:solidFill>
                        <a:effectLst/>
                        <a:latin typeface="Times New Roman"/>
                        <a:ea typeface="Times New Roman"/>
                      </a:endParaRPr>
                    </a:p>
                  </a:txBody>
                  <a:tcPr marL="68580" marR="68580" marT="0" marB="0">
                    <a:solidFill>
                      <a:schemeClr val="accent1">
                        <a:lumMod val="50000"/>
                      </a:schemeClr>
                    </a:solidFill>
                  </a:tcPr>
                </a:tc>
              </a:tr>
              <a:tr h="646685">
                <a:tc>
                  <a:txBody>
                    <a:bodyPr/>
                    <a:lstStyle/>
                    <a:p>
                      <a:pPr algn="l">
                        <a:lnSpc>
                          <a:spcPct val="107000"/>
                        </a:lnSpc>
                        <a:spcAft>
                          <a:spcPts val="0"/>
                        </a:spcAft>
                      </a:pPr>
                      <a:r>
                        <a:rPr lang="it-IT" sz="1900" i="1" dirty="0">
                          <a:effectLst/>
                        </a:rPr>
                        <a:t>011 Educație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14 Formarea cadrelor didactice și a științelor educației</a:t>
                      </a:r>
                      <a:endParaRPr lang="en-US" sz="1900">
                        <a:effectLst/>
                        <a:latin typeface="Times New Roman"/>
                        <a:ea typeface="Times New Roman"/>
                      </a:endParaRPr>
                    </a:p>
                  </a:txBody>
                  <a:tcPr marL="68580" marR="68580" marT="0" marB="0"/>
                </a:tc>
              </a:tr>
              <a:tr h="311995">
                <a:tc>
                  <a:txBody>
                    <a:bodyPr/>
                    <a:lstStyle/>
                    <a:p>
                      <a:pPr algn="l">
                        <a:lnSpc>
                          <a:spcPct val="107000"/>
                        </a:lnSpc>
                        <a:spcAft>
                          <a:spcPts val="0"/>
                        </a:spcAft>
                      </a:pPr>
                      <a:r>
                        <a:rPr lang="it-IT" sz="1900" dirty="0">
                          <a:solidFill>
                            <a:schemeClr val="bg1"/>
                          </a:solidFill>
                          <a:effectLst/>
                        </a:rPr>
                        <a:t>02 Arte și științe umaniste</a:t>
                      </a:r>
                      <a:endParaRPr lang="en-US" sz="1900" dirty="0">
                        <a:solidFill>
                          <a:schemeClr val="bg1"/>
                        </a:solidFill>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b="1" dirty="0">
                          <a:solidFill>
                            <a:schemeClr val="bg1"/>
                          </a:solidFill>
                          <a:effectLst/>
                        </a:rPr>
                        <a:t>2 Științe umaniste și Arte</a:t>
                      </a:r>
                      <a:endParaRPr lang="en-US" sz="1900" b="1" dirty="0">
                        <a:solidFill>
                          <a:schemeClr val="bg1"/>
                        </a:solidFill>
                        <a:effectLst/>
                        <a:latin typeface="Times New Roman"/>
                        <a:ea typeface="Times New Roman"/>
                      </a:endParaRPr>
                    </a:p>
                  </a:txBody>
                  <a:tcPr marL="68580" marR="68580" marT="0" marB="0">
                    <a:solidFill>
                      <a:schemeClr val="accent1">
                        <a:lumMod val="50000"/>
                      </a:schemeClr>
                    </a:solidFill>
                  </a:tcPr>
                </a:tc>
              </a:tr>
              <a:tr h="311995">
                <a:tc>
                  <a:txBody>
                    <a:bodyPr/>
                    <a:lstStyle/>
                    <a:p>
                      <a:pPr algn="l">
                        <a:lnSpc>
                          <a:spcPct val="107000"/>
                        </a:lnSpc>
                        <a:spcAft>
                          <a:spcPts val="0"/>
                        </a:spcAft>
                      </a:pPr>
                      <a:r>
                        <a:rPr lang="it-IT" sz="1900" i="1" dirty="0">
                          <a:effectLst/>
                        </a:rPr>
                        <a:t>021 Arte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21 Arte</a:t>
                      </a:r>
                      <a:endParaRPr lang="en-US" sz="1900">
                        <a:effectLst/>
                        <a:latin typeface="Times New Roman"/>
                        <a:ea typeface="Times New Roman"/>
                      </a:endParaRPr>
                    </a:p>
                  </a:txBody>
                  <a:tcPr marL="68580" marR="68580" marT="0" marB="0"/>
                </a:tc>
              </a:tr>
              <a:tr h="646685">
                <a:tc>
                  <a:txBody>
                    <a:bodyPr/>
                    <a:lstStyle/>
                    <a:p>
                      <a:pPr algn="l">
                        <a:lnSpc>
                          <a:spcPct val="107000"/>
                        </a:lnSpc>
                        <a:spcAft>
                          <a:spcPts val="0"/>
                        </a:spcAft>
                      </a:pPr>
                      <a:r>
                        <a:rPr lang="it-IT" sz="1900" i="1" dirty="0">
                          <a:effectLst/>
                        </a:rPr>
                        <a:t>022 Științe umaniste (exceptând limbile)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22 Științe umaniste</a:t>
                      </a:r>
                      <a:endParaRPr lang="en-US" sz="1900">
                        <a:effectLst/>
                        <a:latin typeface="Times New Roman"/>
                        <a:ea typeface="Times New Roman"/>
                      </a:endParaRPr>
                    </a:p>
                  </a:txBody>
                  <a:tcPr marL="68580" marR="68580" marT="0" marB="0"/>
                </a:tc>
              </a:tr>
              <a:tr h="311995">
                <a:tc>
                  <a:txBody>
                    <a:bodyPr/>
                    <a:lstStyle/>
                    <a:p>
                      <a:pPr algn="l">
                        <a:lnSpc>
                          <a:spcPct val="107000"/>
                        </a:lnSpc>
                        <a:spcAft>
                          <a:spcPts val="0"/>
                        </a:spcAft>
                      </a:pPr>
                      <a:r>
                        <a:rPr lang="it-IT" sz="1900" i="1" dirty="0">
                          <a:effectLst/>
                        </a:rPr>
                        <a:t>023 Limbi</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 </a:t>
                      </a:r>
                      <a:endParaRPr lang="en-US" sz="19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21668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98223673"/>
              </p:ext>
            </p:extLst>
          </p:nvPr>
        </p:nvGraphicFramePr>
        <p:xfrm>
          <a:off x="228600" y="76201"/>
          <a:ext cx="8686800" cy="6717273"/>
        </p:xfrm>
        <a:graphic>
          <a:graphicData uri="http://schemas.openxmlformats.org/drawingml/2006/table">
            <a:tbl>
              <a:tblPr firstRow="1" firstCol="1" bandRow="1">
                <a:tableStyleId>{5C22544A-7EE6-4342-B048-85BDC9FD1C3A}</a:tableStyleId>
              </a:tblPr>
              <a:tblGrid>
                <a:gridCol w="3886200"/>
                <a:gridCol w="4800600"/>
              </a:tblGrid>
              <a:tr h="690812">
                <a:tc>
                  <a:txBody>
                    <a:bodyPr/>
                    <a:lstStyle/>
                    <a:p>
                      <a:pPr algn="l">
                        <a:lnSpc>
                          <a:spcPct val="107000"/>
                        </a:lnSpc>
                        <a:spcAft>
                          <a:spcPts val="0"/>
                        </a:spcAft>
                      </a:pPr>
                      <a:r>
                        <a:rPr lang="it-IT" sz="1900" dirty="0">
                          <a:effectLst/>
                        </a:rPr>
                        <a:t>03 Științe sociale, jurnalism și informație</a:t>
                      </a:r>
                      <a:endParaRPr lang="en-US" sz="19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dirty="0">
                          <a:effectLst/>
                        </a:rPr>
                        <a:t>3 Științe sociale, afaceri și drept (fără afaceri și drept)</a:t>
                      </a:r>
                      <a:endParaRPr lang="en-US" sz="1900" dirty="0">
                        <a:effectLst/>
                        <a:latin typeface="Times New Roman"/>
                        <a:ea typeface="Times New Roman"/>
                      </a:endParaRPr>
                    </a:p>
                  </a:txBody>
                  <a:tcPr marL="68580" marR="68580" marT="0" marB="0">
                    <a:solidFill>
                      <a:schemeClr val="accent1">
                        <a:lumMod val="50000"/>
                      </a:schemeClr>
                    </a:solidFill>
                  </a:tcPr>
                </a:tc>
              </a:tr>
              <a:tr h="690812">
                <a:tc>
                  <a:txBody>
                    <a:bodyPr/>
                    <a:lstStyle/>
                    <a:p>
                      <a:pPr algn="l">
                        <a:lnSpc>
                          <a:spcPct val="107000"/>
                        </a:lnSpc>
                        <a:spcAft>
                          <a:spcPts val="0"/>
                        </a:spcAft>
                      </a:pPr>
                      <a:r>
                        <a:rPr lang="it-IT" sz="1900" i="1" dirty="0">
                          <a:effectLst/>
                        </a:rPr>
                        <a:t>031 Științe sociale și comportamentale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31 Științe sociale și comportamentale</a:t>
                      </a:r>
                      <a:endParaRPr lang="en-US" sz="1900">
                        <a:effectLst/>
                        <a:latin typeface="Times New Roman"/>
                        <a:ea typeface="Times New Roman"/>
                      </a:endParaRPr>
                    </a:p>
                  </a:txBody>
                  <a:tcPr marL="68580" marR="68580" marT="0" marB="0"/>
                </a:tc>
              </a:tr>
              <a:tr h="333284">
                <a:tc>
                  <a:txBody>
                    <a:bodyPr/>
                    <a:lstStyle/>
                    <a:p>
                      <a:pPr algn="l">
                        <a:lnSpc>
                          <a:spcPct val="107000"/>
                        </a:lnSpc>
                        <a:spcAft>
                          <a:spcPts val="0"/>
                        </a:spcAft>
                      </a:pPr>
                      <a:r>
                        <a:rPr lang="it-IT" sz="1900" i="1" dirty="0">
                          <a:effectLst/>
                        </a:rPr>
                        <a:t>032 Jurnalism și informație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32 Jurnalism și informație</a:t>
                      </a:r>
                      <a:endParaRPr lang="en-US" sz="1900">
                        <a:effectLst/>
                        <a:latin typeface="Times New Roman"/>
                        <a:ea typeface="Times New Roman"/>
                      </a:endParaRPr>
                    </a:p>
                  </a:txBody>
                  <a:tcPr marL="68580" marR="68580" marT="0" marB="0"/>
                </a:tc>
              </a:tr>
              <a:tr h="690812">
                <a:tc>
                  <a:txBody>
                    <a:bodyPr/>
                    <a:lstStyle/>
                    <a:p>
                      <a:pPr algn="l">
                        <a:lnSpc>
                          <a:spcPct val="107000"/>
                        </a:lnSpc>
                        <a:spcAft>
                          <a:spcPts val="0"/>
                        </a:spcAft>
                      </a:pPr>
                      <a:r>
                        <a:rPr lang="it-IT" sz="1900" dirty="0">
                          <a:effectLst/>
                        </a:rPr>
                        <a:t>04 Afaceri, administrație și drept</a:t>
                      </a:r>
                      <a:endParaRPr lang="en-US" sz="19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a:effectLst/>
                        </a:rPr>
                        <a:t>3 Științe sociale, afaceri și drept (fără științe sociale)</a:t>
                      </a:r>
                      <a:endParaRPr lang="en-US" sz="1900">
                        <a:effectLst/>
                        <a:latin typeface="Times New Roman"/>
                        <a:ea typeface="Times New Roman"/>
                      </a:endParaRPr>
                    </a:p>
                  </a:txBody>
                  <a:tcPr marL="68580" marR="68580" marT="0" marB="0"/>
                </a:tc>
              </a:tr>
              <a:tr h="333284">
                <a:tc>
                  <a:txBody>
                    <a:bodyPr/>
                    <a:lstStyle/>
                    <a:p>
                      <a:pPr algn="l">
                        <a:lnSpc>
                          <a:spcPct val="107000"/>
                        </a:lnSpc>
                        <a:spcAft>
                          <a:spcPts val="0"/>
                        </a:spcAft>
                      </a:pPr>
                      <a:r>
                        <a:rPr lang="it-IT" sz="1900" i="1" dirty="0">
                          <a:effectLst/>
                        </a:rPr>
                        <a:t>041 Administrarea afacerilor</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34 Administrarea afacerilor</a:t>
                      </a:r>
                      <a:endParaRPr lang="en-US" sz="1900">
                        <a:effectLst/>
                        <a:latin typeface="Times New Roman"/>
                        <a:ea typeface="Times New Roman"/>
                      </a:endParaRPr>
                    </a:p>
                  </a:txBody>
                  <a:tcPr marL="68580" marR="68580" marT="0" marB="0"/>
                </a:tc>
              </a:tr>
              <a:tr h="333284">
                <a:tc>
                  <a:txBody>
                    <a:bodyPr/>
                    <a:lstStyle/>
                    <a:p>
                      <a:pPr algn="l">
                        <a:lnSpc>
                          <a:spcPct val="107000"/>
                        </a:lnSpc>
                        <a:spcAft>
                          <a:spcPts val="0"/>
                        </a:spcAft>
                      </a:pPr>
                      <a:r>
                        <a:rPr lang="it-IT" sz="1900" i="1" dirty="0">
                          <a:effectLst/>
                        </a:rPr>
                        <a:t>042 Drept</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38 Drept</a:t>
                      </a:r>
                      <a:endParaRPr lang="en-US" sz="1900">
                        <a:effectLst/>
                        <a:latin typeface="Times New Roman"/>
                        <a:ea typeface="Times New Roman"/>
                      </a:endParaRPr>
                    </a:p>
                  </a:txBody>
                  <a:tcPr marL="68580" marR="68580" marT="0" marB="0"/>
                </a:tc>
              </a:tr>
              <a:tr h="1227592">
                <a:tc>
                  <a:txBody>
                    <a:bodyPr/>
                    <a:lstStyle/>
                    <a:p>
                      <a:pPr algn="l">
                        <a:lnSpc>
                          <a:spcPct val="107000"/>
                        </a:lnSpc>
                        <a:spcAft>
                          <a:spcPts val="0"/>
                        </a:spcAft>
                      </a:pPr>
                      <a:r>
                        <a:rPr lang="it-IT" sz="1900" dirty="0">
                          <a:effectLst/>
                        </a:rPr>
                        <a:t>05 Științe naturale, matematică și statistică</a:t>
                      </a:r>
                      <a:endParaRPr lang="en-US" sz="19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1900" b="1" dirty="0">
                          <a:solidFill>
                            <a:schemeClr val="bg1"/>
                          </a:solidFill>
                          <a:effectLst/>
                        </a:rPr>
                        <a:t>4 Științe (fără operații) plus parcuri naturale și sălbatice din domeniul 62 Agricultură, silvicultură și piscicultură</a:t>
                      </a:r>
                      <a:endParaRPr lang="en-US" sz="1900" b="1" dirty="0">
                        <a:solidFill>
                          <a:schemeClr val="bg1"/>
                        </a:solidFill>
                        <a:effectLst/>
                        <a:latin typeface="Times New Roman"/>
                        <a:ea typeface="Times New Roman"/>
                      </a:endParaRPr>
                    </a:p>
                  </a:txBody>
                  <a:tcPr marL="68580" marR="68580" marT="0" marB="0">
                    <a:solidFill>
                      <a:schemeClr val="accent1">
                        <a:lumMod val="50000"/>
                      </a:schemeClr>
                    </a:solidFill>
                  </a:tcPr>
                </a:tc>
              </a:tr>
              <a:tr h="333284">
                <a:tc>
                  <a:txBody>
                    <a:bodyPr/>
                    <a:lstStyle/>
                    <a:p>
                      <a:pPr algn="l">
                        <a:lnSpc>
                          <a:spcPct val="107000"/>
                        </a:lnSpc>
                        <a:spcAft>
                          <a:spcPts val="0"/>
                        </a:spcAft>
                      </a:pPr>
                      <a:r>
                        <a:rPr lang="it-IT" sz="1900" i="1" dirty="0">
                          <a:effectLst/>
                        </a:rPr>
                        <a:t>051 Biologie și științe conexe</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42 Științele vieții fără alte științe înrudite</a:t>
                      </a:r>
                      <a:endParaRPr lang="en-US" sz="1900">
                        <a:effectLst/>
                        <a:latin typeface="Times New Roman"/>
                        <a:ea typeface="Times New Roman"/>
                      </a:endParaRPr>
                    </a:p>
                  </a:txBody>
                  <a:tcPr marL="68580" marR="68580" marT="0" marB="0"/>
                </a:tc>
              </a:tr>
              <a:tr h="1405867">
                <a:tc>
                  <a:txBody>
                    <a:bodyPr/>
                    <a:lstStyle/>
                    <a:p>
                      <a:pPr algn="l">
                        <a:lnSpc>
                          <a:spcPct val="107000"/>
                        </a:lnSpc>
                        <a:spcAft>
                          <a:spcPts val="0"/>
                        </a:spcAft>
                      </a:pPr>
                      <a:r>
                        <a:rPr lang="it-IT" sz="1900" i="1" dirty="0">
                          <a:effectLst/>
                        </a:rPr>
                        <a:t>052 Mediu</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Parte a domeniului 42 Științele vieții (alte stiințe înrudite) parte a domeniului 62 Agricultură, silvicultură și piscicultură (parcuri naturale, sălbatice)</a:t>
                      </a:r>
                      <a:endParaRPr lang="en-US" sz="1900" dirty="0">
                        <a:effectLst/>
                        <a:latin typeface="Times New Roman"/>
                        <a:ea typeface="Times New Roman"/>
                      </a:endParaRPr>
                    </a:p>
                  </a:txBody>
                  <a:tcPr marL="68580" marR="68580" marT="0" marB="0"/>
                </a:tc>
              </a:tr>
              <a:tr h="333284">
                <a:tc>
                  <a:txBody>
                    <a:bodyPr/>
                    <a:lstStyle/>
                    <a:p>
                      <a:pPr algn="l">
                        <a:lnSpc>
                          <a:spcPct val="107000"/>
                        </a:lnSpc>
                        <a:spcAft>
                          <a:spcPts val="0"/>
                        </a:spcAft>
                      </a:pPr>
                      <a:r>
                        <a:rPr lang="it-IT" sz="1900" i="1">
                          <a:effectLst/>
                        </a:rPr>
                        <a:t>053 Științe exacte</a:t>
                      </a:r>
                      <a:endParaRPr lang="en-US" sz="1900" i="1">
                        <a:effectLst/>
                        <a:latin typeface="Times New Roman"/>
                        <a:ea typeface="Times New Roman"/>
                      </a:endParaRPr>
                    </a:p>
                  </a:txBody>
                  <a:tcPr marL="68580" marR="68580" marT="0" marB="0"/>
                </a:tc>
                <a:tc>
                  <a:txBody>
                    <a:bodyPr/>
                    <a:lstStyle/>
                    <a:p>
                      <a:pPr algn="l">
                        <a:lnSpc>
                          <a:spcPct val="107000"/>
                        </a:lnSpc>
                        <a:spcAft>
                          <a:spcPts val="0"/>
                        </a:spcAft>
                      </a:pPr>
                      <a:r>
                        <a:rPr lang="it-IT" sz="1900">
                          <a:effectLst/>
                        </a:rPr>
                        <a:t>44 Științe exacte</a:t>
                      </a:r>
                      <a:endParaRPr lang="en-US" sz="1900">
                        <a:effectLst/>
                        <a:latin typeface="Times New Roman"/>
                        <a:ea typeface="Times New Roman"/>
                      </a:endParaRPr>
                    </a:p>
                  </a:txBody>
                  <a:tcPr marL="68580" marR="68580" marT="0" marB="0"/>
                </a:tc>
              </a:tr>
              <a:tr h="333284">
                <a:tc>
                  <a:txBody>
                    <a:bodyPr/>
                    <a:lstStyle/>
                    <a:p>
                      <a:pPr algn="l">
                        <a:lnSpc>
                          <a:spcPct val="107000"/>
                        </a:lnSpc>
                        <a:spcAft>
                          <a:spcPts val="0"/>
                        </a:spcAft>
                      </a:pPr>
                      <a:r>
                        <a:rPr lang="it-IT" sz="1900" i="1" dirty="0">
                          <a:effectLst/>
                        </a:rPr>
                        <a:t>054 Matematică și statistică</a:t>
                      </a:r>
                      <a:endParaRPr lang="en-US" sz="1900" i="1" dirty="0">
                        <a:effectLst/>
                        <a:latin typeface="Times New Roman"/>
                        <a:ea typeface="Times New Roman"/>
                      </a:endParaRPr>
                    </a:p>
                  </a:txBody>
                  <a:tcPr marL="68580" marR="68580" marT="0" marB="0"/>
                </a:tc>
                <a:tc>
                  <a:txBody>
                    <a:bodyPr/>
                    <a:lstStyle/>
                    <a:p>
                      <a:pPr algn="l">
                        <a:lnSpc>
                          <a:spcPct val="107000"/>
                        </a:lnSpc>
                        <a:spcAft>
                          <a:spcPts val="0"/>
                        </a:spcAft>
                      </a:pPr>
                      <a:r>
                        <a:rPr lang="it-IT" sz="1900" dirty="0">
                          <a:effectLst/>
                        </a:rPr>
                        <a:t>46 Matematică și statistică</a:t>
                      </a:r>
                      <a:endParaRPr lang="en-US" sz="19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4651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ro-RO" sz="4400" b="1" dirty="0" smtClean="0">
                <a:solidFill>
                  <a:srgbClr val="0070C0"/>
                </a:solidFill>
              </a:rPr>
              <a:t>Angajabilitate</a:t>
            </a:r>
            <a:endParaRPr lang="en-US" sz="4400" b="1" dirty="0">
              <a:solidFill>
                <a:srgbClr val="0070C0"/>
              </a:solidFill>
            </a:endParaRPr>
          </a:p>
        </p:txBody>
      </p:sp>
      <p:sp>
        <p:nvSpPr>
          <p:cNvPr id="3" name="Content Placeholder 2"/>
          <p:cNvSpPr>
            <a:spLocks noGrp="1"/>
          </p:cNvSpPr>
          <p:nvPr>
            <p:ph sz="quarter" idx="1"/>
          </p:nvPr>
        </p:nvSpPr>
        <p:spPr>
          <a:xfrm>
            <a:off x="301752" y="1752600"/>
            <a:ext cx="8503920" cy="3276600"/>
          </a:xfrm>
        </p:spPr>
        <p:txBody>
          <a:bodyPr>
            <a:normAutofit/>
          </a:bodyPr>
          <a:lstStyle/>
          <a:p>
            <a:r>
              <a:rPr lang="ro-RO" sz="4000" dirty="0" smtClean="0"/>
              <a:t>Dorinţa de a munci</a:t>
            </a:r>
          </a:p>
          <a:p>
            <a:r>
              <a:rPr lang="ro-RO" sz="4000" dirty="0" smtClean="0"/>
              <a:t>Depinde de nevoi şi necesităţi</a:t>
            </a:r>
          </a:p>
          <a:p>
            <a:r>
              <a:rPr lang="ro-RO" sz="4000" dirty="0" smtClean="0"/>
              <a:t>Act de voinţă individuală</a:t>
            </a:r>
          </a:p>
          <a:p>
            <a:r>
              <a:rPr lang="ro-RO" sz="4000" dirty="0" smtClean="0"/>
              <a:t>Depinde de educaţie</a:t>
            </a:r>
            <a:endParaRPr lang="en-US" sz="4000" dirty="0"/>
          </a:p>
        </p:txBody>
      </p:sp>
      <p:sp>
        <p:nvSpPr>
          <p:cNvPr id="4" name="Title 1"/>
          <p:cNvSpPr txBox="1">
            <a:spLocks/>
          </p:cNvSpPr>
          <p:nvPr/>
        </p:nvSpPr>
        <p:spPr>
          <a:xfrm>
            <a:off x="444821" y="4953000"/>
            <a:ext cx="8534400" cy="1143000"/>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ro-RO" sz="3400" b="1" dirty="0" smtClean="0">
                <a:solidFill>
                  <a:schemeClr val="tx1"/>
                </a:solidFill>
              </a:rPr>
              <a:t>Este o problemă a </a:t>
            </a:r>
            <a:r>
              <a:rPr lang="ro-RO" sz="3400" b="1" dirty="0" smtClean="0">
                <a:solidFill>
                  <a:srgbClr val="0070C0"/>
                </a:solidFill>
              </a:rPr>
              <a:t>EDUCAȚIEI</a:t>
            </a:r>
          </a:p>
          <a:p>
            <a:r>
              <a:rPr lang="ro-RO" sz="3400" b="1" dirty="0" smtClean="0">
                <a:solidFill>
                  <a:schemeClr val="tx1"/>
                </a:solidFill>
              </a:rPr>
              <a:t>Nu este o problemă a pieţei muncii</a:t>
            </a:r>
            <a:endParaRPr lang="en-US" sz="3400" b="1" dirty="0">
              <a:solidFill>
                <a:schemeClr val="tx1"/>
              </a:solidFill>
            </a:endParaRPr>
          </a:p>
        </p:txBody>
      </p:sp>
    </p:spTree>
    <p:extLst>
      <p:ext uri="{BB962C8B-B14F-4D97-AF65-F5344CB8AC3E}">
        <p14:creationId xmlns:p14="http://schemas.microsoft.com/office/powerpoint/2010/main" val="38376998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29195001"/>
              </p:ext>
            </p:extLst>
          </p:nvPr>
        </p:nvGraphicFramePr>
        <p:xfrm>
          <a:off x="96416" y="82422"/>
          <a:ext cx="8971384" cy="6968659"/>
        </p:xfrm>
        <a:graphic>
          <a:graphicData uri="http://schemas.openxmlformats.org/drawingml/2006/table">
            <a:tbl>
              <a:tblPr firstRow="1" firstCol="1" bandRow="1">
                <a:tableStyleId>{5C22544A-7EE6-4342-B048-85BDC9FD1C3A}</a:tableStyleId>
              </a:tblPr>
              <a:tblGrid>
                <a:gridCol w="4485692"/>
                <a:gridCol w="4485692"/>
              </a:tblGrid>
              <a:tr h="709127">
                <a:tc>
                  <a:txBody>
                    <a:bodyPr/>
                    <a:lstStyle/>
                    <a:p>
                      <a:pPr algn="l">
                        <a:lnSpc>
                          <a:spcPct val="107000"/>
                        </a:lnSpc>
                        <a:spcAft>
                          <a:spcPts val="0"/>
                        </a:spcAft>
                      </a:pPr>
                      <a:r>
                        <a:rPr lang="it-IT" sz="2000" dirty="0">
                          <a:effectLst/>
                        </a:rPr>
                        <a:t>06 Tehnologia Informației și comunicației</a:t>
                      </a:r>
                      <a:endParaRPr lang="en-US" sz="20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2000" dirty="0">
                          <a:effectLst/>
                        </a:rPr>
                        <a:t>4 Științe (doar operații)</a:t>
                      </a:r>
                      <a:endParaRPr lang="en-US" sz="2000" dirty="0">
                        <a:effectLst/>
                        <a:latin typeface="Times New Roman"/>
                        <a:ea typeface="Times New Roman"/>
                      </a:endParaRPr>
                    </a:p>
                  </a:txBody>
                  <a:tcPr marL="68580" marR="68580" marT="0" marB="0">
                    <a:solidFill>
                      <a:schemeClr val="accent1">
                        <a:lumMod val="50000"/>
                      </a:schemeClr>
                    </a:solidFill>
                  </a:tcPr>
                </a:tc>
              </a:tr>
              <a:tr h="709127">
                <a:tc>
                  <a:txBody>
                    <a:bodyPr/>
                    <a:lstStyle/>
                    <a:p>
                      <a:pPr algn="l">
                        <a:lnSpc>
                          <a:spcPct val="107000"/>
                        </a:lnSpc>
                        <a:spcAft>
                          <a:spcPts val="0"/>
                        </a:spcAft>
                      </a:pPr>
                      <a:r>
                        <a:rPr lang="it-IT" sz="2000" i="1" dirty="0">
                          <a:effectLst/>
                        </a:rPr>
                        <a:t>061 Tehnologia Informației și comunicației</a:t>
                      </a:r>
                      <a:endParaRPr lang="en-US" sz="2000" i="1" dirty="0">
                        <a:effectLst/>
                        <a:latin typeface="Times New Roman"/>
                        <a:ea typeface="Times New Roman"/>
                      </a:endParaRPr>
                    </a:p>
                  </a:txBody>
                  <a:tcPr marL="68580" marR="68580" marT="0" marB="0"/>
                </a:tc>
                <a:tc>
                  <a:txBody>
                    <a:bodyPr/>
                    <a:lstStyle/>
                    <a:p>
                      <a:pPr algn="l">
                        <a:lnSpc>
                          <a:spcPct val="107000"/>
                        </a:lnSpc>
                        <a:spcAft>
                          <a:spcPts val="0"/>
                        </a:spcAft>
                      </a:pPr>
                      <a:r>
                        <a:rPr lang="it-IT" sz="2000">
                          <a:effectLst/>
                        </a:rPr>
                        <a:t>48 Operații</a:t>
                      </a:r>
                      <a:endParaRPr lang="en-US" sz="2000">
                        <a:effectLst/>
                        <a:latin typeface="Times New Roman"/>
                        <a:ea typeface="Times New Roman"/>
                      </a:endParaRPr>
                    </a:p>
                  </a:txBody>
                  <a:tcPr marL="68580" marR="68580" marT="0" marB="0"/>
                </a:tc>
              </a:tr>
              <a:tr h="1076135">
                <a:tc>
                  <a:txBody>
                    <a:bodyPr/>
                    <a:lstStyle/>
                    <a:p>
                      <a:pPr algn="l">
                        <a:lnSpc>
                          <a:spcPct val="107000"/>
                        </a:lnSpc>
                        <a:spcAft>
                          <a:spcPts val="0"/>
                        </a:spcAft>
                      </a:pPr>
                      <a:r>
                        <a:rPr lang="it-IT" sz="2000" b="1" dirty="0">
                          <a:solidFill>
                            <a:schemeClr val="bg1"/>
                          </a:solidFill>
                          <a:effectLst/>
                        </a:rPr>
                        <a:t>07 Inginerie, producție și construcții</a:t>
                      </a:r>
                      <a:endParaRPr lang="en-US" sz="2000" b="1" dirty="0">
                        <a:solidFill>
                          <a:schemeClr val="bg1"/>
                        </a:solidFill>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2000" b="1" dirty="0">
                          <a:solidFill>
                            <a:schemeClr val="bg1"/>
                          </a:solidFill>
                          <a:effectLst/>
                        </a:rPr>
                        <a:t>5 Inginerie, producție și construcții (plus majoritatea din domeniul 85 Protecția mediului)</a:t>
                      </a:r>
                      <a:endParaRPr lang="en-US" sz="2000" b="1" dirty="0">
                        <a:solidFill>
                          <a:schemeClr val="bg1"/>
                        </a:solidFill>
                        <a:effectLst/>
                        <a:latin typeface="Times New Roman"/>
                        <a:ea typeface="Times New Roman"/>
                      </a:endParaRPr>
                    </a:p>
                  </a:txBody>
                  <a:tcPr marL="68580" marR="68580" marT="0" marB="0">
                    <a:solidFill>
                      <a:schemeClr val="accent1">
                        <a:lumMod val="50000"/>
                      </a:schemeClr>
                    </a:solidFill>
                  </a:tcPr>
                </a:tc>
              </a:tr>
              <a:tr h="1076135">
                <a:tc>
                  <a:txBody>
                    <a:bodyPr/>
                    <a:lstStyle/>
                    <a:p>
                      <a:pPr algn="l">
                        <a:lnSpc>
                          <a:spcPct val="107000"/>
                        </a:lnSpc>
                        <a:spcAft>
                          <a:spcPts val="0"/>
                        </a:spcAft>
                      </a:pPr>
                      <a:r>
                        <a:rPr lang="it-IT" sz="2000" i="1">
                          <a:effectLst/>
                        </a:rPr>
                        <a:t>071 Inginerie și meserii inginerești</a:t>
                      </a:r>
                      <a:endParaRPr lang="en-US" sz="2000" i="1">
                        <a:effectLst/>
                        <a:latin typeface="Times New Roman"/>
                        <a:ea typeface="Times New Roman"/>
                      </a:endParaRPr>
                    </a:p>
                  </a:txBody>
                  <a:tcPr marL="68580" marR="68580" marT="0" marB="0"/>
                </a:tc>
                <a:tc>
                  <a:txBody>
                    <a:bodyPr/>
                    <a:lstStyle/>
                    <a:p>
                      <a:pPr algn="l">
                        <a:lnSpc>
                          <a:spcPct val="107000"/>
                        </a:lnSpc>
                        <a:spcAft>
                          <a:spcPts val="0"/>
                        </a:spcAft>
                      </a:pPr>
                      <a:r>
                        <a:rPr lang="it-IT" sz="2000" dirty="0">
                          <a:effectLst/>
                        </a:rPr>
                        <a:t>52 Inginerie și meserii inginerești (majoritatea din domeniul 85 Protecția mediului)</a:t>
                      </a:r>
                      <a:endParaRPr lang="en-US" sz="2000" dirty="0">
                        <a:effectLst/>
                        <a:latin typeface="Times New Roman"/>
                        <a:ea typeface="Times New Roman"/>
                      </a:endParaRPr>
                    </a:p>
                  </a:txBody>
                  <a:tcPr marL="68580" marR="68580" marT="0" marB="0"/>
                </a:tc>
              </a:tr>
              <a:tr h="342120">
                <a:tc>
                  <a:txBody>
                    <a:bodyPr/>
                    <a:lstStyle/>
                    <a:p>
                      <a:pPr algn="l">
                        <a:lnSpc>
                          <a:spcPct val="107000"/>
                        </a:lnSpc>
                        <a:spcAft>
                          <a:spcPts val="0"/>
                        </a:spcAft>
                      </a:pPr>
                      <a:r>
                        <a:rPr lang="it-IT" sz="2000" i="1">
                          <a:effectLst/>
                        </a:rPr>
                        <a:t>072 Producție și procesare</a:t>
                      </a:r>
                      <a:endParaRPr lang="en-US" sz="2000" i="1">
                        <a:effectLst/>
                        <a:latin typeface="Times New Roman"/>
                        <a:ea typeface="Times New Roman"/>
                      </a:endParaRPr>
                    </a:p>
                  </a:txBody>
                  <a:tcPr marL="68580" marR="68580" marT="0" marB="0"/>
                </a:tc>
                <a:tc>
                  <a:txBody>
                    <a:bodyPr/>
                    <a:lstStyle/>
                    <a:p>
                      <a:pPr algn="l">
                        <a:lnSpc>
                          <a:spcPct val="107000"/>
                        </a:lnSpc>
                        <a:spcAft>
                          <a:spcPts val="0"/>
                        </a:spcAft>
                      </a:pPr>
                      <a:r>
                        <a:rPr lang="it-IT" sz="2000" dirty="0">
                          <a:effectLst/>
                        </a:rPr>
                        <a:t>54 </a:t>
                      </a:r>
                      <a:r>
                        <a:rPr lang="it-IT" sz="2000" dirty="0" smtClean="0">
                          <a:effectLst/>
                        </a:rPr>
                        <a:t>Producție </a:t>
                      </a:r>
                      <a:r>
                        <a:rPr lang="it-IT" sz="2000" dirty="0">
                          <a:effectLst/>
                        </a:rPr>
                        <a:t>și procesare</a:t>
                      </a:r>
                      <a:endParaRPr lang="en-US" sz="2000" dirty="0">
                        <a:effectLst/>
                        <a:latin typeface="Times New Roman"/>
                        <a:ea typeface="Times New Roman"/>
                      </a:endParaRPr>
                    </a:p>
                  </a:txBody>
                  <a:tcPr marL="68580" marR="68580" marT="0" marB="0"/>
                </a:tc>
              </a:tr>
              <a:tr h="342120">
                <a:tc>
                  <a:txBody>
                    <a:bodyPr/>
                    <a:lstStyle/>
                    <a:p>
                      <a:pPr algn="l">
                        <a:lnSpc>
                          <a:spcPct val="107000"/>
                        </a:lnSpc>
                        <a:spcAft>
                          <a:spcPts val="0"/>
                        </a:spcAft>
                      </a:pPr>
                      <a:r>
                        <a:rPr lang="it-IT" sz="2000" i="1" dirty="0">
                          <a:effectLst/>
                        </a:rPr>
                        <a:t>073 Arhitectură și construcție</a:t>
                      </a:r>
                      <a:endParaRPr lang="en-US" sz="2000" i="1" dirty="0">
                        <a:effectLst/>
                        <a:latin typeface="Times New Roman"/>
                        <a:ea typeface="Times New Roman"/>
                      </a:endParaRPr>
                    </a:p>
                  </a:txBody>
                  <a:tcPr marL="68580" marR="68580" marT="0" marB="0"/>
                </a:tc>
                <a:tc>
                  <a:txBody>
                    <a:bodyPr/>
                    <a:lstStyle/>
                    <a:p>
                      <a:pPr algn="l">
                        <a:lnSpc>
                          <a:spcPct val="107000"/>
                        </a:lnSpc>
                        <a:spcAft>
                          <a:spcPts val="0"/>
                        </a:spcAft>
                      </a:pPr>
                      <a:r>
                        <a:rPr lang="it-IT" sz="2000">
                          <a:effectLst/>
                        </a:rPr>
                        <a:t>58 Arhitectură și clădiri</a:t>
                      </a:r>
                      <a:endParaRPr lang="en-US" sz="2000">
                        <a:effectLst/>
                        <a:latin typeface="Times New Roman"/>
                        <a:ea typeface="Times New Roman"/>
                      </a:endParaRPr>
                    </a:p>
                  </a:txBody>
                  <a:tcPr marL="68580" marR="68580" marT="0" marB="0"/>
                </a:tc>
              </a:tr>
              <a:tr h="709127">
                <a:tc>
                  <a:txBody>
                    <a:bodyPr/>
                    <a:lstStyle/>
                    <a:p>
                      <a:pPr algn="l">
                        <a:lnSpc>
                          <a:spcPct val="107000"/>
                        </a:lnSpc>
                        <a:spcAft>
                          <a:spcPts val="0"/>
                        </a:spcAft>
                      </a:pPr>
                      <a:r>
                        <a:rPr lang="it-IT" sz="2000" dirty="0">
                          <a:effectLst/>
                        </a:rPr>
                        <a:t>08 Agricultură, silvicultură, piscicultură și veterinară</a:t>
                      </a:r>
                      <a:endParaRPr lang="en-US" sz="20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2000" b="1" dirty="0">
                          <a:solidFill>
                            <a:schemeClr val="bg1"/>
                          </a:solidFill>
                          <a:effectLst/>
                        </a:rPr>
                        <a:t>6 Agricultură (fără parcuri naturale și sălbăticie)</a:t>
                      </a:r>
                      <a:endParaRPr lang="en-US" sz="2000" b="1" dirty="0">
                        <a:solidFill>
                          <a:schemeClr val="bg1"/>
                        </a:solidFill>
                        <a:effectLst/>
                        <a:latin typeface="Times New Roman"/>
                        <a:ea typeface="Times New Roman"/>
                      </a:endParaRPr>
                    </a:p>
                  </a:txBody>
                  <a:tcPr marL="68580" marR="68580" marT="0" marB="0">
                    <a:solidFill>
                      <a:schemeClr val="accent1">
                        <a:lumMod val="50000"/>
                      </a:schemeClr>
                    </a:solidFill>
                  </a:tcPr>
                </a:tc>
              </a:tr>
              <a:tr h="709127">
                <a:tc>
                  <a:txBody>
                    <a:bodyPr/>
                    <a:lstStyle/>
                    <a:p>
                      <a:pPr algn="l">
                        <a:lnSpc>
                          <a:spcPct val="107000"/>
                        </a:lnSpc>
                        <a:spcAft>
                          <a:spcPts val="0"/>
                        </a:spcAft>
                      </a:pPr>
                      <a:r>
                        <a:rPr lang="it-IT" sz="2000" i="1">
                          <a:effectLst/>
                        </a:rPr>
                        <a:t>081 Agricultură</a:t>
                      </a:r>
                      <a:endParaRPr lang="en-US" sz="2000" i="1">
                        <a:effectLst/>
                        <a:latin typeface="Times New Roman"/>
                        <a:ea typeface="Times New Roman"/>
                      </a:endParaRPr>
                    </a:p>
                  </a:txBody>
                  <a:tcPr marL="68580" marR="68580" marT="0" marB="0"/>
                </a:tc>
                <a:tc>
                  <a:txBody>
                    <a:bodyPr/>
                    <a:lstStyle/>
                    <a:p>
                      <a:pPr algn="l">
                        <a:lnSpc>
                          <a:spcPct val="107000"/>
                        </a:lnSpc>
                        <a:spcAft>
                          <a:spcPts val="0"/>
                        </a:spcAft>
                      </a:pPr>
                      <a:r>
                        <a:rPr lang="it-IT" sz="2000">
                          <a:effectLst/>
                        </a:rPr>
                        <a:t>62 Agricultură, silvicultură și piscicultură (fără parcuri naturale și sălbăticie)</a:t>
                      </a:r>
                      <a:endParaRPr lang="en-US" sz="2000">
                        <a:effectLst/>
                        <a:latin typeface="Times New Roman"/>
                        <a:ea typeface="Times New Roman"/>
                      </a:endParaRPr>
                    </a:p>
                  </a:txBody>
                  <a:tcPr marL="68580" marR="68580" marT="0" marB="0"/>
                </a:tc>
              </a:tr>
              <a:tr h="342120">
                <a:tc>
                  <a:txBody>
                    <a:bodyPr/>
                    <a:lstStyle/>
                    <a:p>
                      <a:pPr algn="l">
                        <a:lnSpc>
                          <a:spcPct val="107000"/>
                        </a:lnSpc>
                        <a:spcAft>
                          <a:spcPts val="0"/>
                        </a:spcAft>
                      </a:pPr>
                      <a:r>
                        <a:rPr lang="it-IT" sz="2000" i="1">
                          <a:effectLst/>
                        </a:rPr>
                        <a:t>082 Silvicultură</a:t>
                      </a:r>
                      <a:endParaRPr lang="en-US" sz="2000" i="1">
                        <a:effectLst/>
                        <a:latin typeface="Times New Roman"/>
                        <a:ea typeface="Times New Roman"/>
                      </a:endParaRPr>
                    </a:p>
                  </a:txBody>
                  <a:tcPr marL="68580" marR="68580" marT="0" marB="0"/>
                </a:tc>
                <a:tc>
                  <a:txBody>
                    <a:bodyPr/>
                    <a:lstStyle/>
                    <a:p>
                      <a:pPr algn="l">
                        <a:lnSpc>
                          <a:spcPct val="107000"/>
                        </a:lnSpc>
                        <a:spcAft>
                          <a:spcPts val="0"/>
                        </a:spcAft>
                      </a:pPr>
                      <a:r>
                        <a:rPr lang="it-IT" sz="2000">
                          <a:effectLst/>
                        </a:rPr>
                        <a:t> </a:t>
                      </a:r>
                      <a:endParaRPr lang="en-US" sz="2000">
                        <a:effectLst/>
                        <a:latin typeface="Times New Roman"/>
                        <a:ea typeface="Times New Roman"/>
                      </a:endParaRPr>
                    </a:p>
                  </a:txBody>
                  <a:tcPr marL="68580" marR="68580" marT="0" marB="0"/>
                </a:tc>
              </a:tr>
              <a:tr h="342120">
                <a:tc>
                  <a:txBody>
                    <a:bodyPr/>
                    <a:lstStyle/>
                    <a:p>
                      <a:pPr algn="l">
                        <a:lnSpc>
                          <a:spcPct val="107000"/>
                        </a:lnSpc>
                        <a:spcAft>
                          <a:spcPts val="0"/>
                        </a:spcAft>
                      </a:pPr>
                      <a:r>
                        <a:rPr lang="it-IT" sz="2000" i="1">
                          <a:effectLst/>
                        </a:rPr>
                        <a:t>083 Piscicultură</a:t>
                      </a:r>
                      <a:endParaRPr lang="en-US" sz="2000" i="1">
                        <a:effectLst/>
                        <a:latin typeface="Times New Roman"/>
                        <a:ea typeface="Times New Roman"/>
                      </a:endParaRPr>
                    </a:p>
                  </a:txBody>
                  <a:tcPr marL="68580" marR="68580" marT="0" marB="0"/>
                </a:tc>
                <a:tc>
                  <a:txBody>
                    <a:bodyPr/>
                    <a:lstStyle/>
                    <a:p>
                      <a:pPr algn="l">
                        <a:lnSpc>
                          <a:spcPct val="107000"/>
                        </a:lnSpc>
                        <a:spcAft>
                          <a:spcPts val="0"/>
                        </a:spcAft>
                      </a:pPr>
                      <a:r>
                        <a:rPr lang="it-IT" sz="2000">
                          <a:effectLst/>
                        </a:rPr>
                        <a:t> </a:t>
                      </a:r>
                      <a:endParaRPr lang="en-US" sz="2000">
                        <a:effectLst/>
                        <a:latin typeface="Times New Roman"/>
                        <a:ea typeface="Times New Roman"/>
                      </a:endParaRPr>
                    </a:p>
                  </a:txBody>
                  <a:tcPr marL="68580" marR="68580" marT="0" marB="0"/>
                </a:tc>
              </a:tr>
              <a:tr h="342120">
                <a:tc>
                  <a:txBody>
                    <a:bodyPr/>
                    <a:lstStyle/>
                    <a:p>
                      <a:pPr algn="l">
                        <a:lnSpc>
                          <a:spcPct val="107000"/>
                        </a:lnSpc>
                        <a:spcAft>
                          <a:spcPts val="0"/>
                        </a:spcAft>
                      </a:pPr>
                      <a:r>
                        <a:rPr lang="it-IT" sz="2000" i="1" dirty="0">
                          <a:effectLst/>
                        </a:rPr>
                        <a:t>084 Veterinară</a:t>
                      </a:r>
                      <a:endParaRPr lang="en-US" sz="2000" i="1" dirty="0">
                        <a:effectLst/>
                        <a:latin typeface="Times New Roman"/>
                        <a:ea typeface="Times New Roman"/>
                      </a:endParaRPr>
                    </a:p>
                  </a:txBody>
                  <a:tcPr marL="68580" marR="68580" marT="0" marB="0"/>
                </a:tc>
                <a:tc>
                  <a:txBody>
                    <a:bodyPr/>
                    <a:lstStyle/>
                    <a:p>
                      <a:pPr algn="l">
                        <a:lnSpc>
                          <a:spcPct val="107000"/>
                        </a:lnSpc>
                        <a:spcAft>
                          <a:spcPts val="0"/>
                        </a:spcAft>
                      </a:pPr>
                      <a:r>
                        <a:rPr lang="it-IT" sz="2000" dirty="0">
                          <a:effectLst/>
                        </a:rPr>
                        <a:t>64 Veterinară</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389877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924978040"/>
              </p:ext>
            </p:extLst>
          </p:nvPr>
        </p:nvGraphicFramePr>
        <p:xfrm>
          <a:off x="152400" y="152400"/>
          <a:ext cx="8839200" cy="6756001"/>
        </p:xfrm>
        <a:graphic>
          <a:graphicData uri="http://schemas.openxmlformats.org/drawingml/2006/table">
            <a:tbl>
              <a:tblPr firstRow="1" firstCol="1" bandRow="1">
                <a:tableStyleId>{5C22544A-7EE6-4342-B048-85BDC9FD1C3A}</a:tableStyleId>
              </a:tblPr>
              <a:tblGrid>
                <a:gridCol w="4419600"/>
                <a:gridCol w="4419600"/>
              </a:tblGrid>
              <a:tr h="590949">
                <a:tc>
                  <a:txBody>
                    <a:bodyPr/>
                    <a:lstStyle/>
                    <a:p>
                      <a:pPr algn="l">
                        <a:lnSpc>
                          <a:spcPct val="107000"/>
                        </a:lnSpc>
                        <a:spcAft>
                          <a:spcPts val="0"/>
                        </a:spcAft>
                      </a:pPr>
                      <a:r>
                        <a:rPr lang="it-IT" sz="2200" dirty="0">
                          <a:effectLst/>
                        </a:rPr>
                        <a:t>09 Sănătate și asistență socială</a:t>
                      </a:r>
                      <a:endParaRPr lang="en-US" sz="2200" dirty="0">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2200" dirty="0">
                          <a:effectLst/>
                        </a:rPr>
                        <a:t>7 Sănătate și asistență socială</a:t>
                      </a:r>
                      <a:endParaRPr lang="en-US" sz="2200" dirty="0">
                        <a:effectLst/>
                        <a:latin typeface="Times New Roman"/>
                        <a:ea typeface="Times New Roman"/>
                      </a:endParaRPr>
                    </a:p>
                  </a:txBody>
                  <a:tcPr marL="68580" marR="68580" marT="0" marB="0">
                    <a:solidFill>
                      <a:schemeClr val="accent1">
                        <a:lumMod val="50000"/>
                      </a:schemeClr>
                    </a:solidFill>
                  </a:tcPr>
                </a:tc>
              </a:tr>
              <a:tr h="590949">
                <a:tc>
                  <a:txBody>
                    <a:bodyPr/>
                    <a:lstStyle/>
                    <a:p>
                      <a:pPr algn="l">
                        <a:lnSpc>
                          <a:spcPct val="107000"/>
                        </a:lnSpc>
                        <a:spcAft>
                          <a:spcPts val="0"/>
                        </a:spcAft>
                      </a:pPr>
                      <a:r>
                        <a:rPr lang="it-IT" sz="2200" i="1">
                          <a:effectLst/>
                        </a:rPr>
                        <a:t>091 Sănătate</a:t>
                      </a:r>
                      <a:endParaRPr lang="en-US" sz="2200" i="1">
                        <a:effectLst/>
                        <a:latin typeface="Times New Roman"/>
                        <a:ea typeface="Times New Roman"/>
                      </a:endParaRPr>
                    </a:p>
                  </a:txBody>
                  <a:tcPr marL="68580" marR="68580" marT="0" marB="0"/>
                </a:tc>
                <a:tc>
                  <a:txBody>
                    <a:bodyPr/>
                    <a:lstStyle/>
                    <a:p>
                      <a:pPr algn="l">
                        <a:lnSpc>
                          <a:spcPct val="107000"/>
                        </a:lnSpc>
                        <a:spcAft>
                          <a:spcPts val="0"/>
                        </a:spcAft>
                      </a:pPr>
                      <a:r>
                        <a:rPr lang="it-IT" sz="2200">
                          <a:effectLst/>
                        </a:rPr>
                        <a:t>72 Sănătate</a:t>
                      </a:r>
                      <a:endParaRPr lang="en-US" sz="2200">
                        <a:effectLst/>
                        <a:latin typeface="Times New Roman"/>
                        <a:ea typeface="Times New Roman"/>
                      </a:endParaRPr>
                    </a:p>
                  </a:txBody>
                  <a:tcPr marL="68580" marR="68580" marT="0" marB="0"/>
                </a:tc>
              </a:tr>
              <a:tr h="590949">
                <a:tc>
                  <a:txBody>
                    <a:bodyPr/>
                    <a:lstStyle/>
                    <a:p>
                      <a:pPr algn="l">
                        <a:lnSpc>
                          <a:spcPct val="107000"/>
                        </a:lnSpc>
                        <a:spcAft>
                          <a:spcPts val="0"/>
                        </a:spcAft>
                      </a:pPr>
                      <a:r>
                        <a:rPr lang="it-IT" sz="2200" i="1" dirty="0">
                          <a:effectLst/>
                        </a:rPr>
                        <a:t>092 Asistență socială</a:t>
                      </a:r>
                      <a:endParaRPr lang="en-US" sz="2200" i="1" dirty="0">
                        <a:effectLst/>
                        <a:latin typeface="Times New Roman"/>
                        <a:ea typeface="Times New Roman"/>
                      </a:endParaRPr>
                    </a:p>
                  </a:txBody>
                  <a:tcPr marL="68580" marR="68580" marT="0" marB="0"/>
                </a:tc>
                <a:tc>
                  <a:txBody>
                    <a:bodyPr/>
                    <a:lstStyle/>
                    <a:p>
                      <a:pPr algn="l">
                        <a:lnSpc>
                          <a:spcPct val="107000"/>
                        </a:lnSpc>
                        <a:spcAft>
                          <a:spcPts val="0"/>
                        </a:spcAft>
                      </a:pPr>
                      <a:r>
                        <a:rPr lang="it-IT" sz="2200">
                          <a:effectLst/>
                        </a:rPr>
                        <a:t>76 Servicii sociale</a:t>
                      </a:r>
                      <a:endParaRPr lang="en-US" sz="2200">
                        <a:effectLst/>
                        <a:latin typeface="Times New Roman"/>
                        <a:ea typeface="Times New Roman"/>
                      </a:endParaRPr>
                    </a:p>
                  </a:txBody>
                  <a:tcPr marL="68580" marR="68580" marT="0" marB="0"/>
                </a:tc>
              </a:tr>
              <a:tr h="1224885">
                <a:tc>
                  <a:txBody>
                    <a:bodyPr/>
                    <a:lstStyle/>
                    <a:p>
                      <a:pPr algn="l">
                        <a:lnSpc>
                          <a:spcPct val="107000"/>
                        </a:lnSpc>
                        <a:spcAft>
                          <a:spcPts val="0"/>
                        </a:spcAft>
                      </a:pPr>
                      <a:r>
                        <a:rPr lang="it-IT" sz="2200" b="1" dirty="0">
                          <a:solidFill>
                            <a:schemeClr val="bg1"/>
                          </a:solidFill>
                          <a:effectLst/>
                        </a:rPr>
                        <a:t>10 Servicii</a:t>
                      </a:r>
                      <a:endParaRPr lang="en-US" sz="2200" b="1" dirty="0">
                        <a:solidFill>
                          <a:schemeClr val="bg1"/>
                        </a:solidFill>
                        <a:effectLst/>
                        <a:latin typeface="Times New Roman"/>
                        <a:ea typeface="Times New Roman"/>
                      </a:endParaRPr>
                    </a:p>
                  </a:txBody>
                  <a:tcPr marL="68580" marR="68580" marT="0" marB="0">
                    <a:solidFill>
                      <a:schemeClr val="accent1">
                        <a:lumMod val="50000"/>
                      </a:schemeClr>
                    </a:solidFill>
                  </a:tcPr>
                </a:tc>
                <a:tc>
                  <a:txBody>
                    <a:bodyPr/>
                    <a:lstStyle/>
                    <a:p>
                      <a:pPr algn="l">
                        <a:lnSpc>
                          <a:spcPct val="107000"/>
                        </a:lnSpc>
                        <a:spcAft>
                          <a:spcPts val="0"/>
                        </a:spcAft>
                      </a:pPr>
                      <a:r>
                        <a:rPr lang="it-IT" sz="2200" b="1" dirty="0">
                          <a:solidFill>
                            <a:schemeClr val="bg1"/>
                          </a:solidFill>
                          <a:effectLst/>
                        </a:rPr>
                        <a:t>8 Servicii (fără majoritatea din 85, Protecția mediului)</a:t>
                      </a:r>
                      <a:endParaRPr lang="en-US" sz="2200" b="1" dirty="0">
                        <a:solidFill>
                          <a:schemeClr val="bg1"/>
                        </a:solidFill>
                        <a:effectLst/>
                        <a:latin typeface="Times New Roman"/>
                        <a:ea typeface="Times New Roman"/>
                      </a:endParaRPr>
                    </a:p>
                  </a:txBody>
                  <a:tcPr marL="68580" marR="68580" marT="0" marB="0">
                    <a:solidFill>
                      <a:schemeClr val="accent1">
                        <a:lumMod val="50000"/>
                      </a:schemeClr>
                    </a:solidFill>
                  </a:tcPr>
                </a:tc>
              </a:tr>
              <a:tr h="590949">
                <a:tc>
                  <a:txBody>
                    <a:bodyPr/>
                    <a:lstStyle/>
                    <a:p>
                      <a:pPr algn="l">
                        <a:lnSpc>
                          <a:spcPct val="107000"/>
                        </a:lnSpc>
                        <a:spcAft>
                          <a:spcPts val="0"/>
                        </a:spcAft>
                      </a:pPr>
                      <a:r>
                        <a:rPr lang="it-IT" sz="2200" i="1">
                          <a:effectLst/>
                        </a:rPr>
                        <a:t>101 Servicii de personal</a:t>
                      </a:r>
                      <a:endParaRPr lang="en-US" sz="2200" i="1">
                        <a:effectLst/>
                        <a:latin typeface="Times New Roman"/>
                        <a:ea typeface="Times New Roman"/>
                      </a:endParaRPr>
                    </a:p>
                  </a:txBody>
                  <a:tcPr marL="68580" marR="68580" marT="0" marB="0"/>
                </a:tc>
                <a:tc>
                  <a:txBody>
                    <a:bodyPr/>
                    <a:lstStyle/>
                    <a:p>
                      <a:pPr algn="l">
                        <a:lnSpc>
                          <a:spcPct val="107000"/>
                        </a:lnSpc>
                        <a:spcAft>
                          <a:spcPts val="0"/>
                        </a:spcAft>
                      </a:pPr>
                      <a:r>
                        <a:rPr lang="it-IT" sz="2200">
                          <a:effectLst/>
                        </a:rPr>
                        <a:t>81 Servicii de personal</a:t>
                      </a:r>
                      <a:endParaRPr lang="en-US" sz="2200">
                        <a:effectLst/>
                        <a:latin typeface="Times New Roman"/>
                        <a:ea typeface="Times New Roman"/>
                      </a:endParaRPr>
                    </a:p>
                  </a:txBody>
                  <a:tcPr marL="68580" marR="68580" marT="0" marB="0"/>
                </a:tc>
              </a:tr>
              <a:tr h="1858821">
                <a:tc>
                  <a:txBody>
                    <a:bodyPr/>
                    <a:lstStyle/>
                    <a:p>
                      <a:pPr algn="l">
                        <a:lnSpc>
                          <a:spcPct val="107000"/>
                        </a:lnSpc>
                        <a:spcAft>
                          <a:spcPts val="0"/>
                        </a:spcAft>
                      </a:pPr>
                      <a:r>
                        <a:rPr lang="it-IT" sz="2200" i="1">
                          <a:effectLst/>
                        </a:rPr>
                        <a:t>102 Igienă și servicii de sănătate la locul de muncă</a:t>
                      </a:r>
                      <a:endParaRPr lang="en-US" sz="2200" i="1">
                        <a:effectLst/>
                        <a:latin typeface="Times New Roman"/>
                        <a:ea typeface="Times New Roman"/>
                      </a:endParaRPr>
                    </a:p>
                  </a:txBody>
                  <a:tcPr marL="68580" marR="68580" marT="0" marB="0"/>
                </a:tc>
                <a:tc>
                  <a:txBody>
                    <a:bodyPr/>
                    <a:lstStyle/>
                    <a:p>
                      <a:pPr algn="l">
                        <a:lnSpc>
                          <a:spcPct val="107000"/>
                        </a:lnSpc>
                        <a:spcAft>
                          <a:spcPts val="0"/>
                        </a:spcAft>
                      </a:pPr>
                      <a:r>
                        <a:rPr lang="it-IT" sz="2200">
                          <a:effectLst/>
                        </a:rPr>
                        <a:t>Parte a domeniului 85, Protecția mediului (salubritate comunitară, protecția și securitatea muncii)</a:t>
                      </a:r>
                      <a:endParaRPr lang="en-US" sz="2200">
                        <a:effectLst/>
                        <a:latin typeface="Times New Roman"/>
                        <a:ea typeface="Times New Roman"/>
                      </a:endParaRPr>
                    </a:p>
                  </a:txBody>
                  <a:tcPr marL="68580" marR="68580" marT="0" marB="0"/>
                </a:tc>
              </a:tr>
              <a:tr h="590949">
                <a:tc>
                  <a:txBody>
                    <a:bodyPr/>
                    <a:lstStyle/>
                    <a:p>
                      <a:pPr algn="l">
                        <a:lnSpc>
                          <a:spcPct val="107000"/>
                        </a:lnSpc>
                        <a:spcAft>
                          <a:spcPts val="0"/>
                        </a:spcAft>
                      </a:pPr>
                      <a:r>
                        <a:rPr lang="it-IT" sz="2200" i="1">
                          <a:effectLst/>
                        </a:rPr>
                        <a:t>103 Servicii de securitate</a:t>
                      </a:r>
                      <a:endParaRPr lang="en-US" sz="2200" i="1">
                        <a:effectLst/>
                        <a:latin typeface="Times New Roman"/>
                        <a:ea typeface="Times New Roman"/>
                      </a:endParaRPr>
                    </a:p>
                  </a:txBody>
                  <a:tcPr marL="68580" marR="68580" marT="0" marB="0"/>
                </a:tc>
                <a:tc>
                  <a:txBody>
                    <a:bodyPr/>
                    <a:lstStyle/>
                    <a:p>
                      <a:pPr algn="l">
                        <a:lnSpc>
                          <a:spcPct val="107000"/>
                        </a:lnSpc>
                        <a:spcAft>
                          <a:spcPts val="0"/>
                        </a:spcAft>
                      </a:pPr>
                      <a:r>
                        <a:rPr lang="it-IT" sz="2200">
                          <a:effectLst/>
                        </a:rPr>
                        <a:t>86 Servicii de securitate</a:t>
                      </a:r>
                      <a:endParaRPr lang="en-US" sz="2200">
                        <a:effectLst/>
                        <a:latin typeface="Times New Roman"/>
                        <a:ea typeface="Times New Roman"/>
                      </a:endParaRPr>
                    </a:p>
                  </a:txBody>
                  <a:tcPr marL="68580" marR="68580" marT="0" marB="0"/>
                </a:tc>
              </a:tr>
              <a:tr h="590949">
                <a:tc>
                  <a:txBody>
                    <a:bodyPr/>
                    <a:lstStyle/>
                    <a:p>
                      <a:pPr algn="l">
                        <a:lnSpc>
                          <a:spcPct val="107000"/>
                        </a:lnSpc>
                        <a:spcAft>
                          <a:spcPts val="0"/>
                        </a:spcAft>
                      </a:pPr>
                      <a:r>
                        <a:rPr lang="it-IT" sz="2200" i="1" dirty="0">
                          <a:effectLst/>
                        </a:rPr>
                        <a:t>104 Servicii de transport</a:t>
                      </a:r>
                      <a:endParaRPr lang="en-US" sz="2200" i="1" dirty="0">
                        <a:effectLst/>
                        <a:latin typeface="Times New Roman"/>
                        <a:ea typeface="Times New Roman"/>
                      </a:endParaRPr>
                    </a:p>
                  </a:txBody>
                  <a:tcPr marL="68580" marR="68580" marT="0" marB="0"/>
                </a:tc>
                <a:tc>
                  <a:txBody>
                    <a:bodyPr/>
                    <a:lstStyle/>
                    <a:p>
                      <a:pPr algn="l">
                        <a:lnSpc>
                          <a:spcPct val="107000"/>
                        </a:lnSpc>
                        <a:spcAft>
                          <a:spcPts val="0"/>
                        </a:spcAft>
                      </a:pPr>
                      <a:r>
                        <a:rPr lang="it-IT" sz="2200" dirty="0">
                          <a:effectLst/>
                        </a:rPr>
                        <a:t>84 Servicii de transport</a:t>
                      </a:r>
                      <a:endParaRPr lang="en-US" sz="2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03501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ro-RO" sz="3600" b="1" dirty="0" smtClean="0">
                <a:solidFill>
                  <a:srgbClr val="0070C0"/>
                </a:solidFill>
              </a:rPr>
              <a:t>Ce cuprind domeniile ISCED</a:t>
            </a:r>
            <a:endParaRPr lang="en-US" sz="3600" b="1" dirty="0">
              <a:solidFill>
                <a:srgbClr val="0070C0"/>
              </a:solidFill>
            </a:endParaRPr>
          </a:p>
        </p:txBody>
      </p:sp>
      <p:sp>
        <p:nvSpPr>
          <p:cNvPr id="3" name="Content Placeholder 2"/>
          <p:cNvSpPr>
            <a:spLocks noGrp="1"/>
          </p:cNvSpPr>
          <p:nvPr>
            <p:ph sz="quarter" idx="1"/>
          </p:nvPr>
        </p:nvSpPr>
        <p:spPr>
          <a:xfrm>
            <a:off x="301752" y="1295400"/>
            <a:ext cx="8503920" cy="5334000"/>
          </a:xfrm>
        </p:spPr>
        <p:txBody>
          <a:bodyPr>
            <a:normAutofit/>
          </a:bodyPr>
          <a:lstStyle/>
          <a:p>
            <a:pPr marL="0" indent="0">
              <a:buNone/>
            </a:pPr>
            <a:r>
              <a:rPr lang="it-IT" sz="3200" b="1" dirty="0"/>
              <a:t>0 </a:t>
            </a:r>
            <a:r>
              <a:rPr lang="it-IT" sz="3000" b="1" dirty="0"/>
              <a:t>Programe generale</a:t>
            </a:r>
            <a:endParaRPr lang="en-US" sz="3000" dirty="0"/>
          </a:p>
          <a:p>
            <a:r>
              <a:rPr lang="it-IT" sz="3000" b="1" dirty="0"/>
              <a:t>01 Programe de bază</a:t>
            </a:r>
            <a:endParaRPr lang="en-US" sz="3000" dirty="0"/>
          </a:p>
          <a:p>
            <a:pPr lvl="1"/>
            <a:r>
              <a:rPr lang="it-IT" sz="2500" b="1" dirty="0" smtClean="0">
                <a:solidFill>
                  <a:srgbClr val="002060"/>
                </a:solidFill>
              </a:rPr>
              <a:t>Programe </a:t>
            </a:r>
            <a:r>
              <a:rPr lang="it-IT" sz="2500" b="1" dirty="0">
                <a:solidFill>
                  <a:srgbClr val="002060"/>
                </a:solidFill>
              </a:rPr>
              <a:t>generale de bază preşcolare, elementare, primare, secundare etc.</a:t>
            </a:r>
            <a:endParaRPr lang="en-US" sz="2500" b="1" dirty="0">
              <a:solidFill>
                <a:srgbClr val="002060"/>
              </a:solidFill>
            </a:endParaRPr>
          </a:p>
          <a:p>
            <a:r>
              <a:rPr lang="it-IT" sz="3000" b="1" dirty="0"/>
              <a:t>08 Cultură generală şi numere</a:t>
            </a:r>
            <a:endParaRPr lang="en-US" sz="3000" dirty="0"/>
          </a:p>
          <a:p>
            <a:pPr lvl="1"/>
            <a:r>
              <a:rPr lang="it-IT" sz="2400" b="1" dirty="0" smtClean="0">
                <a:solidFill>
                  <a:srgbClr val="002060"/>
                </a:solidFill>
              </a:rPr>
              <a:t>Alfabetizare </a:t>
            </a:r>
            <a:r>
              <a:rPr lang="it-IT" sz="2400" b="1" dirty="0">
                <a:solidFill>
                  <a:srgbClr val="002060"/>
                </a:solidFill>
              </a:rPr>
              <a:t>şi aritmetică simplă şi funcţională.</a:t>
            </a:r>
            <a:endParaRPr lang="en-US" sz="2400" b="1" dirty="0">
              <a:solidFill>
                <a:srgbClr val="002060"/>
              </a:solidFill>
            </a:endParaRPr>
          </a:p>
          <a:p>
            <a:r>
              <a:rPr lang="it-IT" sz="3000" b="1" dirty="0"/>
              <a:t>09 Dezvoltare personală</a:t>
            </a:r>
            <a:endParaRPr lang="en-US" sz="3000" dirty="0"/>
          </a:p>
          <a:p>
            <a:pPr lvl="1"/>
            <a:r>
              <a:rPr lang="it-IT" sz="2400" b="1" dirty="0">
                <a:solidFill>
                  <a:srgbClr val="002060"/>
                </a:solidFill>
              </a:rPr>
              <a:t>Îmbunătăţirea abilităţilor personale, de ex. capacităţi de comportament, abilităţi intelectuale, capacităţi organizatorice personale, programe de orientare în viaţă.</a:t>
            </a:r>
            <a:endParaRPr lang="en-US" sz="2400" b="1" dirty="0">
              <a:solidFill>
                <a:srgbClr val="002060"/>
              </a:solidFill>
            </a:endParaRPr>
          </a:p>
          <a:p>
            <a:pPr indent="0">
              <a:spcAft>
                <a:spcPts val="1200"/>
              </a:spcAft>
              <a:buNone/>
            </a:pPr>
            <a:endParaRPr lang="ro-RO" sz="3200" dirty="0" smtClean="0"/>
          </a:p>
        </p:txBody>
      </p:sp>
    </p:spTree>
    <p:extLst>
      <p:ext uri="{BB962C8B-B14F-4D97-AF65-F5344CB8AC3E}">
        <p14:creationId xmlns:p14="http://schemas.microsoft.com/office/powerpoint/2010/main" val="291813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smtClean="0">
                <a:solidFill>
                  <a:srgbClr val="0070C0"/>
                </a:solidFill>
              </a:rPr>
              <a:t>Educaţie</a:t>
            </a:r>
            <a:endParaRPr lang="en-US" sz="3600" b="1" dirty="0">
              <a:solidFill>
                <a:srgbClr val="0070C0"/>
              </a:solidFill>
            </a:endParaRPr>
          </a:p>
        </p:txBody>
      </p:sp>
      <p:sp>
        <p:nvSpPr>
          <p:cNvPr id="3" name="Content Placeholder 2"/>
          <p:cNvSpPr>
            <a:spLocks noGrp="1"/>
          </p:cNvSpPr>
          <p:nvPr>
            <p:ph sz="quarter" idx="1"/>
          </p:nvPr>
        </p:nvSpPr>
        <p:spPr>
          <a:xfrm>
            <a:off x="301752" y="1295400"/>
            <a:ext cx="8503920" cy="5334000"/>
          </a:xfrm>
        </p:spPr>
        <p:txBody>
          <a:bodyPr>
            <a:normAutofit/>
          </a:bodyPr>
          <a:lstStyle/>
          <a:p>
            <a:pPr lvl="1"/>
            <a:r>
              <a:rPr lang="ro-RO" sz="2700" b="1" dirty="0" smtClean="0">
                <a:solidFill>
                  <a:srgbClr val="002060"/>
                </a:solidFill>
              </a:rPr>
              <a:t>14</a:t>
            </a:r>
            <a:r>
              <a:rPr lang="pt-BR" sz="2700" b="1" dirty="0" smtClean="0">
                <a:solidFill>
                  <a:srgbClr val="002060"/>
                </a:solidFill>
              </a:rPr>
              <a:t> </a:t>
            </a:r>
            <a:r>
              <a:rPr lang="pt-BR" sz="2700" b="1" dirty="0">
                <a:solidFill>
                  <a:srgbClr val="002060"/>
                </a:solidFill>
              </a:rPr>
              <a:t>Formarea cadrelor didactice şi ştiinţele educaţiei</a:t>
            </a:r>
            <a:endParaRPr lang="en-US" sz="2700" b="1" dirty="0">
              <a:solidFill>
                <a:srgbClr val="002060"/>
              </a:solidFill>
            </a:endParaRPr>
          </a:p>
          <a:p>
            <a:pPr lvl="1"/>
            <a:r>
              <a:rPr lang="pt-BR" sz="2700" dirty="0">
                <a:solidFill>
                  <a:schemeClr val="bg2">
                    <a:lumMod val="10000"/>
                  </a:schemeClr>
                </a:solidFill>
              </a:rPr>
              <a:t>Pregătirea didactică pentru pre-şcoală, grădiniţă, şcoala elementară, profesională, practică, non-profesională, educaţia adulţilor, formatori de cadre didactice şi pentru copii cu handicap. </a:t>
            </a:r>
            <a:r>
              <a:rPr lang="it-IT" sz="2700" dirty="0">
                <a:solidFill>
                  <a:schemeClr val="bg2">
                    <a:lumMod val="10000"/>
                  </a:schemeClr>
                </a:solidFill>
              </a:rPr>
              <a:t>Programe de </a:t>
            </a:r>
            <a:r>
              <a:rPr lang="it-IT" sz="2700" dirty="0" smtClean="0">
                <a:solidFill>
                  <a:schemeClr val="bg2">
                    <a:lumMod val="10000"/>
                  </a:schemeClr>
                </a:solidFill>
              </a:rPr>
              <a:t>fo</a:t>
            </a:r>
            <a:r>
              <a:rPr lang="ro-RO" sz="2700" dirty="0">
                <a:solidFill>
                  <a:schemeClr val="bg2">
                    <a:lumMod val="10000"/>
                  </a:schemeClr>
                </a:solidFill>
              </a:rPr>
              <a:t>r</a:t>
            </a:r>
            <a:r>
              <a:rPr lang="it-IT" sz="2700" dirty="0" smtClean="0">
                <a:solidFill>
                  <a:schemeClr val="bg2">
                    <a:lumMod val="10000"/>
                  </a:schemeClr>
                </a:solidFill>
              </a:rPr>
              <a:t>mare </a:t>
            </a:r>
            <a:r>
              <a:rPr lang="it-IT" sz="2700" dirty="0">
                <a:solidFill>
                  <a:schemeClr val="bg2">
                    <a:lumMod val="10000"/>
                  </a:schemeClr>
                </a:solidFill>
              </a:rPr>
              <a:t>a profesorilor generale şi specializate.</a:t>
            </a:r>
            <a:endParaRPr lang="en-US" sz="2700" dirty="0">
              <a:solidFill>
                <a:schemeClr val="bg2">
                  <a:lumMod val="10000"/>
                </a:schemeClr>
              </a:solidFill>
            </a:endParaRPr>
          </a:p>
          <a:p>
            <a:pPr lvl="1"/>
            <a:r>
              <a:rPr lang="it-IT" sz="2700" b="1" dirty="0">
                <a:solidFill>
                  <a:srgbClr val="002060"/>
                </a:solidFill>
              </a:rPr>
              <a:t>Ştiinţa educaţiei</a:t>
            </a:r>
            <a:r>
              <a:rPr lang="it-IT" sz="2700" dirty="0">
                <a:solidFill>
                  <a:srgbClr val="002060"/>
                </a:solidFill>
              </a:rPr>
              <a:t>:dezvoltarea </a:t>
            </a:r>
            <a:r>
              <a:rPr lang="it-IT" sz="2700" dirty="0">
                <a:solidFill>
                  <a:schemeClr val="bg2">
                    <a:lumMod val="10000"/>
                  </a:schemeClr>
                </a:solidFill>
              </a:rPr>
              <a:t>educaţiei în subiecţi non-profesionali şi profesionali. Cunoştinţe educaţionale, testare şi măsurare, cercetare educaţională, alte ştiinţe ale educaţiei.</a:t>
            </a:r>
            <a:endParaRPr lang="ro-RO" sz="2700" dirty="0" smtClean="0">
              <a:solidFill>
                <a:schemeClr val="bg2">
                  <a:lumMod val="10000"/>
                </a:schemeClr>
              </a:solidFill>
            </a:endParaRPr>
          </a:p>
        </p:txBody>
      </p:sp>
    </p:spTree>
    <p:extLst>
      <p:ext uri="{BB962C8B-B14F-4D97-AF65-F5344CB8AC3E}">
        <p14:creationId xmlns:p14="http://schemas.microsoft.com/office/powerpoint/2010/main" val="4137594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pt-BR" sz="3600" b="1" dirty="0">
                <a:solidFill>
                  <a:srgbClr val="0070C0"/>
                </a:solidFill>
              </a:rPr>
              <a:t>Ştiinţe umaniste şi </a:t>
            </a:r>
            <a:r>
              <a:rPr lang="pt-BR" sz="3600" b="1" dirty="0" smtClean="0">
                <a:solidFill>
                  <a:srgbClr val="0070C0"/>
                </a:solidFill>
              </a:rPr>
              <a:t>arte</a:t>
            </a:r>
            <a:endParaRPr lang="en-US" sz="3600" b="1" dirty="0">
              <a:solidFill>
                <a:srgbClr val="0070C0"/>
              </a:solidFill>
            </a:endParaRPr>
          </a:p>
        </p:txBody>
      </p:sp>
      <p:sp>
        <p:nvSpPr>
          <p:cNvPr id="3" name="Content Placeholder 2"/>
          <p:cNvSpPr>
            <a:spLocks noGrp="1"/>
          </p:cNvSpPr>
          <p:nvPr>
            <p:ph sz="quarter" idx="1"/>
          </p:nvPr>
        </p:nvSpPr>
        <p:spPr>
          <a:xfrm>
            <a:off x="301752" y="990600"/>
            <a:ext cx="8503920" cy="5638800"/>
          </a:xfrm>
        </p:spPr>
        <p:txBody>
          <a:bodyPr>
            <a:normAutofit fontScale="92500" lnSpcReduction="20000"/>
          </a:bodyPr>
          <a:lstStyle/>
          <a:p>
            <a:r>
              <a:rPr lang="pt-BR" sz="2800" b="1" dirty="0" smtClean="0">
                <a:solidFill>
                  <a:srgbClr val="002060"/>
                </a:solidFill>
              </a:rPr>
              <a:t>21 </a:t>
            </a:r>
            <a:r>
              <a:rPr lang="pt-BR" sz="2800" b="1" dirty="0">
                <a:solidFill>
                  <a:srgbClr val="002060"/>
                </a:solidFill>
              </a:rPr>
              <a:t>Arte   </a:t>
            </a:r>
            <a:endParaRPr lang="en-US" sz="2800" dirty="0">
              <a:solidFill>
                <a:srgbClr val="002060"/>
              </a:solidFill>
            </a:endParaRPr>
          </a:p>
          <a:p>
            <a:r>
              <a:rPr lang="pt-BR" sz="2800" dirty="0"/>
              <a:t>Arte frumoase: desen, pictură, sculptură</a:t>
            </a:r>
            <a:endParaRPr lang="en-US" sz="2800" dirty="0"/>
          </a:p>
          <a:p>
            <a:r>
              <a:rPr lang="pt-BR" sz="2800" dirty="0"/>
              <a:t>Arte performante; muzică, dramă, dans, circ</a:t>
            </a:r>
            <a:endParaRPr lang="en-US" sz="2800" dirty="0"/>
          </a:p>
          <a:p>
            <a:r>
              <a:rPr lang="it-IT" sz="2800" dirty="0"/>
              <a:t>Arte grafice şi audio-vizuale; fotografia, cinematografia, producţia muzicală, radio şi televiziune, tipografie şi publicaţii</a:t>
            </a:r>
            <a:endParaRPr lang="en-US" sz="2800" dirty="0"/>
          </a:p>
          <a:p>
            <a:r>
              <a:rPr lang="it-IT" sz="2800" dirty="0"/>
              <a:t>Decoraţiuni; meşteşuguri</a:t>
            </a:r>
            <a:endParaRPr lang="en-US" sz="2800" dirty="0"/>
          </a:p>
          <a:p>
            <a:r>
              <a:rPr lang="it-IT" sz="2800" b="1" dirty="0">
                <a:solidFill>
                  <a:srgbClr val="002060"/>
                </a:solidFill>
              </a:rPr>
              <a:t>22 Arte umaniste</a:t>
            </a:r>
            <a:endParaRPr lang="en-US" sz="2800" dirty="0">
              <a:solidFill>
                <a:srgbClr val="002060"/>
              </a:solidFill>
            </a:endParaRPr>
          </a:p>
          <a:p>
            <a:r>
              <a:rPr lang="it-IT" sz="2800" dirty="0"/>
              <a:t>Religie şi teologie</a:t>
            </a:r>
            <a:endParaRPr lang="en-US" sz="2800" dirty="0"/>
          </a:p>
          <a:p>
            <a:r>
              <a:rPr lang="it-IT" sz="2800" dirty="0"/>
              <a:t>Limbi străine şi culturi; limbi vii sau ‚moarte’ şi literatura lor, studii</a:t>
            </a:r>
            <a:endParaRPr lang="en-US" sz="2800" dirty="0"/>
          </a:p>
          <a:p>
            <a:r>
              <a:rPr lang="fr-FR" sz="2800" dirty="0" err="1"/>
              <a:t>Limbi</a:t>
            </a:r>
            <a:r>
              <a:rPr lang="fr-FR" sz="2800" dirty="0"/>
              <a:t> native: curent </a:t>
            </a:r>
            <a:r>
              <a:rPr lang="fr-FR" sz="2800" dirty="0" err="1"/>
              <a:t>sau</a:t>
            </a:r>
            <a:r>
              <a:rPr lang="fr-FR" sz="2800" dirty="0"/>
              <a:t> materne </a:t>
            </a:r>
            <a:r>
              <a:rPr lang="fr-FR" sz="2800" dirty="0" err="1"/>
              <a:t>şi</a:t>
            </a:r>
            <a:r>
              <a:rPr lang="fr-FR" sz="2800" dirty="0"/>
              <a:t> </a:t>
            </a:r>
            <a:r>
              <a:rPr lang="fr-FR" sz="2800" dirty="0" err="1"/>
              <a:t>literatura</a:t>
            </a:r>
            <a:r>
              <a:rPr lang="fr-FR" sz="2800" dirty="0"/>
              <a:t> </a:t>
            </a:r>
            <a:r>
              <a:rPr lang="fr-FR" sz="2800" dirty="0" err="1"/>
              <a:t>lor</a:t>
            </a:r>
            <a:endParaRPr lang="en-US" sz="2800" dirty="0"/>
          </a:p>
          <a:p>
            <a:r>
              <a:rPr lang="it-IT" sz="2800" dirty="0"/>
              <a:t>Alte ştiinţe umaniste: traducere şi interpretariat, lingvistica, literatura comparată, istorie, arheologie, filozofie, etică</a:t>
            </a:r>
            <a:endParaRPr lang="en-US" sz="2800" dirty="0"/>
          </a:p>
          <a:p>
            <a:endParaRPr lang="ro-RO" sz="2700" dirty="0" smtClean="0">
              <a:solidFill>
                <a:srgbClr val="0070C0"/>
              </a:solidFill>
            </a:endParaRPr>
          </a:p>
        </p:txBody>
      </p:sp>
    </p:spTree>
    <p:extLst>
      <p:ext uri="{BB962C8B-B14F-4D97-AF65-F5344CB8AC3E}">
        <p14:creationId xmlns:p14="http://schemas.microsoft.com/office/powerpoint/2010/main" val="740922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a:solidFill>
                  <a:srgbClr val="0070C0"/>
                </a:solidFill>
              </a:rPr>
              <a:t>Stiinţe sociale, afaceri şi drept</a:t>
            </a:r>
            <a:endParaRPr lang="en-US" sz="3600" dirty="0">
              <a:solidFill>
                <a:srgbClr val="0070C0"/>
              </a:solidFill>
            </a:endParaRPr>
          </a:p>
        </p:txBody>
      </p:sp>
      <p:sp>
        <p:nvSpPr>
          <p:cNvPr id="3" name="Content Placeholder 2"/>
          <p:cNvSpPr>
            <a:spLocks noGrp="1"/>
          </p:cNvSpPr>
          <p:nvPr>
            <p:ph sz="quarter" idx="1"/>
          </p:nvPr>
        </p:nvSpPr>
        <p:spPr>
          <a:xfrm>
            <a:off x="301752" y="914400"/>
            <a:ext cx="8689848" cy="5791200"/>
          </a:xfrm>
        </p:spPr>
        <p:txBody>
          <a:bodyPr>
            <a:noAutofit/>
          </a:bodyPr>
          <a:lstStyle/>
          <a:p>
            <a:pPr>
              <a:spcBef>
                <a:spcPts val="0"/>
              </a:spcBef>
            </a:pPr>
            <a:r>
              <a:rPr lang="it-IT" sz="1900" b="1" dirty="0" smtClean="0">
                <a:solidFill>
                  <a:srgbClr val="002060"/>
                </a:solidFill>
              </a:rPr>
              <a:t>31 </a:t>
            </a:r>
            <a:r>
              <a:rPr lang="it-IT" sz="1900" b="1" dirty="0">
                <a:solidFill>
                  <a:srgbClr val="002060"/>
                </a:solidFill>
              </a:rPr>
              <a:t>Ştiinţe sociale şi de comportament</a:t>
            </a:r>
            <a:endParaRPr lang="en-US" sz="1900" b="1" dirty="0">
              <a:solidFill>
                <a:srgbClr val="002060"/>
              </a:solidFill>
            </a:endParaRPr>
          </a:p>
          <a:p>
            <a:pPr>
              <a:spcBef>
                <a:spcPts val="0"/>
              </a:spcBef>
            </a:pPr>
            <a:r>
              <a:rPr lang="it-IT" sz="1900" dirty="0"/>
              <a:t>Economie, istorie economică, ştiinţe politice, sociologie, demografie, antropologie (excepţie antropologie fizică), etnologie, futurologie, psihologie, geografie (excepţie geografie fizică), studii de pace şi conflicte, drepturi umane</a:t>
            </a:r>
            <a:endParaRPr lang="en-US" sz="1900" dirty="0"/>
          </a:p>
          <a:p>
            <a:pPr>
              <a:spcBef>
                <a:spcPts val="0"/>
              </a:spcBef>
            </a:pPr>
            <a:r>
              <a:rPr lang="it-IT" sz="1900" b="1" dirty="0">
                <a:solidFill>
                  <a:srgbClr val="002060"/>
                </a:solidFill>
              </a:rPr>
              <a:t>32 Jurnalism şi informaţii</a:t>
            </a:r>
            <a:endParaRPr lang="en-US" sz="1900" dirty="0">
              <a:solidFill>
                <a:srgbClr val="002060"/>
              </a:solidFill>
            </a:endParaRPr>
          </a:p>
          <a:p>
            <a:pPr>
              <a:spcBef>
                <a:spcPts val="0"/>
              </a:spcBef>
            </a:pPr>
            <a:r>
              <a:rPr lang="it-IT" sz="1900" dirty="0"/>
              <a:t>Jurnalism, tehnician de bibilotecă şi ştiinţă, tehnicieni în muzee şi similare</a:t>
            </a:r>
            <a:endParaRPr lang="en-US" sz="1900" dirty="0"/>
          </a:p>
          <a:p>
            <a:pPr>
              <a:spcBef>
                <a:spcPts val="0"/>
              </a:spcBef>
            </a:pPr>
            <a:r>
              <a:rPr lang="it-IT" sz="1900" dirty="0"/>
              <a:t>Tehnici de documentare</a:t>
            </a:r>
            <a:endParaRPr lang="en-US" sz="1900" dirty="0"/>
          </a:p>
          <a:p>
            <a:pPr>
              <a:spcBef>
                <a:spcPts val="0"/>
              </a:spcBef>
            </a:pPr>
            <a:r>
              <a:rPr lang="it-IT" sz="1900" dirty="0"/>
              <a:t>Ştiinte de arhivare</a:t>
            </a:r>
            <a:endParaRPr lang="en-US" sz="1900" dirty="0"/>
          </a:p>
          <a:p>
            <a:pPr>
              <a:spcBef>
                <a:spcPts val="0"/>
              </a:spcBef>
            </a:pPr>
            <a:r>
              <a:rPr lang="it-IT" sz="1900" b="1" dirty="0">
                <a:solidFill>
                  <a:srgbClr val="002060"/>
                </a:solidFill>
              </a:rPr>
              <a:t>34 Afaceri şi administraţie</a:t>
            </a:r>
            <a:endParaRPr lang="en-US" sz="1900" dirty="0">
              <a:solidFill>
                <a:srgbClr val="002060"/>
              </a:solidFill>
            </a:endParaRPr>
          </a:p>
          <a:p>
            <a:pPr>
              <a:spcBef>
                <a:spcPts val="0"/>
              </a:spcBef>
            </a:pPr>
            <a:r>
              <a:rPr lang="it-IT" sz="1900" dirty="0"/>
              <a:t>Comerţ cu amănuntul, marketing, vânzări, relaţii cu publicul, tranzacţii imobiliare</a:t>
            </a:r>
            <a:endParaRPr lang="en-US" sz="1900" dirty="0"/>
          </a:p>
          <a:p>
            <a:pPr>
              <a:spcBef>
                <a:spcPts val="0"/>
              </a:spcBef>
            </a:pPr>
            <a:r>
              <a:rPr lang="pt-BR" sz="1900" dirty="0"/>
              <a:t>Finanţe, bancare, asigurări, analiza investiţiilor</a:t>
            </a:r>
            <a:endParaRPr lang="en-US" sz="1900" dirty="0"/>
          </a:p>
          <a:p>
            <a:pPr>
              <a:spcBef>
                <a:spcPts val="0"/>
              </a:spcBef>
            </a:pPr>
            <a:r>
              <a:rPr lang="pt-BR" sz="1900" dirty="0"/>
              <a:t>Contabilitate, audit, conturi</a:t>
            </a:r>
            <a:endParaRPr lang="en-US" sz="1900" dirty="0"/>
          </a:p>
          <a:p>
            <a:pPr>
              <a:spcBef>
                <a:spcPts val="0"/>
              </a:spcBef>
            </a:pPr>
            <a:r>
              <a:rPr lang="pt-BR" sz="1900" dirty="0"/>
              <a:t>Management, adminstraţie publică, administraţie instituţională, administraţie de personal</a:t>
            </a:r>
            <a:endParaRPr lang="en-US" sz="1900" dirty="0"/>
          </a:p>
          <a:p>
            <a:pPr>
              <a:spcBef>
                <a:spcPts val="0"/>
              </a:spcBef>
            </a:pPr>
            <a:r>
              <a:rPr lang="pt-BR" sz="1900" dirty="0"/>
              <a:t>Munca de secretariat şi de birou</a:t>
            </a:r>
            <a:endParaRPr lang="en-US" sz="1900" dirty="0"/>
          </a:p>
          <a:p>
            <a:pPr>
              <a:spcBef>
                <a:spcPts val="0"/>
              </a:spcBef>
            </a:pPr>
            <a:r>
              <a:rPr lang="pt-BR" sz="1900" b="1" dirty="0">
                <a:solidFill>
                  <a:srgbClr val="002060"/>
                </a:solidFill>
              </a:rPr>
              <a:t>38 Drept </a:t>
            </a:r>
            <a:endParaRPr lang="en-US" sz="1900" dirty="0">
              <a:solidFill>
                <a:srgbClr val="002060"/>
              </a:solidFill>
            </a:endParaRPr>
          </a:p>
          <a:p>
            <a:pPr>
              <a:spcBef>
                <a:spcPts val="0"/>
              </a:spcBef>
            </a:pPr>
            <a:r>
              <a:rPr lang="pt-BR" sz="1900" dirty="0"/>
              <a:t>Magistraţi locali, ‚notari’, drept (general, internaţional, muncă, maritim etc.), jurisprudenţă, istoria dreptului</a:t>
            </a:r>
            <a:endParaRPr lang="ro-RO" sz="1900" dirty="0" smtClean="0">
              <a:solidFill>
                <a:srgbClr val="0070C0"/>
              </a:solidFill>
            </a:endParaRPr>
          </a:p>
        </p:txBody>
      </p:sp>
    </p:spTree>
    <p:extLst>
      <p:ext uri="{BB962C8B-B14F-4D97-AF65-F5344CB8AC3E}">
        <p14:creationId xmlns:p14="http://schemas.microsoft.com/office/powerpoint/2010/main" val="2245239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pt-BR" sz="3600" b="1" dirty="0">
                <a:solidFill>
                  <a:srgbClr val="0070C0"/>
                </a:solidFill>
              </a:rPr>
              <a:t>Ştiinţă</a:t>
            </a:r>
            <a:endParaRPr lang="en-US" sz="3600" dirty="0">
              <a:solidFill>
                <a:srgbClr val="0070C0"/>
              </a:solidFill>
            </a:endParaRPr>
          </a:p>
        </p:txBody>
      </p:sp>
      <p:sp>
        <p:nvSpPr>
          <p:cNvPr id="3" name="Content Placeholder 2"/>
          <p:cNvSpPr>
            <a:spLocks noGrp="1"/>
          </p:cNvSpPr>
          <p:nvPr>
            <p:ph sz="quarter" idx="1"/>
          </p:nvPr>
        </p:nvSpPr>
        <p:spPr>
          <a:xfrm>
            <a:off x="301752" y="914400"/>
            <a:ext cx="8689848" cy="5791200"/>
          </a:xfrm>
        </p:spPr>
        <p:txBody>
          <a:bodyPr>
            <a:noAutofit/>
          </a:bodyPr>
          <a:lstStyle/>
          <a:p>
            <a:r>
              <a:rPr lang="pt-BR" sz="2000" b="1" dirty="0" smtClean="0">
                <a:solidFill>
                  <a:srgbClr val="0070C0"/>
                </a:solidFill>
              </a:rPr>
              <a:t>42 </a:t>
            </a:r>
            <a:r>
              <a:rPr lang="pt-BR" sz="2000" b="1" dirty="0">
                <a:solidFill>
                  <a:srgbClr val="0070C0"/>
                </a:solidFill>
              </a:rPr>
              <a:t>Ştiinţele vieţii</a:t>
            </a:r>
            <a:endParaRPr lang="en-US" sz="2000" b="1" dirty="0">
              <a:solidFill>
                <a:srgbClr val="0070C0"/>
              </a:solidFill>
            </a:endParaRPr>
          </a:p>
          <a:p>
            <a:r>
              <a:rPr lang="pt-BR" sz="2000" dirty="0"/>
              <a:t>Biologie, botanică, bacteriologie, toxicologie, microbiologie, zoologie, entomologie, ornitologie, genetică, biochimie, biofizică, alte ştiinţe similare, exclusiv ştiinte clinice şi veterinare</a:t>
            </a:r>
            <a:endParaRPr lang="en-US" sz="2000" dirty="0"/>
          </a:p>
          <a:p>
            <a:r>
              <a:rPr lang="pt-BR" sz="2000" b="1" dirty="0">
                <a:solidFill>
                  <a:srgbClr val="0070C0"/>
                </a:solidFill>
              </a:rPr>
              <a:t>44 Ştiinţe fizice</a:t>
            </a:r>
            <a:endParaRPr lang="en-US" sz="2000" dirty="0">
              <a:solidFill>
                <a:srgbClr val="0070C0"/>
              </a:solidFill>
            </a:endParaRPr>
          </a:p>
          <a:p>
            <a:r>
              <a:rPr lang="pt-BR" sz="2000" dirty="0"/>
              <a:t>Astronomie şi ştiinţele spaţiului, fizica, alte subiecte similare, chimie, alte subiecte similare, geologie, geofizică, mineralogie, antoropologie fizică, geografie fizică şi şi alte geoştiinte, meteorologie şi alte ştiinte atmosferice inclusiv cercetarea climatică, ştiinte marine, vulcanologie, paleoecologie</a:t>
            </a:r>
            <a:endParaRPr lang="en-US" sz="2000" dirty="0"/>
          </a:p>
          <a:p>
            <a:r>
              <a:rPr lang="it-IT" sz="2000" b="1" dirty="0">
                <a:solidFill>
                  <a:srgbClr val="0070C0"/>
                </a:solidFill>
              </a:rPr>
              <a:t>46 Matematică şi statistică</a:t>
            </a:r>
            <a:endParaRPr lang="en-US" sz="2000" dirty="0">
              <a:solidFill>
                <a:srgbClr val="0070C0"/>
              </a:solidFill>
            </a:endParaRPr>
          </a:p>
          <a:p>
            <a:r>
              <a:rPr lang="it-IT" sz="2000" dirty="0"/>
              <a:t>Matematică, cercetarea operaţiilor, analiza numerică, ştiinţa actuarialelor, statistica şi alte domenii similare.</a:t>
            </a:r>
            <a:endParaRPr lang="en-US" sz="2000" dirty="0"/>
          </a:p>
          <a:p>
            <a:r>
              <a:rPr lang="it-IT" sz="2000" b="1" dirty="0">
                <a:solidFill>
                  <a:srgbClr val="0070C0"/>
                </a:solidFill>
              </a:rPr>
              <a:t>48 Calculatoare </a:t>
            </a:r>
            <a:endParaRPr lang="en-US" sz="2000" dirty="0">
              <a:solidFill>
                <a:srgbClr val="0070C0"/>
              </a:solidFill>
            </a:endParaRPr>
          </a:p>
          <a:p>
            <a:r>
              <a:rPr lang="it-IT" sz="2000" dirty="0"/>
              <a:t>Ştiinţe de calculator, proiectarea sistemului, programarea calculatorului, procesarea datelor, reţele, sisteme de operare – numai elaborarea softului (elaborarea hardului trebuie clasificată la domenii inginereşti).</a:t>
            </a:r>
            <a:endParaRPr lang="ro-RO" sz="1900" dirty="0" smtClean="0">
              <a:solidFill>
                <a:srgbClr val="0070C0"/>
              </a:solidFill>
            </a:endParaRPr>
          </a:p>
        </p:txBody>
      </p:sp>
    </p:spTree>
    <p:extLst>
      <p:ext uri="{BB962C8B-B14F-4D97-AF65-F5344CB8AC3E}">
        <p14:creationId xmlns:p14="http://schemas.microsoft.com/office/powerpoint/2010/main" val="1385843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it-IT" sz="3600" b="1" dirty="0">
                <a:solidFill>
                  <a:srgbClr val="0070C0"/>
                </a:solidFill>
              </a:rPr>
              <a:t>Construcţii de maşini, manufacturare şi construcţii </a:t>
            </a:r>
            <a:endParaRPr lang="en-US" sz="3600" dirty="0">
              <a:solidFill>
                <a:srgbClr val="0070C0"/>
              </a:solidFill>
            </a:endParaRPr>
          </a:p>
        </p:txBody>
      </p:sp>
      <p:sp>
        <p:nvSpPr>
          <p:cNvPr id="3" name="Content Placeholder 2"/>
          <p:cNvSpPr>
            <a:spLocks noGrp="1"/>
          </p:cNvSpPr>
          <p:nvPr>
            <p:ph sz="quarter" idx="1"/>
          </p:nvPr>
        </p:nvSpPr>
        <p:spPr>
          <a:xfrm>
            <a:off x="301752" y="1447800"/>
            <a:ext cx="8689848" cy="5257800"/>
          </a:xfrm>
        </p:spPr>
        <p:txBody>
          <a:bodyPr>
            <a:noAutofit/>
          </a:bodyPr>
          <a:lstStyle/>
          <a:p>
            <a:r>
              <a:rPr lang="it-IT" sz="2300" b="1" dirty="0" smtClean="0">
                <a:solidFill>
                  <a:srgbClr val="0070C0"/>
                </a:solidFill>
              </a:rPr>
              <a:t>52 </a:t>
            </a:r>
            <a:r>
              <a:rPr lang="it-IT" sz="2300" b="1" dirty="0">
                <a:solidFill>
                  <a:srgbClr val="0070C0"/>
                </a:solidFill>
              </a:rPr>
              <a:t>Construcţii de maşini şi meserii inginereşti</a:t>
            </a:r>
            <a:endParaRPr lang="en-US" sz="2300" dirty="0">
              <a:solidFill>
                <a:srgbClr val="0070C0"/>
              </a:solidFill>
            </a:endParaRPr>
          </a:p>
          <a:p>
            <a:r>
              <a:rPr lang="it-IT" sz="2300" dirty="0"/>
              <a:t>Proiecte inginereşti, mecanică, lucru cu metale, electricitate, electronică, telecomunicaţii, energie şi inginerie chimică, întreţinerea vehicolelor, topografie</a:t>
            </a:r>
            <a:endParaRPr lang="en-US" sz="2300" dirty="0"/>
          </a:p>
          <a:p>
            <a:r>
              <a:rPr lang="it-IT" sz="2300" b="1" dirty="0">
                <a:solidFill>
                  <a:srgbClr val="0070C0"/>
                </a:solidFill>
              </a:rPr>
              <a:t>54 Manufacturare şi procesare</a:t>
            </a:r>
            <a:endParaRPr lang="en-US" sz="2300" dirty="0">
              <a:solidFill>
                <a:srgbClr val="0070C0"/>
              </a:solidFill>
            </a:endParaRPr>
          </a:p>
          <a:p>
            <a:r>
              <a:rPr lang="it-IT" sz="2300" dirty="0"/>
              <a:t>Procesare alimente şi băuturi, textile, îmbrăcăminte, încălţăminte, pielărie, materiale (lemn hârtie, plastic, sticlă) minerit şi extracţie</a:t>
            </a:r>
            <a:endParaRPr lang="en-US" sz="2300" dirty="0"/>
          </a:p>
          <a:p>
            <a:r>
              <a:rPr lang="it-IT" sz="2300" b="1" dirty="0">
                <a:solidFill>
                  <a:srgbClr val="0070C0"/>
                </a:solidFill>
              </a:rPr>
              <a:t>58 Arhitectură şi construcţii </a:t>
            </a:r>
            <a:endParaRPr lang="en-US" sz="2300" dirty="0">
              <a:solidFill>
                <a:srgbClr val="0070C0"/>
              </a:solidFill>
            </a:endParaRPr>
          </a:p>
          <a:p>
            <a:r>
              <a:rPr lang="it-IT" sz="2300" dirty="0"/>
              <a:t>Arhitectura şi urbanism, arhitectura structurală, arhitectura peisagistică, planificarea comunitară, cartografie</a:t>
            </a:r>
            <a:endParaRPr lang="en-US" sz="2300" dirty="0"/>
          </a:p>
          <a:p>
            <a:r>
              <a:rPr lang="it-IT" sz="2300" dirty="0"/>
              <a:t>Clădiri, construcţii</a:t>
            </a:r>
            <a:endParaRPr lang="en-US" sz="2300" dirty="0"/>
          </a:p>
          <a:p>
            <a:r>
              <a:rPr lang="it-IT" sz="2300" dirty="0" smtClean="0"/>
              <a:t>Inginerie civila </a:t>
            </a:r>
            <a:endParaRPr lang="ro-RO" sz="2300" dirty="0" smtClean="0"/>
          </a:p>
          <a:p>
            <a:endParaRPr lang="en-US" sz="2300" dirty="0"/>
          </a:p>
        </p:txBody>
      </p:sp>
    </p:spTree>
    <p:extLst>
      <p:ext uri="{BB962C8B-B14F-4D97-AF65-F5344CB8AC3E}">
        <p14:creationId xmlns:p14="http://schemas.microsoft.com/office/powerpoint/2010/main" val="2033122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a:solidFill>
                  <a:srgbClr val="0070C0"/>
                </a:solidFill>
              </a:rPr>
              <a:t>Agricultura</a:t>
            </a:r>
            <a:endParaRPr lang="en-US" sz="3600" dirty="0">
              <a:solidFill>
                <a:srgbClr val="0070C0"/>
              </a:solidFill>
            </a:endParaRPr>
          </a:p>
        </p:txBody>
      </p:sp>
      <p:sp>
        <p:nvSpPr>
          <p:cNvPr id="3" name="Content Placeholder 2"/>
          <p:cNvSpPr>
            <a:spLocks noGrp="1"/>
          </p:cNvSpPr>
          <p:nvPr>
            <p:ph sz="quarter" idx="1"/>
          </p:nvPr>
        </p:nvSpPr>
        <p:spPr>
          <a:xfrm>
            <a:off x="301752" y="1676400"/>
            <a:ext cx="8689848" cy="5029200"/>
          </a:xfrm>
        </p:spPr>
        <p:txBody>
          <a:bodyPr>
            <a:noAutofit/>
          </a:bodyPr>
          <a:lstStyle/>
          <a:p>
            <a:r>
              <a:rPr lang="it-IT" sz="2800" b="1" dirty="0" smtClean="0">
                <a:solidFill>
                  <a:srgbClr val="0070C0"/>
                </a:solidFill>
              </a:rPr>
              <a:t>62 </a:t>
            </a:r>
            <a:r>
              <a:rPr lang="it-IT" sz="2800" b="1" dirty="0">
                <a:solidFill>
                  <a:srgbClr val="0070C0"/>
                </a:solidFill>
              </a:rPr>
              <a:t>Agricultura, industria forestieră şi pescuit</a:t>
            </a:r>
            <a:endParaRPr lang="en-US" sz="2800" dirty="0">
              <a:solidFill>
                <a:srgbClr val="0070C0"/>
              </a:solidFill>
            </a:endParaRPr>
          </a:p>
          <a:p>
            <a:r>
              <a:rPr lang="it-IT" sz="2800" dirty="0"/>
              <a:t>Agricultura, producţia vegetală şi animală, agronomie, creşterea animalelor, horticultura şi grădinărit, industria forestieră şi tehnici de produse forestire, parcuri naturale, viaţa în sălbăticie, pescuit, ştiinţa pescuitului şi tehnologie</a:t>
            </a:r>
            <a:endParaRPr lang="en-US" sz="2800" dirty="0"/>
          </a:p>
          <a:p>
            <a:r>
              <a:rPr lang="it-IT" sz="2800" b="1" dirty="0">
                <a:solidFill>
                  <a:srgbClr val="0070C0"/>
                </a:solidFill>
              </a:rPr>
              <a:t>64 Veterinar</a:t>
            </a:r>
            <a:endParaRPr lang="en-US" sz="2800" dirty="0">
              <a:solidFill>
                <a:srgbClr val="0070C0"/>
              </a:solidFill>
            </a:endParaRPr>
          </a:p>
          <a:p>
            <a:r>
              <a:rPr lang="it-IT" sz="2800" dirty="0"/>
              <a:t>Medicina veterinară, asistenţa veterinară</a:t>
            </a:r>
            <a:endParaRPr lang="en-US" sz="2800" dirty="0"/>
          </a:p>
        </p:txBody>
      </p:sp>
    </p:spTree>
    <p:extLst>
      <p:ext uri="{BB962C8B-B14F-4D97-AF65-F5344CB8AC3E}">
        <p14:creationId xmlns:p14="http://schemas.microsoft.com/office/powerpoint/2010/main" val="3637803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a:solidFill>
                  <a:srgbClr val="0070C0"/>
                </a:solidFill>
              </a:rPr>
              <a:t>Sănătate şi Servicii sociale  </a:t>
            </a:r>
            <a:endParaRPr lang="en-US" sz="3600" dirty="0">
              <a:solidFill>
                <a:srgbClr val="0070C0"/>
              </a:solidFill>
            </a:endParaRPr>
          </a:p>
        </p:txBody>
      </p:sp>
      <p:sp>
        <p:nvSpPr>
          <p:cNvPr id="3" name="Content Placeholder 2"/>
          <p:cNvSpPr>
            <a:spLocks noGrp="1"/>
          </p:cNvSpPr>
          <p:nvPr>
            <p:ph sz="quarter" idx="1"/>
          </p:nvPr>
        </p:nvSpPr>
        <p:spPr>
          <a:xfrm>
            <a:off x="301752" y="1219200"/>
            <a:ext cx="8689848" cy="5486400"/>
          </a:xfrm>
        </p:spPr>
        <p:txBody>
          <a:bodyPr>
            <a:noAutofit/>
          </a:bodyPr>
          <a:lstStyle/>
          <a:p>
            <a:r>
              <a:rPr lang="it-IT" sz="2200" b="1" dirty="0" smtClean="0">
                <a:solidFill>
                  <a:srgbClr val="0070C0"/>
                </a:solidFill>
              </a:rPr>
              <a:t>72 </a:t>
            </a:r>
            <a:r>
              <a:rPr lang="it-IT" sz="2200" b="1" dirty="0">
                <a:solidFill>
                  <a:srgbClr val="0070C0"/>
                </a:solidFill>
              </a:rPr>
              <a:t>Sănătate</a:t>
            </a:r>
            <a:endParaRPr lang="en-US" sz="2200" dirty="0">
              <a:solidFill>
                <a:srgbClr val="0070C0"/>
              </a:solidFill>
            </a:endParaRPr>
          </a:p>
          <a:p>
            <a:r>
              <a:rPr lang="it-IT" sz="2200" dirty="0"/>
              <a:t>Medicină: anatomie, epidemiologie, citologie, fiziologie, imunologie şi imunohematologie, patologie, anesteziologie, pediatrie, obstetrică şi ginecologie, medicină internă, chirurgie, neurologie, psihiatrie, radiologie, oftalmologie.</a:t>
            </a:r>
            <a:endParaRPr lang="en-US" sz="2200" dirty="0"/>
          </a:p>
          <a:p>
            <a:r>
              <a:rPr lang="it-IT" sz="2200" dirty="0"/>
              <a:t>Servicii medicale: servicii publice de sănătate, igienă, farmacie, farmacologie, terapeutică, reabilitare, prostetică, optometrie, nutriţie.</a:t>
            </a:r>
            <a:endParaRPr lang="en-US" sz="2200" dirty="0"/>
          </a:p>
          <a:p>
            <a:r>
              <a:rPr lang="nl-NL" sz="2200" dirty="0"/>
              <a:t>Îngrijire: îngrijire de bază, moşit.</a:t>
            </a:r>
            <a:endParaRPr lang="en-US" sz="2200" dirty="0"/>
          </a:p>
          <a:p>
            <a:r>
              <a:rPr lang="it-IT" sz="2200" dirty="0"/>
              <a:t>Servicii dentare: asistenţă dentară, igienă dentară, tehnician dentar de laborator, odontologie.</a:t>
            </a:r>
            <a:endParaRPr lang="en-US" sz="2200" dirty="0"/>
          </a:p>
          <a:p>
            <a:r>
              <a:rPr lang="it-IT" sz="2200" b="1" dirty="0">
                <a:solidFill>
                  <a:srgbClr val="0070C0"/>
                </a:solidFill>
              </a:rPr>
              <a:t>76 Servicii sociale  </a:t>
            </a:r>
            <a:endParaRPr lang="en-US" sz="2200" dirty="0">
              <a:solidFill>
                <a:srgbClr val="0070C0"/>
              </a:solidFill>
            </a:endParaRPr>
          </a:p>
          <a:p>
            <a:r>
              <a:rPr lang="it-IT" sz="2200" dirty="0"/>
              <a:t>Îngrijire socială: îngrijire persoane cu dizabilităţi, îngrijire copii, servicii pentru tineret, servicii gerontologice</a:t>
            </a:r>
            <a:endParaRPr lang="en-US" sz="2200" dirty="0"/>
          </a:p>
          <a:p>
            <a:r>
              <a:rPr lang="it-IT" sz="2200" dirty="0"/>
              <a:t>Munca socială: consiliere, bunăstare neclasificate în altă parte.</a:t>
            </a:r>
            <a:endParaRPr lang="en-US" sz="2200" dirty="0"/>
          </a:p>
        </p:txBody>
      </p:sp>
    </p:spTree>
    <p:extLst>
      <p:ext uri="{BB962C8B-B14F-4D97-AF65-F5344CB8AC3E}">
        <p14:creationId xmlns:p14="http://schemas.microsoft.com/office/powerpoint/2010/main" val="353533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tence circle modificat romana v8-1.jpg"/>
          <p:cNvPicPr>
            <a:picLocks noChangeAspect="1"/>
          </p:cNvPicPr>
          <p:nvPr/>
        </p:nvPicPr>
        <p:blipFill>
          <a:blip r:embed="rId2" cstate="email"/>
          <a:stretch>
            <a:fillRect/>
          </a:stretch>
        </p:blipFill>
        <p:spPr>
          <a:xfrm>
            <a:off x="0" y="304800"/>
            <a:ext cx="9144000" cy="6553200"/>
          </a:xfrm>
          <a:prstGeom prst="rect">
            <a:avLst/>
          </a:prstGeom>
        </p:spPr>
      </p:pic>
      <p:sp>
        <p:nvSpPr>
          <p:cNvPr id="2" name="Title 1"/>
          <p:cNvSpPr>
            <a:spLocks noGrp="1"/>
          </p:cNvSpPr>
          <p:nvPr>
            <p:ph type="title"/>
          </p:nvPr>
        </p:nvSpPr>
        <p:spPr>
          <a:xfrm>
            <a:off x="152400" y="228600"/>
            <a:ext cx="8839200" cy="685800"/>
          </a:xfrm>
        </p:spPr>
        <p:txBody>
          <a:bodyPr>
            <a:noAutofit/>
          </a:bodyPr>
          <a:lstStyle/>
          <a:p>
            <a:r>
              <a:rPr lang="ro-RO" sz="3200" b="1" dirty="0" smtClean="0">
                <a:solidFill>
                  <a:srgbClr val="0070C0"/>
                </a:solidFill>
              </a:rPr>
              <a:t>Sistemul de calificări în perspectiva 2020</a:t>
            </a:r>
            <a:endParaRPr lang="en-US" sz="3200" b="1" dirty="0">
              <a:solidFill>
                <a:srgbClr val="0070C0"/>
              </a:solidFill>
            </a:endParaRPr>
          </a:p>
        </p:txBody>
      </p:sp>
    </p:spTree>
    <p:extLst>
      <p:ext uri="{BB962C8B-B14F-4D97-AF65-F5344CB8AC3E}">
        <p14:creationId xmlns:p14="http://schemas.microsoft.com/office/powerpoint/2010/main" val="3371568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a:t> </a:t>
            </a:r>
            <a:r>
              <a:rPr lang="it-IT" sz="3600" b="1" dirty="0">
                <a:solidFill>
                  <a:srgbClr val="0070C0"/>
                </a:solidFill>
              </a:rPr>
              <a:t>Servicii</a:t>
            </a:r>
            <a:endParaRPr lang="en-US" sz="3600" dirty="0">
              <a:solidFill>
                <a:srgbClr val="0070C0"/>
              </a:solidFill>
            </a:endParaRPr>
          </a:p>
        </p:txBody>
      </p:sp>
      <p:sp>
        <p:nvSpPr>
          <p:cNvPr id="3" name="Content Placeholder 2"/>
          <p:cNvSpPr>
            <a:spLocks noGrp="1"/>
          </p:cNvSpPr>
          <p:nvPr>
            <p:ph sz="quarter" idx="1"/>
          </p:nvPr>
        </p:nvSpPr>
        <p:spPr>
          <a:xfrm>
            <a:off x="301752" y="1219200"/>
            <a:ext cx="8689848" cy="5486400"/>
          </a:xfrm>
        </p:spPr>
        <p:txBody>
          <a:bodyPr>
            <a:noAutofit/>
          </a:bodyPr>
          <a:lstStyle/>
          <a:p>
            <a:r>
              <a:rPr lang="it-IT" sz="2100" b="1" dirty="0" smtClean="0">
                <a:solidFill>
                  <a:srgbClr val="0070C0"/>
                </a:solidFill>
              </a:rPr>
              <a:t>81 </a:t>
            </a:r>
            <a:r>
              <a:rPr lang="ro-RO" sz="2100" b="1" dirty="0" smtClean="0">
                <a:solidFill>
                  <a:srgbClr val="0070C0"/>
                </a:solidFill>
              </a:rPr>
              <a:t>Furnizarea de s</a:t>
            </a:r>
            <a:r>
              <a:rPr lang="it-IT" sz="2100" b="1" dirty="0" smtClean="0">
                <a:solidFill>
                  <a:srgbClr val="0070C0"/>
                </a:solidFill>
              </a:rPr>
              <a:t>ervicii personal</a:t>
            </a:r>
            <a:r>
              <a:rPr lang="ro-RO" sz="2100" b="1" dirty="0" smtClean="0">
                <a:solidFill>
                  <a:srgbClr val="0070C0"/>
                </a:solidFill>
              </a:rPr>
              <a:t>izate</a:t>
            </a:r>
            <a:endParaRPr lang="en-US" sz="2100" dirty="0">
              <a:solidFill>
                <a:srgbClr val="0070C0"/>
              </a:solidFill>
            </a:endParaRPr>
          </a:p>
          <a:p>
            <a:r>
              <a:rPr lang="it-IT" sz="2100" dirty="0"/>
              <a:t>Hoteluri şi alimentaţie publică, călătorii şi turism, sporturi şi odihnă, coafor, tratamente pentru frumuseţe, alte servicii </a:t>
            </a:r>
            <a:r>
              <a:rPr lang="it-IT" sz="2100" dirty="0" smtClean="0"/>
              <a:t>personal</a:t>
            </a:r>
            <a:r>
              <a:rPr lang="ro-RO" sz="2100" dirty="0" smtClean="0"/>
              <a:t>izate</a:t>
            </a:r>
            <a:r>
              <a:rPr lang="it-IT" sz="2100" dirty="0" smtClean="0"/>
              <a:t>: </a:t>
            </a:r>
            <a:r>
              <a:rPr lang="it-IT" sz="2100" dirty="0"/>
              <a:t>curăţătorie, spălătorie, uscătorie, servicii cosmetice, ştiinte naţionale. </a:t>
            </a:r>
            <a:endParaRPr lang="en-US" sz="2100" dirty="0"/>
          </a:p>
          <a:p>
            <a:r>
              <a:rPr lang="it-IT" sz="2100" b="1" dirty="0">
                <a:solidFill>
                  <a:srgbClr val="0070C0"/>
                </a:solidFill>
              </a:rPr>
              <a:t>84 Servicii de transport</a:t>
            </a:r>
            <a:endParaRPr lang="en-US" sz="2100" dirty="0">
              <a:solidFill>
                <a:srgbClr val="0070C0"/>
              </a:solidFill>
            </a:endParaRPr>
          </a:p>
          <a:p>
            <a:r>
              <a:rPr lang="it-IT" sz="2100" dirty="0"/>
              <a:t>Marinărie, ofiţer de vapor, ştiinţa nautică, echipaj aerian, control de trafic aerian, operaţiuni pe cale ferată, operaţiuni de autovehicule rutiere, servicii poştale.</a:t>
            </a:r>
            <a:endParaRPr lang="en-US" sz="2100" dirty="0"/>
          </a:p>
          <a:p>
            <a:r>
              <a:rPr lang="it-IT" sz="2100" b="1" dirty="0">
                <a:solidFill>
                  <a:srgbClr val="0070C0"/>
                </a:solidFill>
              </a:rPr>
              <a:t>85 Protecţia mediului</a:t>
            </a:r>
            <a:endParaRPr lang="en-US" sz="2100" dirty="0">
              <a:solidFill>
                <a:srgbClr val="0070C0"/>
              </a:solidFill>
            </a:endParaRPr>
          </a:p>
          <a:p>
            <a:r>
              <a:rPr lang="it-IT" sz="2100" dirty="0"/>
              <a:t>Conservare, control şi protecţia mediului, control poluare apă şi mediu, protecţia muncii.</a:t>
            </a:r>
            <a:endParaRPr lang="en-US" sz="2100" dirty="0"/>
          </a:p>
          <a:p>
            <a:r>
              <a:rPr lang="it-IT" sz="2100" b="1" dirty="0">
                <a:solidFill>
                  <a:srgbClr val="0070C0"/>
                </a:solidFill>
              </a:rPr>
              <a:t>86 Servicii de securitate</a:t>
            </a:r>
            <a:endParaRPr lang="en-US" sz="2100" dirty="0">
              <a:solidFill>
                <a:srgbClr val="0070C0"/>
              </a:solidFill>
            </a:endParaRPr>
          </a:p>
          <a:p>
            <a:r>
              <a:rPr lang="it-IT" sz="2100" dirty="0"/>
              <a:t>Protecţia proprietăţii şi persoanelor: activitatea poliţiei şi încălcarea legii, criminologie, protecţia contra focului şi lupta cu focul, securitatea civilă. Militari</a:t>
            </a:r>
            <a:r>
              <a:rPr lang="it-IT" sz="2100" dirty="0" smtClean="0"/>
              <a:t>.</a:t>
            </a:r>
            <a:r>
              <a:rPr lang="it-IT" sz="2200" dirty="0"/>
              <a:t> </a:t>
            </a:r>
            <a:endParaRPr lang="en-US" sz="2200" dirty="0"/>
          </a:p>
        </p:txBody>
      </p:sp>
    </p:spTree>
    <p:extLst>
      <p:ext uri="{BB962C8B-B14F-4D97-AF65-F5344CB8AC3E}">
        <p14:creationId xmlns:p14="http://schemas.microsoft.com/office/powerpoint/2010/main" val="304514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Autofit/>
          </a:bodyPr>
          <a:lstStyle/>
          <a:p>
            <a:r>
              <a:rPr lang="it-IT" sz="3600" b="1" dirty="0">
                <a:solidFill>
                  <a:srgbClr val="0070C0"/>
                </a:solidFill>
              </a:rPr>
              <a:t>Necunoscute sau nespecificate</a:t>
            </a:r>
            <a:endParaRPr lang="en-US" sz="3600" dirty="0">
              <a:solidFill>
                <a:srgbClr val="0070C0"/>
              </a:solidFill>
            </a:endParaRPr>
          </a:p>
        </p:txBody>
      </p:sp>
      <p:sp>
        <p:nvSpPr>
          <p:cNvPr id="3" name="Content Placeholder 2"/>
          <p:cNvSpPr>
            <a:spLocks noGrp="1"/>
          </p:cNvSpPr>
          <p:nvPr>
            <p:ph sz="quarter" idx="1"/>
          </p:nvPr>
        </p:nvSpPr>
        <p:spPr>
          <a:xfrm>
            <a:off x="301752" y="1524000"/>
            <a:ext cx="8689848" cy="5181600"/>
          </a:xfrm>
        </p:spPr>
        <p:txBody>
          <a:bodyPr>
            <a:noAutofit/>
          </a:bodyPr>
          <a:lstStyle/>
          <a:p>
            <a:pPr marL="0" indent="0">
              <a:buNone/>
            </a:pPr>
            <a:endParaRPr lang="en-US" sz="2200" dirty="0"/>
          </a:p>
          <a:p>
            <a:r>
              <a:rPr lang="pt-BR" sz="2800" dirty="0" smtClean="0"/>
              <a:t>(</a:t>
            </a:r>
            <a:r>
              <a:rPr lang="pt-BR" sz="2800" dirty="0"/>
              <a:t>Această categorie nu face parte din clasificare dar la colectarea datelor ‚99’ este necesar pentru ‘domenii de educaţie necunoscute sau nespecificate’).</a:t>
            </a:r>
            <a:endParaRPr lang="en-US" sz="2800" dirty="0"/>
          </a:p>
        </p:txBody>
      </p:sp>
    </p:spTree>
    <p:extLst>
      <p:ext uri="{BB962C8B-B14F-4D97-AF65-F5344CB8AC3E}">
        <p14:creationId xmlns:p14="http://schemas.microsoft.com/office/powerpoint/2010/main" val="14482961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1"/>
          <p:cNvSpPr>
            <a:spLocks noGrp="1"/>
          </p:cNvSpPr>
          <p:nvPr>
            <p:ph type="title"/>
          </p:nvPr>
        </p:nvSpPr>
        <p:spPr>
          <a:xfrm>
            <a:off x="457200" y="274638"/>
            <a:ext cx="8001000" cy="792162"/>
          </a:xfrm>
        </p:spPr>
        <p:txBody>
          <a:bodyPr>
            <a:normAutofit fontScale="90000"/>
          </a:bodyPr>
          <a:lstStyle/>
          <a:p>
            <a:pPr algn="ctr" eaLnBrk="1" hangingPunct="1">
              <a:buFont typeface="Wingdings 2" pitchFamily="-111" charset="2"/>
              <a:buNone/>
            </a:pPr>
            <a:r>
              <a:rPr lang="ro-RO" altLang="en-US" sz="4800" b="1" i="1" dirty="0" smtClean="0">
                <a:solidFill>
                  <a:srgbClr val="0070C0"/>
                </a:solidFill>
              </a:rPr>
              <a:t>Vă mulţumesc!</a:t>
            </a:r>
            <a:endParaRPr lang="en-US" altLang="en-US" sz="4800" b="1" i="1" dirty="0" smtClean="0">
              <a:solidFill>
                <a:srgbClr val="0070C0"/>
              </a:solidFill>
            </a:endParaRPr>
          </a:p>
        </p:txBody>
      </p:sp>
      <p:sp>
        <p:nvSpPr>
          <p:cNvPr id="3" name="Content Placeholder 2"/>
          <p:cNvSpPr>
            <a:spLocks noGrp="1"/>
          </p:cNvSpPr>
          <p:nvPr>
            <p:ph idx="1"/>
          </p:nvPr>
        </p:nvSpPr>
        <p:spPr>
          <a:xfrm>
            <a:off x="457200" y="1752600"/>
            <a:ext cx="8305800" cy="4038600"/>
          </a:xfrm>
        </p:spPr>
        <p:txBody>
          <a:bodyPr>
            <a:normAutofit/>
          </a:bodyPr>
          <a:lstStyle/>
          <a:p>
            <a:pPr marL="0" indent="0" algn="ctr">
              <a:buNone/>
            </a:pPr>
            <a:endParaRPr lang="en-US" sz="3200" dirty="0" smtClean="0"/>
          </a:p>
          <a:p>
            <a:pPr marL="0" indent="0" algn="ctr">
              <a:buNone/>
            </a:pPr>
            <a:r>
              <a:rPr lang="ro-RO" sz="3400" b="1" dirty="0" smtClean="0"/>
              <a:t>ANC</a:t>
            </a:r>
          </a:p>
          <a:p>
            <a:pPr marL="0" indent="0" algn="ctr">
              <a:buNone/>
            </a:pPr>
            <a:r>
              <a:rPr lang="ro-RO" sz="3400" b="1" dirty="0" smtClean="0"/>
              <a:t>Autoritatea Naţională pentru Calificări</a:t>
            </a:r>
          </a:p>
          <a:p>
            <a:pPr marL="0" indent="0" algn="ctr">
              <a:buNone/>
            </a:pPr>
            <a:r>
              <a:rPr lang="en-US" sz="3600" i="1" dirty="0" smtClean="0">
                <a:solidFill>
                  <a:srgbClr val="0070C0"/>
                </a:solidFill>
              </a:rPr>
              <a:t>o</a:t>
            </a:r>
            <a:r>
              <a:rPr lang="ro-RO" sz="3600" i="1" dirty="0" smtClean="0">
                <a:solidFill>
                  <a:srgbClr val="0070C0"/>
                </a:solidFill>
              </a:rPr>
              <a:t>ffice</a:t>
            </a:r>
            <a:r>
              <a:rPr lang="en-US" sz="3600" i="1" dirty="0" smtClean="0">
                <a:solidFill>
                  <a:srgbClr val="0070C0"/>
                </a:solidFill>
              </a:rPr>
              <a:t>@anc.edu.ro</a:t>
            </a:r>
          </a:p>
          <a:p>
            <a:pPr marL="0" indent="0" algn="ctr">
              <a:buNone/>
            </a:pPr>
            <a:r>
              <a:rPr lang="en-US" sz="3600" i="1" dirty="0" smtClean="0">
                <a:solidFill>
                  <a:srgbClr val="0070C0"/>
                </a:solidFill>
              </a:rPr>
              <a:t>www.anc.edu.ro</a:t>
            </a:r>
          </a:p>
          <a:p>
            <a:pPr marL="0" indent="0">
              <a:buNone/>
            </a:pPr>
            <a:endParaRPr lang="en-US" dirty="0"/>
          </a:p>
        </p:txBody>
      </p:sp>
      <p:pic>
        <p:nvPicPr>
          <p:cNvPr id="5" name="Picture 4"/>
          <p:cNvPicPr/>
          <p:nvPr/>
        </p:nvPicPr>
        <p:blipFill>
          <a:blip r:embed="rId2" cstate="email"/>
          <a:srcRect/>
          <a:stretch>
            <a:fillRect/>
          </a:stretch>
        </p:blipFill>
        <p:spPr bwMode="auto">
          <a:xfrm>
            <a:off x="0" y="5486400"/>
            <a:ext cx="2743200" cy="1371600"/>
          </a:xfrm>
          <a:prstGeom prst="rect">
            <a:avLst/>
          </a:prstGeom>
          <a:noFill/>
          <a:ln w="9525">
            <a:noFill/>
            <a:miter lim="800000"/>
            <a:headEnd/>
            <a:tailEnd/>
          </a:ln>
        </p:spPr>
      </p:pic>
    </p:spTree>
    <p:extLst>
      <p:ext uri="{BB962C8B-B14F-4D97-AF65-F5344CB8AC3E}">
        <p14:creationId xmlns:p14="http://schemas.microsoft.com/office/powerpoint/2010/main" val="2494306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 name="Picture 4" descr="competence circle modificat romana v7-1.jpg"/>
          <p:cNvPicPr>
            <a:picLocks noChangeAspect="1"/>
          </p:cNvPicPr>
          <p:nvPr/>
        </p:nvPicPr>
        <p:blipFill>
          <a:blip r:embed="rId2" cstate="email"/>
          <a:stretch>
            <a:fillRect/>
          </a:stretch>
        </p:blipFill>
        <p:spPr>
          <a:xfrm>
            <a:off x="0" y="0"/>
            <a:ext cx="9144000" cy="6858000"/>
          </a:xfrm>
          <a:prstGeom prst="rect">
            <a:avLst/>
          </a:prstGeom>
        </p:spPr>
      </p:pic>
      <p:sp>
        <p:nvSpPr>
          <p:cNvPr id="6" name="Title 1"/>
          <p:cNvSpPr txBox="1">
            <a:spLocks/>
          </p:cNvSpPr>
          <p:nvPr/>
        </p:nvSpPr>
        <p:spPr>
          <a:xfrm>
            <a:off x="152400" y="0"/>
            <a:ext cx="8839200" cy="685800"/>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3200" b="1" dirty="0" err="1" smtClean="0">
                <a:solidFill>
                  <a:srgbClr val="0070C0"/>
                </a:solidFill>
              </a:rPr>
              <a:t>Registre</a:t>
            </a:r>
            <a:r>
              <a:rPr lang="en-US" sz="3200" b="1" dirty="0" smtClean="0">
                <a:solidFill>
                  <a:srgbClr val="0070C0"/>
                </a:solidFill>
              </a:rPr>
              <a:t> - 2020</a:t>
            </a:r>
            <a:endParaRPr lang="en-US" sz="3200" b="1" dirty="0">
              <a:solidFill>
                <a:srgbClr val="0070C0"/>
              </a:solidFill>
            </a:endParaRPr>
          </a:p>
        </p:txBody>
      </p:sp>
    </p:spTree>
    <p:extLst>
      <p:ext uri="{BB962C8B-B14F-4D97-AF65-F5344CB8AC3E}">
        <p14:creationId xmlns:p14="http://schemas.microsoft.com/office/powerpoint/2010/main" val="104667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3600" b="1" dirty="0" smtClean="0">
                <a:solidFill>
                  <a:srgbClr val="0070C0"/>
                </a:solidFill>
              </a:rPr>
              <a:t>Solicit</a:t>
            </a:r>
            <a:r>
              <a:rPr lang="ro-RO" sz="3600" b="1" dirty="0" smtClean="0">
                <a:solidFill>
                  <a:srgbClr val="0070C0"/>
                </a:solidFill>
              </a:rPr>
              <a:t>ări europene</a:t>
            </a:r>
            <a:endParaRPr lang="en-US" sz="3600" b="1" dirty="0">
              <a:solidFill>
                <a:srgbClr val="0070C0"/>
              </a:solidFill>
            </a:endParaRPr>
          </a:p>
        </p:txBody>
      </p:sp>
      <p:sp>
        <p:nvSpPr>
          <p:cNvPr id="3" name="Content Placeholder 2"/>
          <p:cNvSpPr>
            <a:spLocks noGrp="1"/>
          </p:cNvSpPr>
          <p:nvPr>
            <p:ph sz="quarter" idx="1"/>
          </p:nvPr>
        </p:nvSpPr>
        <p:spPr>
          <a:xfrm>
            <a:off x="301752" y="1828800"/>
            <a:ext cx="8503920" cy="4270248"/>
          </a:xfrm>
        </p:spPr>
        <p:txBody>
          <a:bodyPr>
            <a:normAutofit/>
          </a:bodyPr>
          <a:lstStyle/>
          <a:p>
            <a:pPr indent="457200">
              <a:spcAft>
                <a:spcPts val="1200"/>
              </a:spcAft>
            </a:pPr>
            <a:r>
              <a:rPr lang="ro-RO" sz="3200" dirty="0" smtClean="0"/>
              <a:t>INFORMARE</a:t>
            </a:r>
          </a:p>
          <a:p>
            <a:pPr indent="457200">
              <a:spcAft>
                <a:spcPts val="1200"/>
              </a:spcAft>
            </a:pPr>
            <a:r>
              <a:rPr lang="ro-RO" sz="3200" dirty="0" smtClean="0"/>
              <a:t>MONITORIZARE</a:t>
            </a:r>
          </a:p>
          <a:p>
            <a:pPr indent="457200">
              <a:spcAft>
                <a:spcPts val="1200"/>
              </a:spcAft>
            </a:pPr>
            <a:r>
              <a:rPr lang="ro-RO" sz="3200" dirty="0" smtClean="0"/>
              <a:t>STATISTICĂ</a:t>
            </a:r>
          </a:p>
          <a:p>
            <a:pPr indent="457200">
              <a:spcAft>
                <a:spcPts val="1200"/>
              </a:spcAft>
            </a:pPr>
            <a:r>
              <a:rPr lang="ro-RO" sz="3200" dirty="0" smtClean="0"/>
              <a:t>STRATEGII</a:t>
            </a:r>
          </a:p>
          <a:p>
            <a:pPr indent="457200">
              <a:spcAft>
                <a:spcPts val="1200"/>
              </a:spcAft>
            </a:pPr>
            <a:r>
              <a:rPr lang="ro-RO" sz="3200" dirty="0" smtClean="0"/>
              <a:t>POLITICĂ EUROPEANĂ</a:t>
            </a:r>
            <a:endParaRPr lang="en-US" sz="3200" dirty="0"/>
          </a:p>
        </p:txBody>
      </p:sp>
    </p:spTree>
    <p:extLst>
      <p:ext uri="{BB962C8B-B14F-4D97-AF65-F5344CB8AC3E}">
        <p14:creationId xmlns:p14="http://schemas.microsoft.com/office/powerpoint/2010/main" val="155423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3600" b="1" dirty="0" smtClean="0">
                <a:solidFill>
                  <a:srgbClr val="0070C0"/>
                </a:solidFill>
              </a:rPr>
              <a:t>Solicit</a:t>
            </a:r>
            <a:r>
              <a:rPr lang="ro-RO" sz="3600" b="1" dirty="0" smtClean="0">
                <a:solidFill>
                  <a:srgbClr val="0070C0"/>
                </a:solidFill>
              </a:rPr>
              <a:t>ări europene</a:t>
            </a:r>
            <a:endParaRPr lang="en-US" sz="3600" b="1" dirty="0">
              <a:solidFill>
                <a:srgbClr val="0070C0"/>
              </a:solidFill>
            </a:endParaRPr>
          </a:p>
        </p:txBody>
      </p:sp>
      <p:sp>
        <p:nvSpPr>
          <p:cNvPr id="3" name="Content Placeholder 2"/>
          <p:cNvSpPr>
            <a:spLocks noGrp="1"/>
          </p:cNvSpPr>
          <p:nvPr>
            <p:ph sz="quarter" idx="1"/>
          </p:nvPr>
        </p:nvSpPr>
        <p:spPr>
          <a:xfrm>
            <a:off x="301752" y="2133600"/>
            <a:ext cx="8503920" cy="3965448"/>
          </a:xfrm>
        </p:spPr>
        <p:txBody>
          <a:bodyPr>
            <a:normAutofit/>
          </a:bodyPr>
          <a:lstStyle/>
          <a:p>
            <a:pPr indent="457200">
              <a:spcAft>
                <a:spcPts val="1200"/>
              </a:spcAft>
            </a:pPr>
            <a:r>
              <a:rPr lang="ro-RO" sz="3200" dirty="0" smtClean="0"/>
              <a:t>INFORMARE</a:t>
            </a:r>
          </a:p>
          <a:p>
            <a:pPr indent="457200">
              <a:spcAft>
                <a:spcPts val="1200"/>
              </a:spcAft>
            </a:pPr>
            <a:r>
              <a:rPr lang="ro-RO" sz="3200" dirty="0" smtClean="0"/>
              <a:t>MONITORIZARE</a:t>
            </a:r>
          </a:p>
          <a:p>
            <a:pPr indent="457200">
              <a:spcAft>
                <a:spcPts val="1200"/>
              </a:spcAft>
            </a:pPr>
            <a:r>
              <a:rPr lang="ro-RO" sz="3200" dirty="0" smtClean="0"/>
              <a:t>STATISTICĂ</a:t>
            </a:r>
          </a:p>
        </p:txBody>
      </p:sp>
      <p:sp>
        <p:nvSpPr>
          <p:cNvPr id="4" name="Content Placeholder 2"/>
          <p:cNvSpPr txBox="1">
            <a:spLocks/>
          </p:cNvSpPr>
          <p:nvPr/>
        </p:nvSpPr>
        <p:spPr>
          <a:xfrm>
            <a:off x="3962400" y="1600200"/>
            <a:ext cx="1752600" cy="3048000"/>
          </a:xfrm>
          <a:prstGeom prst="rect">
            <a:avLst/>
          </a:prstGeom>
        </p:spPr>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indent="0">
              <a:spcAft>
                <a:spcPts val="1200"/>
              </a:spcAft>
              <a:buNone/>
            </a:pPr>
            <a:r>
              <a:rPr lang="en-US" sz="18000" dirty="0" smtClean="0">
                <a:solidFill>
                  <a:srgbClr val="00B0F0"/>
                </a:solidFill>
              </a:rPr>
              <a:t>}</a:t>
            </a:r>
            <a:endParaRPr lang="ro-RO" sz="18000" dirty="0" smtClean="0">
              <a:solidFill>
                <a:srgbClr val="00B0F0"/>
              </a:solidFill>
            </a:endParaRPr>
          </a:p>
        </p:txBody>
      </p:sp>
      <p:sp>
        <p:nvSpPr>
          <p:cNvPr id="5" name="Content Placeholder 2"/>
          <p:cNvSpPr txBox="1">
            <a:spLocks/>
          </p:cNvSpPr>
          <p:nvPr/>
        </p:nvSpPr>
        <p:spPr>
          <a:xfrm>
            <a:off x="5391539" y="2590800"/>
            <a:ext cx="3395472" cy="1523999"/>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indent="0">
              <a:spcAft>
                <a:spcPts val="1200"/>
              </a:spcAft>
              <a:buNone/>
            </a:pPr>
            <a:r>
              <a:rPr lang="en-US" sz="4000" dirty="0" smtClean="0">
                <a:solidFill>
                  <a:srgbClr val="0070C0"/>
                </a:solidFill>
              </a:rPr>
              <a:t>Conform ISCED 2013</a:t>
            </a:r>
            <a:endParaRPr lang="ro-RO" sz="4000" dirty="0" smtClean="0">
              <a:solidFill>
                <a:srgbClr val="0070C0"/>
              </a:solidFill>
            </a:endParaRPr>
          </a:p>
        </p:txBody>
      </p:sp>
    </p:spTree>
    <p:extLst>
      <p:ext uri="{BB962C8B-B14F-4D97-AF65-F5344CB8AC3E}">
        <p14:creationId xmlns:p14="http://schemas.microsoft.com/office/powerpoint/2010/main" val="2056353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b="1" dirty="0" smtClean="0">
                <a:solidFill>
                  <a:srgbClr val="0070C0"/>
                </a:solidFill>
              </a:rPr>
              <a:t>ISCED  -  International   Standard </a:t>
            </a:r>
            <a:r>
              <a:rPr lang="en-US" b="1" dirty="0">
                <a:solidFill>
                  <a:srgbClr val="0070C0"/>
                </a:solidFill>
              </a:rPr>
              <a:t>Classification </a:t>
            </a:r>
            <a:r>
              <a:rPr lang="en-US" b="1" dirty="0" smtClean="0">
                <a:solidFill>
                  <a:srgbClr val="0070C0"/>
                </a:solidFill>
              </a:rPr>
              <a:t>  of   Education</a:t>
            </a:r>
            <a:endParaRPr lang="en-US" b="1" dirty="0">
              <a:solidFill>
                <a:srgbClr val="0070C0"/>
              </a:solidFill>
            </a:endParaRPr>
          </a:p>
        </p:txBody>
      </p:sp>
      <p:sp>
        <p:nvSpPr>
          <p:cNvPr id="3" name="Content Placeholder 2"/>
          <p:cNvSpPr>
            <a:spLocks noGrp="1"/>
          </p:cNvSpPr>
          <p:nvPr>
            <p:ph sz="quarter" idx="1"/>
          </p:nvPr>
        </p:nvSpPr>
        <p:spPr>
          <a:xfrm>
            <a:off x="301752" y="1447800"/>
            <a:ext cx="8503920" cy="4953000"/>
          </a:xfrm>
        </p:spPr>
        <p:txBody>
          <a:bodyPr>
            <a:normAutofit fontScale="92500" lnSpcReduction="10000"/>
          </a:bodyPr>
          <a:lstStyle/>
          <a:p>
            <a:pPr indent="457200">
              <a:spcAft>
                <a:spcPts val="600"/>
              </a:spcAft>
            </a:pPr>
            <a:r>
              <a:rPr lang="en-US" sz="3400" dirty="0" smtClean="0"/>
              <a:t>Este </a:t>
            </a:r>
            <a:r>
              <a:rPr lang="en-US" sz="3400" dirty="0" err="1" smtClean="0"/>
              <a:t>realizat</a:t>
            </a:r>
            <a:r>
              <a:rPr lang="en-US" sz="3400" dirty="0" smtClean="0"/>
              <a:t> de UNESCO</a:t>
            </a:r>
          </a:p>
          <a:p>
            <a:pPr indent="457200">
              <a:spcAft>
                <a:spcPts val="600"/>
              </a:spcAft>
            </a:pPr>
            <a:r>
              <a:rPr lang="en-US" sz="3400" dirty="0" smtClean="0"/>
              <a:t>Nu </a:t>
            </a:r>
            <a:r>
              <a:rPr lang="en-US" sz="3400" dirty="0" err="1" smtClean="0"/>
              <a:t>poate</a:t>
            </a:r>
            <a:r>
              <a:rPr lang="en-US" sz="3400" dirty="0" smtClean="0"/>
              <a:t> fi </a:t>
            </a:r>
            <a:r>
              <a:rPr lang="en-US" sz="3400" dirty="0" err="1" smtClean="0"/>
              <a:t>modificat</a:t>
            </a:r>
            <a:r>
              <a:rPr lang="en-US" sz="3400" dirty="0" smtClean="0"/>
              <a:t> de o </a:t>
            </a:r>
            <a:r>
              <a:rPr lang="ro-RO" sz="3400" dirty="0" smtClean="0"/>
              <a:t>ţară/guvern/ minister</a:t>
            </a:r>
            <a:endParaRPr lang="en-US" sz="3400" dirty="0" smtClean="0"/>
          </a:p>
          <a:p>
            <a:pPr indent="457200">
              <a:spcAft>
                <a:spcPts val="600"/>
              </a:spcAft>
            </a:pPr>
            <a:r>
              <a:rPr lang="it-IT" sz="3400" dirty="0" smtClean="0"/>
              <a:t>The </a:t>
            </a:r>
            <a:r>
              <a:rPr lang="it-IT" sz="3400" dirty="0"/>
              <a:t>goal of the UNESCO-UIS/OECD/EUROSTAT data collection on statistics of education is to provide internationally comparable data on key aspects of the education systems, specifically on the context, participation, and the costs and resources of education.  </a:t>
            </a:r>
            <a:endParaRPr lang="en-US" sz="3400" dirty="0"/>
          </a:p>
          <a:p>
            <a:pPr indent="457200">
              <a:spcAft>
                <a:spcPts val="1200"/>
              </a:spcAft>
            </a:pPr>
            <a:endParaRPr lang="ro-RO" sz="3200" dirty="0" smtClean="0"/>
          </a:p>
        </p:txBody>
      </p:sp>
    </p:spTree>
    <p:extLst>
      <p:ext uri="{BB962C8B-B14F-4D97-AF65-F5344CB8AC3E}">
        <p14:creationId xmlns:p14="http://schemas.microsoft.com/office/powerpoint/2010/main" val="32272679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787</TotalTime>
  <Words>3752</Words>
  <Application>Microsoft Office PowerPoint</Application>
  <PresentationFormat>On-screen Show (4:3)</PresentationFormat>
  <Paragraphs>436</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Calibri</vt:lpstr>
      <vt:lpstr>Georgia</vt:lpstr>
      <vt:lpstr>Times New Roman</vt:lpstr>
      <vt:lpstr>Wingdings</vt:lpstr>
      <vt:lpstr>Wingdings 2</vt:lpstr>
      <vt:lpstr>Civic</vt:lpstr>
      <vt:lpstr>AUTORITATEA NAȚIONALĂ PENTRU CALIFICĂRI</vt:lpstr>
      <vt:lpstr>PowerPoint Presentation</vt:lpstr>
      <vt:lpstr>Rezultatele învăţării</vt:lpstr>
      <vt:lpstr>Angajabilitate</vt:lpstr>
      <vt:lpstr>Sistemul de calificări în perspectiva 2020</vt:lpstr>
      <vt:lpstr>PowerPoint Presentation</vt:lpstr>
      <vt:lpstr>Solicitări europene</vt:lpstr>
      <vt:lpstr>Solicitări europene</vt:lpstr>
      <vt:lpstr>ISCED  -  International   Standard Classification   of   Education</vt:lpstr>
      <vt:lpstr>ISCED  -  International   Standard Classification   of   Education</vt:lpstr>
      <vt:lpstr>Scopul și structura clasificărilor</vt:lpstr>
      <vt:lpstr>Scopul și structura clasificărilor</vt:lpstr>
      <vt:lpstr>Argumentarea clasificării</vt:lpstr>
      <vt:lpstr>Argumentarea clasificării</vt:lpstr>
      <vt:lpstr>Argumentarea clasificării</vt:lpstr>
      <vt:lpstr>Argumentarea clasificării</vt:lpstr>
      <vt:lpstr>Argumentarea clasificării</vt:lpstr>
      <vt:lpstr>Relația dintre ISCED și alte clasificări</vt:lpstr>
      <vt:lpstr>Relația dintre ISCED și alte clasificări</vt:lpstr>
      <vt:lpstr>Relația cu Domeniile de formare ale Uniunii Europene (FoT 1997) și Domeniile Educației și Formării (FoET 1999)</vt:lpstr>
      <vt:lpstr>Relația cu Clasificarea Internațională Standard a Ocupațiilor - ISCO 08</vt:lpstr>
      <vt:lpstr>Relația cu ISCO 08</vt:lpstr>
      <vt:lpstr>Relația cu ISCO 08</vt:lpstr>
      <vt:lpstr>Relația cu clasificarea Domeniilor Știință și Tehnologie 2007 (FoS 2007)</vt:lpstr>
      <vt:lpstr>ISCED  -  International   Standard Classification   of   Education</vt:lpstr>
      <vt:lpstr>ISCED</vt:lpstr>
      <vt:lpstr>ISCED 2013 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Date suplimentare pentru fiecare domeniu detaliat  modificare 2013 faţă de 1997 şi 2011</vt:lpstr>
      <vt:lpstr>TABEL Corespondența domeniile ISCED de educație și formare profesională 2013 (ISCED-F) și ISCED 1997 domenii de educație</vt:lpstr>
      <vt:lpstr>PowerPoint Presentation</vt:lpstr>
      <vt:lpstr>PowerPoint Presentation</vt:lpstr>
      <vt:lpstr>PowerPoint Presentation</vt:lpstr>
      <vt:lpstr>Ce cuprind domeniile ISCED</vt:lpstr>
      <vt:lpstr>Educaţie</vt:lpstr>
      <vt:lpstr>Ştiinţe umaniste şi arte</vt:lpstr>
      <vt:lpstr>Stiinţe sociale, afaceri şi drept</vt:lpstr>
      <vt:lpstr>Ştiinţă</vt:lpstr>
      <vt:lpstr>Construcţii de maşini, manufacturare şi construcţii </vt:lpstr>
      <vt:lpstr>Agricultura</vt:lpstr>
      <vt:lpstr>Sănătate şi Servicii sociale  </vt:lpstr>
      <vt:lpstr> Servicii</vt:lpstr>
      <vt:lpstr>Necunoscute sau nespecificate</vt:lpstr>
      <vt:lpstr>Vă mulţumesc!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dc:creator>
  <cp:lastModifiedBy>nicolae</cp:lastModifiedBy>
  <cp:revision>103</cp:revision>
  <dcterms:created xsi:type="dcterms:W3CDTF">2015-05-23T13:07:40Z</dcterms:created>
  <dcterms:modified xsi:type="dcterms:W3CDTF">2015-05-27T04:32:53Z</dcterms:modified>
</cp:coreProperties>
</file>